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5" r:id="rId9"/>
    <p:sldId id="266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8B1E3-2985-4CDF-AB25-EC16E29D6E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C8A6AC-40DD-4DF8-A757-F67315848CB3}">
      <dgm:prSet/>
      <dgm:spPr/>
      <dgm:t>
        <a:bodyPr/>
        <a:lstStyle/>
        <a:p>
          <a:r>
            <a:rPr lang="en-US"/>
            <a:t>A Callable is a built-in variant type that represents a function</a:t>
          </a:r>
        </a:p>
      </dgm:t>
    </dgm:pt>
    <dgm:pt modelId="{364341F3-DBAD-4C45-AD30-54F38DA494A4}" type="parTrans" cxnId="{D29FE49A-7DF7-447A-AC31-82E87925CBD0}">
      <dgm:prSet/>
      <dgm:spPr/>
      <dgm:t>
        <a:bodyPr/>
        <a:lstStyle/>
        <a:p>
          <a:endParaRPr lang="en-US"/>
        </a:p>
      </dgm:t>
    </dgm:pt>
    <dgm:pt modelId="{8C2A2795-98C1-466A-AF77-CEA115A7DFA2}" type="sibTrans" cxnId="{D29FE49A-7DF7-447A-AC31-82E87925CBD0}">
      <dgm:prSet/>
      <dgm:spPr/>
      <dgm:t>
        <a:bodyPr/>
        <a:lstStyle/>
        <a:p>
          <a:endParaRPr lang="en-US"/>
        </a:p>
      </dgm:t>
    </dgm:pt>
    <dgm:pt modelId="{52DD9668-9CD9-46C8-878C-BCC6BF199C05}">
      <dgm:prSet/>
      <dgm:spPr/>
      <dgm:t>
        <a:bodyPr/>
        <a:lstStyle/>
        <a:p>
          <a:r>
            <a:rPr lang="en-US"/>
            <a:t>Callables are mostly used for signal callbacks.  </a:t>
          </a:r>
        </a:p>
      </dgm:t>
    </dgm:pt>
    <dgm:pt modelId="{13CD61D6-3DBF-498F-92EF-29658D66DDA3}" type="parTrans" cxnId="{E2464B90-411C-411F-87A3-F34C96B122D2}">
      <dgm:prSet/>
      <dgm:spPr/>
      <dgm:t>
        <a:bodyPr/>
        <a:lstStyle/>
        <a:p>
          <a:endParaRPr lang="en-US"/>
        </a:p>
      </dgm:t>
    </dgm:pt>
    <dgm:pt modelId="{D6022A0A-CF45-4C7C-AE95-6BBEF00CE800}" type="sibTrans" cxnId="{E2464B90-411C-411F-87A3-F34C96B122D2}">
      <dgm:prSet/>
      <dgm:spPr/>
      <dgm:t>
        <a:bodyPr/>
        <a:lstStyle/>
        <a:p>
          <a:endParaRPr lang="en-US"/>
        </a:p>
      </dgm:t>
    </dgm:pt>
    <dgm:pt modelId="{143D1F65-B32D-4FFF-84EA-BCFA21E8B4B2}" type="pres">
      <dgm:prSet presAssocID="{5668B1E3-2985-4CDF-AB25-EC16E29D6E36}" presName="root" presStyleCnt="0">
        <dgm:presLayoutVars>
          <dgm:dir/>
          <dgm:resizeHandles val="exact"/>
        </dgm:presLayoutVars>
      </dgm:prSet>
      <dgm:spPr/>
    </dgm:pt>
    <dgm:pt modelId="{20E4DC47-F8F5-4001-99CC-EE0564A11963}" type="pres">
      <dgm:prSet presAssocID="{CCC8A6AC-40DD-4DF8-A757-F67315848CB3}" presName="compNode" presStyleCnt="0"/>
      <dgm:spPr/>
    </dgm:pt>
    <dgm:pt modelId="{26B4A0D3-0C32-4E49-9FA8-B2ADEA8C8B49}" type="pres">
      <dgm:prSet presAssocID="{CCC8A6AC-40DD-4DF8-A757-F67315848C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7BBE925-FDEF-4873-B5D1-2B3201060507}" type="pres">
      <dgm:prSet presAssocID="{CCC8A6AC-40DD-4DF8-A757-F67315848CB3}" presName="spaceRect" presStyleCnt="0"/>
      <dgm:spPr/>
    </dgm:pt>
    <dgm:pt modelId="{6EB04007-9EA4-48F7-A551-73FA0FBC753A}" type="pres">
      <dgm:prSet presAssocID="{CCC8A6AC-40DD-4DF8-A757-F67315848CB3}" presName="textRect" presStyleLbl="revTx" presStyleIdx="0" presStyleCnt="2">
        <dgm:presLayoutVars>
          <dgm:chMax val="1"/>
          <dgm:chPref val="1"/>
        </dgm:presLayoutVars>
      </dgm:prSet>
      <dgm:spPr/>
    </dgm:pt>
    <dgm:pt modelId="{A7697FD0-8653-4798-B03E-7AB78F617A5B}" type="pres">
      <dgm:prSet presAssocID="{8C2A2795-98C1-466A-AF77-CEA115A7DFA2}" presName="sibTrans" presStyleCnt="0"/>
      <dgm:spPr/>
    </dgm:pt>
    <dgm:pt modelId="{010C671B-5641-4CA0-B077-5A7EE06AAD71}" type="pres">
      <dgm:prSet presAssocID="{52DD9668-9CD9-46C8-878C-BCC6BF199C05}" presName="compNode" presStyleCnt="0"/>
      <dgm:spPr/>
    </dgm:pt>
    <dgm:pt modelId="{AE8EBD3D-6096-415E-B787-A42A943C2D13}" type="pres">
      <dgm:prSet presAssocID="{52DD9668-9CD9-46C8-878C-BCC6BF199C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5FAA9B21-B9F3-4382-8D05-A196CDEE3B65}" type="pres">
      <dgm:prSet presAssocID="{52DD9668-9CD9-46C8-878C-BCC6BF199C05}" presName="spaceRect" presStyleCnt="0"/>
      <dgm:spPr/>
    </dgm:pt>
    <dgm:pt modelId="{E3D7A54B-C34C-4B10-BCB3-74CDEED62812}" type="pres">
      <dgm:prSet presAssocID="{52DD9668-9CD9-46C8-878C-BCC6BF199C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5DAA72-148C-4EE1-8BFC-7870A4BF8DB6}" type="presOf" srcId="{52DD9668-9CD9-46C8-878C-BCC6BF199C05}" destId="{E3D7A54B-C34C-4B10-BCB3-74CDEED62812}" srcOrd="0" destOrd="0" presId="urn:microsoft.com/office/officeart/2018/2/layout/IconLabelList"/>
    <dgm:cxn modelId="{DAA04382-2DCF-4ABD-A2D4-2079B8FF88F2}" type="presOf" srcId="{5668B1E3-2985-4CDF-AB25-EC16E29D6E36}" destId="{143D1F65-B32D-4FFF-84EA-BCFA21E8B4B2}" srcOrd="0" destOrd="0" presId="urn:microsoft.com/office/officeart/2018/2/layout/IconLabelList"/>
    <dgm:cxn modelId="{E2464B90-411C-411F-87A3-F34C96B122D2}" srcId="{5668B1E3-2985-4CDF-AB25-EC16E29D6E36}" destId="{52DD9668-9CD9-46C8-878C-BCC6BF199C05}" srcOrd="1" destOrd="0" parTransId="{13CD61D6-3DBF-498F-92EF-29658D66DDA3}" sibTransId="{D6022A0A-CF45-4C7C-AE95-6BBEF00CE800}"/>
    <dgm:cxn modelId="{D29FE49A-7DF7-447A-AC31-82E87925CBD0}" srcId="{5668B1E3-2985-4CDF-AB25-EC16E29D6E36}" destId="{CCC8A6AC-40DD-4DF8-A757-F67315848CB3}" srcOrd="0" destOrd="0" parTransId="{364341F3-DBAD-4C45-AD30-54F38DA494A4}" sibTransId="{8C2A2795-98C1-466A-AF77-CEA115A7DFA2}"/>
    <dgm:cxn modelId="{1E1A029E-451E-4415-8398-74BADD836CFB}" type="presOf" srcId="{CCC8A6AC-40DD-4DF8-A757-F67315848CB3}" destId="{6EB04007-9EA4-48F7-A551-73FA0FBC753A}" srcOrd="0" destOrd="0" presId="urn:microsoft.com/office/officeart/2018/2/layout/IconLabelList"/>
    <dgm:cxn modelId="{AB03D19F-76B5-4C8B-A746-5D6D2F5813BA}" type="presParOf" srcId="{143D1F65-B32D-4FFF-84EA-BCFA21E8B4B2}" destId="{20E4DC47-F8F5-4001-99CC-EE0564A11963}" srcOrd="0" destOrd="0" presId="urn:microsoft.com/office/officeart/2018/2/layout/IconLabelList"/>
    <dgm:cxn modelId="{02490C2B-E6DF-4A71-804A-6C7BFA23855E}" type="presParOf" srcId="{20E4DC47-F8F5-4001-99CC-EE0564A11963}" destId="{26B4A0D3-0C32-4E49-9FA8-B2ADEA8C8B49}" srcOrd="0" destOrd="0" presId="urn:microsoft.com/office/officeart/2018/2/layout/IconLabelList"/>
    <dgm:cxn modelId="{356B525A-4654-4232-B157-197FB2442551}" type="presParOf" srcId="{20E4DC47-F8F5-4001-99CC-EE0564A11963}" destId="{B7BBE925-FDEF-4873-B5D1-2B3201060507}" srcOrd="1" destOrd="0" presId="urn:microsoft.com/office/officeart/2018/2/layout/IconLabelList"/>
    <dgm:cxn modelId="{F52D9E6B-09C6-4245-8B18-C362A33005D5}" type="presParOf" srcId="{20E4DC47-F8F5-4001-99CC-EE0564A11963}" destId="{6EB04007-9EA4-48F7-A551-73FA0FBC753A}" srcOrd="2" destOrd="0" presId="urn:microsoft.com/office/officeart/2018/2/layout/IconLabelList"/>
    <dgm:cxn modelId="{F412F020-6666-42BE-8CC2-6C4C52F60E13}" type="presParOf" srcId="{143D1F65-B32D-4FFF-84EA-BCFA21E8B4B2}" destId="{A7697FD0-8653-4798-B03E-7AB78F617A5B}" srcOrd="1" destOrd="0" presId="urn:microsoft.com/office/officeart/2018/2/layout/IconLabelList"/>
    <dgm:cxn modelId="{01780754-1E49-4D98-A247-2B943AC380C4}" type="presParOf" srcId="{143D1F65-B32D-4FFF-84EA-BCFA21E8B4B2}" destId="{010C671B-5641-4CA0-B077-5A7EE06AAD71}" srcOrd="2" destOrd="0" presId="urn:microsoft.com/office/officeart/2018/2/layout/IconLabelList"/>
    <dgm:cxn modelId="{BD9E01A2-16B3-4AE0-8C45-8FF96113AB17}" type="presParOf" srcId="{010C671B-5641-4CA0-B077-5A7EE06AAD71}" destId="{AE8EBD3D-6096-415E-B787-A42A943C2D13}" srcOrd="0" destOrd="0" presId="urn:microsoft.com/office/officeart/2018/2/layout/IconLabelList"/>
    <dgm:cxn modelId="{104E1BBA-4794-4E7C-A519-5C43CCFF6998}" type="presParOf" srcId="{010C671B-5641-4CA0-B077-5A7EE06AAD71}" destId="{5FAA9B21-B9F3-4382-8D05-A196CDEE3B65}" srcOrd="1" destOrd="0" presId="urn:microsoft.com/office/officeart/2018/2/layout/IconLabelList"/>
    <dgm:cxn modelId="{87217DE1-AC71-4192-9F3C-BF4E080622F5}" type="presParOf" srcId="{010C671B-5641-4CA0-B077-5A7EE06AAD71}" destId="{E3D7A54B-C34C-4B10-BCB3-74CDEED6281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4A0D3-0C32-4E49-9FA8-B2ADEA8C8B49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04007-9EA4-48F7-A551-73FA0FBC753A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Callable is a built-in variant type that represents a function</a:t>
          </a:r>
        </a:p>
      </dsp:txBody>
      <dsp:txXfrm>
        <a:off x="765914" y="2943510"/>
        <a:ext cx="4320000" cy="720000"/>
      </dsp:txXfrm>
    </dsp:sp>
    <dsp:sp modelId="{AE8EBD3D-6096-415E-B787-A42A943C2D13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7A54B-C34C-4B10-BCB3-74CDEED62812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Callables are mostly used for signal callbacks.  </a:t>
          </a:r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CA08-1201-3732-E258-B3C626E8C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82E47-4E0E-1FE1-1879-82D8B63A6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5F2AE-49AB-BE75-9AB7-02B8E48D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C2A4-40DD-429F-B93C-2C1634D21C79}" type="datetimeFigureOut">
              <a:rPr lang="en-US" smtClean="0"/>
              <a:t>27-Nov-23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A218-3D16-F665-2496-01164B55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538EA-9B14-013D-455C-8B65614C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D25-1BB8-4736-B820-9F520126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42DE-D80B-AB4A-5544-484219EA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DA5FB-5E3D-705D-221B-571A651FF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9272B-7F40-4F04-F357-CD9D25DB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C2A4-40DD-429F-B93C-2C1634D21C79}" type="datetimeFigureOut">
              <a:rPr lang="en-US" smtClean="0"/>
              <a:t>27-Nov-23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BFDB-41D9-427A-BDE9-88B35612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EE872-7D57-DB82-E7ED-EBE98212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D25-1BB8-4736-B820-9F520126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8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7CDC9-C7F4-34E2-D06C-9247AA382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76C3D-5D58-20BF-9FD4-AD166A605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BB992-6EA3-8B41-A1F9-F75B6605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C2A4-40DD-429F-B93C-2C1634D21C79}" type="datetimeFigureOut">
              <a:rPr lang="en-US" smtClean="0"/>
              <a:t>27-Nov-23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56DEC-AB96-DF76-D6E3-60A509C2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79A6-9825-0657-297E-B87A5027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D25-1BB8-4736-B820-9F520126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803F-29F9-F5B5-036A-A148DCC2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B213-3880-82B2-367C-6198B08B1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43CC2-BAF6-BBDB-F455-7879EBF1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C2A4-40DD-429F-B93C-2C1634D21C79}" type="datetimeFigureOut">
              <a:rPr lang="en-US" smtClean="0"/>
              <a:t>27-Nov-23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CD30-DF67-C9FE-8C00-6DA0BEA0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9F7B-8A83-38B9-4574-DBAC7445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D25-1BB8-4736-B820-9F520126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2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28A7-A79B-E3AE-83C8-E13AB2E1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BD176-C839-2882-32A8-23160382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118E0-64D5-A1F4-BEA1-B27AB550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C2A4-40DD-429F-B93C-2C1634D21C79}" type="datetimeFigureOut">
              <a:rPr lang="en-US" smtClean="0"/>
              <a:t>27-Nov-23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A8E7-5B26-2000-230E-9FF5A50B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E7A15-85E2-A980-71A7-3346894A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D25-1BB8-4736-B820-9F520126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5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2D18-C1AE-3E7D-78A4-2DBEBAA8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84A4-8270-31B2-3A5F-849C78A77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E7F3F-C03D-05FA-A474-A9B9E8C1A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FB54E-968B-61EE-4968-888B2157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C2A4-40DD-429F-B93C-2C1634D21C79}" type="datetimeFigureOut">
              <a:rPr lang="en-US" smtClean="0"/>
              <a:t>27-Nov-23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A7890-A306-8901-DD83-BBDBDB78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DD400-4AD3-5C0C-86FA-DAFDF4E8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D25-1BB8-4736-B820-9F520126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721D-0361-321C-0F99-E0E7047C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A1FBB-9150-B3CA-D77A-9CE2D0B3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E3584-38E6-46E3-C65D-97E512528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98D6D-D2CB-2772-BC5B-180E4690E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8F23F-ED27-8993-BC9C-AF56183AE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5FBB8-3A00-910C-8C39-4C2CC6F2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C2A4-40DD-429F-B93C-2C1634D21C79}" type="datetimeFigureOut">
              <a:rPr lang="en-US" smtClean="0"/>
              <a:t>27-Nov-23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7C799-28BC-EAF0-C566-1D409FE0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680F8-AF0E-B806-FBC1-4C2B2D59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D25-1BB8-4736-B820-9F520126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3784-37A0-5456-FFE7-800DAACE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8BB3C-226F-1878-B0B0-C8A5D048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C2A4-40DD-429F-B93C-2C1634D21C79}" type="datetimeFigureOut">
              <a:rPr lang="en-US" smtClean="0"/>
              <a:t>27-Nov-23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ABC97-43DE-02C6-2EBF-BFE7C92E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CD8A4-4A5D-B5C2-7827-C1EC08D1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D25-1BB8-4736-B820-9F520126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FBDD9-EF0E-6860-7F3E-3CF2C80D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C2A4-40DD-429F-B93C-2C1634D21C79}" type="datetimeFigureOut">
              <a:rPr lang="en-US" smtClean="0"/>
              <a:t>27-Nov-23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93DC8-C0DF-CF70-25A9-2BCF1AB8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4AAD5-3ADF-4FFB-6CDF-6E4313BD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D25-1BB8-4736-B820-9F520126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FBD8-E6C4-FC8A-9884-B6F34F46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1E93-24DD-8A0A-6206-94679987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8BA29-C69C-8F30-8840-4B3E3B037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7D059-97BA-45C2-3BD0-F4B9A516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C2A4-40DD-429F-B93C-2C1634D21C79}" type="datetimeFigureOut">
              <a:rPr lang="en-US" smtClean="0"/>
              <a:t>27-Nov-23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88180-C740-647C-CE6C-65D7CF04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31B37-5979-F9C5-8DDD-DC686E9C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D25-1BB8-4736-B820-9F520126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1017-A3A6-8391-0650-D26155E4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B6D8E-80FC-7EC6-567F-50A496854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34D45-854A-F64B-2F54-B14109C7C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4CB48-6BD4-D3E4-0655-551AB2FA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C2A4-40DD-429F-B93C-2C1634D21C79}" type="datetimeFigureOut">
              <a:rPr lang="en-US" smtClean="0"/>
              <a:t>27-Nov-23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A2202-C684-A4CE-7D83-AF2068A1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B00E3-CB1C-2095-5EAF-98D3F37A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D25-1BB8-4736-B820-9F520126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5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901E9-0624-D086-AF45-C174CE50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6B46F-66BA-D4DE-B1EB-8C6E9FF1C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F396-ADE5-B813-6B91-67F7DC4D8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C2A4-40DD-429F-B93C-2C1634D21C79}" type="datetimeFigureOut">
              <a:rPr lang="en-US" smtClean="0"/>
              <a:t>27-Nov-23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6AA2-2C81-610B-47BC-273FF9D6C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8B4C-BFC6-CB7A-06B0-C6CCAF89A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DD25-1BB8-4736-B820-9F520126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786F-B37A-7B6D-27AB-E7E5F3FDF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Signals in Godot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1006A-E4C8-2D09-3172-8DF6AE245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using signals in Godot 4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F44DB-A70A-2A56-90EC-207B13EFB55D}"/>
              </a:ext>
            </a:extLst>
          </p:cNvPr>
          <p:cNvSpPr/>
          <p:nvPr/>
        </p:nvSpPr>
        <p:spPr>
          <a:xfrm>
            <a:off x="4732789" y="320879"/>
            <a:ext cx="2726422" cy="228180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6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03BE-7F4B-F2D9-3F38-E65F692B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Facts about Signals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5824-74A9-57DA-EDD3-FBEF7EE72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Signals can be very confusing and appear to work like magic. This is so because signals can be called from virtually anywhere in a project</a:t>
            </a:r>
          </a:p>
          <a:p>
            <a:r>
              <a:rPr lang="en-US" dirty="0"/>
              <a:t>So as a program starts getting larger, it may seem quite challenging to look under the hood and grasp what is happening. </a:t>
            </a:r>
          </a:p>
          <a:p>
            <a:r>
              <a:rPr lang="en-US" dirty="0"/>
              <a:t>Organization is key especially when using signals. This way it’s easier to see the broad picture. </a:t>
            </a:r>
          </a:p>
          <a:p>
            <a:r>
              <a:rPr lang="en-US" dirty="0"/>
              <a:t>Signals are Godot’s implementation of the Observer Game Design Pattern </a:t>
            </a:r>
          </a:p>
        </p:txBody>
      </p:sp>
    </p:spTree>
    <p:extLst>
      <p:ext uri="{BB962C8B-B14F-4D97-AF65-F5344CB8AC3E}">
        <p14:creationId xmlns:p14="http://schemas.microsoft.com/office/powerpoint/2010/main" val="189304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7B71-C153-020D-50F5-A8FFDFC6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signals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215-93D5-26C7-B7C9-0E5ED1AA5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Signals can be created via the inspector in Godot (Godot loves signals and has created thousands of them by default)</a:t>
            </a:r>
          </a:p>
          <a:p>
            <a:r>
              <a:rPr lang="en-US" dirty="0"/>
              <a:t>Or you can create signals manually using code. </a:t>
            </a:r>
          </a:p>
          <a:p>
            <a:endParaRPr lang="en-US" dirty="0"/>
          </a:p>
          <a:p>
            <a:r>
              <a:rPr lang="en-US"/>
              <a:t>Let’s GODOT!!!!!!!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5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3B17-5372-569E-8AA4-690BB085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Terms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2F12-D34E-F766-1E24-141CDE0B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  <a:p>
            <a:r>
              <a:rPr lang="en-US" dirty="0"/>
              <a:t>Built-ins</a:t>
            </a:r>
          </a:p>
          <a:p>
            <a:r>
              <a:rPr lang="en-US" dirty="0"/>
              <a:t>Variant </a:t>
            </a:r>
          </a:p>
          <a:p>
            <a:r>
              <a:rPr lang="en-US" dirty="0"/>
              <a:t>Callable </a:t>
            </a:r>
          </a:p>
          <a:p>
            <a:r>
              <a:rPr lang="en-US" dirty="0"/>
              <a:t>Signal </a:t>
            </a:r>
          </a:p>
        </p:txBody>
      </p:sp>
    </p:spTree>
    <p:extLst>
      <p:ext uri="{BB962C8B-B14F-4D97-AF65-F5344CB8AC3E}">
        <p14:creationId xmlns:p14="http://schemas.microsoft.com/office/powerpoint/2010/main" val="90160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9137A-631E-C4AA-C494-774A29CE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is a Node in Godot?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0382-125E-09A6-AC6B-81D4D12C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"node" is a fundamental building block of a scene. A node represents an </a:t>
            </a:r>
            <a:r>
              <a:rPr lang="en-US" sz="2000" kern="10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 </a:t>
            </a: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an </a:t>
            </a:r>
            <a:r>
              <a:rPr lang="en-US" sz="2000" kern="10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within a game or application and is used to structure and organize the </a:t>
            </a:r>
            <a:r>
              <a:rPr lang="en-US" sz="2000" kern="10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</a:t>
            </a: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your project. Nodes in Godot are organized in a hierarchical tree structure, where each node can have one parent and multiple children, creating a parent-child relationship.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1662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F638-4E8D-BA18-49DE-7FC9EA9C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the word Built-in Mean?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5FB3-006D-4C1A-21A0-3CAA3ADA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Built-in’s simply means “it comes with” the Game engine or system by default. </a:t>
            </a:r>
          </a:p>
          <a:p>
            <a:r>
              <a:rPr lang="en-US" dirty="0"/>
              <a:t>Special variables and data types are common examples of built-ins in the Godot Game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EE5F90-5009-4DC4-97BE-29E7FF2C85BF}"/>
              </a:ext>
            </a:extLst>
          </p:cNvPr>
          <p:cNvSpPr/>
          <p:nvPr/>
        </p:nvSpPr>
        <p:spPr>
          <a:xfrm>
            <a:off x="4806892" y="3368180"/>
            <a:ext cx="3582099" cy="31458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5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5B00-486A-E68C-F19E-3026473A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Variant in Godot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5BA8-6D41-7AD9-78AA-E3F554C2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variant</a:t>
            </a:r>
            <a:r>
              <a:rPr lang="en-US" dirty="0"/>
              <a:t> is a class designed to store a variety of other datatypes. </a:t>
            </a:r>
          </a:p>
          <a:p>
            <a:r>
              <a:rPr lang="en-US" dirty="0"/>
              <a:t>This simply means a variant can store almost any datatype. </a:t>
            </a:r>
          </a:p>
          <a:p>
            <a:r>
              <a:rPr lang="en-US" dirty="0"/>
              <a:t>They can be stored in variables and passed to other functions.</a:t>
            </a:r>
          </a:p>
          <a:p>
            <a:r>
              <a:rPr lang="en-US" dirty="0"/>
              <a:t>Godot loves variants and they are built to the core of Godot. </a:t>
            </a:r>
          </a:p>
          <a:p>
            <a:r>
              <a:rPr lang="en-US" dirty="0"/>
              <a:t>GDScript automatically wrap values in them. It keeps all data in plain Variants by default and then optionally enforces custom static typing rules on variable types.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5F333-F7E3-C899-4E2B-8DDFC95A6A76}"/>
              </a:ext>
            </a:extLst>
          </p:cNvPr>
          <p:cNvSpPr/>
          <p:nvPr/>
        </p:nvSpPr>
        <p:spPr>
          <a:xfrm>
            <a:off x="1602296" y="5044449"/>
            <a:ext cx="1140903" cy="1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03A0B1-EACC-D1AA-D5A8-2E84BFD903A4}"/>
              </a:ext>
            </a:extLst>
          </p:cNvPr>
          <p:cNvSpPr/>
          <p:nvPr/>
        </p:nvSpPr>
        <p:spPr>
          <a:xfrm>
            <a:off x="2936843" y="5044449"/>
            <a:ext cx="1140903" cy="11325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B534C0-F2E6-36DA-0302-E4167654B910}"/>
              </a:ext>
            </a:extLst>
          </p:cNvPr>
          <p:cNvSpPr/>
          <p:nvPr/>
        </p:nvSpPr>
        <p:spPr>
          <a:xfrm>
            <a:off x="4289915" y="5044449"/>
            <a:ext cx="1140903" cy="11325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6B262-EA4D-FA3A-C1EE-7CDAC0640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a Callable?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9AEC2F-3C9A-ACC3-9C5A-13F91EC4F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9536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51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0756-D135-BEA1-8BC1-4994BD77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Signal in Godot?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D5D3-403E-8153-B74A-26A40873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Variant type that represents data called from an object instance</a:t>
            </a:r>
          </a:p>
          <a:p>
            <a:r>
              <a:rPr lang="en-US" dirty="0"/>
              <a:t>Or in English….</a:t>
            </a:r>
          </a:p>
          <a:p>
            <a:r>
              <a:rPr lang="en-US" dirty="0"/>
              <a:t>Signals are a way or how nodes can </a:t>
            </a:r>
            <a:r>
              <a:rPr lang="en-US" dirty="0">
                <a:highlight>
                  <a:srgbClr val="FFFF00"/>
                </a:highlight>
              </a:rPr>
              <a:t>communicate</a:t>
            </a:r>
            <a:r>
              <a:rPr lang="en-US" dirty="0"/>
              <a:t> by sending out messages (data) that other nodes can sense, find, detect, and react to. </a:t>
            </a:r>
          </a:p>
          <a:p>
            <a:r>
              <a:rPr lang="en-US" dirty="0"/>
              <a:t>To use a signal, you have to connect them to any node you want the signal to listen to (receive)….basically the node should “subscribe” to the signal broadcast.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5B8E7D-9D78-D18C-F9AE-812D723092C5}"/>
              </a:ext>
            </a:extLst>
          </p:cNvPr>
          <p:cNvSpPr/>
          <p:nvPr/>
        </p:nvSpPr>
        <p:spPr>
          <a:xfrm>
            <a:off x="7295745" y="291830"/>
            <a:ext cx="1624519" cy="1533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1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8D59-283A-445D-B1D5-7D12770C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signals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CCA5-B8EC-024A-D71A-9CCB31B6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9538"/>
          </a:xfrm>
        </p:spPr>
        <p:txBody>
          <a:bodyPr/>
          <a:lstStyle/>
          <a:p>
            <a:r>
              <a:rPr lang="en-US" dirty="0"/>
              <a:t>Objective: We want to destroy a player object if it collides with an enemy object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4EC974-BA3C-C501-D3D5-F148CC0B873F}"/>
              </a:ext>
            </a:extLst>
          </p:cNvPr>
          <p:cNvSpPr/>
          <p:nvPr/>
        </p:nvSpPr>
        <p:spPr>
          <a:xfrm>
            <a:off x="1510019" y="2823251"/>
            <a:ext cx="1501630" cy="13292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0248E69-ED46-1963-AB58-ADC0324C292F}"/>
              </a:ext>
            </a:extLst>
          </p:cNvPr>
          <p:cNvSpPr/>
          <p:nvPr/>
        </p:nvSpPr>
        <p:spPr>
          <a:xfrm>
            <a:off x="4324523" y="2676801"/>
            <a:ext cx="1635855" cy="1475749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DD417A-E89F-37DC-A663-8B85475F7396}"/>
              </a:ext>
            </a:extLst>
          </p:cNvPr>
          <p:cNvSpPr txBox="1">
            <a:spLocks/>
          </p:cNvSpPr>
          <p:nvPr/>
        </p:nvSpPr>
        <p:spPr>
          <a:xfrm>
            <a:off x="834006" y="4430100"/>
            <a:ext cx="10515600" cy="1257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we do this?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B1787C-217D-CDDE-8858-E2AFC0C21656}"/>
              </a:ext>
            </a:extLst>
          </p:cNvPr>
          <p:cNvSpPr/>
          <p:nvPr/>
        </p:nvSpPr>
        <p:spPr>
          <a:xfrm>
            <a:off x="1486598" y="5058918"/>
            <a:ext cx="1501630" cy="13292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C7DC5C1-83AD-F0DB-A36B-8C31A0250D81}"/>
              </a:ext>
            </a:extLst>
          </p:cNvPr>
          <p:cNvSpPr/>
          <p:nvPr/>
        </p:nvSpPr>
        <p:spPr>
          <a:xfrm>
            <a:off x="5142450" y="4876636"/>
            <a:ext cx="1635855" cy="1475749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D9C3F8-2DFD-715E-14FF-36CC53CCF8AC}"/>
              </a:ext>
            </a:extLst>
          </p:cNvPr>
          <p:cNvSpPr/>
          <p:nvPr/>
        </p:nvSpPr>
        <p:spPr>
          <a:xfrm>
            <a:off x="3506598" y="5234730"/>
            <a:ext cx="1635852" cy="11176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Touched enemy Signal</a:t>
            </a:r>
          </a:p>
        </p:txBody>
      </p:sp>
    </p:spTree>
    <p:extLst>
      <p:ext uri="{BB962C8B-B14F-4D97-AF65-F5344CB8AC3E}">
        <p14:creationId xmlns:p14="http://schemas.microsoft.com/office/powerpoint/2010/main" val="340623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1227A6D-E76F-7B8D-68E6-80FC78478864}"/>
              </a:ext>
            </a:extLst>
          </p:cNvPr>
          <p:cNvSpPr/>
          <p:nvPr/>
        </p:nvSpPr>
        <p:spPr>
          <a:xfrm>
            <a:off x="704675" y="687897"/>
            <a:ext cx="1635852" cy="11176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Touched enemy Signal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856C65-E843-0CF8-82B8-B90B8A85E25F}"/>
              </a:ext>
            </a:extLst>
          </p:cNvPr>
          <p:cNvSpPr/>
          <p:nvPr/>
        </p:nvSpPr>
        <p:spPr>
          <a:xfrm>
            <a:off x="3305262" y="687897"/>
            <a:ext cx="1635852" cy="11176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Yes, Player Touched Enemy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AA0390-241B-744A-EC84-9DEE49C8419F}"/>
              </a:ext>
            </a:extLst>
          </p:cNvPr>
          <p:cNvSpPr/>
          <p:nvPr/>
        </p:nvSpPr>
        <p:spPr>
          <a:xfrm>
            <a:off x="5687735" y="687897"/>
            <a:ext cx="1635852" cy="11176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 Player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73D51C-CC71-1666-04E1-2EBFBF9E4091}"/>
              </a:ext>
            </a:extLst>
          </p:cNvPr>
          <p:cNvSpPr/>
          <p:nvPr/>
        </p:nvSpPr>
        <p:spPr>
          <a:xfrm>
            <a:off x="5545121" y="2657568"/>
            <a:ext cx="2063693" cy="16902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10 points from Player Score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5578FD0-9B12-3D4C-9F29-263F82CBE737}"/>
              </a:ext>
            </a:extLst>
          </p:cNvPr>
          <p:cNvSpPr/>
          <p:nvPr/>
        </p:nvSpPr>
        <p:spPr>
          <a:xfrm>
            <a:off x="2525086" y="989901"/>
            <a:ext cx="629175" cy="444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8A532B9-9E3D-D4C1-90C7-33AA0EE1FDE0}"/>
              </a:ext>
            </a:extLst>
          </p:cNvPr>
          <p:cNvSpPr/>
          <p:nvPr/>
        </p:nvSpPr>
        <p:spPr>
          <a:xfrm>
            <a:off x="4999837" y="1024416"/>
            <a:ext cx="629175" cy="444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0C749A4-B162-8F23-D283-511F863BA40D}"/>
              </a:ext>
            </a:extLst>
          </p:cNvPr>
          <p:cNvSpPr/>
          <p:nvPr/>
        </p:nvSpPr>
        <p:spPr>
          <a:xfrm rot="5400000">
            <a:off x="6191073" y="2009252"/>
            <a:ext cx="629175" cy="444616"/>
          </a:xfrm>
          <a:prstGeom prst="rightArrow">
            <a:avLst>
              <a:gd name="adj1" fmla="val 50000"/>
              <a:gd name="adj2" fmla="val 613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4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497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Signals in Godot</vt:lpstr>
      <vt:lpstr>Definition of Terms </vt:lpstr>
      <vt:lpstr>What is a Node in Godot?</vt:lpstr>
      <vt:lpstr>What does the word Built-in Mean?</vt:lpstr>
      <vt:lpstr>What is a Variant in Godot </vt:lpstr>
      <vt:lpstr>What is a Callable? </vt:lpstr>
      <vt:lpstr>What is a Signal in Godot?</vt:lpstr>
      <vt:lpstr>Example using signals </vt:lpstr>
      <vt:lpstr>PowerPoint Presentation</vt:lpstr>
      <vt:lpstr> Facts about Signals </vt:lpstr>
      <vt:lpstr>How are signals created?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in Godot</dc:title>
  <dc:creator>mahmus</dc:creator>
  <cp:lastModifiedBy>mahmus</cp:lastModifiedBy>
  <cp:revision>3</cp:revision>
  <dcterms:created xsi:type="dcterms:W3CDTF">2023-11-19T09:52:18Z</dcterms:created>
  <dcterms:modified xsi:type="dcterms:W3CDTF">2023-11-27T06:41:06Z</dcterms:modified>
</cp:coreProperties>
</file>