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67" r:id="rId4"/>
    <p:sldId id="258" r:id="rId5"/>
    <p:sldId id="264" r:id="rId6"/>
    <p:sldId id="265" r:id="rId7"/>
    <p:sldId id="280" r:id="rId8"/>
    <p:sldId id="260" r:id="rId9"/>
    <p:sldId id="268" r:id="rId10"/>
    <p:sldId id="269" r:id="rId11"/>
    <p:sldId id="272" r:id="rId12"/>
    <p:sldId id="270" r:id="rId13"/>
    <p:sldId id="271" r:id="rId14"/>
    <p:sldId id="273" r:id="rId15"/>
    <p:sldId id="261" r:id="rId16"/>
    <p:sldId id="262" r:id="rId17"/>
    <p:sldId id="274" r:id="rId18"/>
    <p:sldId id="275" r:id="rId19"/>
    <p:sldId id="277" r:id="rId20"/>
    <p:sldId id="278" r:id="rId21"/>
    <p:sldId id="263" r:id="rId22"/>
    <p:sldId id="279"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8C0157D-7E83-4B84-9DF6-B6B99DAACDB5}" type="datetimeFigureOut">
              <a:rPr lang="tr-TR" smtClean="0"/>
              <a:t>5.01.2022</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69100F7-3842-4CBE-8C2F-3F5E2F4830C5}" type="slidenum">
              <a:rPr lang="tr-TR" smtClean="0"/>
              <a:t>‹#›</a:t>
            </a:fld>
            <a:endParaRPr lang="tr-T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8C0157D-7E83-4B84-9DF6-B6B99DAACDB5}" type="datetimeFigureOut">
              <a:rPr lang="tr-TR" smtClean="0"/>
              <a:t>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9100F7-3842-4CBE-8C2F-3F5E2F4830C5}" type="slidenum">
              <a:rPr lang="tr-TR" smtClean="0"/>
              <a:t>‹#›</a:t>
            </a:fld>
            <a:endParaRPr lang="tr-T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8C0157D-7E83-4B84-9DF6-B6B99DAACDB5}" type="datetimeFigureOut">
              <a:rPr lang="tr-TR" smtClean="0"/>
              <a:t>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9100F7-3842-4CBE-8C2F-3F5E2F4830C5}" type="slidenum">
              <a:rPr lang="tr-TR" smtClean="0"/>
              <a:t>‹#›</a:t>
            </a:fld>
            <a:endParaRPr lang="tr-T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8C0157D-7E83-4B84-9DF6-B6B99DAACDB5}" type="datetimeFigureOut">
              <a:rPr lang="tr-TR" smtClean="0"/>
              <a:t>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9100F7-3842-4CBE-8C2F-3F5E2F4830C5}" type="slidenum">
              <a:rPr lang="tr-TR" smtClean="0"/>
              <a:t>‹#›</a:t>
            </a:fld>
            <a:endParaRPr lang="tr-TR"/>
          </a:p>
        </p:txBody>
      </p:sp>
      <p:sp>
        <p:nvSpPr>
          <p:cNvPr id="11" name="Title 10"/>
          <p:cNvSpPr>
            <a:spLocks noGrp="1"/>
          </p:cNvSpPr>
          <p:nvPr>
            <p:ph type="title"/>
          </p:nvPr>
        </p:nvSpPr>
        <p:spPr/>
        <p:txBody>
          <a:bodyPr/>
          <a:lstStyle/>
          <a:p>
            <a:r>
              <a:rPr lang="tr-TR"/>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C8C0157D-7E83-4B84-9DF6-B6B99DAACDB5}" type="datetimeFigureOut">
              <a:rPr lang="tr-TR" smtClean="0"/>
              <a:t>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9100F7-3842-4CBE-8C2F-3F5E2F4830C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8C0157D-7E83-4B84-9DF6-B6B99DAACDB5}" type="datetimeFigureOut">
              <a:rPr lang="tr-TR" smtClean="0"/>
              <a:t>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69100F7-3842-4CBE-8C2F-3F5E2F4830C5}" type="slidenum">
              <a:rPr lang="tr-TR" smtClean="0"/>
              <a:t>‹#›</a:t>
            </a:fld>
            <a:endParaRPr lang="tr-TR"/>
          </a:p>
        </p:txBody>
      </p:sp>
      <p:sp>
        <p:nvSpPr>
          <p:cNvPr id="12" name="Title 1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8C0157D-7E83-4B84-9DF6-B6B99DAACDB5}" type="datetimeFigureOut">
              <a:rPr lang="tr-TR" smtClean="0"/>
              <a:t>5.01.2022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69100F7-3842-4CBE-8C2F-3F5E2F4830C5}" type="slidenum">
              <a:rPr lang="tr-TR" smtClean="0"/>
              <a:t>‹#›</a:t>
            </a:fld>
            <a:endParaRPr lang="tr-T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C8C0157D-7E83-4B84-9DF6-B6B99DAACDB5}" type="datetimeFigureOut">
              <a:rPr lang="tr-TR" smtClean="0"/>
              <a:t>5.01.2022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69100F7-3842-4CBE-8C2F-3F5E2F4830C5}" type="slidenum">
              <a:rPr lang="tr-TR" smtClean="0"/>
              <a:t>‹#›</a:t>
            </a:fld>
            <a:endParaRPr lang="tr-T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0157D-7E83-4B84-9DF6-B6B99DAACDB5}" type="datetimeFigureOut">
              <a:rPr lang="tr-TR" smtClean="0"/>
              <a:t>5.01.2022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69100F7-3842-4CBE-8C2F-3F5E2F4830C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8C0157D-7E83-4B84-9DF6-B6B99DAACDB5}" type="datetimeFigureOut">
              <a:rPr lang="tr-TR" smtClean="0"/>
              <a:t>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69100F7-3842-4CBE-8C2F-3F5E2F4830C5}"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8C0157D-7E83-4B84-9DF6-B6B99DAACDB5}" type="datetimeFigureOut">
              <a:rPr lang="tr-TR" smtClean="0"/>
              <a:t>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69100F7-3842-4CBE-8C2F-3F5E2F4830C5}"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8C0157D-7E83-4B84-9DF6-B6B99DAACDB5}" type="datetimeFigureOut">
              <a:rPr lang="tr-TR" smtClean="0"/>
              <a:t>5.01.2022</a:t>
            </a:fld>
            <a:endParaRPr lang="tr-T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69100F7-3842-4CBE-8C2F-3F5E2F4830C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b="1" dirty="0">
                <a:latin typeface="Calibri" pitchFamily="34" charset="0"/>
                <a:cs typeface="Calibri" pitchFamily="34" charset="0"/>
              </a:rPr>
              <a:t>KREDİ KARTI DOLANDIRICILIĞI TESPİT SİSTEMİ</a:t>
            </a:r>
          </a:p>
        </p:txBody>
      </p:sp>
      <p:sp>
        <p:nvSpPr>
          <p:cNvPr id="3" name="Alt Başlık 2"/>
          <p:cNvSpPr>
            <a:spLocks noGrp="1"/>
          </p:cNvSpPr>
          <p:nvPr>
            <p:ph type="subTitle" idx="1"/>
          </p:nvPr>
        </p:nvSpPr>
        <p:spPr>
          <a:xfrm>
            <a:off x="457200" y="4869160"/>
            <a:ext cx="8305800" cy="1889436"/>
          </a:xfrm>
        </p:spPr>
        <p:txBody>
          <a:bodyPr>
            <a:normAutofit/>
          </a:bodyPr>
          <a:lstStyle/>
          <a:p>
            <a:r>
              <a:rPr lang="tr-TR" sz="3500" b="1" u="sng" dirty="0">
                <a:latin typeface="Calibri" pitchFamily="34" charset="0"/>
                <a:cs typeface="Calibri" pitchFamily="34" charset="0"/>
              </a:rPr>
              <a:t>Hazırlayanlar</a:t>
            </a:r>
          </a:p>
          <a:p>
            <a:r>
              <a:rPr lang="tr-TR" dirty="0">
                <a:latin typeface="Calibri" pitchFamily="34" charset="0"/>
                <a:cs typeface="Calibri" pitchFamily="34" charset="0"/>
              </a:rPr>
              <a:t>Ramazan ÖZER-18110131027</a:t>
            </a:r>
          </a:p>
          <a:p>
            <a:r>
              <a:rPr lang="tr-TR" dirty="0">
                <a:latin typeface="Calibri" pitchFamily="34" charset="0"/>
                <a:cs typeface="Calibri" pitchFamily="34" charset="0"/>
              </a:rPr>
              <a:t>Mahmut KIRDI-19110131309</a:t>
            </a:r>
          </a:p>
        </p:txBody>
      </p:sp>
      <p:sp>
        <p:nvSpPr>
          <p:cNvPr id="4" name="Alt Başlık 2">
            <a:extLst>
              <a:ext uri="{FF2B5EF4-FFF2-40B4-BE49-F238E27FC236}">
                <a16:creationId xmlns:a16="http://schemas.microsoft.com/office/drawing/2014/main" id="{13DD6FFB-4738-472C-A7B3-D5682F1D4463}"/>
              </a:ext>
            </a:extLst>
          </p:cNvPr>
          <p:cNvSpPr txBox="1">
            <a:spLocks/>
          </p:cNvSpPr>
          <p:nvPr/>
        </p:nvSpPr>
        <p:spPr>
          <a:xfrm>
            <a:off x="611560" y="3429000"/>
            <a:ext cx="8305800" cy="1889436"/>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Font typeface="Wingdings" pitchFamily="2" charset="2"/>
              <a:buNone/>
              <a:defRPr sz="2400" kern="1200">
                <a:solidFill>
                  <a:schemeClr val="tx1"/>
                </a:solidFill>
                <a:effectLst>
                  <a:outerShdw blurRad="34925" dist="12700" dir="14400000" rotWithShape="0">
                    <a:prstClr val="black">
                      <a:alpha val="21000"/>
                    </a:prstClr>
                  </a:outerShdw>
                </a:effectLst>
                <a:latin typeface="+mn-lt"/>
                <a:ea typeface="+mn-ea"/>
                <a:cs typeface="+mn-cs"/>
              </a:defRPr>
            </a:lvl1pPr>
            <a:lvl2pPr marL="457200" indent="0" algn="ctr" defTabSz="914400" rtl="0" eaLnBrk="1" latinLnBrk="0" hangingPunct="1">
              <a:spcBef>
                <a:spcPct val="20000"/>
              </a:spcBef>
              <a:buClr>
                <a:schemeClr val="accent1"/>
              </a:buClr>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9pPr>
          </a:lstStyle>
          <a:p>
            <a:r>
              <a:rPr lang="tr-TR" sz="3500" b="1" u="sng" dirty="0">
                <a:latin typeface="Calibri" pitchFamily="34" charset="0"/>
                <a:cs typeface="Calibri" pitchFamily="34" charset="0"/>
              </a:rPr>
              <a:t>Öğretim Üyesi</a:t>
            </a:r>
          </a:p>
          <a:p>
            <a:r>
              <a:rPr lang="tr-TR" dirty="0" err="1">
                <a:latin typeface="Calibri" pitchFamily="34" charset="0"/>
                <a:cs typeface="Calibri" pitchFamily="34" charset="0"/>
              </a:rPr>
              <a:t>Dr.Öğr.Üyesi</a:t>
            </a:r>
            <a:r>
              <a:rPr lang="tr-TR" dirty="0">
                <a:latin typeface="Calibri" pitchFamily="34" charset="0"/>
                <a:cs typeface="Calibri" pitchFamily="34" charset="0"/>
              </a:rPr>
              <a:t> Yavuz CANBAY</a:t>
            </a:r>
          </a:p>
        </p:txBody>
      </p:sp>
    </p:spTree>
    <p:extLst>
      <p:ext uri="{BB962C8B-B14F-4D97-AF65-F5344CB8AC3E}">
        <p14:creationId xmlns:p14="http://schemas.microsoft.com/office/powerpoint/2010/main" val="130975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308283" y="3358326"/>
            <a:ext cx="6477210" cy="769087"/>
          </a:xfrm>
        </p:spPr>
        <p:txBody>
          <a:bodyPr>
            <a:normAutofit fontScale="62500" lnSpcReduction="20000"/>
          </a:bodyPr>
          <a:lstStyle/>
          <a:p>
            <a:pPr algn="just"/>
            <a:endParaRPr lang="tr-TR" dirty="0"/>
          </a:p>
          <a:p>
            <a:pPr algn="just"/>
            <a:r>
              <a:rPr lang="tr-TR" dirty="0"/>
              <a:t>Veri setimizdeki yasal veri sayısı 284,315 kadardır. İllegal veri sayımız ise 492 olduğundan dolayı yasal veri sayısını 492’ye düşürdük.</a:t>
            </a:r>
          </a:p>
        </p:txBody>
      </p:sp>
      <p:sp>
        <p:nvSpPr>
          <p:cNvPr id="3" name="Başlık 2"/>
          <p:cNvSpPr>
            <a:spLocks noGrp="1"/>
          </p:cNvSpPr>
          <p:nvPr>
            <p:ph type="title"/>
          </p:nvPr>
        </p:nvSpPr>
        <p:spPr/>
        <p:txBody>
          <a:bodyPr/>
          <a:lstStyle/>
          <a:p>
            <a:pPr algn="ctr"/>
            <a:r>
              <a:rPr lang="tr-TR" sz="4000" b="1" u="sng" dirty="0"/>
              <a:t>Veri Önişleme</a:t>
            </a:r>
            <a:endParaRPr lang="tr-TR" sz="4000" u="sng" dirty="0"/>
          </a:p>
        </p:txBody>
      </p:sp>
      <p:pic>
        <p:nvPicPr>
          <p:cNvPr id="3076" name="Picture 4" descr="C:\Users\Mahmut\Deskto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283" y="4127413"/>
            <a:ext cx="6671014" cy="205956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Mahmut\Desktop\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889" y="2123652"/>
            <a:ext cx="6120679" cy="1285875"/>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1">
            <a:extLst>
              <a:ext uri="{FF2B5EF4-FFF2-40B4-BE49-F238E27FC236}">
                <a16:creationId xmlns:a16="http://schemas.microsoft.com/office/drawing/2014/main" id="{3248E0CF-A3F2-4515-BBEE-8E72C8580ECD}"/>
              </a:ext>
            </a:extLst>
          </p:cNvPr>
          <p:cNvSpPr txBox="1">
            <a:spLocks/>
          </p:cNvSpPr>
          <p:nvPr/>
        </p:nvSpPr>
        <p:spPr>
          <a:xfrm>
            <a:off x="1308283" y="6287844"/>
            <a:ext cx="6477210" cy="519650"/>
          </a:xfrm>
          <a:prstGeom prst="rect">
            <a:avLst/>
          </a:prstGeom>
        </p:spPr>
        <p:txBody>
          <a:bodyPr vert="horz" lIns="91440" tIns="45720" rIns="91440" bIns="45720" rtlCol="0">
            <a:normAutofit fontScale="70000" lnSpcReduction="2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just"/>
            <a:r>
              <a:rPr lang="tr-TR" dirty="0"/>
              <a:t>Veri setimizdeki yasal verileri düşürdükten sonra birleştirme işlemini yaptık.</a:t>
            </a:r>
          </a:p>
        </p:txBody>
      </p:sp>
    </p:spTree>
    <p:extLst>
      <p:ext uri="{BB962C8B-B14F-4D97-AF65-F5344CB8AC3E}">
        <p14:creationId xmlns:p14="http://schemas.microsoft.com/office/powerpoint/2010/main" val="147234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Veri Önişleme</a:t>
            </a:r>
            <a:endParaRPr lang="tr-TR" sz="4000" u="sng" dirty="0"/>
          </a:p>
        </p:txBody>
      </p:sp>
      <p:pic>
        <p:nvPicPr>
          <p:cNvPr id="5" name="Picture 3" descr="C:\Users\Mahmut\Desktop\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13" y="5360258"/>
            <a:ext cx="4752528" cy="10191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Mahmut\Deskto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670" y="2230932"/>
            <a:ext cx="4338414" cy="295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77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043608" y="3356992"/>
            <a:ext cx="6912917" cy="3090932"/>
          </a:xfrm>
        </p:spPr>
        <p:txBody>
          <a:bodyPr>
            <a:normAutofit/>
          </a:bodyPr>
          <a:lstStyle/>
          <a:p>
            <a:pPr algn="just"/>
            <a:endParaRPr lang="tr-TR" dirty="0"/>
          </a:p>
          <a:p>
            <a:pPr algn="just"/>
            <a:r>
              <a:rPr lang="tr-TR" dirty="0"/>
              <a:t>Veri setimizdeki; PCA ile dönüştürülmeyen özellikler ise ‘Zaman’ ve ‘</a:t>
            </a:r>
            <a:r>
              <a:rPr lang="tr-TR" dirty="0" err="1"/>
              <a:t>Miktar’dır</a:t>
            </a:r>
            <a:r>
              <a:rPr lang="tr-TR" dirty="0"/>
              <a:t>. Bundan dolayı bu 2 sütunu </a:t>
            </a:r>
            <a:r>
              <a:rPr lang="tr-TR" dirty="0" err="1"/>
              <a:t>Normalizasyon</a:t>
            </a:r>
            <a:r>
              <a:rPr lang="tr-TR" dirty="0"/>
              <a:t> işlemi yaptık. Bu 2 sütunumuzu 0 ile 1 arasına sıkıştırma işlemi uyguladık.</a:t>
            </a:r>
          </a:p>
        </p:txBody>
      </p:sp>
      <p:sp>
        <p:nvSpPr>
          <p:cNvPr id="3" name="Başlık 2"/>
          <p:cNvSpPr>
            <a:spLocks noGrp="1"/>
          </p:cNvSpPr>
          <p:nvPr>
            <p:ph type="title"/>
          </p:nvPr>
        </p:nvSpPr>
        <p:spPr/>
        <p:txBody>
          <a:bodyPr/>
          <a:lstStyle/>
          <a:p>
            <a:pPr algn="ctr"/>
            <a:r>
              <a:rPr lang="tr-TR" sz="4000" b="1" u="sng" dirty="0"/>
              <a:t>Veri Önişleme</a:t>
            </a:r>
            <a:endParaRPr lang="tr-TR" sz="4000" u="sng" dirty="0"/>
          </a:p>
        </p:txBody>
      </p:sp>
      <p:pic>
        <p:nvPicPr>
          <p:cNvPr id="4098" name="Picture 2" descr="C:\Users\Mahmut\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97087"/>
            <a:ext cx="6768901"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64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Veri Önişleme</a:t>
            </a:r>
            <a:endParaRPr lang="tr-TR" sz="4000" u="sng" dirty="0"/>
          </a:p>
        </p:txBody>
      </p:sp>
      <p:pic>
        <p:nvPicPr>
          <p:cNvPr id="8" name="Picture 3" descr="C:\Users\Mahmut\Desktop\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19997"/>
            <a:ext cx="8501357" cy="3744416"/>
          </a:xfrm>
          <a:prstGeom prst="rect">
            <a:avLst/>
          </a:prstGeom>
          <a:noFill/>
          <a:extLst>
            <a:ext uri="{909E8E84-426E-40DD-AFC4-6F175D3DCCD1}">
              <a14:hiddenFill xmlns:a14="http://schemas.microsoft.com/office/drawing/2010/main">
                <a:solidFill>
                  <a:srgbClr val="FFFFFF"/>
                </a:solidFill>
              </a14:hiddenFill>
            </a:ext>
          </a:extLst>
        </p:spPr>
      </p:pic>
      <p:sp>
        <p:nvSpPr>
          <p:cNvPr id="4" name="İçerik Yer Tutucusu 1">
            <a:extLst>
              <a:ext uri="{FF2B5EF4-FFF2-40B4-BE49-F238E27FC236}">
                <a16:creationId xmlns:a16="http://schemas.microsoft.com/office/drawing/2014/main" id="{CAFCFADC-BF98-49BB-9FB5-D3E51C07FFF3}"/>
              </a:ext>
            </a:extLst>
          </p:cNvPr>
          <p:cNvSpPr>
            <a:spLocks noGrp="1"/>
          </p:cNvSpPr>
          <p:nvPr>
            <p:ph idx="1"/>
          </p:nvPr>
        </p:nvSpPr>
        <p:spPr>
          <a:xfrm>
            <a:off x="1043608" y="6081734"/>
            <a:ext cx="6477210" cy="769087"/>
          </a:xfrm>
        </p:spPr>
        <p:txBody>
          <a:bodyPr>
            <a:normAutofit fontScale="62500" lnSpcReduction="20000"/>
          </a:bodyPr>
          <a:lstStyle/>
          <a:p>
            <a:pPr algn="just"/>
            <a:r>
              <a:rPr lang="tr-TR" dirty="0"/>
              <a:t>Yeni veri setimizdeki verilerin ortalama ,maksimum ,minimum değerlerine baktık. Amaç; </a:t>
            </a:r>
            <a:r>
              <a:rPr lang="tr-TR" dirty="0" err="1"/>
              <a:t>Normalizasyon</a:t>
            </a:r>
            <a:r>
              <a:rPr lang="tr-TR" dirty="0"/>
              <a:t> gerçekleştiğine bakmak ve veri setimizdeki aşırılığa kaçmış veri var mı onu kontrol etmek.</a:t>
            </a:r>
          </a:p>
        </p:txBody>
      </p:sp>
    </p:spTree>
    <p:extLst>
      <p:ext uri="{BB962C8B-B14F-4D97-AF65-F5344CB8AC3E}">
        <p14:creationId xmlns:p14="http://schemas.microsoft.com/office/powerpoint/2010/main" val="107293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Veri Önişleme</a:t>
            </a:r>
            <a:endParaRPr lang="tr-TR" sz="4000" u="sng" dirty="0"/>
          </a:p>
        </p:txBody>
      </p:sp>
      <p:pic>
        <p:nvPicPr>
          <p:cNvPr id="1026" name="Picture 2" descr="C:\Users\Mahmut\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861" y="2348880"/>
            <a:ext cx="4191000" cy="971550"/>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1"/>
          <p:cNvSpPr>
            <a:spLocks noGrp="1"/>
          </p:cNvSpPr>
          <p:nvPr>
            <p:ph idx="1"/>
          </p:nvPr>
        </p:nvSpPr>
        <p:spPr>
          <a:xfrm>
            <a:off x="683568" y="2276872"/>
            <a:ext cx="3656729" cy="1180653"/>
          </a:xfrm>
        </p:spPr>
        <p:txBody>
          <a:bodyPr>
            <a:normAutofit lnSpcReduction="10000"/>
          </a:bodyPr>
          <a:lstStyle/>
          <a:p>
            <a:pPr algn="just"/>
            <a:r>
              <a:rPr lang="tr-TR" dirty="0"/>
              <a:t>Veri setimizi bağımlı ve bağımsız olarak ayırma işlemi yaptık.</a:t>
            </a:r>
          </a:p>
          <a:p>
            <a:pPr marL="0" indent="0" algn="just">
              <a:buNone/>
            </a:pPr>
            <a:endParaRPr lang="tr-TR" dirty="0"/>
          </a:p>
        </p:txBody>
      </p:sp>
      <p:sp>
        <p:nvSpPr>
          <p:cNvPr id="6" name="İçerik Yer Tutucusu 1"/>
          <p:cNvSpPr txBox="1">
            <a:spLocks/>
          </p:cNvSpPr>
          <p:nvPr/>
        </p:nvSpPr>
        <p:spPr>
          <a:xfrm>
            <a:off x="427038" y="5661248"/>
            <a:ext cx="8191946" cy="1099673"/>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just"/>
            <a:r>
              <a:rPr lang="tr-TR" dirty="0"/>
              <a:t>Verilerimizi Eğitim Verisi ve Test Verisi olarak ayırma işlemi yaptık.</a:t>
            </a:r>
          </a:p>
          <a:p>
            <a:pPr marL="0" indent="0" algn="just">
              <a:buFont typeface="Wingdings" pitchFamily="2" charset="2"/>
              <a:buNone/>
            </a:pPr>
            <a:endParaRPr lang="tr-TR" dirty="0"/>
          </a:p>
        </p:txBody>
      </p:sp>
      <p:pic>
        <p:nvPicPr>
          <p:cNvPr id="1027" name="Picture 3" descr="C:\Users\Mahmut\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51" y="4383166"/>
            <a:ext cx="8288337"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03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99247" y="2248347"/>
            <a:ext cx="3296689" cy="1612701"/>
          </a:xfrm>
        </p:spPr>
        <p:txBody>
          <a:bodyPr>
            <a:normAutofit/>
          </a:bodyPr>
          <a:lstStyle/>
          <a:p>
            <a:r>
              <a:rPr lang="tr-TR" dirty="0" err="1"/>
              <a:t>Naive</a:t>
            </a:r>
            <a:r>
              <a:rPr lang="tr-TR" dirty="0"/>
              <a:t> </a:t>
            </a:r>
            <a:r>
              <a:rPr lang="tr-TR" dirty="0" err="1"/>
              <a:t>Bayes</a:t>
            </a:r>
            <a:r>
              <a:rPr lang="tr-TR" dirty="0"/>
              <a:t> algoritması ile eğitim modeli oluşturduk. </a:t>
            </a:r>
          </a:p>
        </p:txBody>
      </p:sp>
      <p:sp>
        <p:nvSpPr>
          <p:cNvPr id="3" name="Başlık 2"/>
          <p:cNvSpPr>
            <a:spLocks noGrp="1"/>
          </p:cNvSpPr>
          <p:nvPr>
            <p:ph type="title"/>
          </p:nvPr>
        </p:nvSpPr>
        <p:spPr/>
        <p:txBody>
          <a:bodyPr/>
          <a:lstStyle/>
          <a:p>
            <a:pPr algn="ctr"/>
            <a:r>
              <a:rPr lang="tr-TR" sz="4000" b="1" u="sng" dirty="0"/>
              <a:t>Eğitim Modeli Oluşturma</a:t>
            </a:r>
            <a:endParaRPr lang="tr-TR" sz="4000" u="sng" dirty="0"/>
          </a:p>
        </p:txBody>
      </p:sp>
      <p:pic>
        <p:nvPicPr>
          <p:cNvPr id="2050" name="Picture 2" descr="C:\Users\Mahmut\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276872"/>
            <a:ext cx="3914775" cy="1085850"/>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1"/>
          <p:cNvSpPr txBox="1">
            <a:spLocks/>
          </p:cNvSpPr>
          <p:nvPr/>
        </p:nvSpPr>
        <p:spPr>
          <a:xfrm>
            <a:off x="611560" y="4221087"/>
            <a:ext cx="7443167" cy="2448273"/>
          </a:xfrm>
          <a:prstGeom prst="rect">
            <a:avLst/>
          </a:prstGeom>
        </p:spPr>
        <p:txBody>
          <a:bodyPr vert="horz" lIns="91440" tIns="45720" rIns="91440" bIns="45720" rtlCol="0">
            <a:normAutofit lnSpcReduction="1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just"/>
            <a:r>
              <a:rPr lang="tr-TR" b="1" dirty="0" err="1"/>
              <a:t>Naive</a:t>
            </a:r>
            <a:r>
              <a:rPr lang="tr-TR" b="1" dirty="0"/>
              <a:t> </a:t>
            </a:r>
            <a:r>
              <a:rPr lang="tr-TR" b="1" dirty="0" err="1"/>
              <a:t>Bayes</a:t>
            </a:r>
            <a:r>
              <a:rPr lang="tr-TR" b="1" dirty="0"/>
              <a:t> </a:t>
            </a:r>
            <a:r>
              <a:rPr lang="tr-TR" dirty="0"/>
              <a:t>; </a:t>
            </a:r>
            <a:r>
              <a:rPr lang="tr-TR" dirty="0" err="1"/>
              <a:t>lazy</a:t>
            </a:r>
            <a:r>
              <a:rPr lang="tr-TR" dirty="0"/>
              <a:t> ( tembel ) bir öğrenme algoritmasıdır aynı zamanda dengesiz veri kümelerinde de çalışabilir. Algoritmanın çalışma şekli bir eleman için her durumun olasılığını hesaplar ve olasılık değeri en yüksek olana göre sınıflandırır. Az bir eğitim verisiyle çok başarılı işler çıkartabilir..  </a:t>
            </a:r>
          </a:p>
        </p:txBody>
      </p:sp>
    </p:spTree>
    <p:extLst>
      <p:ext uri="{BB962C8B-B14F-4D97-AF65-F5344CB8AC3E}">
        <p14:creationId xmlns:p14="http://schemas.microsoft.com/office/powerpoint/2010/main" val="135137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Projenin Test Edilmesi</a:t>
            </a:r>
            <a:endParaRPr lang="tr-TR" sz="4000" u="sng" dirty="0"/>
          </a:p>
        </p:txBody>
      </p:sp>
      <p:pic>
        <p:nvPicPr>
          <p:cNvPr id="3074" name="Picture 2" descr="C:\Users\Mahmut\Deskt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992" y="2276872"/>
            <a:ext cx="4536504" cy="31687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306" y="5661248"/>
            <a:ext cx="58578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40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Projenin Test Edilmesi</a:t>
            </a:r>
            <a:endParaRPr lang="tr-TR" sz="4000" u="sng" dirty="0"/>
          </a:p>
        </p:txBody>
      </p:sp>
      <p:pic>
        <p:nvPicPr>
          <p:cNvPr id="4098" name="Picture 2" descr="C:\Users\Mahmut\Desktop\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04864"/>
            <a:ext cx="4536504" cy="332251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ahmut\Desktop\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337" y="5733256"/>
            <a:ext cx="5467350"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6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Geliştirme</a:t>
            </a:r>
            <a:endParaRPr lang="tr-TR" sz="4000" u="sng" dirty="0"/>
          </a:p>
        </p:txBody>
      </p:sp>
      <p:pic>
        <p:nvPicPr>
          <p:cNvPr id="5" name="Picture 2" descr="C:\Users\Mahmut\Desktop\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19" y="2204864"/>
            <a:ext cx="5114925"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1"/>
          <p:cNvSpPr>
            <a:spLocks noGrp="1"/>
          </p:cNvSpPr>
          <p:nvPr>
            <p:ph idx="1"/>
          </p:nvPr>
        </p:nvSpPr>
        <p:spPr>
          <a:xfrm>
            <a:off x="107504" y="3587130"/>
            <a:ext cx="8640960" cy="3154238"/>
          </a:xfrm>
        </p:spPr>
        <p:txBody>
          <a:bodyPr>
            <a:normAutofit fontScale="85000" lnSpcReduction="10000"/>
          </a:bodyPr>
          <a:lstStyle/>
          <a:p>
            <a:r>
              <a:rPr lang="tr-TR" dirty="0"/>
              <a:t>Projemizin doğruluk oranını daha yüksek yapabilmek için </a:t>
            </a:r>
            <a:r>
              <a:rPr lang="tr-TR" dirty="0" err="1"/>
              <a:t>Naive</a:t>
            </a:r>
            <a:r>
              <a:rPr lang="tr-TR" dirty="0"/>
              <a:t> </a:t>
            </a:r>
            <a:r>
              <a:rPr lang="tr-TR" dirty="0" err="1"/>
              <a:t>Bayes</a:t>
            </a:r>
            <a:r>
              <a:rPr lang="tr-TR" dirty="0"/>
              <a:t> algoritması haricinde, Lojistik Regresyon ile de modelimizi eğittik. </a:t>
            </a:r>
          </a:p>
          <a:p>
            <a:r>
              <a:rPr lang="tr-TR" dirty="0"/>
              <a:t>Lojistik regresyon, bir sonucu belirleyen bir veya daha fazla bağımsız değişken bulunan bir veri kümesini analiz etmek için kullanılan istatistiksel bir yöntemdir.</a:t>
            </a:r>
          </a:p>
          <a:p>
            <a:r>
              <a:rPr lang="tr-TR" dirty="0"/>
              <a:t>Lojistik regresyonun amacı,  iki yönlü karakteristiği (bağımlı değişken = yanıt veya sonuç değişkeni) ile ilgili bir dizi bağımsız (öngörücü veya açıklayıcı) değişken arasındaki ilişkiyi tanımlamak için en uygun (henüz biyolojik olarak makul) modeli bulmaktır.</a:t>
            </a:r>
          </a:p>
          <a:p>
            <a:endParaRPr lang="tr-TR" dirty="0"/>
          </a:p>
        </p:txBody>
      </p:sp>
    </p:spTree>
    <p:extLst>
      <p:ext uri="{BB962C8B-B14F-4D97-AF65-F5344CB8AC3E}">
        <p14:creationId xmlns:p14="http://schemas.microsoft.com/office/powerpoint/2010/main" val="354379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Projenin Test Edilmesi</a:t>
            </a:r>
            <a:endParaRPr lang="tr-TR" sz="4000" u="sng" dirty="0"/>
          </a:p>
        </p:txBody>
      </p:sp>
      <p:pic>
        <p:nvPicPr>
          <p:cNvPr id="6146" name="Picture 2" descr="C:\Users\Mahmut\Deskto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49" y="2132856"/>
            <a:ext cx="4914900" cy="32956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Mahmut\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181" y="5589240"/>
            <a:ext cx="5735637"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55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Kredi kartları, dünya üzerindeki yaygınlığı ve güçlü altyapısı sayesinde çok kısa bir sürede insanların hayatlarına girmiş ve korkusuzca kullanabilecekleri ödeme aracı haline gelmiştir. Kredi kartlarının sayılarının her geçen gün takip edilmesi zor bir hal alması ve bunun paralelinde işlem hacminin hızla büyümesi, bu pazardan haksız kazanç elde etmek isteyen dolandırıcıları ortaya çıkarmıştır. </a:t>
            </a:r>
          </a:p>
        </p:txBody>
      </p:sp>
      <p:sp>
        <p:nvSpPr>
          <p:cNvPr id="3" name="Başlık 2"/>
          <p:cNvSpPr>
            <a:spLocks noGrp="1"/>
          </p:cNvSpPr>
          <p:nvPr>
            <p:ph type="title"/>
          </p:nvPr>
        </p:nvSpPr>
        <p:spPr/>
        <p:txBody>
          <a:bodyPr/>
          <a:lstStyle/>
          <a:p>
            <a:pPr algn="ctr"/>
            <a:r>
              <a:rPr lang="tr-TR" sz="4000" b="1" u="sng" dirty="0"/>
              <a:t>Projenin Amacı</a:t>
            </a:r>
          </a:p>
        </p:txBody>
      </p:sp>
    </p:spTree>
    <p:extLst>
      <p:ext uri="{BB962C8B-B14F-4D97-AF65-F5344CB8AC3E}">
        <p14:creationId xmlns:p14="http://schemas.microsoft.com/office/powerpoint/2010/main" val="347389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Projenin Test Edilmesi</a:t>
            </a:r>
            <a:endParaRPr lang="tr-TR" sz="4000" u="sng" dirty="0"/>
          </a:p>
        </p:txBody>
      </p:sp>
      <p:pic>
        <p:nvPicPr>
          <p:cNvPr id="7170" name="Picture 2" descr="C:\Users\Mahmut\Desktop\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993" y="2160731"/>
            <a:ext cx="4596011" cy="3428509"/>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ahmut\Deskto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0" y="5805264"/>
            <a:ext cx="53625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760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3185134916"/>
              </p:ext>
            </p:extLst>
          </p:nvPr>
        </p:nvGraphicFramePr>
        <p:xfrm>
          <a:off x="1187450" y="2349500"/>
          <a:ext cx="6768927" cy="1799580"/>
        </p:xfrm>
        <a:graphic>
          <a:graphicData uri="http://schemas.openxmlformats.org/drawingml/2006/table">
            <a:tbl>
              <a:tblPr firstRow="1" bandRow="1">
                <a:tableStyleId>{5C22544A-7EE6-4342-B048-85BDC9FD1C3A}</a:tableStyleId>
              </a:tblPr>
              <a:tblGrid>
                <a:gridCol w="2256309">
                  <a:extLst>
                    <a:ext uri="{9D8B030D-6E8A-4147-A177-3AD203B41FA5}">
                      <a16:colId xmlns:a16="http://schemas.microsoft.com/office/drawing/2014/main" val="20000"/>
                    </a:ext>
                  </a:extLst>
                </a:gridCol>
                <a:gridCol w="2256309">
                  <a:extLst>
                    <a:ext uri="{9D8B030D-6E8A-4147-A177-3AD203B41FA5}">
                      <a16:colId xmlns:a16="http://schemas.microsoft.com/office/drawing/2014/main" val="20001"/>
                    </a:ext>
                  </a:extLst>
                </a:gridCol>
                <a:gridCol w="2256309">
                  <a:extLst>
                    <a:ext uri="{9D8B030D-6E8A-4147-A177-3AD203B41FA5}">
                      <a16:colId xmlns:a16="http://schemas.microsoft.com/office/drawing/2014/main" val="20002"/>
                    </a:ext>
                  </a:extLst>
                </a:gridCol>
              </a:tblGrid>
              <a:tr h="599860">
                <a:tc>
                  <a:txBody>
                    <a:bodyPr/>
                    <a:lstStyle/>
                    <a:p>
                      <a:r>
                        <a:rPr lang="tr-TR" dirty="0"/>
                        <a:t>Yöntem Adı</a:t>
                      </a:r>
                    </a:p>
                  </a:txBody>
                  <a:tcPr/>
                </a:tc>
                <a:tc>
                  <a:txBody>
                    <a:bodyPr/>
                    <a:lstStyle/>
                    <a:p>
                      <a:r>
                        <a:rPr lang="tr-TR" dirty="0"/>
                        <a:t>Doğruluk</a:t>
                      </a:r>
                    </a:p>
                  </a:txBody>
                  <a:tcPr/>
                </a:tc>
                <a:tc>
                  <a:txBody>
                    <a:bodyPr/>
                    <a:lstStyle/>
                    <a:p>
                      <a:r>
                        <a:rPr lang="tr-TR" dirty="0"/>
                        <a:t>Hata</a:t>
                      </a:r>
                    </a:p>
                  </a:txBody>
                  <a:tcPr/>
                </a:tc>
                <a:extLst>
                  <a:ext uri="{0D108BD9-81ED-4DB2-BD59-A6C34878D82A}">
                    <a16:rowId xmlns:a16="http://schemas.microsoft.com/office/drawing/2014/main" val="10000"/>
                  </a:ext>
                </a:extLst>
              </a:tr>
              <a:tr h="599860">
                <a:tc>
                  <a:txBody>
                    <a:bodyPr/>
                    <a:lstStyle/>
                    <a:p>
                      <a:r>
                        <a:rPr lang="tr-TR" dirty="0" err="1"/>
                        <a:t>Naive</a:t>
                      </a:r>
                      <a:r>
                        <a:rPr lang="tr-TR" dirty="0"/>
                        <a:t> </a:t>
                      </a:r>
                      <a:r>
                        <a:rPr lang="tr-TR" dirty="0" err="1"/>
                        <a:t>Bayes</a:t>
                      </a:r>
                      <a:endParaRPr lang="tr-TR" dirty="0"/>
                    </a:p>
                  </a:txBody>
                  <a:tcPr/>
                </a:tc>
                <a:tc>
                  <a:txBody>
                    <a:bodyPr/>
                    <a:lstStyle/>
                    <a:p>
                      <a:r>
                        <a:rPr lang="tr-TR" dirty="0"/>
                        <a:t>%95,431</a:t>
                      </a:r>
                    </a:p>
                  </a:txBody>
                  <a:tcPr/>
                </a:tc>
                <a:tc>
                  <a:txBody>
                    <a:bodyPr/>
                    <a:lstStyle/>
                    <a:p>
                      <a:r>
                        <a:rPr lang="tr-TR" dirty="0"/>
                        <a:t>%4,569</a:t>
                      </a:r>
                    </a:p>
                  </a:txBody>
                  <a:tcPr/>
                </a:tc>
                <a:extLst>
                  <a:ext uri="{0D108BD9-81ED-4DB2-BD59-A6C34878D82A}">
                    <a16:rowId xmlns:a16="http://schemas.microsoft.com/office/drawing/2014/main" val="10001"/>
                  </a:ext>
                </a:extLst>
              </a:tr>
              <a:tr h="599860">
                <a:tc>
                  <a:txBody>
                    <a:bodyPr/>
                    <a:lstStyle/>
                    <a:p>
                      <a:r>
                        <a:rPr lang="tr-TR" dirty="0" err="1"/>
                        <a:t>Logistic</a:t>
                      </a:r>
                      <a:r>
                        <a:rPr lang="tr-TR" baseline="0" dirty="0"/>
                        <a:t> </a:t>
                      </a:r>
                      <a:r>
                        <a:rPr lang="tr-TR" baseline="0" dirty="0" err="1"/>
                        <a:t>Regression</a:t>
                      </a:r>
                      <a:endParaRPr lang="tr-TR" dirty="0"/>
                    </a:p>
                  </a:txBody>
                  <a:tcPr/>
                </a:tc>
                <a:tc>
                  <a:txBody>
                    <a:bodyPr/>
                    <a:lstStyle/>
                    <a:p>
                      <a:r>
                        <a:rPr lang="tr-TR" dirty="0"/>
                        <a:t>%97,461</a:t>
                      </a:r>
                    </a:p>
                  </a:txBody>
                  <a:tcPr/>
                </a:tc>
                <a:tc>
                  <a:txBody>
                    <a:bodyPr/>
                    <a:lstStyle/>
                    <a:p>
                      <a:r>
                        <a:rPr lang="tr-TR" dirty="0"/>
                        <a:t>%2,539</a:t>
                      </a:r>
                    </a:p>
                  </a:txBody>
                  <a:tcPr/>
                </a:tc>
                <a:extLst>
                  <a:ext uri="{0D108BD9-81ED-4DB2-BD59-A6C34878D82A}">
                    <a16:rowId xmlns:a16="http://schemas.microsoft.com/office/drawing/2014/main" val="10002"/>
                  </a:ext>
                </a:extLst>
              </a:tr>
            </a:tbl>
          </a:graphicData>
        </a:graphic>
      </p:graphicFrame>
      <p:sp>
        <p:nvSpPr>
          <p:cNvPr id="3" name="Başlık 2"/>
          <p:cNvSpPr>
            <a:spLocks noGrp="1"/>
          </p:cNvSpPr>
          <p:nvPr>
            <p:ph type="title"/>
          </p:nvPr>
        </p:nvSpPr>
        <p:spPr/>
        <p:txBody>
          <a:bodyPr/>
          <a:lstStyle/>
          <a:p>
            <a:pPr algn="ctr"/>
            <a:r>
              <a:rPr lang="tr-TR" sz="4000" b="1" u="sng" dirty="0"/>
              <a:t>Projenin Değerlendirilmesi</a:t>
            </a:r>
            <a:endParaRPr lang="tr-TR" sz="4000" u="sng" dirty="0"/>
          </a:p>
        </p:txBody>
      </p:sp>
      <p:sp>
        <p:nvSpPr>
          <p:cNvPr id="6" name="İçerik Yer Tutucusu 1"/>
          <p:cNvSpPr txBox="1">
            <a:spLocks/>
          </p:cNvSpPr>
          <p:nvPr/>
        </p:nvSpPr>
        <p:spPr>
          <a:xfrm>
            <a:off x="1187624" y="4221088"/>
            <a:ext cx="6696744" cy="2434158"/>
          </a:xfrm>
          <a:prstGeom prst="rect">
            <a:avLst/>
          </a:prstGeom>
        </p:spPr>
        <p:txBody>
          <a:bodyPr vert="horz" lIns="91440" tIns="45720" rIns="91440" bIns="45720" rtlCol="0">
            <a:normAutofit fontScale="85000" lnSpcReduction="2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tr-TR" dirty="0"/>
              <a:t>Yaptığımız projede, Elde edilen sonuçlar ışığında iki algoritmanın çok iyi sonuçlar çıkarmasının yanı sıra bu çalışma için </a:t>
            </a:r>
            <a:r>
              <a:rPr lang="tr-TR" dirty="0" err="1"/>
              <a:t>Logistic</a:t>
            </a:r>
            <a:r>
              <a:rPr lang="tr-TR" dirty="0"/>
              <a:t> </a:t>
            </a:r>
            <a:r>
              <a:rPr lang="tr-TR" dirty="0" err="1"/>
              <a:t>Regression</a:t>
            </a:r>
            <a:r>
              <a:rPr lang="tr-TR" dirty="0"/>
              <a:t> algoritmasının </a:t>
            </a:r>
            <a:r>
              <a:rPr lang="tr-TR" dirty="0" err="1"/>
              <a:t>Naive</a:t>
            </a:r>
            <a:r>
              <a:rPr lang="tr-TR" dirty="0"/>
              <a:t> </a:t>
            </a:r>
            <a:r>
              <a:rPr lang="tr-TR" dirty="0" err="1"/>
              <a:t>Bayes</a:t>
            </a:r>
            <a:r>
              <a:rPr lang="tr-TR" dirty="0"/>
              <a:t> algoritmasından daha başarılı olduğu tespit edilmiştir. </a:t>
            </a:r>
          </a:p>
          <a:p>
            <a:r>
              <a:rPr lang="tr-TR" dirty="0"/>
              <a:t>Bu çalışmada kullanılan veri setinin büyüklüğü doğrultusunda elde edilen doğruluk oranlarının kullanılabilirliği ve güvenilirliği literatürdeki benzer çalışmalardan daha yüksektir. </a:t>
            </a:r>
          </a:p>
        </p:txBody>
      </p:sp>
    </p:spTree>
    <p:extLst>
      <p:ext uri="{BB962C8B-B14F-4D97-AF65-F5344CB8AC3E}">
        <p14:creationId xmlns:p14="http://schemas.microsoft.com/office/powerpoint/2010/main" val="3495107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sz="4000" b="1" u="sng" dirty="0"/>
              <a:t>Bilgisayar ve Ağ Güvenliği ile Bağlantısı</a:t>
            </a:r>
            <a:endParaRPr lang="tr-TR" sz="4000" u="sng" dirty="0"/>
          </a:p>
        </p:txBody>
      </p:sp>
      <p:sp>
        <p:nvSpPr>
          <p:cNvPr id="6" name="İçerik Yer Tutucusu 1"/>
          <p:cNvSpPr txBox="1">
            <a:spLocks/>
          </p:cNvSpPr>
          <p:nvPr/>
        </p:nvSpPr>
        <p:spPr>
          <a:xfrm>
            <a:off x="1187624" y="2420888"/>
            <a:ext cx="6696744" cy="2376264"/>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tr-TR" dirty="0"/>
              <a:t>Yaptığımız projemiz de kredi kartları kullanımlarına bakarak; yasal veya  yasal olmayan(hileli işlem) şeklinde tahminde bulunması bilgisayar ve ağ güvenliğinde bilgi güvenliği açısından yorumlandığından gizlilik ilkesine uygundur.</a:t>
            </a:r>
          </a:p>
        </p:txBody>
      </p:sp>
    </p:spTree>
    <p:extLst>
      <p:ext uri="{BB962C8B-B14F-4D97-AF65-F5344CB8AC3E}">
        <p14:creationId xmlns:p14="http://schemas.microsoft.com/office/powerpoint/2010/main" val="335066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20000"/>
          </a:bodyPr>
          <a:lstStyle/>
          <a:p>
            <a:r>
              <a:rPr lang="tr-TR" dirty="0"/>
              <a:t>Günümüzde herhangi bir insanın kredi kartı bilgilerini elde etmenin oldukça kolay hale gelmesi kredi kartı dolandırıcılarının işini kolaylaştırmaktadır. Gelişen teknoloji sayesinde, gerçekleşen hesap hareketleri değişikliğinde zaman ve harcamaların analiz edilmesi ile kötü amaçla elde edilen verilerin kullanıldığı analiz edebilir. </a:t>
            </a:r>
            <a:r>
              <a:rPr lang="tr-TR" dirty="0" err="1"/>
              <a:t>Kaggle</a:t>
            </a:r>
            <a:r>
              <a:rPr lang="tr-TR" dirty="0"/>
              <a:t> </a:t>
            </a:r>
            <a:r>
              <a:rPr lang="tr-TR" dirty="0" err="1"/>
              <a:t>veritabanından</a:t>
            </a:r>
            <a:r>
              <a:rPr lang="tr-TR" dirty="0"/>
              <a:t> elde edilen Kredi Kartı Dolandırıcılık Tespiti veri seti kullanılarak </a:t>
            </a:r>
            <a:r>
              <a:rPr lang="tr-TR" dirty="0" err="1"/>
              <a:t>Logistic</a:t>
            </a:r>
            <a:r>
              <a:rPr lang="tr-TR" dirty="0"/>
              <a:t> </a:t>
            </a:r>
            <a:r>
              <a:rPr lang="tr-TR" dirty="0" err="1"/>
              <a:t>Resgression</a:t>
            </a:r>
            <a:r>
              <a:rPr lang="tr-TR" dirty="0"/>
              <a:t> ve </a:t>
            </a:r>
            <a:r>
              <a:rPr lang="tr-TR" dirty="0" err="1"/>
              <a:t>Naive</a:t>
            </a:r>
            <a:r>
              <a:rPr lang="tr-TR" dirty="0"/>
              <a:t> </a:t>
            </a:r>
            <a:r>
              <a:rPr lang="tr-TR" dirty="0" err="1"/>
              <a:t>Bayes</a:t>
            </a:r>
            <a:r>
              <a:rPr lang="tr-TR" dirty="0"/>
              <a:t> yöntemleri ile modelleme yapılmıştır. </a:t>
            </a:r>
            <a:r>
              <a:rPr lang="tr-TR" b="1" dirty="0"/>
              <a:t>Bu çalışmada ki amaç kişilerin kredi kartlarını kullanma zaman aralıklarını analiz ederek yapılan işlemin farklı kişi tarafından yapıldığını tespit etmektir. </a:t>
            </a:r>
          </a:p>
        </p:txBody>
      </p:sp>
      <p:sp>
        <p:nvSpPr>
          <p:cNvPr id="3" name="Başlık 2"/>
          <p:cNvSpPr>
            <a:spLocks noGrp="1"/>
          </p:cNvSpPr>
          <p:nvPr>
            <p:ph type="title"/>
          </p:nvPr>
        </p:nvSpPr>
        <p:spPr/>
        <p:txBody>
          <a:bodyPr/>
          <a:lstStyle/>
          <a:p>
            <a:pPr algn="ctr"/>
            <a:r>
              <a:rPr lang="tr-TR" sz="4000" b="1" u="sng" dirty="0"/>
              <a:t>Projenin Amacı</a:t>
            </a:r>
          </a:p>
        </p:txBody>
      </p:sp>
    </p:spTree>
    <p:extLst>
      <p:ext uri="{BB962C8B-B14F-4D97-AF65-F5344CB8AC3E}">
        <p14:creationId xmlns:p14="http://schemas.microsoft.com/office/powerpoint/2010/main" val="347389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dirty="0"/>
          </a:p>
          <a:p>
            <a:pPr>
              <a:buFont typeface="Wingdings" pitchFamily="2" charset="2"/>
              <a:buChar char="Ø"/>
            </a:pPr>
            <a:r>
              <a:rPr lang="tr-TR" dirty="0"/>
              <a:t>Veri toplama</a:t>
            </a:r>
          </a:p>
          <a:p>
            <a:pPr>
              <a:buFont typeface="Wingdings" pitchFamily="2" charset="2"/>
              <a:buChar char="Ø"/>
            </a:pPr>
            <a:r>
              <a:rPr lang="tr-TR" dirty="0"/>
              <a:t>Veri önişleme</a:t>
            </a:r>
          </a:p>
          <a:p>
            <a:pPr>
              <a:buFont typeface="Wingdings" pitchFamily="2" charset="2"/>
              <a:buChar char="Ø"/>
            </a:pPr>
            <a:r>
              <a:rPr lang="tr-TR" dirty="0"/>
              <a:t>Modelin eğitilmesi</a:t>
            </a:r>
          </a:p>
          <a:p>
            <a:pPr>
              <a:buFont typeface="Wingdings" pitchFamily="2" charset="2"/>
              <a:buChar char="Ø"/>
            </a:pPr>
            <a:r>
              <a:rPr lang="tr-TR" dirty="0"/>
              <a:t>Modelin test edilmesi</a:t>
            </a:r>
          </a:p>
          <a:p>
            <a:pPr>
              <a:buFont typeface="Wingdings" pitchFamily="2" charset="2"/>
              <a:buChar char="Ø"/>
            </a:pPr>
            <a:r>
              <a:rPr lang="tr-TR" dirty="0"/>
              <a:t>Geliştirme</a:t>
            </a:r>
          </a:p>
          <a:p>
            <a:pPr>
              <a:buFont typeface="Wingdings" pitchFamily="2" charset="2"/>
              <a:buChar char="Ø"/>
            </a:pPr>
            <a:r>
              <a:rPr lang="tr-TR" dirty="0"/>
              <a:t>Değerlendirme</a:t>
            </a:r>
          </a:p>
          <a:p>
            <a:endParaRPr lang="tr-TR" dirty="0"/>
          </a:p>
        </p:txBody>
      </p:sp>
      <p:sp>
        <p:nvSpPr>
          <p:cNvPr id="3" name="Başlık 2"/>
          <p:cNvSpPr>
            <a:spLocks noGrp="1"/>
          </p:cNvSpPr>
          <p:nvPr>
            <p:ph type="title"/>
          </p:nvPr>
        </p:nvSpPr>
        <p:spPr/>
        <p:txBody>
          <a:bodyPr/>
          <a:lstStyle/>
          <a:p>
            <a:r>
              <a:rPr lang="tr-TR" sz="4000" b="1" u="sng" dirty="0"/>
              <a:t>Projenin Hazırlanma Aşamaları</a:t>
            </a:r>
            <a:endParaRPr lang="tr-TR" sz="4000" u="sng" dirty="0"/>
          </a:p>
        </p:txBody>
      </p:sp>
    </p:spTree>
    <p:extLst>
      <p:ext uri="{BB962C8B-B14F-4D97-AF65-F5344CB8AC3E}">
        <p14:creationId xmlns:p14="http://schemas.microsoft.com/office/powerpoint/2010/main" val="316136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8490" y="2276872"/>
            <a:ext cx="7745505" cy="3877815"/>
          </a:xfrm>
        </p:spPr>
        <p:txBody>
          <a:bodyPr>
            <a:normAutofit fontScale="92500"/>
          </a:bodyPr>
          <a:lstStyle/>
          <a:p>
            <a:pPr>
              <a:buFont typeface="Wingdings" pitchFamily="2" charset="2"/>
              <a:buChar char="Ø"/>
            </a:pPr>
            <a:r>
              <a:rPr lang="tr-TR" dirty="0"/>
              <a:t>Veri seti, Avrupalı ​​kart sahipleri tarafından Eylül 2013’te kredi kartlarıyla yapılan işlemleri içermektedir. Bu veri seti, 284,807 işlemden 492’sinin dolandırıcılık olduğu iki gün içinde gerçekleşen işlemleri sunar. Veri kümesi oldukça dengesizdir, pozitif sınıf (dolandırıcılık) tüm işlemlerin %0,172’sini oluşturur.</a:t>
            </a:r>
          </a:p>
          <a:p>
            <a:pPr>
              <a:buFont typeface="Wingdings" pitchFamily="2" charset="2"/>
              <a:buChar char="Ø"/>
            </a:pPr>
            <a:r>
              <a:rPr lang="tr-TR" dirty="0"/>
              <a:t>Veri setimiz V1’den V28 ‘e kadar  yalnızca bir PCA dönüşümünün sonucu olan sayısal girdi değişkenlerini içerir. Ne yazık ki, gizlilik sorunları nedeniyle, orijinal özellikleri ve verilerle ilgili daha fazla arka plan bilgisi sağlayamıyoruz. </a:t>
            </a:r>
          </a:p>
          <a:p>
            <a:pPr>
              <a:buFont typeface="Wingdings" pitchFamily="2" charset="2"/>
              <a:buChar char="Ø"/>
            </a:pPr>
            <a:endParaRPr lang="tr-TR" dirty="0"/>
          </a:p>
        </p:txBody>
      </p:sp>
      <p:sp>
        <p:nvSpPr>
          <p:cNvPr id="3" name="Başlık 2"/>
          <p:cNvSpPr>
            <a:spLocks noGrp="1"/>
          </p:cNvSpPr>
          <p:nvPr>
            <p:ph type="title"/>
          </p:nvPr>
        </p:nvSpPr>
        <p:spPr/>
        <p:txBody>
          <a:bodyPr/>
          <a:lstStyle/>
          <a:p>
            <a:r>
              <a:rPr lang="tr-TR" sz="4000" b="1" u="sng" dirty="0"/>
              <a:t>Veri Toplama</a:t>
            </a:r>
          </a:p>
        </p:txBody>
      </p:sp>
    </p:spTree>
    <p:extLst>
      <p:ext uri="{BB962C8B-B14F-4D97-AF65-F5344CB8AC3E}">
        <p14:creationId xmlns:p14="http://schemas.microsoft.com/office/powerpoint/2010/main" val="391074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a:buFont typeface="Wingdings" pitchFamily="2" charset="2"/>
              <a:buChar char="Ø"/>
            </a:pPr>
            <a:r>
              <a:rPr lang="tr-TR" dirty="0"/>
              <a:t>Özellikler V1, V2, … V28 ‘e kadar olan kolonlar PCA ile elde edilen temel bileşenlerdir, PCA ile dönüştürülmeyen özellikler ise ‘Zaman’ ,’Miktar’ ve ‘Sınıf’ tır. ‘Zaman’ özelliği, her işlem ile veri kümesindeki ilk işlem arasında geçen saniyeleri içerir. ‘Miktar’ özelliği işlem Tutarıdır, bu özellik örneğin bağımlı maliyete duyarlı öğrenme için kullanılabilir. ‘Sınıf’ özelliği yanıt değişkenidir ve dolandırıcılık durumunda 1, aksi takdirde 0 değerini alır.</a:t>
            </a:r>
          </a:p>
          <a:p>
            <a:pPr>
              <a:buFont typeface="Wingdings" pitchFamily="2" charset="2"/>
              <a:buChar char="Ø"/>
            </a:pPr>
            <a:endParaRPr lang="tr-TR" dirty="0"/>
          </a:p>
        </p:txBody>
      </p:sp>
      <p:sp>
        <p:nvSpPr>
          <p:cNvPr id="3" name="Başlık 2"/>
          <p:cNvSpPr>
            <a:spLocks noGrp="1"/>
          </p:cNvSpPr>
          <p:nvPr>
            <p:ph type="title"/>
          </p:nvPr>
        </p:nvSpPr>
        <p:spPr/>
        <p:txBody>
          <a:bodyPr/>
          <a:lstStyle/>
          <a:p>
            <a:r>
              <a:rPr lang="tr-TR" sz="4000" b="1" u="sng" dirty="0"/>
              <a:t>Veri Toplama</a:t>
            </a:r>
            <a:endParaRPr lang="tr-TR" sz="4000" dirty="0"/>
          </a:p>
        </p:txBody>
      </p:sp>
    </p:spTree>
    <p:extLst>
      <p:ext uri="{BB962C8B-B14F-4D97-AF65-F5344CB8AC3E}">
        <p14:creationId xmlns:p14="http://schemas.microsoft.com/office/powerpoint/2010/main" val="20478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AD02A1E-4201-4CDD-AA9E-F8E889C9C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490" y="2247900"/>
            <a:ext cx="7987966" cy="4039944"/>
          </a:xfrm>
        </p:spPr>
      </p:pic>
      <p:sp>
        <p:nvSpPr>
          <p:cNvPr id="3" name="Başlık 2"/>
          <p:cNvSpPr>
            <a:spLocks noGrp="1"/>
          </p:cNvSpPr>
          <p:nvPr>
            <p:ph type="title"/>
          </p:nvPr>
        </p:nvSpPr>
        <p:spPr/>
        <p:txBody>
          <a:bodyPr/>
          <a:lstStyle/>
          <a:p>
            <a:r>
              <a:rPr lang="tr-TR" sz="4000" b="1" u="sng" dirty="0"/>
              <a:t>Veri Toplama</a:t>
            </a:r>
            <a:endParaRPr lang="tr-TR" sz="4000" dirty="0"/>
          </a:p>
        </p:txBody>
      </p:sp>
    </p:spTree>
    <p:extLst>
      <p:ext uri="{BB962C8B-B14F-4D97-AF65-F5344CB8AC3E}">
        <p14:creationId xmlns:p14="http://schemas.microsoft.com/office/powerpoint/2010/main" val="178621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99247" y="2248347"/>
            <a:ext cx="3656729" cy="3877815"/>
          </a:xfrm>
        </p:spPr>
        <p:txBody>
          <a:bodyPr/>
          <a:lstStyle/>
          <a:p>
            <a:pPr algn="just"/>
            <a:endParaRPr lang="tr-TR" dirty="0"/>
          </a:p>
          <a:p>
            <a:r>
              <a:rPr lang="tr-TR" dirty="0"/>
              <a:t>Veri setinde boş değere sahip bir kayıtın olup olmadığına bakılarak eğitimde hata oranının artmasına neden olabilecek değerler tespit edildi.</a:t>
            </a:r>
          </a:p>
        </p:txBody>
      </p:sp>
      <p:sp>
        <p:nvSpPr>
          <p:cNvPr id="3" name="Başlık 2"/>
          <p:cNvSpPr>
            <a:spLocks noGrp="1"/>
          </p:cNvSpPr>
          <p:nvPr>
            <p:ph type="title"/>
          </p:nvPr>
        </p:nvSpPr>
        <p:spPr/>
        <p:txBody>
          <a:bodyPr/>
          <a:lstStyle/>
          <a:p>
            <a:pPr algn="ctr"/>
            <a:r>
              <a:rPr lang="tr-TR" sz="4000" b="1" u="sng" dirty="0"/>
              <a:t>Veri Önişleme</a:t>
            </a:r>
            <a:endParaRPr lang="tr-TR" sz="4000" u="sng" dirty="0"/>
          </a:p>
        </p:txBody>
      </p:sp>
      <p:pic>
        <p:nvPicPr>
          <p:cNvPr id="1026" name="Picture 2" descr="C:\Users\Mahmut\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25" y="2204864"/>
            <a:ext cx="3940175" cy="442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8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99247" y="2248347"/>
            <a:ext cx="3656729" cy="3877815"/>
          </a:xfrm>
        </p:spPr>
        <p:txBody>
          <a:bodyPr/>
          <a:lstStyle/>
          <a:p>
            <a:pPr algn="just"/>
            <a:endParaRPr lang="tr-TR" dirty="0"/>
          </a:p>
          <a:p>
            <a:r>
              <a:rPr lang="tr-TR" dirty="0"/>
              <a:t>Veri setimizdeki hedef değişkenin (Class kolonu) son derece dengesiz olduğundan dolayı veriyi 2’ye bölme işlemi uyguladık.</a:t>
            </a:r>
          </a:p>
          <a:p>
            <a:pPr marL="0" indent="0" algn="just">
              <a:buNone/>
            </a:pPr>
            <a:endParaRPr lang="tr-TR" dirty="0"/>
          </a:p>
        </p:txBody>
      </p:sp>
      <p:sp>
        <p:nvSpPr>
          <p:cNvPr id="3" name="Başlık 2"/>
          <p:cNvSpPr>
            <a:spLocks noGrp="1"/>
          </p:cNvSpPr>
          <p:nvPr>
            <p:ph type="title"/>
          </p:nvPr>
        </p:nvSpPr>
        <p:spPr/>
        <p:txBody>
          <a:bodyPr/>
          <a:lstStyle/>
          <a:p>
            <a:pPr algn="ctr"/>
            <a:r>
              <a:rPr lang="tr-TR" sz="4000" b="1" u="sng" dirty="0"/>
              <a:t>Veri Önişleme</a:t>
            </a:r>
            <a:endParaRPr lang="tr-TR" sz="4000" u="sng" dirty="0"/>
          </a:p>
        </p:txBody>
      </p:sp>
      <p:pic>
        <p:nvPicPr>
          <p:cNvPr id="2053" name="Picture 5" descr="C:\Users\Mahmut\Deskto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365104"/>
            <a:ext cx="4191000" cy="23814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ahmut\Deskto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628800"/>
            <a:ext cx="41910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2755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Cilt">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317</TotalTime>
  <Words>785</Words>
  <Application>Microsoft Office PowerPoint</Application>
  <PresentationFormat>Ekran Gösterisi (4:3)</PresentationFormat>
  <Paragraphs>68</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Book Antiqua</vt:lpstr>
      <vt:lpstr>Calibri</vt:lpstr>
      <vt:lpstr>Wingdings</vt:lpstr>
      <vt:lpstr>Cilt</vt:lpstr>
      <vt:lpstr>KREDİ KARTI DOLANDIRICILIĞI TESPİT SİSTEMİ</vt:lpstr>
      <vt:lpstr>Projenin Amacı</vt:lpstr>
      <vt:lpstr>Projenin Amacı</vt:lpstr>
      <vt:lpstr>Projenin Hazırlanma Aşamaları</vt:lpstr>
      <vt:lpstr>Veri Toplama</vt:lpstr>
      <vt:lpstr>Veri Toplama</vt:lpstr>
      <vt:lpstr>Veri Toplama</vt:lpstr>
      <vt:lpstr>Veri Önişleme</vt:lpstr>
      <vt:lpstr>Veri Önişleme</vt:lpstr>
      <vt:lpstr>Veri Önişleme</vt:lpstr>
      <vt:lpstr>Veri Önişleme</vt:lpstr>
      <vt:lpstr>Veri Önişleme</vt:lpstr>
      <vt:lpstr>Veri Önişleme</vt:lpstr>
      <vt:lpstr>Veri Önişleme</vt:lpstr>
      <vt:lpstr>Eğitim Modeli Oluşturma</vt:lpstr>
      <vt:lpstr>Projenin Test Edilmesi</vt:lpstr>
      <vt:lpstr>Projenin Test Edilmesi</vt:lpstr>
      <vt:lpstr>Geliştirme</vt:lpstr>
      <vt:lpstr>Projenin Test Edilmesi</vt:lpstr>
      <vt:lpstr>Projenin Test Edilmesi</vt:lpstr>
      <vt:lpstr>Projenin Değerlendirilmesi</vt:lpstr>
      <vt:lpstr>Bilgisayar ve Ağ Güvenliği ile Bağlantısı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KREDİ KARTI DOLANDIRICILIĞI TESPİT SİSTEMİ</dc:title>
  <dc:creator>Mahmut</dc:creator>
  <cp:lastModifiedBy>ramazan ozer</cp:lastModifiedBy>
  <cp:revision>27</cp:revision>
  <dcterms:created xsi:type="dcterms:W3CDTF">2021-12-22T12:38:57Z</dcterms:created>
  <dcterms:modified xsi:type="dcterms:W3CDTF">2022-01-05T12:43:48Z</dcterms:modified>
</cp:coreProperties>
</file>