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80" r:id="rId7"/>
    <p:sldId id="281" r:id="rId8"/>
    <p:sldId id="282" r:id="rId9"/>
    <p:sldId id="266" r:id="rId10"/>
    <p:sldId id="283" r:id="rId11"/>
    <p:sldId id="284" r:id="rId12"/>
    <p:sldId id="285" r:id="rId13"/>
    <p:sldId id="28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426" y="3329790"/>
            <a:ext cx="6362700" cy="3200400"/>
          </a:xfrm>
        </p:spPr>
        <p:txBody>
          <a:bodyPr anchor="ctr"/>
          <a:lstStyle/>
          <a:p>
            <a:pPr algn="ctr"/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dirty="0" err="1"/>
              <a:t>github</a:t>
            </a:r>
            <a:r>
              <a:rPr lang="en-US" dirty="0"/>
              <a:t> network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Social network analysis</a:t>
            </a:r>
            <a:br>
              <a:rPr lang="en-US" sz="2000" dirty="0"/>
            </a:br>
            <a:r>
              <a:rPr lang="en-US" sz="2000" dirty="0"/>
              <a:t>Mahnaz Taheri</a:t>
            </a:r>
            <a:br>
              <a:rPr lang="en-US" sz="2000" dirty="0"/>
            </a:br>
            <a:r>
              <a:rPr lang="en-US" sz="2000" dirty="0"/>
              <a:t>989363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6340-CDE9-70E5-9B63-C9CD2B7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95" y="452435"/>
            <a:ext cx="4600575" cy="1325563"/>
          </a:xfrm>
        </p:spPr>
        <p:txBody>
          <a:bodyPr/>
          <a:lstStyle/>
          <a:p>
            <a:r>
              <a:rPr lang="en-US" dirty="0"/>
              <a:t>Gephi representation of communities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A6998F-52E8-FDF1-6CE9-6FC32171B0B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-1181100" y="1938336"/>
            <a:ext cx="1047750" cy="9842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54355-B7CD-21E9-C8CD-4D91C392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colorful cloud of threads&#10;&#10;Description automatically generated with medium confidence">
            <a:extLst>
              <a:ext uri="{FF2B5EF4-FFF2-40B4-BE49-F238E27FC236}">
                <a16:creationId xmlns:a16="http://schemas.microsoft.com/office/drawing/2014/main" id="{7626CFC4-C2E2-5DB4-0E90-FB5A6C12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26" y="1778000"/>
            <a:ext cx="3855315" cy="4578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15A2A-B68B-E5CB-F577-80D93AA4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" y="5149787"/>
            <a:ext cx="1253373" cy="1206562"/>
          </a:xfrm>
          <a:prstGeom prst="rect">
            <a:avLst/>
          </a:prstGeom>
        </p:spPr>
      </p:pic>
      <p:pic>
        <p:nvPicPr>
          <p:cNvPr id="10" name="Picture 9" descr="A pink and green powder explosion&#10;&#10;Description automatically generated">
            <a:extLst>
              <a:ext uri="{FF2B5EF4-FFF2-40B4-BE49-F238E27FC236}">
                <a16:creationId xmlns:a16="http://schemas.microsoft.com/office/drawing/2014/main" id="{0A9FAE61-8AFE-8530-BFC3-9BBDDA76E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10" y="1777998"/>
            <a:ext cx="3799639" cy="4578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E3753-1009-8CD9-1503-39FA91C70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249" y="5949928"/>
            <a:ext cx="1905098" cy="406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817A6C-71AA-5315-47C4-A05BFF0F58C3}"/>
              </a:ext>
            </a:extLst>
          </p:cNvPr>
          <p:cNvSpPr txBox="1"/>
          <p:nvPr/>
        </p:nvSpPr>
        <p:spPr>
          <a:xfrm>
            <a:off x="6092499" y="823893"/>
            <a:ext cx="435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GEPHI REPRESENTATION OF ML/WEB</a:t>
            </a:r>
          </a:p>
        </p:txBody>
      </p:sp>
    </p:spTree>
    <p:extLst>
      <p:ext uri="{BB962C8B-B14F-4D97-AF65-F5344CB8AC3E}">
        <p14:creationId xmlns:p14="http://schemas.microsoft.com/office/powerpoint/2010/main" val="103034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50" y="2037615"/>
            <a:ext cx="4179570" cy="15247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6824" y="4047729"/>
            <a:ext cx="123825" cy="31472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GitHub is a developer platform that allows developers to create, store, manage and share their code.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Users can follow each other and see others’ codes.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307" y="1433095"/>
            <a:ext cx="4179570" cy="3457971"/>
          </a:xfrm>
        </p:spPr>
        <p:txBody>
          <a:bodyPr/>
          <a:lstStyle/>
          <a:p>
            <a:r>
              <a:rPr lang="en-US" dirty="0"/>
              <a:t>Exploring the </a:t>
            </a:r>
            <a:r>
              <a:rPr lang="en-US" dirty="0" err="1"/>
              <a:t>github</a:t>
            </a:r>
            <a:r>
              <a:rPr lang="en-US" dirty="0"/>
              <a:t> network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-1472943"/>
            <a:ext cx="3924300" cy="4644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7060532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network of </a:t>
            </a:r>
            <a:r>
              <a:rPr lang="en-US" dirty="0" err="1"/>
              <a:t>Github</a:t>
            </a:r>
            <a:r>
              <a:rPr lang="en-US" dirty="0"/>
              <a:t> developers gathered in June 2019.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are developers who have starred at least 10 repositories and edges are mutual following relationships between them.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7275" y="-1008444"/>
            <a:ext cx="3943627" cy="4644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90597" y="-1192353"/>
            <a:ext cx="3924300" cy="28896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27420" y="2338922"/>
            <a:ext cx="703438" cy="188521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725285"/>
            <a:ext cx="8187891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are </a:t>
            </a:r>
            <a:r>
              <a:rPr lang="en-US" dirty="0" err="1"/>
              <a:t>Github</a:t>
            </a:r>
            <a:r>
              <a:rPr lang="en-US" dirty="0"/>
              <a:t> users who are either web developers or machine learning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Edges are present between two vertices if they follow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776312" y="-1531541"/>
            <a:ext cx="5516880" cy="3512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62335D9-EA0F-C2FF-EE9E-2BFD0448F2CB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183080124"/>
              </p:ext>
            </p:extLst>
          </p:nvPr>
        </p:nvGraphicFramePr>
        <p:xfrm>
          <a:off x="5616644" y="4808229"/>
          <a:ext cx="3951706" cy="935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659">
                  <a:extLst>
                    <a:ext uri="{9D8B030D-6E8A-4147-A177-3AD203B41FA5}">
                      <a16:colId xmlns:a16="http://schemas.microsoft.com/office/drawing/2014/main" val="2150052868"/>
                    </a:ext>
                  </a:extLst>
                </a:gridCol>
                <a:gridCol w="1991047">
                  <a:extLst>
                    <a:ext uri="{9D8B030D-6E8A-4147-A177-3AD203B41FA5}">
                      <a16:colId xmlns:a16="http://schemas.microsoft.com/office/drawing/2014/main" val="1763725091"/>
                    </a:ext>
                  </a:extLst>
                </a:gridCol>
              </a:tblGrid>
              <a:tr h="46798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ML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Web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0680"/>
                  </a:ext>
                </a:extLst>
              </a:tr>
              <a:tr h="467987">
                <a:tc>
                  <a:txBody>
                    <a:bodyPr/>
                    <a:lstStyle/>
                    <a:p>
                      <a:r>
                        <a:rPr lang="en-US" dirty="0"/>
                        <a:t>9739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56670"/>
                  </a:ext>
                </a:extLst>
              </a:tr>
            </a:tbl>
          </a:graphicData>
        </a:graphic>
      </p:graphicFrame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5CD926-67F4-FDF8-B230-AE51E39A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91389"/>
              </p:ext>
            </p:extLst>
          </p:nvPr>
        </p:nvGraphicFramePr>
        <p:xfrm>
          <a:off x="1341120" y="4808227"/>
          <a:ext cx="3951706" cy="93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853">
                  <a:extLst>
                    <a:ext uri="{9D8B030D-6E8A-4147-A177-3AD203B41FA5}">
                      <a16:colId xmlns:a16="http://schemas.microsoft.com/office/drawing/2014/main" val="1439317631"/>
                    </a:ext>
                  </a:extLst>
                </a:gridCol>
                <a:gridCol w="1975853">
                  <a:extLst>
                    <a:ext uri="{9D8B030D-6E8A-4147-A177-3AD203B41FA5}">
                      <a16:colId xmlns:a16="http://schemas.microsoft.com/office/drawing/2014/main" val="2197905908"/>
                    </a:ext>
                  </a:extLst>
                </a:gridCol>
              </a:tblGrid>
              <a:tr h="464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4608"/>
                  </a:ext>
                </a:extLst>
              </a:tr>
              <a:tr h="471216">
                <a:tc>
                  <a:txBody>
                    <a:bodyPr/>
                    <a:lstStyle/>
                    <a:p>
                      <a:r>
                        <a:rPr lang="en-US" dirty="0"/>
                        <a:t>37700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6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Network characteristics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A91605-9944-E20E-DA62-B4C7D96C9560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282512690"/>
              </p:ext>
            </p:extLst>
          </p:nvPr>
        </p:nvGraphicFramePr>
        <p:xfrm>
          <a:off x="1579417" y="3799859"/>
          <a:ext cx="9105707" cy="123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58">
                  <a:extLst>
                    <a:ext uri="{9D8B030D-6E8A-4147-A177-3AD203B41FA5}">
                      <a16:colId xmlns:a16="http://schemas.microsoft.com/office/drawing/2014/main" val="2431275140"/>
                    </a:ext>
                  </a:extLst>
                </a:gridCol>
                <a:gridCol w="1294858">
                  <a:extLst>
                    <a:ext uri="{9D8B030D-6E8A-4147-A177-3AD203B41FA5}">
                      <a16:colId xmlns:a16="http://schemas.microsoft.com/office/drawing/2014/main" val="796855153"/>
                    </a:ext>
                  </a:extLst>
                </a:gridCol>
                <a:gridCol w="1294858">
                  <a:extLst>
                    <a:ext uri="{9D8B030D-6E8A-4147-A177-3AD203B41FA5}">
                      <a16:colId xmlns:a16="http://schemas.microsoft.com/office/drawing/2014/main" val="243414964"/>
                    </a:ext>
                  </a:extLst>
                </a:gridCol>
                <a:gridCol w="1328525">
                  <a:extLst>
                    <a:ext uri="{9D8B030D-6E8A-4147-A177-3AD203B41FA5}">
                      <a16:colId xmlns:a16="http://schemas.microsoft.com/office/drawing/2014/main" val="247685093"/>
                    </a:ext>
                  </a:extLst>
                </a:gridCol>
                <a:gridCol w="1244840">
                  <a:extLst>
                    <a:ext uri="{9D8B030D-6E8A-4147-A177-3AD203B41FA5}">
                      <a16:colId xmlns:a16="http://schemas.microsoft.com/office/drawing/2014/main" val="3092634281"/>
                    </a:ext>
                  </a:extLst>
                </a:gridCol>
                <a:gridCol w="1323884">
                  <a:extLst>
                    <a:ext uri="{9D8B030D-6E8A-4147-A177-3AD203B41FA5}">
                      <a16:colId xmlns:a16="http://schemas.microsoft.com/office/drawing/2014/main" val="4123356709"/>
                    </a:ext>
                  </a:extLst>
                </a:gridCol>
                <a:gridCol w="1323884">
                  <a:extLst>
                    <a:ext uri="{9D8B030D-6E8A-4147-A177-3AD203B41FA5}">
                      <a16:colId xmlns:a16="http://schemas.microsoft.com/office/drawing/2014/main" val="923989375"/>
                    </a:ext>
                  </a:extLst>
                </a:gridCol>
              </a:tblGrid>
              <a:tr h="6796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Min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Max degree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Mean degree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Hubs (99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percentile)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0162"/>
                  </a:ext>
                </a:extLst>
              </a:tr>
              <a:tr h="558620">
                <a:tc>
                  <a:txBody>
                    <a:bodyPr/>
                    <a:lstStyle/>
                    <a:p>
                      <a:r>
                        <a:rPr lang="en-US" dirty="0"/>
                        <a:t>0.0004066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4502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FAECB8-52ED-AD05-D457-B8D76AB225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277124" y="-337377"/>
            <a:ext cx="5481955" cy="6876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918734" cy="1917700"/>
          </a:xfrm>
        </p:spPr>
        <p:txBody>
          <a:bodyPr>
            <a:normAutofit/>
          </a:bodyPr>
          <a:lstStyle/>
          <a:p>
            <a:r>
              <a:rPr lang="en-US" dirty="0"/>
              <a:t>Degree distribution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1D6C829-A90D-931F-0D38-E8321A798AE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483102" y="3429000"/>
            <a:ext cx="1602767" cy="32463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FF88A-336A-1E0A-AB47-9596E57253C7}"/>
              </a:ext>
            </a:extLst>
          </p:cNvPr>
          <p:cNvPicPr>
            <a:picLocks noGrp="1" noChangeAspect="1" noChangeArrowheads="1"/>
          </p:cNvPicPr>
          <p:nvPr>
            <p:ph sz="half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68" y="2579098"/>
            <a:ext cx="6164130" cy="35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D9D54-5B6C-C4AD-611B-C71845647F9C}"/>
              </a:ext>
            </a:extLst>
          </p:cNvPr>
          <p:cNvSpPr txBox="1"/>
          <p:nvPr/>
        </p:nvSpPr>
        <p:spPr>
          <a:xfrm>
            <a:off x="930668" y="2758112"/>
            <a:ext cx="423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Quasi linear plot of ECCDF.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distribution follows a Power Law.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Scale-free network.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 err="1"/>
              <a:t>assortativity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2281025" y="1919222"/>
            <a:ext cx="1315136" cy="415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5282" y="2799635"/>
            <a:ext cx="6113743" cy="303273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78% of the edges are between ml nodes. This result indicates a high degree of homophily among machine learning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Attribute </a:t>
            </a:r>
            <a:r>
              <a:rPr lang="en-US" sz="1700" dirty="0" err="1"/>
              <a:t>assortativity</a:t>
            </a:r>
            <a:r>
              <a:rPr lang="en-US" sz="1700" dirty="0"/>
              <a:t> is 0.3778 which suggests that there is a moderate tendency for nodes in the network to connect with others that have similar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Degree </a:t>
            </a:r>
            <a:r>
              <a:rPr lang="en-US" sz="1700" dirty="0" err="1"/>
              <a:t>assortativity</a:t>
            </a:r>
            <a:r>
              <a:rPr lang="en-US" sz="1700" dirty="0"/>
              <a:t> is -0.07521 suggesting a weak tendency for nodes to connect to other nodes with different degrees. In other words, there is a slight preference for developers with many connections (high-degree nodes) to connect with developers who have fewer connections (low-degree nodes), and vice versa.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EE2108-9B33-77DC-E5D5-CA0D27C2B2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627" y="2705177"/>
            <a:ext cx="4909601" cy="295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0" y="0"/>
            <a:ext cx="10515600" cy="1325563"/>
          </a:xfrm>
        </p:spPr>
        <p:txBody>
          <a:bodyPr anchor="b"/>
          <a:lstStyle/>
          <a:p>
            <a:r>
              <a:rPr lang="en-US" dirty="0"/>
              <a:t>Community detection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8EA318-82DA-4A6A-E2F4-B4F04C0D65F9}"/>
              </a:ext>
            </a:extLst>
          </p:cNvPr>
          <p:cNvPicPr>
            <a:picLocks noGrp="1" noChangeAspect="1" noChangeArrowheads="1"/>
          </p:cNvPicPr>
          <p:nvPr>
            <p:ph type="tbl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3667124"/>
            <a:ext cx="6410325" cy="29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B172C7-F522-6799-6556-317168D82000}"/>
              </a:ext>
            </a:extLst>
          </p:cNvPr>
          <p:cNvSpPr txBox="1"/>
          <p:nvPr/>
        </p:nvSpPr>
        <p:spPr>
          <a:xfrm>
            <a:off x="990600" y="2381250"/>
            <a:ext cx="6410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 distinct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community with around 8000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 communities with more than 4000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9C13EF-DC92-0953-4E00-08058835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47954"/>
            <a:ext cx="2752726" cy="28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67F948-AE02-73E3-0F12-4D9F15D0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8572500" y="3426244"/>
            <a:ext cx="2867026" cy="29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{C4480337-BD79-4574-BF23-807B92416972}tf67328976_win32</Template>
  <TotalTime>1720</TotalTime>
  <Words>322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   github network   Social network analysis Mahnaz Taheri 989363</vt:lpstr>
      <vt:lpstr>github</vt:lpstr>
      <vt:lpstr>Exploring the github network  </vt:lpstr>
      <vt:lpstr>Dataset </vt:lpstr>
      <vt:lpstr>network</vt:lpstr>
      <vt:lpstr>Network characteristics</vt:lpstr>
      <vt:lpstr>Degree distribution </vt:lpstr>
      <vt:lpstr>assortativity</vt:lpstr>
      <vt:lpstr>Community detection</vt:lpstr>
      <vt:lpstr>Gephi representation of communities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Mahnaz Taheri</dc:creator>
  <cp:lastModifiedBy>Mahnaz Taheri</cp:lastModifiedBy>
  <cp:revision>2</cp:revision>
  <dcterms:created xsi:type="dcterms:W3CDTF">2024-06-12T11:02:17Z</dcterms:created>
  <dcterms:modified xsi:type="dcterms:W3CDTF">2024-06-13T19:07:46Z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