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9FA"/>
    <a:srgbClr val="FFEFC7"/>
    <a:srgbClr val="FFD1FF"/>
    <a:srgbClr val="FFCCFF"/>
    <a:srgbClr val="FDFDDB"/>
    <a:srgbClr val="FD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4F4CF-1A53-4D69-A86E-460B0C0B3591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4A050-14D7-4EFB-B5C6-E84249EDE4B4}">
      <dgm:prSet phldrT="[Text]"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Method </a:t>
          </a:r>
        </a:p>
      </dgm:t>
    </dgm:pt>
    <dgm:pt modelId="{3B688892-3D6F-4F04-B0C3-8B3C63CE45B8}" type="parTrans" cxnId="{C429C926-C026-4C88-B2B6-01618B1D032B}">
      <dgm:prSet/>
      <dgm:spPr/>
      <dgm:t>
        <a:bodyPr/>
        <a:lstStyle/>
        <a:p>
          <a:endParaRPr lang="en-US"/>
        </a:p>
      </dgm:t>
    </dgm:pt>
    <dgm:pt modelId="{DE62431E-657C-4135-90F8-2AB1D3C7466D}" type="sibTrans" cxnId="{C429C926-C026-4C88-B2B6-01618B1D032B}">
      <dgm:prSet/>
      <dgm:spPr/>
      <dgm:t>
        <a:bodyPr/>
        <a:lstStyle/>
        <a:p>
          <a:endParaRPr lang="en-US"/>
        </a:p>
      </dgm:t>
    </dgm:pt>
    <dgm:pt modelId="{EEEE0919-4CDB-4D7F-BD31-CE302B72C691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Go in to power Pivot </a:t>
          </a:r>
          <a:endParaRPr lang="en-US" sz="2000" b="1" dirty="0">
            <a:solidFill>
              <a:schemeClr val="tx1"/>
            </a:solidFill>
          </a:endParaRPr>
        </a:p>
      </dgm:t>
    </dgm:pt>
    <dgm:pt modelId="{89CB5AEF-5EEF-44B7-BD07-8501472BF13A}" type="parTrans" cxnId="{94726931-EA47-4442-B4E4-C03BB7A466FD}">
      <dgm:prSet/>
      <dgm:spPr/>
      <dgm:t>
        <a:bodyPr/>
        <a:lstStyle/>
        <a:p>
          <a:endParaRPr lang="en-US"/>
        </a:p>
      </dgm:t>
    </dgm:pt>
    <dgm:pt modelId="{2B977E37-64FC-437D-B2B7-AAF57E4BF2A3}" type="sibTrans" cxnId="{94726931-EA47-4442-B4E4-C03BB7A466FD}">
      <dgm:prSet/>
      <dgm:spPr/>
      <dgm:t>
        <a:bodyPr/>
        <a:lstStyle/>
        <a:p>
          <a:endParaRPr lang="en-US"/>
        </a:p>
      </dgm:t>
    </dgm:pt>
    <dgm:pt modelId="{584967F9-6F0E-4C71-9538-EE91593670D2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Select </a:t>
          </a:r>
          <a:r>
            <a:rPr lang="en-US" sz="2000" b="1" dirty="0" err="1">
              <a:solidFill>
                <a:schemeClr val="tx1"/>
              </a:solidFill>
            </a:rPr>
            <a:t>fx</a:t>
          </a:r>
          <a:r>
            <a:rPr lang="en-US" sz="2000" b="1" dirty="0">
              <a:solidFill>
                <a:schemeClr val="tx1"/>
              </a:solidFill>
            </a:rPr>
            <a:t> Measure Option </a:t>
          </a:r>
        </a:p>
      </dgm:t>
    </dgm:pt>
    <dgm:pt modelId="{ADEB84E7-D0AE-4FF8-96BE-D0BB3063EFB8}" type="parTrans" cxnId="{19A2FCA3-D43B-4DB4-B23F-518C28E35F04}">
      <dgm:prSet/>
      <dgm:spPr/>
      <dgm:t>
        <a:bodyPr/>
        <a:lstStyle/>
        <a:p>
          <a:endParaRPr lang="en-US"/>
        </a:p>
      </dgm:t>
    </dgm:pt>
    <dgm:pt modelId="{F35498B5-70D8-4317-AD83-223B73BBB227}" type="sibTrans" cxnId="{19A2FCA3-D43B-4DB4-B23F-518C28E35F04}">
      <dgm:prSet/>
      <dgm:spPr/>
      <dgm:t>
        <a:bodyPr/>
        <a:lstStyle/>
        <a:p>
          <a:endParaRPr lang="en-US"/>
        </a:p>
      </dgm:t>
    </dgm:pt>
    <dgm:pt modelId="{8F9C47AC-EFA3-4674-BC9D-D53814C70D1C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After selecting fx two options will appeared</a:t>
          </a:r>
          <a:endParaRPr lang="en-US" sz="2000" b="1" dirty="0">
            <a:solidFill>
              <a:schemeClr val="tx1"/>
            </a:solidFill>
          </a:endParaRPr>
        </a:p>
      </dgm:t>
    </dgm:pt>
    <dgm:pt modelId="{097D5F34-829F-4667-A963-21BDFCF03A5C}" type="parTrans" cxnId="{29E43F16-83BC-49C7-BA18-0905515756EC}">
      <dgm:prSet/>
      <dgm:spPr/>
      <dgm:t>
        <a:bodyPr/>
        <a:lstStyle/>
        <a:p>
          <a:endParaRPr lang="en-US"/>
        </a:p>
      </dgm:t>
    </dgm:pt>
    <dgm:pt modelId="{D081C21F-392B-4F2E-98B8-EA01A09977A1}" type="sibTrans" cxnId="{29E43F16-83BC-49C7-BA18-0905515756EC}">
      <dgm:prSet/>
      <dgm:spPr/>
      <dgm:t>
        <a:bodyPr/>
        <a:lstStyle/>
        <a:p>
          <a:endParaRPr lang="en-US"/>
        </a:p>
      </dgm:t>
    </dgm:pt>
    <dgm:pt modelId="{E744304E-6B44-4592-A0AF-C271D02F457C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New Measure </a:t>
          </a:r>
          <a:endParaRPr lang="en-US" sz="2000" b="1" dirty="0">
            <a:solidFill>
              <a:schemeClr val="tx1"/>
            </a:solidFill>
          </a:endParaRPr>
        </a:p>
      </dgm:t>
    </dgm:pt>
    <dgm:pt modelId="{63E7B739-6D3A-48B5-AB1F-243074EDF4CD}" type="parTrans" cxnId="{C3232B91-0CEC-4E0D-A315-9573F7A9BC3A}">
      <dgm:prSet/>
      <dgm:spPr/>
      <dgm:t>
        <a:bodyPr/>
        <a:lstStyle/>
        <a:p>
          <a:endParaRPr lang="en-US"/>
        </a:p>
      </dgm:t>
    </dgm:pt>
    <dgm:pt modelId="{0D2EA0F4-1C93-4472-A202-D1FA1A8FFC04}" type="sibTrans" cxnId="{C3232B91-0CEC-4E0D-A315-9573F7A9BC3A}">
      <dgm:prSet/>
      <dgm:spPr/>
      <dgm:t>
        <a:bodyPr/>
        <a:lstStyle/>
        <a:p>
          <a:endParaRPr lang="en-US"/>
        </a:p>
      </dgm:t>
    </dgm:pt>
    <dgm:pt modelId="{664828B2-4F95-4C9D-929A-3D2C175BB458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Manage Measure</a:t>
          </a:r>
          <a:endParaRPr lang="en-US" sz="2000" b="1" dirty="0">
            <a:solidFill>
              <a:schemeClr val="tx1"/>
            </a:solidFill>
          </a:endParaRPr>
        </a:p>
      </dgm:t>
    </dgm:pt>
    <dgm:pt modelId="{0343124D-6574-42E2-B432-131AADA5192C}" type="parTrans" cxnId="{778E93AB-9F87-4615-A183-720B500E1340}">
      <dgm:prSet/>
      <dgm:spPr/>
      <dgm:t>
        <a:bodyPr/>
        <a:lstStyle/>
        <a:p>
          <a:endParaRPr lang="en-US"/>
        </a:p>
      </dgm:t>
    </dgm:pt>
    <dgm:pt modelId="{0D5F4A32-F86E-4915-A71B-FB4E7EB2B406}" type="sibTrans" cxnId="{778E93AB-9F87-4615-A183-720B500E1340}">
      <dgm:prSet/>
      <dgm:spPr/>
      <dgm:t>
        <a:bodyPr/>
        <a:lstStyle/>
        <a:p>
          <a:endParaRPr lang="en-US"/>
        </a:p>
      </dgm:t>
    </dgm:pt>
    <dgm:pt modelId="{B5ED1A95-B84C-43CB-9D3D-C917D767F9B6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Select new measure option</a:t>
          </a:r>
          <a:endParaRPr lang="en-US" sz="2000" b="1" dirty="0">
            <a:solidFill>
              <a:schemeClr val="tx1"/>
            </a:solidFill>
          </a:endParaRPr>
        </a:p>
      </dgm:t>
    </dgm:pt>
    <dgm:pt modelId="{77BCEFA8-0583-4D20-AE5D-CC8DDFF8643D}" type="parTrans" cxnId="{E9F20621-D5AF-40AB-9CF2-E211294165F5}">
      <dgm:prSet/>
      <dgm:spPr/>
      <dgm:t>
        <a:bodyPr/>
        <a:lstStyle/>
        <a:p>
          <a:endParaRPr lang="en-US"/>
        </a:p>
      </dgm:t>
    </dgm:pt>
    <dgm:pt modelId="{8CA29F49-B83B-4DC1-B847-300FDC95B3FE}" type="sibTrans" cxnId="{E9F20621-D5AF-40AB-9CF2-E211294165F5}">
      <dgm:prSet/>
      <dgm:spPr/>
      <dgm:t>
        <a:bodyPr/>
        <a:lstStyle/>
        <a:p>
          <a:endParaRPr lang="en-US"/>
        </a:p>
      </dgm:t>
    </dgm:pt>
    <dgm:pt modelId="{EBA34258-1936-445C-A29E-DA28D4AC62D9}" type="pres">
      <dgm:prSet presAssocID="{7584F4CF-1A53-4D69-A86E-460B0C0B3591}" presName="diagram" presStyleCnt="0">
        <dgm:presLayoutVars>
          <dgm:dir/>
          <dgm:resizeHandles val="exact"/>
        </dgm:presLayoutVars>
      </dgm:prSet>
      <dgm:spPr/>
    </dgm:pt>
    <dgm:pt modelId="{AC72DCBC-5BA3-4C6E-AEE9-47892B2F0F8C}" type="pres">
      <dgm:prSet presAssocID="{CB64A050-14D7-4EFB-B5C6-E84249EDE4B4}" presName="node" presStyleLbl="node1" presStyleIdx="0" presStyleCnt="7" custLinFactNeighborX="-1831" custLinFactNeighborY="2487">
        <dgm:presLayoutVars>
          <dgm:bulletEnabled val="1"/>
        </dgm:presLayoutVars>
      </dgm:prSet>
      <dgm:spPr/>
    </dgm:pt>
    <dgm:pt modelId="{4C2AC9A0-BE8F-4847-BECF-00E92832E846}" type="pres">
      <dgm:prSet presAssocID="{DE62431E-657C-4135-90F8-2AB1D3C7466D}" presName="sibTrans" presStyleCnt="0"/>
      <dgm:spPr/>
    </dgm:pt>
    <dgm:pt modelId="{9F0F8145-2A6E-43C6-8E2B-90577C979E7C}" type="pres">
      <dgm:prSet presAssocID="{EEEE0919-4CDB-4D7F-BD31-CE302B72C691}" presName="node" presStyleLbl="node1" presStyleIdx="1" presStyleCnt="7" custScaleX="123051" custLinFactNeighborX="-152" custLinFactNeighborY="2487">
        <dgm:presLayoutVars>
          <dgm:bulletEnabled val="1"/>
        </dgm:presLayoutVars>
      </dgm:prSet>
      <dgm:spPr/>
    </dgm:pt>
    <dgm:pt modelId="{84976E4E-CF06-4BF1-A0EE-7D0B57BCE56A}" type="pres">
      <dgm:prSet presAssocID="{2B977E37-64FC-437D-B2B7-AAF57E4BF2A3}" presName="sibTrans" presStyleCnt="0"/>
      <dgm:spPr/>
    </dgm:pt>
    <dgm:pt modelId="{57CDC17F-2738-4551-8311-26ACF17CC489}" type="pres">
      <dgm:prSet presAssocID="{584967F9-6F0E-4C71-9538-EE91593670D2}" presName="node" presStyleLbl="node1" presStyleIdx="2" presStyleCnt="7" custScaleX="123051" custLinFactNeighborX="999" custLinFactNeighborY="2413">
        <dgm:presLayoutVars>
          <dgm:bulletEnabled val="1"/>
        </dgm:presLayoutVars>
      </dgm:prSet>
      <dgm:spPr/>
    </dgm:pt>
    <dgm:pt modelId="{BEDF709A-F88D-464D-AB62-4AE3AD138FCC}" type="pres">
      <dgm:prSet presAssocID="{F35498B5-70D8-4317-AD83-223B73BBB227}" presName="sibTrans" presStyleCnt="0"/>
      <dgm:spPr/>
    </dgm:pt>
    <dgm:pt modelId="{33363C25-791F-4AB2-99F1-3F69521F0313}" type="pres">
      <dgm:prSet presAssocID="{8F9C47AC-EFA3-4674-BC9D-D53814C70D1C}" presName="node" presStyleLbl="node1" presStyleIdx="3" presStyleCnt="7" custScaleX="123051">
        <dgm:presLayoutVars>
          <dgm:bulletEnabled val="1"/>
        </dgm:presLayoutVars>
      </dgm:prSet>
      <dgm:spPr/>
    </dgm:pt>
    <dgm:pt modelId="{52C50949-ED73-436E-909B-AB2773A80108}" type="pres">
      <dgm:prSet presAssocID="{D081C21F-392B-4F2E-98B8-EA01A09977A1}" presName="sibTrans" presStyleCnt="0"/>
      <dgm:spPr/>
    </dgm:pt>
    <dgm:pt modelId="{E5904255-D30A-4D48-9566-AF85A9D5323C}" type="pres">
      <dgm:prSet presAssocID="{E744304E-6B44-4592-A0AF-C271D02F457C}" presName="node" presStyleLbl="node1" presStyleIdx="4" presStyleCnt="7" custScaleX="111819">
        <dgm:presLayoutVars>
          <dgm:bulletEnabled val="1"/>
        </dgm:presLayoutVars>
      </dgm:prSet>
      <dgm:spPr/>
    </dgm:pt>
    <dgm:pt modelId="{20B74F95-840D-4D38-B107-D6797CC73883}" type="pres">
      <dgm:prSet presAssocID="{0D2EA0F4-1C93-4472-A202-D1FA1A8FFC04}" presName="sibTrans" presStyleCnt="0"/>
      <dgm:spPr/>
    </dgm:pt>
    <dgm:pt modelId="{E6E3B99F-60F8-49BA-B1A3-5D4B238B35EF}" type="pres">
      <dgm:prSet presAssocID="{664828B2-4F95-4C9D-929A-3D2C175BB458}" presName="node" presStyleLbl="node1" presStyleIdx="5" presStyleCnt="7" custScaleX="111819">
        <dgm:presLayoutVars>
          <dgm:bulletEnabled val="1"/>
        </dgm:presLayoutVars>
      </dgm:prSet>
      <dgm:spPr/>
    </dgm:pt>
    <dgm:pt modelId="{1607D8AB-71E9-4E45-AAD3-14D21F267C7B}" type="pres">
      <dgm:prSet presAssocID="{0D5F4A32-F86E-4915-A71B-FB4E7EB2B406}" presName="sibTrans" presStyleCnt="0"/>
      <dgm:spPr/>
    </dgm:pt>
    <dgm:pt modelId="{2D530DAF-4981-4483-B7B7-135D0F726BB2}" type="pres">
      <dgm:prSet presAssocID="{B5ED1A95-B84C-43CB-9D3D-C917D767F9B6}" presName="node" presStyleLbl="node1" presStyleIdx="6" presStyleCnt="7" custScaleX="111819">
        <dgm:presLayoutVars>
          <dgm:bulletEnabled val="1"/>
        </dgm:presLayoutVars>
      </dgm:prSet>
      <dgm:spPr/>
    </dgm:pt>
  </dgm:ptLst>
  <dgm:cxnLst>
    <dgm:cxn modelId="{E109B40E-FFEE-4605-9B76-05C23FEED142}" type="presOf" srcId="{8F9C47AC-EFA3-4674-BC9D-D53814C70D1C}" destId="{33363C25-791F-4AB2-99F1-3F69521F0313}" srcOrd="0" destOrd="0" presId="urn:microsoft.com/office/officeart/2005/8/layout/default"/>
    <dgm:cxn modelId="{29E43F16-83BC-49C7-BA18-0905515756EC}" srcId="{7584F4CF-1A53-4D69-A86E-460B0C0B3591}" destId="{8F9C47AC-EFA3-4674-BC9D-D53814C70D1C}" srcOrd="3" destOrd="0" parTransId="{097D5F34-829F-4667-A963-21BDFCF03A5C}" sibTransId="{D081C21F-392B-4F2E-98B8-EA01A09977A1}"/>
    <dgm:cxn modelId="{511F441E-1804-4ECB-81D3-AC7EEEC00F31}" type="presOf" srcId="{B5ED1A95-B84C-43CB-9D3D-C917D767F9B6}" destId="{2D530DAF-4981-4483-B7B7-135D0F726BB2}" srcOrd="0" destOrd="0" presId="urn:microsoft.com/office/officeart/2005/8/layout/default"/>
    <dgm:cxn modelId="{E9F20621-D5AF-40AB-9CF2-E211294165F5}" srcId="{7584F4CF-1A53-4D69-A86E-460B0C0B3591}" destId="{B5ED1A95-B84C-43CB-9D3D-C917D767F9B6}" srcOrd="6" destOrd="0" parTransId="{77BCEFA8-0583-4D20-AE5D-CC8DDFF8643D}" sibTransId="{8CA29F49-B83B-4DC1-B847-300FDC95B3FE}"/>
    <dgm:cxn modelId="{C429C926-C026-4C88-B2B6-01618B1D032B}" srcId="{7584F4CF-1A53-4D69-A86E-460B0C0B3591}" destId="{CB64A050-14D7-4EFB-B5C6-E84249EDE4B4}" srcOrd="0" destOrd="0" parTransId="{3B688892-3D6F-4F04-B0C3-8B3C63CE45B8}" sibTransId="{DE62431E-657C-4135-90F8-2AB1D3C7466D}"/>
    <dgm:cxn modelId="{94726931-EA47-4442-B4E4-C03BB7A466FD}" srcId="{7584F4CF-1A53-4D69-A86E-460B0C0B3591}" destId="{EEEE0919-4CDB-4D7F-BD31-CE302B72C691}" srcOrd="1" destOrd="0" parTransId="{89CB5AEF-5EEF-44B7-BD07-8501472BF13A}" sibTransId="{2B977E37-64FC-437D-B2B7-AAF57E4BF2A3}"/>
    <dgm:cxn modelId="{C3232B91-0CEC-4E0D-A315-9573F7A9BC3A}" srcId="{7584F4CF-1A53-4D69-A86E-460B0C0B3591}" destId="{E744304E-6B44-4592-A0AF-C271D02F457C}" srcOrd="4" destOrd="0" parTransId="{63E7B739-6D3A-48B5-AB1F-243074EDF4CD}" sibTransId="{0D2EA0F4-1C93-4472-A202-D1FA1A8FFC04}"/>
    <dgm:cxn modelId="{ED5C79A1-5CCD-4914-B133-6061870C59CE}" type="presOf" srcId="{CB64A050-14D7-4EFB-B5C6-E84249EDE4B4}" destId="{AC72DCBC-5BA3-4C6E-AEE9-47892B2F0F8C}" srcOrd="0" destOrd="0" presId="urn:microsoft.com/office/officeart/2005/8/layout/default"/>
    <dgm:cxn modelId="{19A2FCA3-D43B-4DB4-B23F-518C28E35F04}" srcId="{7584F4CF-1A53-4D69-A86E-460B0C0B3591}" destId="{584967F9-6F0E-4C71-9538-EE91593670D2}" srcOrd="2" destOrd="0" parTransId="{ADEB84E7-D0AE-4FF8-96BE-D0BB3063EFB8}" sibTransId="{F35498B5-70D8-4317-AD83-223B73BBB227}"/>
    <dgm:cxn modelId="{778E93AB-9F87-4615-A183-720B500E1340}" srcId="{7584F4CF-1A53-4D69-A86E-460B0C0B3591}" destId="{664828B2-4F95-4C9D-929A-3D2C175BB458}" srcOrd="5" destOrd="0" parTransId="{0343124D-6574-42E2-B432-131AADA5192C}" sibTransId="{0D5F4A32-F86E-4915-A71B-FB4E7EB2B406}"/>
    <dgm:cxn modelId="{02D9D9AE-E65A-4E10-9EC8-243D1C9AFBE7}" type="presOf" srcId="{7584F4CF-1A53-4D69-A86E-460B0C0B3591}" destId="{EBA34258-1936-445C-A29E-DA28D4AC62D9}" srcOrd="0" destOrd="0" presId="urn:microsoft.com/office/officeart/2005/8/layout/default"/>
    <dgm:cxn modelId="{784D63B8-06A7-4ADC-995A-74162203B75D}" type="presOf" srcId="{EEEE0919-4CDB-4D7F-BD31-CE302B72C691}" destId="{9F0F8145-2A6E-43C6-8E2B-90577C979E7C}" srcOrd="0" destOrd="0" presId="urn:microsoft.com/office/officeart/2005/8/layout/default"/>
    <dgm:cxn modelId="{3CCD4BD6-DBCE-4D00-B18A-5E7B7C7A5411}" type="presOf" srcId="{584967F9-6F0E-4C71-9538-EE91593670D2}" destId="{57CDC17F-2738-4551-8311-26ACF17CC489}" srcOrd="0" destOrd="0" presId="urn:microsoft.com/office/officeart/2005/8/layout/default"/>
    <dgm:cxn modelId="{C7F6DFE8-3A83-488A-805F-B27CEA882BF0}" type="presOf" srcId="{E744304E-6B44-4592-A0AF-C271D02F457C}" destId="{E5904255-D30A-4D48-9566-AF85A9D5323C}" srcOrd="0" destOrd="0" presId="urn:microsoft.com/office/officeart/2005/8/layout/default"/>
    <dgm:cxn modelId="{209493F5-7FAD-402C-80A5-5310151411A8}" type="presOf" srcId="{664828B2-4F95-4C9D-929A-3D2C175BB458}" destId="{E6E3B99F-60F8-49BA-B1A3-5D4B238B35EF}" srcOrd="0" destOrd="0" presId="urn:microsoft.com/office/officeart/2005/8/layout/default"/>
    <dgm:cxn modelId="{2723BCBC-9B3B-4933-A3CF-BCC43146DFBD}" type="presParOf" srcId="{EBA34258-1936-445C-A29E-DA28D4AC62D9}" destId="{AC72DCBC-5BA3-4C6E-AEE9-47892B2F0F8C}" srcOrd="0" destOrd="0" presId="urn:microsoft.com/office/officeart/2005/8/layout/default"/>
    <dgm:cxn modelId="{A45A3B33-DB08-4849-8ADE-E4F3C9E5A160}" type="presParOf" srcId="{EBA34258-1936-445C-A29E-DA28D4AC62D9}" destId="{4C2AC9A0-BE8F-4847-BECF-00E92832E846}" srcOrd="1" destOrd="0" presId="urn:microsoft.com/office/officeart/2005/8/layout/default"/>
    <dgm:cxn modelId="{888C9874-7C7C-4AF8-84E5-6BDF268A5DD2}" type="presParOf" srcId="{EBA34258-1936-445C-A29E-DA28D4AC62D9}" destId="{9F0F8145-2A6E-43C6-8E2B-90577C979E7C}" srcOrd="2" destOrd="0" presId="urn:microsoft.com/office/officeart/2005/8/layout/default"/>
    <dgm:cxn modelId="{59D2FD17-CF1F-4BAC-95AE-C43C4145F673}" type="presParOf" srcId="{EBA34258-1936-445C-A29E-DA28D4AC62D9}" destId="{84976E4E-CF06-4BF1-A0EE-7D0B57BCE56A}" srcOrd="3" destOrd="0" presId="urn:microsoft.com/office/officeart/2005/8/layout/default"/>
    <dgm:cxn modelId="{DD532CEA-73D2-43C4-B6CF-C3DA774B5225}" type="presParOf" srcId="{EBA34258-1936-445C-A29E-DA28D4AC62D9}" destId="{57CDC17F-2738-4551-8311-26ACF17CC489}" srcOrd="4" destOrd="0" presId="urn:microsoft.com/office/officeart/2005/8/layout/default"/>
    <dgm:cxn modelId="{49C45C8E-F9FF-4C02-B7EE-5416E9D90BDF}" type="presParOf" srcId="{EBA34258-1936-445C-A29E-DA28D4AC62D9}" destId="{BEDF709A-F88D-464D-AB62-4AE3AD138FCC}" srcOrd="5" destOrd="0" presId="urn:microsoft.com/office/officeart/2005/8/layout/default"/>
    <dgm:cxn modelId="{51AE752E-E4B7-4626-9B90-B7590F6382A2}" type="presParOf" srcId="{EBA34258-1936-445C-A29E-DA28D4AC62D9}" destId="{33363C25-791F-4AB2-99F1-3F69521F0313}" srcOrd="6" destOrd="0" presId="urn:microsoft.com/office/officeart/2005/8/layout/default"/>
    <dgm:cxn modelId="{1A21546A-8BC1-40CB-A665-FEA5DB6D93C4}" type="presParOf" srcId="{EBA34258-1936-445C-A29E-DA28D4AC62D9}" destId="{52C50949-ED73-436E-909B-AB2773A80108}" srcOrd="7" destOrd="0" presId="urn:microsoft.com/office/officeart/2005/8/layout/default"/>
    <dgm:cxn modelId="{8A8AF041-71CE-47A0-A7B5-768AE185AB12}" type="presParOf" srcId="{EBA34258-1936-445C-A29E-DA28D4AC62D9}" destId="{E5904255-D30A-4D48-9566-AF85A9D5323C}" srcOrd="8" destOrd="0" presId="urn:microsoft.com/office/officeart/2005/8/layout/default"/>
    <dgm:cxn modelId="{BF35093E-7D88-4CE8-B957-85609AEF0FC9}" type="presParOf" srcId="{EBA34258-1936-445C-A29E-DA28D4AC62D9}" destId="{20B74F95-840D-4D38-B107-D6797CC73883}" srcOrd="9" destOrd="0" presId="urn:microsoft.com/office/officeart/2005/8/layout/default"/>
    <dgm:cxn modelId="{7CF7E2E7-9A85-4334-85E8-BB5DDA78DB18}" type="presParOf" srcId="{EBA34258-1936-445C-A29E-DA28D4AC62D9}" destId="{E6E3B99F-60F8-49BA-B1A3-5D4B238B35EF}" srcOrd="10" destOrd="0" presId="urn:microsoft.com/office/officeart/2005/8/layout/default"/>
    <dgm:cxn modelId="{9279ADF2-A80A-406A-8F18-CDC3BDB69900}" type="presParOf" srcId="{EBA34258-1936-445C-A29E-DA28D4AC62D9}" destId="{1607D8AB-71E9-4E45-AAD3-14D21F267C7B}" srcOrd="11" destOrd="0" presId="urn:microsoft.com/office/officeart/2005/8/layout/default"/>
    <dgm:cxn modelId="{2865A806-1A55-4843-96BC-AEC58869E0B1}" type="presParOf" srcId="{EBA34258-1936-445C-A29E-DA28D4AC62D9}" destId="{2D530DAF-4981-4483-B7B7-135D0F726BB2}" srcOrd="1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18FE2-40A9-4367-89A6-CF1B666A6526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764F8-A1EA-4457-853A-F629A52B8499}">
      <dgm:prSet phldrT="[Text]"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Go to home option</a:t>
          </a:r>
        </a:p>
      </dgm:t>
    </dgm:pt>
    <dgm:pt modelId="{53B597D9-FEB5-4254-95BA-FB9561DC621B}" type="parTrans" cxnId="{6E70AC3E-5C10-411C-B39A-28989E633052}">
      <dgm:prSet/>
      <dgm:spPr/>
      <dgm:t>
        <a:bodyPr/>
        <a:lstStyle/>
        <a:p>
          <a:endParaRPr lang="en-US"/>
        </a:p>
      </dgm:t>
    </dgm:pt>
    <dgm:pt modelId="{7ACB2CD9-4DA3-40CF-BB68-3DF709356496}" type="sibTrans" cxnId="{6E70AC3E-5C10-411C-B39A-28989E633052}">
      <dgm:prSet/>
      <dgm:spPr/>
      <dgm:t>
        <a:bodyPr/>
        <a:lstStyle/>
        <a:p>
          <a:endParaRPr lang="en-US"/>
        </a:p>
      </dgm:t>
    </dgm:pt>
    <dgm:pt modelId="{1A0FB9D4-9A34-479D-BF81-9D573B754979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Select number group</a:t>
          </a:r>
          <a:endParaRPr lang="en-US" sz="2000" b="1" dirty="0">
            <a:solidFill>
              <a:schemeClr val="tx1"/>
            </a:solidFill>
          </a:endParaRPr>
        </a:p>
      </dgm:t>
    </dgm:pt>
    <dgm:pt modelId="{6814D6B7-345F-47E9-8993-448FEF978200}" type="parTrans" cxnId="{33C08221-5F12-4A55-B775-8C48001D8E1D}">
      <dgm:prSet/>
      <dgm:spPr/>
      <dgm:t>
        <a:bodyPr/>
        <a:lstStyle/>
        <a:p>
          <a:endParaRPr lang="en-US"/>
        </a:p>
      </dgm:t>
    </dgm:pt>
    <dgm:pt modelId="{EBBDFA7F-E6DC-458B-A2AA-7186D3E60DFD}" type="sibTrans" cxnId="{33C08221-5F12-4A55-B775-8C48001D8E1D}">
      <dgm:prSet/>
      <dgm:spPr/>
      <dgm:t>
        <a:bodyPr/>
        <a:lstStyle/>
        <a:p>
          <a:endParaRPr lang="en-US"/>
        </a:p>
      </dgm:t>
    </dgm:pt>
    <dgm:pt modelId="{9E40FCDC-6431-4E54-97C1-C476F7A66098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Click on below right small arrow</a:t>
          </a:r>
          <a:endParaRPr lang="en-US" sz="2000" b="1" dirty="0">
            <a:solidFill>
              <a:schemeClr val="tx1"/>
            </a:solidFill>
          </a:endParaRPr>
        </a:p>
      </dgm:t>
    </dgm:pt>
    <dgm:pt modelId="{7E9E93D7-66C0-4AD8-9595-4AEEFBF8CF2A}" type="parTrans" cxnId="{508DC181-9DF8-4FD4-8D2E-255F86F15357}">
      <dgm:prSet/>
      <dgm:spPr/>
      <dgm:t>
        <a:bodyPr/>
        <a:lstStyle/>
        <a:p>
          <a:endParaRPr lang="en-US"/>
        </a:p>
      </dgm:t>
    </dgm:pt>
    <dgm:pt modelId="{0BE81A0D-76C2-4482-B36B-4010B32DA17B}" type="sibTrans" cxnId="{508DC181-9DF8-4FD4-8D2E-255F86F15357}">
      <dgm:prSet/>
      <dgm:spPr/>
      <dgm:t>
        <a:bodyPr/>
        <a:lstStyle/>
        <a:p>
          <a:endParaRPr lang="en-US"/>
        </a:p>
      </dgm:t>
    </dgm:pt>
    <dgm:pt modelId="{A823AC8B-D57C-45E7-969E-B73F244F3157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Number formatting option will be appear</a:t>
          </a:r>
        </a:p>
      </dgm:t>
    </dgm:pt>
    <dgm:pt modelId="{783BFE13-6645-4D6B-8925-D9E086959A95}" type="parTrans" cxnId="{CCA35453-7553-4456-97D1-D661656ACE01}">
      <dgm:prSet/>
      <dgm:spPr/>
      <dgm:t>
        <a:bodyPr/>
        <a:lstStyle/>
        <a:p>
          <a:endParaRPr lang="en-US"/>
        </a:p>
      </dgm:t>
    </dgm:pt>
    <dgm:pt modelId="{A9F01D14-A66B-462F-A853-237A75A8A37D}" type="sibTrans" cxnId="{CCA35453-7553-4456-97D1-D661656ACE01}">
      <dgm:prSet/>
      <dgm:spPr/>
      <dgm:t>
        <a:bodyPr/>
        <a:lstStyle/>
        <a:p>
          <a:endParaRPr lang="en-US"/>
        </a:p>
      </dgm:t>
    </dgm:pt>
    <dgm:pt modelId="{7B675E38-C404-41DE-81B2-C959BE95E5D2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Go to custom option </a:t>
          </a:r>
          <a:endParaRPr lang="en-US" sz="2000" b="1" dirty="0">
            <a:solidFill>
              <a:schemeClr val="tx1"/>
            </a:solidFill>
          </a:endParaRPr>
        </a:p>
      </dgm:t>
    </dgm:pt>
    <dgm:pt modelId="{8AADB76A-927A-444D-87E5-FA3B78037E49}" type="parTrans" cxnId="{4C72A5CD-EEA3-45FB-A121-41A42AFC137F}">
      <dgm:prSet/>
      <dgm:spPr/>
      <dgm:t>
        <a:bodyPr/>
        <a:lstStyle/>
        <a:p>
          <a:endParaRPr lang="en-US"/>
        </a:p>
      </dgm:t>
    </dgm:pt>
    <dgm:pt modelId="{8DF4222C-1229-4AF6-8731-C676A0FF2813}" type="sibTrans" cxnId="{4C72A5CD-EEA3-45FB-A121-41A42AFC137F}">
      <dgm:prSet/>
      <dgm:spPr/>
      <dgm:t>
        <a:bodyPr/>
        <a:lstStyle/>
        <a:p>
          <a:endParaRPr lang="en-US"/>
        </a:p>
      </dgm:t>
    </dgm:pt>
    <dgm:pt modelId="{F81FF589-4FB8-464E-815F-195886A35E40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And write the formula</a:t>
          </a:r>
          <a:endParaRPr lang="en-US" sz="2000" b="1" dirty="0">
            <a:solidFill>
              <a:schemeClr val="tx1"/>
            </a:solidFill>
          </a:endParaRPr>
        </a:p>
      </dgm:t>
    </dgm:pt>
    <dgm:pt modelId="{2537ADB6-6EDA-4066-9F69-3AF77024AC28}" type="parTrans" cxnId="{D6F7B252-6B28-42C1-BF6D-863C404B20BD}">
      <dgm:prSet/>
      <dgm:spPr/>
      <dgm:t>
        <a:bodyPr/>
        <a:lstStyle/>
        <a:p>
          <a:endParaRPr lang="en-US"/>
        </a:p>
      </dgm:t>
    </dgm:pt>
    <dgm:pt modelId="{C46B082C-044C-4512-B40C-79C3F4DF1D54}" type="sibTrans" cxnId="{D6F7B252-6B28-42C1-BF6D-863C404B20BD}">
      <dgm:prSet/>
      <dgm:spPr/>
      <dgm:t>
        <a:bodyPr/>
        <a:lstStyle/>
        <a:p>
          <a:endParaRPr lang="en-US"/>
        </a:p>
      </dgm:t>
    </dgm:pt>
    <dgm:pt modelId="{89B2E28E-7D5B-4E43-8451-A2A88697D898}">
      <dgm:prSet custT="1"/>
      <dgm:spPr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</dgm:spPr>
      <dgm:t>
        <a:bodyPr/>
        <a:lstStyle/>
        <a:p>
          <a:r>
            <a:rPr lang="pl-PL" sz="2000" b="1" dirty="0">
              <a:solidFill>
                <a:schemeClr val="tx1"/>
              </a:solidFill>
            </a:rPr>
            <a:t>[&lt;999999]0.00," k";[&lt;999999999]0.00 " M";0.00 " B"</a:t>
          </a:r>
          <a:endParaRPr lang="en-US" sz="2000" b="1" dirty="0">
            <a:solidFill>
              <a:schemeClr val="tx1"/>
            </a:solidFill>
          </a:endParaRPr>
        </a:p>
      </dgm:t>
    </dgm:pt>
    <dgm:pt modelId="{408338B9-6FD3-4E0E-AC94-8F0E6797AB52}" type="parTrans" cxnId="{2571B0FC-5421-4385-ACAD-3CB54D07FC11}">
      <dgm:prSet/>
      <dgm:spPr/>
      <dgm:t>
        <a:bodyPr/>
        <a:lstStyle/>
        <a:p>
          <a:endParaRPr lang="en-US"/>
        </a:p>
      </dgm:t>
    </dgm:pt>
    <dgm:pt modelId="{FF651A6E-61B1-4CF9-BC8A-7460D74ADAFF}" type="sibTrans" cxnId="{2571B0FC-5421-4385-ACAD-3CB54D07FC11}">
      <dgm:prSet/>
      <dgm:spPr/>
      <dgm:t>
        <a:bodyPr/>
        <a:lstStyle/>
        <a:p>
          <a:endParaRPr lang="en-US"/>
        </a:p>
      </dgm:t>
    </dgm:pt>
    <dgm:pt modelId="{0B341086-1F1E-41D1-9775-37E941220D27}" type="pres">
      <dgm:prSet presAssocID="{00018FE2-40A9-4367-89A6-CF1B666A6526}" presName="diagram" presStyleCnt="0">
        <dgm:presLayoutVars>
          <dgm:dir/>
          <dgm:resizeHandles val="exact"/>
        </dgm:presLayoutVars>
      </dgm:prSet>
      <dgm:spPr/>
    </dgm:pt>
    <dgm:pt modelId="{ADFF2FC3-79FF-4335-91F7-D214311601E2}" type="pres">
      <dgm:prSet presAssocID="{3F2764F8-A1EA-4457-853A-F629A52B8499}" presName="node" presStyleLbl="node1" presStyleIdx="0" presStyleCnt="7" custScaleX="158619">
        <dgm:presLayoutVars>
          <dgm:bulletEnabled val="1"/>
        </dgm:presLayoutVars>
      </dgm:prSet>
      <dgm:spPr/>
    </dgm:pt>
    <dgm:pt modelId="{FBD55DCB-5318-4888-A636-68FB1388190D}" type="pres">
      <dgm:prSet presAssocID="{7ACB2CD9-4DA3-40CF-BB68-3DF709356496}" presName="sibTrans" presStyleCnt="0"/>
      <dgm:spPr/>
    </dgm:pt>
    <dgm:pt modelId="{95943328-214F-43A1-B82B-9DE1B6381AE5}" type="pres">
      <dgm:prSet presAssocID="{1A0FB9D4-9A34-479D-BF81-9D573B754979}" presName="node" presStyleLbl="node1" presStyleIdx="1" presStyleCnt="7" custScaleX="143699">
        <dgm:presLayoutVars>
          <dgm:bulletEnabled val="1"/>
        </dgm:presLayoutVars>
      </dgm:prSet>
      <dgm:spPr/>
    </dgm:pt>
    <dgm:pt modelId="{9BF4605C-D0EF-41B9-BF79-6E24D2E92192}" type="pres">
      <dgm:prSet presAssocID="{EBBDFA7F-E6DC-458B-A2AA-7186D3E60DFD}" presName="sibTrans" presStyleCnt="0"/>
      <dgm:spPr/>
    </dgm:pt>
    <dgm:pt modelId="{B19641B4-4E18-4148-A020-2300284CBA02}" type="pres">
      <dgm:prSet presAssocID="{9E40FCDC-6431-4E54-97C1-C476F7A66098}" presName="node" presStyleLbl="node1" presStyleIdx="2" presStyleCnt="7" custScaleX="155107">
        <dgm:presLayoutVars>
          <dgm:bulletEnabled val="1"/>
        </dgm:presLayoutVars>
      </dgm:prSet>
      <dgm:spPr/>
    </dgm:pt>
    <dgm:pt modelId="{F5F8B537-2A11-4F04-B76D-839F905D1823}" type="pres">
      <dgm:prSet presAssocID="{0BE81A0D-76C2-4482-B36B-4010B32DA17B}" presName="sibTrans" presStyleCnt="0"/>
      <dgm:spPr/>
    </dgm:pt>
    <dgm:pt modelId="{CB0E2CAD-65CD-4357-9BF4-7569B4E54BB2}" type="pres">
      <dgm:prSet presAssocID="{A823AC8B-D57C-45E7-969E-B73F244F3157}" presName="node" presStyleLbl="node1" presStyleIdx="3" presStyleCnt="7" custScaleX="158992">
        <dgm:presLayoutVars>
          <dgm:bulletEnabled val="1"/>
        </dgm:presLayoutVars>
      </dgm:prSet>
      <dgm:spPr/>
    </dgm:pt>
    <dgm:pt modelId="{88B7423E-8DAD-4F84-9888-CF77F580F6C9}" type="pres">
      <dgm:prSet presAssocID="{A9F01D14-A66B-462F-A853-237A75A8A37D}" presName="sibTrans" presStyleCnt="0"/>
      <dgm:spPr/>
    </dgm:pt>
    <dgm:pt modelId="{E570B87C-9587-4D17-AD6B-508CA28A487E}" type="pres">
      <dgm:prSet presAssocID="{7B675E38-C404-41DE-81B2-C959BE95E5D2}" presName="node" presStyleLbl="node1" presStyleIdx="4" presStyleCnt="7" custScaleX="143699">
        <dgm:presLayoutVars>
          <dgm:bulletEnabled val="1"/>
        </dgm:presLayoutVars>
      </dgm:prSet>
      <dgm:spPr/>
    </dgm:pt>
    <dgm:pt modelId="{6F9518FE-CB12-479A-B9BD-EF31EA5DEBDE}" type="pres">
      <dgm:prSet presAssocID="{8DF4222C-1229-4AF6-8731-C676A0FF2813}" presName="sibTrans" presStyleCnt="0"/>
      <dgm:spPr/>
    </dgm:pt>
    <dgm:pt modelId="{E60A77BC-8505-4AFD-B129-52D67F591C12}" type="pres">
      <dgm:prSet presAssocID="{F81FF589-4FB8-464E-815F-195886A35E40}" presName="node" presStyleLbl="node1" presStyleIdx="5" presStyleCnt="7" custScaleX="158354">
        <dgm:presLayoutVars>
          <dgm:bulletEnabled val="1"/>
        </dgm:presLayoutVars>
      </dgm:prSet>
      <dgm:spPr/>
    </dgm:pt>
    <dgm:pt modelId="{2EBDF4BC-862F-4EDB-A3C5-840CD5ADFABF}" type="pres">
      <dgm:prSet presAssocID="{C46B082C-044C-4512-B40C-79C3F4DF1D54}" presName="sibTrans" presStyleCnt="0"/>
      <dgm:spPr/>
    </dgm:pt>
    <dgm:pt modelId="{54EE6CC9-4D64-418B-A3CF-D03491ABAE30}" type="pres">
      <dgm:prSet presAssocID="{89B2E28E-7D5B-4E43-8451-A2A88697D898}" presName="node" presStyleLbl="node1" presStyleIdx="6" presStyleCnt="7" custScaleX="391862">
        <dgm:presLayoutVars>
          <dgm:bulletEnabled val="1"/>
        </dgm:presLayoutVars>
      </dgm:prSet>
      <dgm:spPr/>
    </dgm:pt>
  </dgm:ptLst>
  <dgm:cxnLst>
    <dgm:cxn modelId="{D60C5103-423C-4AE0-8901-45D9C032AC00}" type="presOf" srcId="{89B2E28E-7D5B-4E43-8451-A2A88697D898}" destId="{54EE6CC9-4D64-418B-A3CF-D03491ABAE30}" srcOrd="0" destOrd="0" presId="urn:microsoft.com/office/officeart/2005/8/layout/default"/>
    <dgm:cxn modelId="{AC694311-1FA4-48DA-857F-4995C6F0882A}" type="presOf" srcId="{F81FF589-4FB8-464E-815F-195886A35E40}" destId="{E60A77BC-8505-4AFD-B129-52D67F591C12}" srcOrd="0" destOrd="0" presId="urn:microsoft.com/office/officeart/2005/8/layout/default"/>
    <dgm:cxn modelId="{33C08221-5F12-4A55-B775-8C48001D8E1D}" srcId="{00018FE2-40A9-4367-89A6-CF1B666A6526}" destId="{1A0FB9D4-9A34-479D-BF81-9D573B754979}" srcOrd="1" destOrd="0" parTransId="{6814D6B7-345F-47E9-8993-448FEF978200}" sibTransId="{EBBDFA7F-E6DC-458B-A2AA-7186D3E60DFD}"/>
    <dgm:cxn modelId="{7C8F113D-435F-4C95-94A9-DFC1B38E561A}" type="presOf" srcId="{9E40FCDC-6431-4E54-97C1-C476F7A66098}" destId="{B19641B4-4E18-4148-A020-2300284CBA02}" srcOrd="0" destOrd="0" presId="urn:microsoft.com/office/officeart/2005/8/layout/default"/>
    <dgm:cxn modelId="{6E70AC3E-5C10-411C-B39A-28989E633052}" srcId="{00018FE2-40A9-4367-89A6-CF1B666A6526}" destId="{3F2764F8-A1EA-4457-853A-F629A52B8499}" srcOrd="0" destOrd="0" parTransId="{53B597D9-FEB5-4254-95BA-FB9561DC621B}" sibTransId="{7ACB2CD9-4DA3-40CF-BB68-3DF709356496}"/>
    <dgm:cxn modelId="{64FAA94C-32B9-4EEC-A282-2B3780125E61}" type="presOf" srcId="{00018FE2-40A9-4367-89A6-CF1B666A6526}" destId="{0B341086-1F1E-41D1-9775-37E941220D27}" srcOrd="0" destOrd="0" presId="urn:microsoft.com/office/officeart/2005/8/layout/default"/>
    <dgm:cxn modelId="{D6F7B252-6B28-42C1-BF6D-863C404B20BD}" srcId="{00018FE2-40A9-4367-89A6-CF1B666A6526}" destId="{F81FF589-4FB8-464E-815F-195886A35E40}" srcOrd="5" destOrd="0" parTransId="{2537ADB6-6EDA-4066-9F69-3AF77024AC28}" sibTransId="{C46B082C-044C-4512-B40C-79C3F4DF1D54}"/>
    <dgm:cxn modelId="{CCA35453-7553-4456-97D1-D661656ACE01}" srcId="{00018FE2-40A9-4367-89A6-CF1B666A6526}" destId="{A823AC8B-D57C-45E7-969E-B73F244F3157}" srcOrd="3" destOrd="0" parTransId="{783BFE13-6645-4D6B-8925-D9E086959A95}" sibTransId="{A9F01D14-A66B-462F-A853-237A75A8A37D}"/>
    <dgm:cxn modelId="{508DC181-9DF8-4FD4-8D2E-255F86F15357}" srcId="{00018FE2-40A9-4367-89A6-CF1B666A6526}" destId="{9E40FCDC-6431-4E54-97C1-C476F7A66098}" srcOrd="2" destOrd="0" parTransId="{7E9E93D7-66C0-4AD8-9595-4AEEFBF8CF2A}" sibTransId="{0BE81A0D-76C2-4482-B36B-4010B32DA17B}"/>
    <dgm:cxn modelId="{1B98919B-D6B7-4911-AC81-9D298E05CE9E}" type="presOf" srcId="{7B675E38-C404-41DE-81B2-C959BE95E5D2}" destId="{E570B87C-9587-4D17-AD6B-508CA28A487E}" srcOrd="0" destOrd="0" presId="urn:microsoft.com/office/officeart/2005/8/layout/default"/>
    <dgm:cxn modelId="{4C72A5CD-EEA3-45FB-A121-41A42AFC137F}" srcId="{00018FE2-40A9-4367-89A6-CF1B666A6526}" destId="{7B675E38-C404-41DE-81B2-C959BE95E5D2}" srcOrd="4" destOrd="0" parTransId="{8AADB76A-927A-444D-87E5-FA3B78037E49}" sibTransId="{8DF4222C-1229-4AF6-8731-C676A0FF2813}"/>
    <dgm:cxn modelId="{D0F187D4-47C9-40E7-BDA7-30EB4E7F8323}" type="presOf" srcId="{A823AC8B-D57C-45E7-969E-B73F244F3157}" destId="{CB0E2CAD-65CD-4357-9BF4-7569B4E54BB2}" srcOrd="0" destOrd="0" presId="urn:microsoft.com/office/officeart/2005/8/layout/default"/>
    <dgm:cxn modelId="{AAE71CE5-5C09-438B-B821-0CCD51B89ECE}" type="presOf" srcId="{3F2764F8-A1EA-4457-853A-F629A52B8499}" destId="{ADFF2FC3-79FF-4335-91F7-D214311601E2}" srcOrd="0" destOrd="0" presId="urn:microsoft.com/office/officeart/2005/8/layout/default"/>
    <dgm:cxn modelId="{5061FAF1-0B09-4721-BC92-7CADD44BBDB8}" type="presOf" srcId="{1A0FB9D4-9A34-479D-BF81-9D573B754979}" destId="{95943328-214F-43A1-B82B-9DE1B6381AE5}" srcOrd="0" destOrd="0" presId="urn:microsoft.com/office/officeart/2005/8/layout/default"/>
    <dgm:cxn modelId="{2571B0FC-5421-4385-ACAD-3CB54D07FC11}" srcId="{00018FE2-40A9-4367-89A6-CF1B666A6526}" destId="{89B2E28E-7D5B-4E43-8451-A2A88697D898}" srcOrd="6" destOrd="0" parTransId="{408338B9-6FD3-4E0E-AC94-8F0E6797AB52}" sibTransId="{FF651A6E-61B1-4CF9-BC8A-7460D74ADAFF}"/>
    <dgm:cxn modelId="{0FAB28CD-EFD1-4988-B13E-104449527477}" type="presParOf" srcId="{0B341086-1F1E-41D1-9775-37E941220D27}" destId="{ADFF2FC3-79FF-4335-91F7-D214311601E2}" srcOrd="0" destOrd="0" presId="urn:microsoft.com/office/officeart/2005/8/layout/default"/>
    <dgm:cxn modelId="{FFF59F27-3B1B-46F3-89B4-6E36BC373B37}" type="presParOf" srcId="{0B341086-1F1E-41D1-9775-37E941220D27}" destId="{FBD55DCB-5318-4888-A636-68FB1388190D}" srcOrd="1" destOrd="0" presId="urn:microsoft.com/office/officeart/2005/8/layout/default"/>
    <dgm:cxn modelId="{D13E8E32-DDDA-4C9A-9F50-53A1B65CFFEA}" type="presParOf" srcId="{0B341086-1F1E-41D1-9775-37E941220D27}" destId="{95943328-214F-43A1-B82B-9DE1B6381AE5}" srcOrd="2" destOrd="0" presId="urn:microsoft.com/office/officeart/2005/8/layout/default"/>
    <dgm:cxn modelId="{F440583C-158F-40BC-ACA3-ED5FFCE085E0}" type="presParOf" srcId="{0B341086-1F1E-41D1-9775-37E941220D27}" destId="{9BF4605C-D0EF-41B9-BF79-6E24D2E92192}" srcOrd="3" destOrd="0" presId="urn:microsoft.com/office/officeart/2005/8/layout/default"/>
    <dgm:cxn modelId="{8AB02B71-B905-4806-A8F9-9CEEA734A915}" type="presParOf" srcId="{0B341086-1F1E-41D1-9775-37E941220D27}" destId="{B19641B4-4E18-4148-A020-2300284CBA02}" srcOrd="4" destOrd="0" presId="urn:microsoft.com/office/officeart/2005/8/layout/default"/>
    <dgm:cxn modelId="{809DF5B8-F6F1-4DB8-9FC8-A41EEEFB696C}" type="presParOf" srcId="{0B341086-1F1E-41D1-9775-37E941220D27}" destId="{F5F8B537-2A11-4F04-B76D-839F905D1823}" srcOrd="5" destOrd="0" presId="urn:microsoft.com/office/officeart/2005/8/layout/default"/>
    <dgm:cxn modelId="{0E58ABA0-DB9C-4AD5-9A83-840637B5E5D2}" type="presParOf" srcId="{0B341086-1F1E-41D1-9775-37E941220D27}" destId="{CB0E2CAD-65CD-4357-9BF4-7569B4E54BB2}" srcOrd="6" destOrd="0" presId="urn:microsoft.com/office/officeart/2005/8/layout/default"/>
    <dgm:cxn modelId="{8E54032E-3B06-4A64-9AF1-3D5795C4A654}" type="presParOf" srcId="{0B341086-1F1E-41D1-9775-37E941220D27}" destId="{88B7423E-8DAD-4F84-9888-CF77F580F6C9}" srcOrd="7" destOrd="0" presId="urn:microsoft.com/office/officeart/2005/8/layout/default"/>
    <dgm:cxn modelId="{A8D0D939-0513-4A36-85AD-476C4C802048}" type="presParOf" srcId="{0B341086-1F1E-41D1-9775-37E941220D27}" destId="{E570B87C-9587-4D17-AD6B-508CA28A487E}" srcOrd="8" destOrd="0" presId="urn:microsoft.com/office/officeart/2005/8/layout/default"/>
    <dgm:cxn modelId="{5C5DE30A-0093-466A-BB6E-CD0769DFFD66}" type="presParOf" srcId="{0B341086-1F1E-41D1-9775-37E941220D27}" destId="{6F9518FE-CB12-479A-B9BD-EF31EA5DEBDE}" srcOrd="9" destOrd="0" presId="urn:microsoft.com/office/officeart/2005/8/layout/default"/>
    <dgm:cxn modelId="{D8E9ECF1-0259-4C1D-A3AB-7E5F274A8093}" type="presParOf" srcId="{0B341086-1F1E-41D1-9775-37E941220D27}" destId="{E60A77BC-8505-4AFD-B129-52D67F591C12}" srcOrd="10" destOrd="0" presId="urn:microsoft.com/office/officeart/2005/8/layout/default"/>
    <dgm:cxn modelId="{A21E4321-3F3C-466C-8B54-B402D28F8423}" type="presParOf" srcId="{0B341086-1F1E-41D1-9775-37E941220D27}" destId="{2EBDF4BC-862F-4EDB-A3C5-840CD5ADFABF}" srcOrd="11" destOrd="0" presId="urn:microsoft.com/office/officeart/2005/8/layout/default"/>
    <dgm:cxn modelId="{B24024B1-CB12-45E1-B10C-CB4B61E3DC98}" type="presParOf" srcId="{0B341086-1F1E-41D1-9775-37E941220D27}" destId="{54EE6CC9-4D64-418B-A3CF-D03491ABAE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DCBC-5BA3-4C6E-AEE9-47892B2F0F8C}">
      <dsp:nvSpPr>
        <dsp:cNvPr id="0" name=""/>
        <dsp:cNvSpPr/>
      </dsp:nvSpPr>
      <dsp:spPr>
        <a:xfrm>
          <a:off x="390146" y="31384"/>
          <a:ext cx="2042431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Method </a:t>
          </a:r>
        </a:p>
      </dsp:txBody>
      <dsp:txXfrm>
        <a:off x="390146" y="31384"/>
        <a:ext cx="2042431" cy="1225458"/>
      </dsp:txXfrm>
    </dsp:sp>
    <dsp:sp modelId="{9F0F8145-2A6E-43C6-8E2B-90577C979E7C}">
      <dsp:nvSpPr>
        <dsp:cNvPr id="0" name=""/>
        <dsp:cNvSpPr/>
      </dsp:nvSpPr>
      <dsp:spPr>
        <a:xfrm>
          <a:off x="2671113" y="31384"/>
          <a:ext cx="2513232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Go in to power Pivot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671113" y="31384"/>
        <a:ext cx="2513232" cy="1225458"/>
      </dsp:txXfrm>
    </dsp:sp>
    <dsp:sp modelId="{57CDC17F-2738-4551-8311-26ACF17CC489}">
      <dsp:nvSpPr>
        <dsp:cNvPr id="0" name=""/>
        <dsp:cNvSpPr/>
      </dsp:nvSpPr>
      <dsp:spPr>
        <a:xfrm>
          <a:off x="5412097" y="30477"/>
          <a:ext cx="2513232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Select </a:t>
          </a:r>
          <a:r>
            <a:rPr lang="en-US" sz="2000" b="1" kern="1200" dirty="0" err="1">
              <a:solidFill>
                <a:schemeClr val="tx1"/>
              </a:solidFill>
            </a:rPr>
            <a:t>fx</a:t>
          </a:r>
          <a:r>
            <a:rPr lang="en-US" sz="2000" b="1" kern="1200" dirty="0">
              <a:solidFill>
                <a:schemeClr val="tx1"/>
              </a:solidFill>
            </a:rPr>
            <a:t> Measure Option </a:t>
          </a:r>
        </a:p>
      </dsp:txBody>
      <dsp:txXfrm>
        <a:off x="5412097" y="30477"/>
        <a:ext cx="2513232" cy="1225458"/>
      </dsp:txXfrm>
    </dsp:sp>
    <dsp:sp modelId="{33363C25-791F-4AB2-99F1-3F69521F0313}">
      <dsp:nvSpPr>
        <dsp:cNvPr id="0" name=""/>
        <dsp:cNvSpPr/>
      </dsp:nvSpPr>
      <dsp:spPr>
        <a:xfrm>
          <a:off x="421548" y="1430609"/>
          <a:ext cx="2513232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After selecting fx two options will appeared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21548" y="1430609"/>
        <a:ext cx="2513232" cy="1225458"/>
      </dsp:txXfrm>
    </dsp:sp>
    <dsp:sp modelId="{E5904255-D30A-4D48-9566-AF85A9D5323C}">
      <dsp:nvSpPr>
        <dsp:cNvPr id="0" name=""/>
        <dsp:cNvSpPr/>
      </dsp:nvSpPr>
      <dsp:spPr>
        <a:xfrm>
          <a:off x="3139024" y="1430609"/>
          <a:ext cx="2283826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New Measure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39024" y="1430609"/>
        <a:ext cx="2283826" cy="1225458"/>
      </dsp:txXfrm>
    </dsp:sp>
    <dsp:sp modelId="{E6E3B99F-60F8-49BA-B1A3-5D4B238B35EF}">
      <dsp:nvSpPr>
        <dsp:cNvPr id="0" name=""/>
        <dsp:cNvSpPr/>
      </dsp:nvSpPr>
      <dsp:spPr>
        <a:xfrm>
          <a:off x="5627094" y="1430609"/>
          <a:ext cx="2283826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Manage Measure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627094" y="1430609"/>
        <a:ext cx="2283826" cy="1225458"/>
      </dsp:txXfrm>
    </dsp:sp>
    <dsp:sp modelId="{2D530DAF-4981-4483-B7B7-135D0F726BB2}">
      <dsp:nvSpPr>
        <dsp:cNvPr id="0" name=""/>
        <dsp:cNvSpPr/>
      </dsp:nvSpPr>
      <dsp:spPr>
        <a:xfrm>
          <a:off x="3024321" y="2860311"/>
          <a:ext cx="2283826" cy="1225458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73000">
              <a:srgbClr val="DEF9FA"/>
            </a:gs>
            <a:gs pos="35000">
              <a:srgbClr val="DEF9FA"/>
            </a:gs>
          </a:gsLst>
          <a:lin ang="162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Select new measure option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24321" y="2860311"/>
        <a:ext cx="2283826" cy="1225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2FC3-79FF-4335-91F7-D214311601E2}">
      <dsp:nvSpPr>
        <dsp:cNvPr id="0" name=""/>
        <dsp:cNvSpPr/>
      </dsp:nvSpPr>
      <dsp:spPr>
        <a:xfrm>
          <a:off x="966577" y="350"/>
          <a:ext cx="2824700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Go to home option</a:t>
          </a:r>
        </a:p>
      </dsp:txBody>
      <dsp:txXfrm>
        <a:off x="966577" y="350"/>
        <a:ext cx="2824700" cy="1068484"/>
      </dsp:txXfrm>
    </dsp:sp>
    <dsp:sp modelId="{95943328-214F-43A1-B82B-9DE1B6381AE5}">
      <dsp:nvSpPr>
        <dsp:cNvPr id="0" name=""/>
        <dsp:cNvSpPr/>
      </dsp:nvSpPr>
      <dsp:spPr>
        <a:xfrm>
          <a:off x="3969358" y="350"/>
          <a:ext cx="2559003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Select number group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969358" y="350"/>
        <a:ext cx="2559003" cy="1068484"/>
      </dsp:txXfrm>
    </dsp:sp>
    <dsp:sp modelId="{B19641B4-4E18-4148-A020-2300284CBA02}">
      <dsp:nvSpPr>
        <dsp:cNvPr id="0" name=""/>
        <dsp:cNvSpPr/>
      </dsp:nvSpPr>
      <dsp:spPr>
        <a:xfrm>
          <a:off x="6706443" y="350"/>
          <a:ext cx="2762158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Click on below right small arrow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706443" y="350"/>
        <a:ext cx="2762158" cy="1068484"/>
      </dsp:txXfrm>
    </dsp:sp>
    <dsp:sp modelId="{CB0E2CAD-65CD-4357-9BF4-7569B4E54BB2}">
      <dsp:nvSpPr>
        <dsp:cNvPr id="0" name=""/>
        <dsp:cNvSpPr/>
      </dsp:nvSpPr>
      <dsp:spPr>
        <a:xfrm>
          <a:off x="934345" y="1246916"/>
          <a:ext cx="2831342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Number formatting option will be appear</a:t>
          </a:r>
        </a:p>
      </dsp:txBody>
      <dsp:txXfrm>
        <a:off x="934345" y="1246916"/>
        <a:ext cx="2831342" cy="1068484"/>
      </dsp:txXfrm>
    </dsp:sp>
    <dsp:sp modelId="{E570B87C-9587-4D17-AD6B-508CA28A487E}">
      <dsp:nvSpPr>
        <dsp:cNvPr id="0" name=""/>
        <dsp:cNvSpPr/>
      </dsp:nvSpPr>
      <dsp:spPr>
        <a:xfrm>
          <a:off x="3943768" y="1246916"/>
          <a:ext cx="2559003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Go to custom option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943768" y="1246916"/>
        <a:ext cx="2559003" cy="1068484"/>
      </dsp:txXfrm>
    </dsp:sp>
    <dsp:sp modelId="{E60A77BC-8505-4AFD-B129-52D67F591C12}">
      <dsp:nvSpPr>
        <dsp:cNvPr id="0" name=""/>
        <dsp:cNvSpPr/>
      </dsp:nvSpPr>
      <dsp:spPr>
        <a:xfrm>
          <a:off x="6680852" y="1246916"/>
          <a:ext cx="2819980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And write the formula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680852" y="1246916"/>
        <a:ext cx="2819980" cy="1068484"/>
      </dsp:txXfrm>
    </dsp:sp>
    <dsp:sp modelId="{54EE6CC9-4D64-418B-A3CF-D03491ABAE30}">
      <dsp:nvSpPr>
        <dsp:cNvPr id="0" name=""/>
        <dsp:cNvSpPr/>
      </dsp:nvSpPr>
      <dsp:spPr>
        <a:xfrm>
          <a:off x="1728434" y="2493481"/>
          <a:ext cx="6978310" cy="1068484"/>
        </a:xfrm>
        <a:prstGeom prst="rect">
          <a:avLst/>
        </a:prstGeom>
        <a:gradFill rotWithShape="0">
          <a:gsLst>
            <a:gs pos="100000">
              <a:srgbClr val="FFD1FF"/>
            </a:gs>
            <a:gs pos="0">
              <a:srgbClr val="FFD1FF"/>
            </a:gs>
            <a:gs pos="66000">
              <a:srgbClr val="DEF9FA"/>
            </a:gs>
            <a:gs pos="39000">
              <a:srgbClr val="DEF9FA"/>
            </a:gs>
          </a:gsLst>
          <a:lin ang="5400000" scaled="1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>
              <a:solidFill>
                <a:schemeClr val="tx1"/>
              </a:solidFill>
            </a:rPr>
            <a:t>[&lt;999999]0.00," k";[&lt;999999999]0.00 " M";0.00 " B"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728434" y="2493481"/>
        <a:ext cx="6978310" cy="1068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3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3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577719-1B4E-44F7-BCC2-5C71A2A6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991" y="1168963"/>
            <a:ext cx="7496810" cy="1793875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 analysis of Adventure work Sales Dashboard (Part 2)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18C2C2-41AF-4C1F-9608-AC6D644C7CEC}"/>
              </a:ext>
            </a:extLst>
          </p:cNvPr>
          <p:cNvSpPr txBox="1">
            <a:spLocks/>
          </p:cNvSpPr>
          <p:nvPr/>
        </p:nvSpPr>
        <p:spPr>
          <a:xfrm>
            <a:off x="4029918" y="3008876"/>
            <a:ext cx="4132161" cy="420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Tool: Microsoft Excel 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E9268-2C2C-4207-BDAE-A6112AF4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" y="4029722"/>
            <a:ext cx="4413373" cy="26276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844EA-F820-4E2A-94E7-3F1FD073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357" y="4029722"/>
            <a:ext cx="4413373" cy="26276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142782D-F562-4302-8B0E-783F0A3F0209}"/>
              </a:ext>
            </a:extLst>
          </p:cNvPr>
          <p:cNvGrpSpPr/>
          <p:nvPr/>
        </p:nvGrpSpPr>
        <p:grpSpPr>
          <a:xfrm rot="16200000">
            <a:off x="-3293422" y="2954975"/>
            <a:ext cx="6993763" cy="812285"/>
            <a:chOff x="1940312" y="914400"/>
            <a:chExt cx="8574371" cy="1039750"/>
          </a:xfrm>
          <a:gradFill>
            <a:gsLst>
              <a:gs pos="100000">
                <a:srgbClr val="FFD1FF"/>
              </a:gs>
              <a:gs pos="0">
                <a:srgbClr val="FFD1FF"/>
              </a:gs>
              <a:gs pos="66000">
                <a:srgbClr val="FFEFC7"/>
              </a:gs>
              <a:gs pos="39000">
                <a:srgbClr val="FFEFC7"/>
              </a:gs>
            </a:gsLst>
            <a:lin ang="5400000" scaled="1"/>
          </a:gra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BB67166-37E4-41E9-9E12-EB8A6E09FF58}"/>
                </a:ext>
              </a:extLst>
            </p:cNvPr>
            <p:cNvGrpSpPr/>
            <p:nvPr/>
          </p:nvGrpSpPr>
          <p:grpSpPr>
            <a:xfrm>
              <a:off x="1940312" y="914400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E35B431-3A4E-44B2-B6C8-31F3D7E9FCE7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6DA57B0-02C5-4ADB-8771-10A8D7834646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A3698B4-4C99-4349-8275-93D6F911CB94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6E08D18-B907-4256-A67F-CA0E55AF4A1A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87DE3C1-F3F0-4813-9D21-8D28F24ACAC9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89A5FAB-BDB6-4FD6-B85F-F78F823587F7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6CF755-10FF-4099-819E-65D391E65549}"/>
                </a:ext>
              </a:extLst>
            </p:cNvPr>
            <p:cNvGrpSpPr/>
            <p:nvPr/>
          </p:nvGrpSpPr>
          <p:grpSpPr>
            <a:xfrm>
              <a:off x="5979853" y="949197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FC33D90-FA01-4417-BB8B-2D346F3D160E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976D61F-CA43-4FC1-ABEB-CD850AEE1F38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DFDC09F-7AB2-49C5-B687-2E5BA83109BC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D66986-ECEC-4265-8FA4-E33B4EE1CA18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706C9-0221-4B4E-8E04-150564779643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111DA1C-3D8B-4C67-ABE8-3D07623CAB54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197917-7E18-45D9-A6A1-9E9B1C5CA9FA}"/>
              </a:ext>
            </a:extLst>
          </p:cNvPr>
          <p:cNvGrpSpPr/>
          <p:nvPr/>
        </p:nvGrpSpPr>
        <p:grpSpPr>
          <a:xfrm rot="16200000">
            <a:off x="8582328" y="3050372"/>
            <a:ext cx="6858001" cy="757256"/>
            <a:chOff x="1940312" y="914400"/>
            <a:chExt cx="8574371" cy="1039750"/>
          </a:xfrm>
          <a:gradFill>
            <a:gsLst>
              <a:gs pos="100000">
                <a:srgbClr val="FFD1FF"/>
              </a:gs>
              <a:gs pos="0">
                <a:srgbClr val="FFD1FF"/>
              </a:gs>
              <a:gs pos="66000">
                <a:srgbClr val="FFEFC7"/>
              </a:gs>
              <a:gs pos="39000">
                <a:srgbClr val="FFEFC7"/>
              </a:gs>
            </a:gsLst>
            <a:lin ang="5400000" scaled="1"/>
          </a:gra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A1C185-EAB0-4BC2-ACCE-B05694DD3CFA}"/>
                </a:ext>
              </a:extLst>
            </p:cNvPr>
            <p:cNvGrpSpPr/>
            <p:nvPr/>
          </p:nvGrpSpPr>
          <p:grpSpPr>
            <a:xfrm>
              <a:off x="1940312" y="914400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8D00BF9-AA74-47A5-8D90-65F39A38E08B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AADE62-B37E-403C-AB6B-320CF4D5DE99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17E469-D10E-47FB-9DE2-A8597986ECDD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222BD64-89B1-4DAE-9150-96BCECDE2E14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0A99EE9-49F2-4981-800C-A164987CA9A7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8E4870A-35E5-4ED0-A500-0303F3345159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079B95-6C0E-4A33-86A7-69F8B72684B9}"/>
                </a:ext>
              </a:extLst>
            </p:cNvPr>
            <p:cNvGrpSpPr/>
            <p:nvPr/>
          </p:nvGrpSpPr>
          <p:grpSpPr>
            <a:xfrm>
              <a:off x="5979853" y="949197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747DD3F-07E5-4F99-AB1F-0403A8F9BAC3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B58B93A-7B10-4F28-926D-37CF602D8C78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D19ADFF-E0BF-4F59-964B-3BEB0CCF9CD5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AF19F72-D569-4E77-809C-073F5E927F2F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FEC491-ADEB-4A0C-9E5F-6597C4C10EDC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74BC2C3-187A-4EF5-9C24-B153373A4504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91883CC-E5F7-4134-9AC9-1701AC4C5F6C}"/>
              </a:ext>
            </a:extLst>
          </p:cNvPr>
          <p:cNvGrpSpPr/>
          <p:nvPr/>
        </p:nvGrpSpPr>
        <p:grpSpPr>
          <a:xfrm>
            <a:off x="496713" y="-69920"/>
            <a:ext cx="11198575" cy="706880"/>
            <a:chOff x="496713" y="-69921"/>
            <a:chExt cx="11198575" cy="7378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07F9DB-76D4-445A-9C9E-C84F53897473}"/>
                </a:ext>
              </a:extLst>
            </p:cNvPr>
            <p:cNvGrpSpPr/>
            <p:nvPr/>
          </p:nvGrpSpPr>
          <p:grpSpPr>
            <a:xfrm>
              <a:off x="496713" y="-69921"/>
              <a:ext cx="5615014" cy="715626"/>
              <a:chOff x="1940312" y="914400"/>
              <a:chExt cx="8574371" cy="1039750"/>
            </a:xfrm>
            <a:gradFill>
              <a:gsLst>
                <a:gs pos="100000">
                  <a:srgbClr val="FFD1FF"/>
                </a:gs>
                <a:gs pos="0">
                  <a:srgbClr val="FFD1FF"/>
                </a:gs>
                <a:gs pos="66000">
                  <a:srgbClr val="FFEFC7"/>
                </a:gs>
                <a:gs pos="39000">
                  <a:srgbClr val="FFEFC7"/>
                </a:gs>
              </a:gsLst>
              <a:lin ang="5400000" scaled="1"/>
            </a:gradFill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1E5BFB4-BB8B-4A9A-82DC-AD95B4E3FB76}"/>
                  </a:ext>
                </a:extLst>
              </p:cNvPr>
              <p:cNvGrpSpPr/>
              <p:nvPr/>
            </p:nvGrpSpPr>
            <p:grpSpPr>
              <a:xfrm>
                <a:off x="1940312" y="914400"/>
                <a:ext cx="4534830" cy="1004953"/>
                <a:chOff x="1940312" y="914400"/>
                <a:chExt cx="4534830" cy="1004953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35B9FB3-B4BB-42C0-B9AE-35AFB3269F8A}"/>
                    </a:ext>
                  </a:extLst>
                </p:cNvPr>
                <p:cNvSpPr/>
                <p:nvPr/>
              </p:nvSpPr>
              <p:spPr>
                <a:xfrm>
                  <a:off x="1940312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07A9F3A-6B2A-4BC0-BD62-B669F6249E48}"/>
                    </a:ext>
                  </a:extLst>
                </p:cNvPr>
                <p:cNvSpPr/>
                <p:nvPr/>
              </p:nvSpPr>
              <p:spPr>
                <a:xfrm>
                  <a:off x="2546195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533E01A-E7BB-4C54-9E90-F522BB2B7DE5}"/>
                    </a:ext>
                  </a:extLst>
                </p:cNvPr>
                <p:cNvSpPr/>
                <p:nvPr/>
              </p:nvSpPr>
              <p:spPr>
                <a:xfrm>
                  <a:off x="3300761" y="915743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8AFA26E-EBE6-42FA-B68F-4AA1850F8B84}"/>
                    </a:ext>
                  </a:extLst>
                </p:cNvPr>
                <p:cNvSpPr/>
                <p:nvPr/>
              </p:nvSpPr>
              <p:spPr>
                <a:xfrm>
                  <a:off x="4055327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FB95C7E-F7B5-4D90-84C4-06EFA19BF922}"/>
                    </a:ext>
                  </a:extLst>
                </p:cNvPr>
                <p:cNvSpPr/>
                <p:nvPr/>
              </p:nvSpPr>
              <p:spPr>
                <a:xfrm>
                  <a:off x="4809893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1FE62F2-3D69-4926-93AC-3A0874B01540}"/>
                    </a:ext>
                  </a:extLst>
                </p:cNvPr>
                <p:cNvSpPr/>
                <p:nvPr/>
              </p:nvSpPr>
              <p:spPr>
                <a:xfrm>
                  <a:off x="5415776" y="949197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D577DC-9F34-4B36-81F3-BA5F2D43A98E}"/>
                  </a:ext>
                </a:extLst>
              </p:cNvPr>
              <p:cNvGrpSpPr/>
              <p:nvPr/>
            </p:nvGrpSpPr>
            <p:grpSpPr>
              <a:xfrm>
                <a:off x="5979853" y="949197"/>
                <a:ext cx="4534830" cy="1004953"/>
                <a:chOff x="1940312" y="914400"/>
                <a:chExt cx="4534830" cy="1004953"/>
              </a:xfrm>
              <a:grpFill/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B97D89-8E53-4B90-BCD5-DB62AA77DD72}"/>
                    </a:ext>
                  </a:extLst>
                </p:cNvPr>
                <p:cNvSpPr/>
                <p:nvPr/>
              </p:nvSpPr>
              <p:spPr>
                <a:xfrm>
                  <a:off x="1940312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FE09AAA-BF3E-46CE-A7D0-233BA6ECA97E}"/>
                    </a:ext>
                  </a:extLst>
                </p:cNvPr>
                <p:cNvSpPr/>
                <p:nvPr/>
              </p:nvSpPr>
              <p:spPr>
                <a:xfrm>
                  <a:off x="2546195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00E2354-8B79-4EE6-B838-D301B6EF400A}"/>
                    </a:ext>
                  </a:extLst>
                </p:cNvPr>
                <p:cNvSpPr/>
                <p:nvPr/>
              </p:nvSpPr>
              <p:spPr>
                <a:xfrm>
                  <a:off x="3300761" y="915743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53CCB45-5E16-4954-BD9A-474DF34D53B6}"/>
                    </a:ext>
                  </a:extLst>
                </p:cNvPr>
                <p:cNvSpPr/>
                <p:nvPr/>
              </p:nvSpPr>
              <p:spPr>
                <a:xfrm>
                  <a:off x="4055327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16D727B-331C-4CA6-8E06-DCB1484EF5B6}"/>
                    </a:ext>
                  </a:extLst>
                </p:cNvPr>
                <p:cNvSpPr/>
                <p:nvPr/>
              </p:nvSpPr>
              <p:spPr>
                <a:xfrm>
                  <a:off x="4809893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A320B15-3545-4F6B-BB54-D56492C7F230}"/>
                    </a:ext>
                  </a:extLst>
                </p:cNvPr>
                <p:cNvSpPr/>
                <p:nvPr/>
              </p:nvSpPr>
              <p:spPr>
                <a:xfrm>
                  <a:off x="5415776" y="949197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FEB4F73-7760-4FEA-936E-88762317FDDB}"/>
                </a:ext>
              </a:extLst>
            </p:cNvPr>
            <p:cNvGrpSpPr/>
            <p:nvPr/>
          </p:nvGrpSpPr>
          <p:grpSpPr>
            <a:xfrm>
              <a:off x="6061725" y="-47684"/>
              <a:ext cx="5633563" cy="715626"/>
              <a:chOff x="1940312" y="914400"/>
              <a:chExt cx="8574371" cy="1039750"/>
            </a:xfrm>
            <a:gradFill>
              <a:gsLst>
                <a:gs pos="100000">
                  <a:srgbClr val="FFD1FF"/>
                </a:gs>
                <a:gs pos="0">
                  <a:srgbClr val="FFD1FF"/>
                </a:gs>
                <a:gs pos="66000">
                  <a:srgbClr val="FFEFC7"/>
                </a:gs>
                <a:gs pos="39000">
                  <a:srgbClr val="FFEFC7"/>
                </a:gs>
              </a:gsLst>
              <a:lin ang="5400000" scaled="1"/>
            </a:gradFill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F836F2D-B629-4D87-91A6-918A996C52F3}"/>
                  </a:ext>
                </a:extLst>
              </p:cNvPr>
              <p:cNvGrpSpPr/>
              <p:nvPr/>
            </p:nvGrpSpPr>
            <p:grpSpPr>
              <a:xfrm>
                <a:off x="1940312" y="914400"/>
                <a:ext cx="4534830" cy="1004953"/>
                <a:chOff x="1940312" y="914400"/>
                <a:chExt cx="4534830" cy="1004953"/>
              </a:xfrm>
              <a:grpFill/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2437275-08D4-43C8-93CA-F1C602681C03}"/>
                    </a:ext>
                  </a:extLst>
                </p:cNvPr>
                <p:cNvSpPr/>
                <p:nvPr/>
              </p:nvSpPr>
              <p:spPr>
                <a:xfrm>
                  <a:off x="1940312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8789CEE-2DB1-4784-89F6-A1B933FDD861}"/>
                    </a:ext>
                  </a:extLst>
                </p:cNvPr>
                <p:cNvSpPr/>
                <p:nvPr/>
              </p:nvSpPr>
              <p:spPr>
                <a:xfrm>
                  <a:off x="2546195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A380163-A7EC-43FC-A924-443D4E907FD3}"/>
                    </a:ext>
                  </a:extLst>
                </p:cNvPr>
                <p:cNvSpPr/>
                <p:nvPr/>
              </p:nvSpPr>
              <p:spPr>
                <a:xfrm>
                  <a:off x="3300761" y="915743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B4C0C4-73DB-4395-BD0E-03A623C3217D}"/>
                    </a:ext>
                  </a:extLst>
                </p:cNvPr>
                <p:cNvSpPr/>
                <p:nvPr/>
              </p:nvSpPr>
              <p:spPr>
                <a:xfrm>
                  <a:off x="4055327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B5CA37C-C5FC-410E-8F56-6489CB9C43DC}"/>
                    </a:ext>
                  </a:extLst>
                </p:cNvPr>
                <p:cNvSpPr/>
                <p:nvPr/>
              </p:nvSpPr>
              <p:spPr>
                <a:xfrm>
                  <a:off x="4809893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FC6BD2B-5AAE-46D5-BA69-1B35CF6707BE}"/>
                    </a:ext>
                  </a:extLst>
                </p:cNvPr>
                <p:cNvSpPr/>
                <p:nvPr/>
              </p:nvSpPr>
              <p:spPr>
                <a:xfrm>
                  <a:off x="5415776" y="949197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D65C12-FFEB-4842-8B7C-C760B8A5D4F6}"/>
                  </a:ext>
                </a:extLst>
              </p:cNvPr>
              <p:cNvGrpSpPr/>
              <p:nvPr/>
            </p:nvGrpSpPr>
            <p:grpSpPr>
              <a:xfrm>
                <a:off x="5979853" y="949197"/>
                <a:ext cx="4534830" cy="1004953"/>
                <a:chOff x="1940312" y="914400"/>
                <a:chExt cx="4534830" cy="1004953"/>
              </a:xfrm>
              <a:grpFill/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4940C60-AB85-427A-9A71-0B8DF9C8F2BA}"/>
                    </a:ext>
                  </a:extLst>
                </p:cNvPr>
                <p:cNvSpPr/>
                <p:nvPr/>
              </p:nvSpPr>
              <p:spPr>
                <a:xfrm>
                  <a:off x="1940312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215A630-39F8-427F-B27A-9C908067A87C}"/>
                    </a:ext>
                  </a:extLst>
                </p:cNvPr>
                <p:cNvSpPr/>
                <p:nvPr/>
              </p:nvSpPr>
              <p:spPr>
                <a:xfrm>
                  <a:off x="2546195" y="914400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BC7DC4E-0625-4170-AA24-DDD1F81B7997}"/>
                    </a:ext>
                  </a:extLst>
                </p:cNvPr>
                <p:cNvSpPr/>
                <p:nvPr/>
              </p:nvSpPr>
              <p:spPr>
                <a:xfrm>
                  <a:off x="3300761" y="915743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5AA44C4-9A14-4B11-BFD0-00D668AA48BB}"/>
                    </a:ext>
                  </a:extLst>
                </p:cNvPr>
                <p:cNvSpPr/>
                <p:nvPr/>
              </p:nvSpPr>
              <p:spPr>
                <a:xfrm>
                  <a:off x="4055327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894D000-4F5F-48D2-A1FA-21BBFE6C17C3}"/>
                    </a:ext>
                  </a:extLst>
                </p:cNvPr>
                <p:cNvSpPr/>
                <p:nvPr/>
              </p:nvSpPr>
              <p:spPr>
                <a:xfrm>
                  <a:off x="4809893" y="942278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2667C7F-64A8-43F8-89BD-E4358899B93D}"/>
                    </a:ext>
                  </a:extLst>
                </p:cNvPr>
                <p:cNvSpPr/>
                <p:nvPr/>
              </p:nvSpPr>
              <p:spPr>
                <a:xfrm>
                  <a:off x="5415776" y="949197"/>
                  <a:ext cx="1059366" cy="97015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854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715330" y="589911"/>
            <a:ext cx="5008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Axis formatting in graph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A1D10-9364-452C-B402-816E117437A5}"/>
              </a:ext>
            </a:extLst>
          </p:cNvPr>
          <p:cNvGrpSpPr/>
          <p:nvPr/>
        </p:nvGrpSpPr>
        <p:grpSpPr>
          <a:xfrm>
            <a:off x="4576192" y="949229"/>
            <a:ext cx="6289287" cy="2424132"/>
            <a:chOff x="4014438" y="1623760"/>
            <a:chExt cx="6668429" cy="26322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7B4DA1-FAD1-4F78-9FE2-E84331AF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4438" y="1623760"/>
              <a:ext cx="6668429" cy="26248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CF4E0A-1896-4275-AE43-E7E40694AEB1}"/>
                </a:ext>
              </a:extLst>
            </p:cNvPr>
            <p:cNvGrpSpPr/>
            <p:nvPr/>
          </p:nvGrpSpPr>
          <p:grpSpPr>
            <a:xfrm>
              <a:off x="4215161" y="3973551"/>
              <a:ext cx="6266985" cy="282498"/>
              <a:chOff x="4215161" y="3973551"/>
              <a:chExt cx="6266985" cy="2824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DF6196F-2BC2-4157-B44A-83EFD1972D7D}"/>
                  </a:ext>
                </a:extLst>
              </p:cNvPr>
              <p:cNvCxnSpPr/>
              <p:nvPr/>
            </p:nvCxnSpPr>
            <p:spPr>
              <a:xfrm>
                <a:off x="4215161" y="3980985"/>
                <a:ext cx="62669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9FD7B6-A8E4-437E-B112-725C5A070082}"/>
                  </a:ext>
                </a:extLst>
              </p:cNvPr>
              <p:cNvCxnSpPr/>
              <p:nvPr/>
            </p:nvCxnSpPr>
            <p:spPr>
              <a:xfrm>
                <a:off x="4215161" y="4248615"/>
                <a:ext cx="62669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D99AF6-4737-46E4-B450-5AD426887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2146" y="3980985"/>
                <a:ext cx="0" cy="2750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E78154-D4FA-42BB-A964-47F652DF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2595" y="3973551"/>
                <a:ext cx="0" cy="2750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5034154" y="549119"/>
            <a:ext cx="500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Month name arrange problem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A2985-6F4B-4163-BB2B-A65B6310A27A}"/>
              </a:ext>
            </a:extLst>
          </p:cNvPr>
          <p:cNvCxnSpPr>
            <a:cxnSpLocks/>
          </p:cNvCxnSpPr>
          <p:nvPr/>
        </p:nvCxnSpPr>
        <p:spPr>
          <a:xfrm flipH="1">
            <a:off x="10042292" y="1940312"/>
            <a:ext cx="752087" cy="10146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64039F-5D1E-41AE-B6A7-9623EDBDE545}"/>
              </a:ext>
            </a:extLst>
          </p:cNvPr>
          <p:cNvSpPr txBox="1"/>
          <p:nvPr/>
        </p:nvSpPr>
        <p:spPr>
          <a:xfrm>
            <a:off x="715330" y="1138306"/>
            <a:ext cx="37558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Go in to power pivot option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Select manage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Manage data will appeared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Select sort by filter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Dialog box will appear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Now sort column Month Name By Column Month Number</a:t>
            </a:r>
          </a:p>
          <a:p>
            <a:pPr algn="ctr"/>
            <a:endParaRPr 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BF8830-BB09-4E89-B2DB-41601F265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63" y="3585487"/>
            <a:ext cx="8454481" cy="258543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A8531F-19E2-4987-AFFD-2B624C552660}"/>
              </a:ext>
            </a:extLst>
          </p:cNvPr>
          <p:cNvCxnSpPr>
            <a:cxnSpLocks/>
          </p:cNvCxnSpPr>
          <p:nvPr/>
        </p:nvCxnSpPr>
        <p:spPr>
          <a:xfrm flipH="1" flipV="1">
            <a:off x="9279648" y="4034315"/>
            <a:ext cx="399596" cy="10230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CFC0BF6-28F8-4D74-9F57-152F844DAF0B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994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715330" y="589911"/>
            <a:ext cx="5008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Axis formatting in graph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A1D10-9364-452C-B402-816E117437A5}"/>
              </a:ext>
            </a:extLst>
          </p:cNvPr>
          <p:cNvGrpSpPr/>
          <p:nvPr/>
        </p:nvGrpSpPr>
        <p:grpSpPr>
          <a:xfrm>
            <a:off x="4505092" y="907354"/>
            <a:ext cx="6289287" cy="2424132"/>
            <a:chOff x="4014438" y="1623760"/>
            <a:chExt cx="6668429" cy="26322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7B4DA1-FAD1-4F78-9FE2-E84331AF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4438" y="1623760"/>
              <a:ext cx="6668429" cy="26248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CF4E0A-1896-4275-AE43-E7E40694AEB1}"/>
                </a:ext>
              </a:extLst>
            </p:cNvPr>
            <p:cNvGrpSpPr/>
            <p:nvPr/>
          </p:nvGrpSpPr>
          <p:grpSpPr>
            <a:xfrm>
              <a:off x="4215161" y="3973551"/>
              <a:ext cx="6266985" cy="282498"/>
              <a:chOff x="4215161" y="3973551"/>
              <a:chExt cx="6266985" cy="2824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DF6196F-2BC2-4157-B44A-83EFD1972D7D}"/>
                  </a:ext>
                </a:extLst>
              </p:cNvPr>
              <p:cNvCxnSpPr/>
              <p:nvPr/>
            </p:nvCxnSpPr>
            <p:spPr>
              <a:xfrm>
                <a:off x="4215161" y="3980985"/>
                <a:ext cx="62669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9FD7B6-A8E4-437E-B112-725C5A070082}"/>
                  </a:ext>
                </a:extLst>
              </p:cNvPr>
              <p:cNvCxnSpPr/>
              <p:nvPr/>
            </p:nvCxnSpPr>
            <p:spPr>
              <a:xfrm>
                <a:off x="4215161" y="4248615"/>
                <a:ext cx="62669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D99AF6-4737-46E4-B450-5AD426887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2146" y="3980985"/>
                <a:ext cx="0" cy="2750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E78154-D4FA-42BB-A964-47F652DF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2595" y="3973551"/>
                <a:ext cx="0" cy="2750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5034154" y="549119"/>
            <a:ext cx="500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Month name arrange problem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A2985-6F4B-4163-BB2B-A65B6310A27A}"/>
              </a:ext>
            </a:extLst>
          </p:cNvPr>
          <p:cNvCxnSpPr>
            <a:cxnSpLocks/>
          </p:cNvCxnSpPr>
          <p:nvPr/>
        </p:nvCxnSpPr>
        <p:spPr>
          <a:xfrm flipH="1">
            <a:off x="10042292" y="1940312"/>
            <a:ext cx="752087" cy="10146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64039F-5D1E-41AE-B6A7-9623EDBDE545}"/>
              </a:ext>
            </a:extLst>
          </p:cNvPr>
          <p:cNvSpPr txBox="1"/>
          <p:nvPr/>
        </p:nvSpPr>
        <p:spPr>
          <a:xfrm>
            <a:off x="982959" y="1654332"/>
            <a:ext cx="26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1A547-D54A-4C25-8447-642BD09C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422" y="3596769"/>
            <a:ext cx="6677957" cy="24994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431EC4-CEE8-4CDC-A448-1F55556F026A}"/>
              </a:ext>
            </a:extLst>
          </p:cNvPr>
          <p:cNvSpPr txBox="1"/>
          <p:nvPr/>
        </p:nvSpPr>
        <p:spPr>
          <a:xfrm>
            <a:off x="895844" y="4615660"/>
            <a:ext cx="26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Result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A603B-4DDD-4F50-9E51-D1C80B171083}"/>
              </a:ext>
            </a:extLst>
          </p:cNvPr>
          <p:cNvCxnSpPr>
            <a:cxnSpLocks/>
          </p:cNvCxnSpPr>
          <p:nvPr/>
        </p:nvCxnSpPr>
        <p:spPr>
          <a:xfrm>
            <a:off x="4262800" y="5842904"/>
            <a:ext cx="0" cy="253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CD5757-F79C-47DE-973F-01999C7A8BC6}"/>
              </a:ext>
            </a:extLst>
          </p:cNvPr>
          <p:cNvCxnSpPr>
            <a:cxnSpLocks/>
          </p:cNvCxnSpPr>
          <p:nvPr/>
        </p:nvCxnSpPr>
        <p:spPr>
          <a:xfrm flipV="1">
            <a:off x="4262800" y="5842904"/>
            <a:ext cx="6342271" cy="9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B80555-B322-4CBD-ADD5-274816381BC3}"/>
              </a:ext>
            </a:extLst>
          </p:cNvPr>
          <p:cNvCxnSpPr>
            <a:cxnSpLocks/>
          </p:cNvCxnSpPr>
          <p:nvPr/>
        </p:nvCxnSpPr>
        <p:spPr>
          <a:xfrm flipV="1">
            <a:off x="4262800" y="6096217"/>
            <a:ext cx="6342271" cy="9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D08735-C4B8-496F-B6D0-DC389B659CC6}"/>
              </a:ext>
            </a:extLst>
          </p:cNvPr>
          <p:cNvCxnSpPr>
            <a:cxnSpLocks/>
          </p:cNvCxnSpPr>
          <p:nvPr/>
        </p:nvCxnSpPr>
        <p:spPr>
          <a:xfrm>
            <a:off x="10615539" y="5865147"/>
            <a:ext cx="0" cy="253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A8531F-19E2-4987-AFFD-2B624C552660}"/>
              </a:ext>
            </a:extLst>
          </p:cNvPr>
          <p:cNvCxnSpPr>
            <a:cxnSpLocks/>
          </p:cNvCxnSpPr>
          <p:nvPr/>
        </p:nvCxnSpPr>
        <p:spPr>
          <a:xfrm flipH="1">
            <a:off x="10239495" y="4730068"/>
            <a:ext cx="752087" cy="10146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5DD1812-B394-44A1-B427-13A74FCC16D0}"/>
              </a:ext>
            </a:extLst>
          </p:cNvPr>
          <p:cNvSpPr/>
          <p:nvPr/>
        </p:nvSpPr>
        <p:spPr>
          <a:xfrm>
            <a:off x="10331076" y="5635633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3074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715330" y="589911"/>
            <a:ext cx="5008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Axis formatting in graph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A1D10-9364-452C-B402-816E117437A5}"/>
              </a:ext>
            </a:extLst>
          </p:cNvPr>
          <p:cNvGrpSpPr/>
          <p:nvPr/>
        </p:nvGrpSpPr>
        <p:grpSpPr>
          <a:xfrm>
            <a:off x="4505092" y="907354"/>
            <a:ext cx="6289287" cy="2424132"/>
            <a:chOff x="4014438" y="1623760"/>
            <a:chExt cx="6668429" cy="26322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7B4DA1-FAD1-4F78-9FE2-E84331AF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4438" y="1623760"/>
              <a:ext cx="6668429" cy="26248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CF4E0A-1896-4275-AE43-E7E40694AEB1}"/>
                </a:ext>
              </a:extLst>
            </p:cNvPr>
            <p:cNvGrpSpPr/>
            <p:nvPr/>
          </p:nvGrpSpPr>
          <p:grpSpPr>
            <a:xfrm>
              <a:off x="4215161" y="3973551"/>
              <a:ext cx="6266985" cy="282498"/>
              <a:chOff x="4215161" y="3973551"/>
              <a:chExt cx="6266985" cy="28249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DF6196F-2BC2-4157-B44A-83EFD1972D7D}"/>
                  </a:ext>
                </a:extLst>
              </p:cNvPr>
              <p:cNvCxnSpPr/>
              <p:nvPr/>
            </p:nvCxnSpPr>
            <p:spPr>
              <a:xfrm>
                <a:off x="4215161" y="3980985"/>
                <a:ext cx="62669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9FD7B6-A8E4-437E-B112-725C5A070082}"/>
                  </a:ext>
                </a:extLst>
              </p:cNvPr>
              <p:cNvCxnSpPr/>
              <p:nvPr/>
            </p:nvCxnSpPr>
            <p:spPr>
              <a:xfrm>
                <a:off x="4215161" y="4248615"/>
                <a:ext cx="626698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D99AF6-4737-46E4-B450-5AD426887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2146" y="3980985"/>
                <a:ext cx="0" cy="2750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E78154-D4FA-42BB-A964-47F652DF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2595" y="3973551"/>
                <a:ext cx="0" cy="2750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5034154" y="549119"/>
            <a:ext cx="500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Month name arrange problem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A2985-6F4B-4163-BB2B-A65B6310A27A}"/>
              </a:ext>
            </a:extLst>
          </p:cNvPr>
          <p:cNvCxnSpPr>
            <a:cxnSpLocks/>
          </p:cNvCxnSpPr>
          <p:nvPr/>
        </p:nvCxnSpPr>
        <p:spPr>
          <a:xfrm flipH="1">
            <a:off x="10042292" y="1940312"/>
            <a:ext cx="752087" cy="10146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64039F-5D1E-41AE-B6A7-9623EDBDE545}"/>
              </a:ext>
            </a:extLst>
          </p:cNvPr>
          <p:cNvSpPr txBox="1"/>
          <p:nvPr/>
        </p:nvSpPr>
        <p:spPr>
          <a:xfrm>
            <a:off x="982959" y="1654332"/>
            <a:ext cx="26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1A547-D54A-4C25-8447-642BD09CB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92" y="3596769"/>
            <a:ext cx="6289287" cy="24994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431EC4-CEE8-4CDC-A448-1F55556F026A}"/>
              </a:ext>
            </a:extLst>
          </p:cNvPr>
          <p:cNvSpPr txBox="1"/>
          <p:nvPr/>
        </p:nvSpPr>
        <p:spPr>
          <a:xfrm>
            <a:off x="895844" y="4615660"/>
            <a:ext cx="26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After Result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A603B-4DDD-4F50-9E51-D1C80B171083}"/>
              </a:ext>
            </a:extLst>
          </p:cNvPr>
          <p:cNvCxnSpPr>
            <a:cxnSpLocks/>
          </p:cNvCxnSpPr>
          <p:nvPr/>
        </p:nvCxnSpPr>
        <p:spPr>
          <a:xfrm>
            <a:off x="4505092" y="5851915"/>
            <a:ext cx="0" cy="253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CD5757-F79C-47DE-973F-01999C7A8BC6}"/>
              </a:ext>
            </a:extLst>
          </p:cNvPr>
          <p:cNvCxnSpPr>
            <a:cxnSpLocks/>
          </p:cNvCxnSpPr>
          <p:nvPr/>
        </p:nvCxnSpPr>
        <p:spPr>
          <a:xfrm flipV="1">
            <a:off x="4505092" y="5842905"/>
            <a:ext cx="6099979" cy="90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B80555-B322-4CBD-ADD5-274816381BC3}"/>
              </a:ext>
            </a:extLst>
          </p:cNvPr>
          <p:cNvCxnSpPr>
            <a:cxnSpLocks/>
          </p:cNvCxnSpPr>
          <p:nvPr/>
        </p:nvCxnSpPr>
        <p:spPr>
          <a:xfrm flipV="1">
            <a:off x="4452108" y="6096217"/>
            <a:ext cx="6342271" cy="9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D08735-C4B8-496F-B6D0-DC389B659CC6}"/>
              </a:ext>
            </a:extLst>
          </p:cNvPr>
          <p:cNvCxnSpPr>
            <a:cxnSpLocks/>
          </p:cNvCxnSpPr>
          <p:nvPr/>
        </p:nvCxnSpPr>
        <p:spPr>
          <a:xfrm>
            <a:off x="10615539" y="5865147"/>
            <a:ext cx="0" cy="253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A8531F-19E2-4987-AFFD-2B624C552660}"/>
              </a:ext>
            </a:extLst>
          </p:cNvPr>
          <p:cNvCxnSpPr>
            <a:cxnSpLocks/>
          </p:cNvCxnSpPr>
          <p:nvPr/>
        </p:nvCxnSpPr>
        <p:spPr>
          <a:xfrm flipH="1">
            <a:off x="10239495" y="4730068"/>
            <a:ext cx="752087" cy="10146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420021-0F3A-400D-87AA-C41667E7CAE4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92502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276503" y="589910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5824034" y="636077"/>
            <a:ext cx="500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F9078-A78D-4ABE-8AB1-21A1056E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45" y="1327683"/>
            <a:ext cx="4435710" cy="210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EA458-2B80-4C5C-AFB5-5C13BD2B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44" y="3579542"/>
            <a:ext cx="4435710" cy="25424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AE9140-C283-4677-9E6E-BD52A03E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205704"/>
            <a:ext cx="5092483" cy="2223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825C98-84D6-4984-891D-869972739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70685"/>
            <a:ext cx="5200184" cy="23293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FC821C-0460-4095-AB5E-AB43301BB6A2}"/>
              </a:ext>
            </a:extLst>
          </p:cNvPr>
          <p:cNvCxnSpPr>
            <a:cxnSpLocks/>
          </p:cNvCxnSpPr>
          <p:nvPr/>
        </p:nvCxnSpPr>
        <p:spPr>
          <a:xfrm>
            <a:off x="5519855" y="2609252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5519855" y="4724267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6814AC0-1563-47C5-9E69-18057B87FAFC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67213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276503" y="589910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5824034" y="636077"/>
            <a:ext cx="500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FC821C-0460-4095-AB5E-AB43301BB6A2}"/>
              </a:ext>
            </a:extLst>
          </p:cNvPr>
          <p:cNvCxnSpPr>
            <a:cxnSpLocks/>
          </p:cNvCxnSpPr>
          <p:nvPr/>
        </p:nvCxnSpPr>
        <p:spPr>
          <a:xfrm>
            <a:off x="5519855" y="2609252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5519855" y="4724267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B8F1917-6561-423C-A97B-FEBF497A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18" y="1128520"/>
            <a:ext cx="4435710" cy="207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A504E-C555-4F5F-A54F-2D0166F15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18" y="3525176"/>
            <a:ext cx="4435710" cy="220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F1D71-F0FE-4CE2-9EE2-09533E641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18" y="1082353"/>
            <a:ext cx="4878433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16D84-C853-4DAA-8B37-4BA397B9B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8214" y="3360561"/>
            <a:ext cx="5008137" cy="2204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4081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276503" y="589910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32315" y="4135902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947853" y="4836814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FB98AE6-A518-46EE-A0D5-891CF4FD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39" y="1128520"/>
            <a:ext cx="9776522" cy="2204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473A0-4A98-41F7-BB74-EA4D1D930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78" y="3588409"/>
            <a:ext cx="8895644" cy="250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E50462-2B8F-4905-91BA-50CF8D3068F1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9678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276503" y="589910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7911475" y="1043748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9764474" y="992947"/>
            <a:ext cx="0" cy="5940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AB2CB7-1DC3-415E-A80B-921E9084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9" y="1104829"/>
            <a:ext cx="5226851" cy="4860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FB61B-BD3C-4AA6-A43F-998BD1196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93" y="1637790"/>
            <a:ext cx="5014958" cy="3893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CFB4C3-5115-4E8E-A3EE-3BA2903510E7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5441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1429252" y="1145347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7911475" y="1043748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FC821C-0460-4095-AB5E-AB43301BB6A2}"/>
              </a:ext>
            </a:extLst>
          </p:cNvPr>
          <p:cNvCxnSpPr>
            <a:cxnSpLocks/>
          </p:cNvCxnSpPr>
          <p:nvPr/>
        </p:nvCxnSpPr>
        <p:spPr>
          <a:xfrm>
            <a:off x="11757104" y="5965758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9764474" y="992947"/>
            <a:ext cx="0" cy="5940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3197F4-CDCC-47E4-AFEA-81A658D7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14" y="2340073"/>
            <a:ext cx="5096586" cy="2177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7EFE3-2757-497E-89E9-2F7A7B02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11" y="1637790"/>
            <a:ext cx="4605867" cy="36454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B503EDF-B31B-4A41-86D7-DEFB985EEEF5}"/>
              </a:ext>
            </a:extLst>
          </p:cNvPr>
          <p:cNvCxnSpPr>
            <a:cxnSpLocks/>
          </p:cNvCxnSpPr>
          <p:nvPr/>
        </p:nvCxnSpPr>
        <p:spPr>
          <a:xfrm flipV="1">
            <a:off x="4176890" y="1637790"/>
            <a:ext cx="2212621" cy="702284"/>
          </a:xfrm>
          <a:prstGeom prst="curvedConnector3">
            <a:avLst>
              <a:gd name="adj1" fmla="val -1122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03E3144-8EEF-4543-AADC-770D4F0AE497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3411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1711474" y="484472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8046942" y="2855170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9922518" y="2773538"/>
            <a:ext cx="0" cy="5940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B503EDF-B31B-4A41-86D7-DEFB985EEEF5}"/>
              </a:ext>
            </a:extLst>
          </p:cNvPr>
          <p:cNvCxnSpPr>
            <a:cxnSpLocks/>
          </p:cNvCxnSpPr>
          <p:nvPr/>
        </p:nvCxnSpPr>
        <p:spPr>
          <a:xfrm flipV="1">
            <a:off x="4176890" y="1637790"/>
            <a:ext cx="2212621" cy="702284"/>
          </a:xfrm>
          <a:prstGeom prst="curvedConnector3">
            <a:avLst>
              <a:gd name="adj1" fmla="val -1122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DAC5D75-E526-4A72-8DBA-B46518DF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2" y="976915"/>
            <a:ext cx="7527135" cy="3053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70D9E-D22A-41E4-9EFE-F0505B7B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199" y="3862708"/>
            <a:ext cx="6028261" cy="2267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839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766057" y="1568567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7529689" y="1322345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FC821C-0460-4095-AB5E-AB43301BB6A2}"/>
              </a:ext>
            </a:extLst>
          </p:cNvPr>
          <p:cNvCxnSpPr>
            <a:cxnSpLocks/>
          </p:cNvCxnSpPr>
          <p:nvPr/>
        </p:nvCxnSpPr>
        <p:spPr>
          <a:xfrm>
            <a:off x="11757104" y="5965758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6231466" y="3767404"/>
            <a:ext cx="9934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E55087-7BF9-48F2-8F42-C8B00264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49" y="2359889"/>
            <a:ext cx="4718751" cy="3144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B6DDD-CBB2-4848-B771-32F47BBD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353" y="2144891"/>
            <a:ext cx="3488253" cy="34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B20E-135D-4F2C-BDBE-517F6FF44A43}"/>
              </a:ext>
            </a:extLst>
          </p:cNvPr>
          <p:cNvSpPr txBox="1"/>
          <p:nvPr/>
        </p:nvSpPr>
        <p:spPr>
          <a:xfrm>
            <a:off x="1748790" y="957979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Remaining KPIs Preparation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FC890A-54D7-47CA-886D-FCF909C5B3A2}"/>
              </a:ext>
            </a:extLst>
          </p:cNvPr>
          <p:cNvGrpSpPr/>
          <p:nvPr/>
        </p:nvGrpSpPr>
        <p:grpSpPr>
          <a:xfrm>
            <a:off x="1929765" y="1920301"/>
            <a:ext cx="8332470" cy="4086678"/>
            <a:chOff x="1929765" y="1920301"/>
            <a:chExt cx="8332470" cy="408667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D71F7C1-4693-4AE5-A863-5D1BC5287D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5120950"/>
                </p:ext>
              </p:extLst>
            </p:nvPr>
          </p:nvGraphicFramePr>
          <p:xfrm>
            <a:off x="1929765" y="1920301"/>
            <a:ext cx="8332470" cy="40866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EE7CB3-A7B1-4699-B8B1-CD26E89B006D}"/>
                </a:ext>
              </a:extLst>
            </p:cNvPr>
            <p:cNvGrpSpPr/>
            <p:nvPr/>
          </p:nvGrpSpPr>
          <p:grpSpPr>
            <a:xfrm>
              <a:off x="4354830" y="2526030"/>
              <a:ext cx="3248749" cy="1452850"/>
              <a:chOff x="4354830" y="2526030"/>
              <a:chExt cx="3248749" cy="145285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C269551-764F-4ED7-AF0E-3782561974D8}"/>
                  </a:ext>
                </a:extLst>
              </p:cNvPr>
              <p:cNvCxnSpPr/>
              <p:nvPr/>
            </p:nvCxnSpPr>
            <p:spPr>
              <a:xfrm>
                <a:off x="4354830" y="2537460"/>
                <a:ext cx="2057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CF2C5CA-29F6-449E-91E6-E673EF21F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161" y="2526030"/>
                <a:ext cx="261709" cy="114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B67270E-465E-4297-A920-13A8A1906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890" y="3978880"/>
                <a:ext cx="2617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594A568-E65E-4A9F-870D-C93760EFF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1870" y="3978880"/>
                <a:ext cx="26170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01E2A1-31EF-454E-AB6E-56A06196212D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1121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212902" y="563856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8442777" y="2860642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FC821C-0460-4095-AB5E-AB43301BB6A2}"/>
              </a:ext>
            </a:extLst>
          </p:cNvPr>
          <p:cNvCxnSpPr>
            <a:cxnSpLocks/>
          </p:cNvCxnSpPr>
          <p:nvPr/>
        </p:nvCxnSpPr>
        <p:spPr>
          <a:xfrm>
            <a:off x="11757104" y="5965758"/>
            <a:ext cx="60835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10443255" y="2727142"/>
            <a:ext cx="0" cy="7594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F830DE-1683-4A3F-A636-1B4D464C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77" y="1056300"/>
            <a:ext cx="7933267" cy="2609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686BD-0EE2-4E81-B855-28134A08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2" y="3751136"/>
            <a:ext cx="6016978" cy="2514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656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2212902" y="563856"/>
            <a:ext cx="231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Actual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314C6-E8A8-4125-B370-46425D820CEB}"/>
              </a:ext>
            </a:extLst>
          </p:cNvPr>
          <p:cNvSpPr txBox="1"/>
          <p:nvPr/>
        </p:nvSpPr>
        <p:spPr>
          <a:xfrm>
            <a:off x="3814893" y="4237887"/>
            <a:ext cx="24394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/>
            </a:lvl1pPr>
          </a:lstStyle>
          <a:p>
            <a:r>
              <a:rPr lang="en-US" dirty="0"/>
              <a:t>Graph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190604-927E-4164-A9D1-E2FD11E2A6CD}"/>
              </a:ext>
            </a:extLst>
          </p:cNvPr>
          <p:cNvCxnSpPr>
            <a:cxnSpLocks/>
          </p:cNvCxnSpPr>
          <p:nvPr/>
        </p:nvCxnSpPr>
        <p:spPr>
          <a:xfrm>
            <a:off x="4530702" y="4920272"/>
            <a:ext cx="122023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4A8A61-C67D-4248-8D14-368F3EDD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8" y="998113"/>
            <a:ext cx="8376824" cy="26256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6872A-C130-41C6-BCD1-22C7B6733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67" y="2968987"/>
            <a:ext cx="4786956" cy="31520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70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5C5E1D-866E-44F2-85F7-3272C2364946}"/>
              </a:ext>
            </a:extLst>
          </p:cNvPr>
          <p:cNvSpPr txBox="1"/>
          <p:nvPr/>
        </p:nvSpPr>
        <p:spPr>
          <a:xfrm>
            <a:off x="4272775" y="657922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AFDC4-9AB8-4DFD-90B0-0E9024F22161}"/>
              </a:ext>
            </a:extLst>
          </p:cNvPr>
          <p:cNvSpPr txBox="1"/>
          <p:nvPr/>
        </p:nvSpPr>
        <p:spPr>
          <a:xfrm>
            <a:off x="1091035" y="888754"/>
            <a:ext cx="95336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create new measure?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the difference among new measure and manage measure?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create KPIs  using power pivot?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convert numbers in to thousand, millions, and billions?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format numbering?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 developer option how option button will  use?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Knowledge about logical test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if ,index, match, large, sum, percentage, maximum, minimum, VLOOKUP and if error  function will used?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Chart formatting sense?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Knowledge about dashboard coloring scheme.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slicer will connected and used in dashboard?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Role of slicer in dashboard creating.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sheet will link with dashboard?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macro option will properly used?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caption linkage?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arrange month and week name axis in chart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3600" dirty="0"/>
          </a:p>
          <a:p>
            <a:endParaRPr lang="en-US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FC7139-37C1-4C04-BAAF-D752BA117D8C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085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17D6FA-A59B-498E-B803-67DD482259C0}"/>
              </a:ext>
            </a:extLst>
          </p:cNvPr>
          <p:cNvGrpSpPr/>
          <p:nvPr/>
        </p:nvGrpSpPr>
        <p:grpSpPr>
          <a:xfrm>
            <a:off x="2295987" y="2576209"/>
            <a:ext cx="7442521" cy="1807585"/>
            <a:chOff x="2323617" y="2351819"/>
            <a:chExt cx="7442521" cy="21758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40C97-1526-443E-9382-23AE4B933BC3}"/>
                </a:ext>
              </a:extLst>
            </p:cNvPr>
            <p:cNvSpPr txBox="1"/>
            <p:nvPr/>
          </p:nvSpPr>
          <p:spPr>
            <a:xfrm>
              <a:off x="2425861" y="2351819"/>
              <a:ext cx="73402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Thanks</a:t>
              </a:r>
            </a:p>
            <a:p>
              <a:pPr algn="ctr"/>
              <a:r>
                <a:rPr lang="en-US" sz="3600" b="1" dirty="0"/>
                <a:t>Stay Tuned for next update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7997C-F47F-4995-A3D6-01B38EB0DDCB}"/>
                </a:ext>
              </a:extLst>
            </p:cNvPr>
            <p:cNvSpPr txBox="1"/>
            <p:nvPr/>
          </p:nvSpPr>
          <p:spPr>
            <a:xfrm>
              <a:off x="2323617" y="3789009"/>
              <a:ext cx="73402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Mahnoor</a:t>
              </a:r>
              <a:r>
                <a:rPr lang="en-US" sz="2400" dirty="0"/>
                <a:t>  Naseer </a:t>
              </a:r>
            </a:p>
            <a:p>
              <a:pPr algn="ctr"/>
              <a:r>
                <a:rPr lang="en-US" dirty="0"/>
                <a:t>mahnoornoorg57@gmail.com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3A0218-89C4-4F96-A491-FB944C372A4B}"/>
              </a:ext>
            </a:extLst>
          </p:cNvPr>
          <p:cNvGrpSpPr/>
          <p:nvPr/>
        </p:nvGrpSpPr>
        <p:grpSpPr>
          <a:xfrm>
            <a:off x="1137424" y="914399"/>
            <a:ext cx="9377259" cy="1624306"/>
            <a:chOff x="1940312" y="914400"/>
            <a:chExt cx="8574371" cy="1039750"/>
          </a:xfrm>
          <a:gradFill>
            <a:gsLst>
              <a:gs pos="100000">
                <a:srgbClr val="FFD1FF"/>
              </a:gs>
              <a:gs pos="0">
                <a:srgbClr val="FFD1FF"/>
              </a:gs>
              <a:gs pos="66000">
                <a:srgbClr val="FFEFC7"/>
              </a:gs>
              <a:gs pos="39000">
                <a:srgbClr val="FFEFC7"/>
              </a:gs>
            </a:gsLst>
            <a:lin ang="5400000" scaled="1"/>
          </a:gradFill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FB3773-0C77-4EDE-971F-3B2C876E5F53}"/>
                </a:ext>
              </a:extLst>
            </p:cNvPr>
            <p:cNvGrpSpPr/>
            <p:nvPr/>
          </p:nvGrpSpPr>
          <p:grpSpPr>
            <a:xfrm>
              <a:off x="1940312" y="914400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F5FBAE-1D50-4E8E-B97C-BB8FEF8E5BBA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7F6E8AD-CB68-4B8B-9411-069CDE8BDA1E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68F6FEB-400E-44BB-9FB3-89FAC09C99C4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003606-E655-4158-90C5-A586A7482392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56B46E-4711-4EB3-8ACD-84A8ED054DEF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48D389-4CE8-448E-873C-E31AE0B11552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F70D53-0B8F-4EC9-B1AD-02BD5FE12349}"/>
                </a:ext>
              </a:extLst>
            </p:cNvPr>
            <p:cNvGrpSpPr/>
            <p:nvPr/>
          </p:nvGrpSpPr>
          <p:grpSpPr>
            <a:xfrm>
              <a:off x="5979853" y="949197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7DDBF0F-241A-4232-AE19-0CDD1B915635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D3C7AC8-AEA8-4098-B79A-948203D89D1B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2B1F45-FE0A-4343-894C-4176AAA6169F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E86C88-75E0-436D-A00E-345BF1A1AA0E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378F14-DCA8-4677-AB00-15F0EEAB04D1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920BFF6-7738-4C0A-A0F6-C05E3BC7F5D5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320A00-C54D-4925-8F2B-E4F891142F78}"/>
              </a:ext>
            </a:extLst>
          </p:cNvPr>
          <p:cNvGrpSpPr/>
          <p:nvPr/>
        </p:nvGrpSpPr>
        <p:grpSpPr>
          <a:xfrm>
            <a:off x="1277495" y="4580566"/>
            <a:ext cx="9377259" cy="1624306"/>
            <a:chOff x="1940312" y="914400"/>
            <a:chExt cx="8574371" cy="1039750"/>
          </a:xfrm>
          <a:gradFill>
            <a:gsLst>
              <a:gs pos="100000">
                <a:srgbClr val="FFD1FF"/>
              </a:gs>
              <a:gs pos="0">
                <a:srgbClr val="FFD1FF"/>
              </a:gs>
              <a:gs pos="66000">
                <a:srgbClr val="FFEFC7"/>
              </a:gs>
              <a:gs pos="39000">
                <a:srgbClr val="FFEFC7"/>
              </a:gs>
            </a:gsLst>
            <a:lin ang="5400000" scaled="1"/>
          </a:gra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ED9702-9CFE-426F-9A5D-D19920DEE8F7}"/>
                </a:ext>
              </a:extLst>
            </p:cNvPr>
            <p:cNvGrpSpPr/>
            <p:nvPr/>
          </p:nvGrpSpPr>
          <p:grpSpPr>
            <a:xfrm>
              <a:off x="1940312" y="914400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86CBF7A-5BDE-491A-90D5-67ECA0D12D53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C9E5F97-301B-4736-8D03-F5EED997D510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B333EF-4F23-4A19-8503-6D47CCE6FB0F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D514FFC-95DC-4907-A217-82640E105E12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44C7278-1F6B-44BD-8F16-2C54B2699860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91A7A4-789C-4B12-B7C5-E470C806FA25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8028AFC-BB03-49E8-BFC3-56FE77E7F795}"/>
                </a:ext>
              </a:extLst>
            </p:cNvPr>
            <p:cNvGrpSpPr/>
            <p:nvPr/>
          </p:nvGrpSpPr>
          <p:grpSpPr>
            <a:xfrm>
              <a:off x="5979853" y="949197"/>
              <a:ext cx="4534830" cy="1004953"/>
              <a:chOff x="1940312" y="914400"/>
              <a:chExt cx="4534830" cy="1004953"/>
            </a:xfrm>
            <a:grpFill/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3CD3EB-04A2-43EF-8B25-1D1408A779DB}"/>
                  </a:ext>
                </a:extLst>
              </p:cNvPr>
              <p:cNvSpPr/>
              <p:nvPr/>
            </p:nvSpPr>
            <p:spPr>
              <a:xfrm>
                <a:off x="1940312" y="914400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0D076B5-E3A3-44B2-967D-BFEEA522A840}"/>
                  </a:ext>
                </a:extLst>
              </p:cNvPr>
              <p:cNvSpPr/>
              <p:nvPr/>
            </p:nvSpPr>
            <p:spPr>
              <a:xfrm>
                <a:off x="2546195" y="914400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FABF27-4044-4A2F-8374-FE7968FF6B0D}"/>
                  </a:ext>
                </a:extLst>
              </p:cNvPr>
              <p:cNvSpPr/>
              <p:nvPr/>
            </p:nvSpPr>
            <p:spPr>
              <a:xfrm>
                <a:off x="3300761" y="915743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E79B2EF-7D56-477C-B37F-98BC516FA7CF}"/>
                  </a:ext>
                </a:extLst>
              </p:cNvPr>
              <p:cNvSpPr/>
              <p:nvPr/>
            </p:nvSpPr>
            <p:spPr>
              <a:xfrm>
                <a:off x="4055327" y="942278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F1BA72E-DC76-4CD8-A148-575E78EFA30F}"/>
                  </a:ext>
                </a:extLst>
              </p:cNvPr>
              <p:cNvSpPr/>
              <p:nvPr/>
            </p:nvSpPr>
            <p:spPr>
              <a:xfrm>
                <a:off x="4809893" y="942278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19974E-BC8B-4C8D-8D97-365CDCB26D35}"/>
                  </a:ext>
                </a:extLst>
              </p:cNvPr>
              <p:cNvSpPr/>
              <p:nvPr/>
            </p:nvSpPr>
            <p:spPr>
              <a:xfrm>
                <a:off x="5415776" y="949197"/>
                <a:ext cx="1059366" cy="970156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127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0EC18-499E-41B9-B2F1-88CD54301934}"/>
              </a:ext>
            </a:extLst>
          </p:cNvPr>
          <p:cNvSpPr txBox="1"/>
          <p:nvPr/>
        </p:nvSpPr>
        <p:spPr>
          <a:xfrm>
            <a:off x="5110789" y="472962"/>
            <a:ext cx="214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Concept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0B4F7-A7C0-4C94-A17B-19C3914539F3}"/>
              </a:ext>
            </a:extLst>
          </p:cNvPr>
          <p:cNvSpPr txBox="1"/>
          <p:nvPr/>
        </p:nvSpPr>
        <p:spPr>
          <a:xfrm>
            <a:off x="1129850" y="970018"/>
            <a:ext cx="913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is the difference between measure and new measure?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337F52-9C50-46D1-9FF0-144632E99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91185"/>
              </p:ext>
            </p:extLst>
          </p:nvPr>
        </p:nvGraphicFramePr>
        <p:xfrm>
          <a:off x="1000332" y="1480955"/>
          <a:ext cx="9946005" cy="401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40">
                  <a:extLst>
                    <a:ext uri="{9D8B030D-6E8A-4147-A177-3AD203B41FA5}">
                      <a16:colId xmlns:a16="http://schemas.microsoft.com/office/drawing/2014/main" val="1008412899"/>
                    </a:ext>
                  </a:extLst>
                </a:gridCol>
                <a:gridCol w="4127926">
                  <a:extLst>
                    <a:ext uri="{9D8B030D-6E8A-4147-A177-3AD203B41FA5}">
                      <a16:colId xmlns:a16="http://schemas.microsoft.com/office/drawing/2014/main" val="173723260"/>
                    </a:ext>
                  </a:extLst>
                </a:gridCol>
                <a:gridCol w="4320539">
                  <a:extLst>
                    <a:ext uri="{9D8B030D-6E8A-4147-A177-3AD203B41FA5}">
                      <a16:colId xmlns:a16="http://schemas.microsoft.com/office/drawing/2014/main" val="76156180"/>
                    </a:ext>
                  </a:extLst>
                </a:gridCol>
              </a:tblGrid>
              <a:tr h="50191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New Measure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Manage Measure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68457903"/>
                  </a:ext>
                </a:extLst>
              </a:tr>
              <a:tr h="981574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create a new calculation or metric that does not currently exist in your data model.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view, edit, and manage existing measures within your data model.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2335683"/>
                  </a:ext>
                </a:extLst>
              </a:tr>
              <a:tr h="126422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Usage 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You use this option when you need to define a new DAX formula to generate a specific value or metric.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You use this option to maintain, modify, or delete measures that have already been created.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9452439"/>
                  </a:ext>
                </a:extLst>
              </a:tr>
              <a:tr h="126422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Interface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Opens a dialog where you can specify the name, formula, and other properties of the new measure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Opens a management window listing all existing measures, allowing you to edit their formulas and properties.</a:t>
                      </a:r>
                    </a:p>
                  </a:txBody>
                  <a:tcPr>
                    <a:gradFill>
                      <a:gsLst>
                        <a:gs pos="100000">
                          <a:srgbClr val="FFD1FF"/>
                        </a:gs>
                        <a:gs pos="0">
                          <a:srgbClr val="FFD1FF"/>
                        </a:gs>
                        <a:gs pos="66000">
                          <a:srgbClr val="DEF9FA"/>
                        </a:gs>
                        <a:gs pos="39000">
                          <a:srgbClr val="DEF9FA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4977032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C46755B-59FE-4D53-B8AD-7512DDC28C60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046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0EC18-499E-41B9-B2F1-88CD54301934}"/>
              </a:ext>
            </a:extLst>
          </p:cNvPr>
          <p:cNvSpPr txBox="1"/>
          <p:nvPr/>
        </p:nvSpPr>
        <p:spPr>
          <a:xfrm>
            <a:off x="3930851" y="628907"/>
            <a:ext cx="48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KPIs Preparation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4DA9F5-18AB-4965-B77A-9E6DA029498D}"/>
              </a:ext>
            </a:extLst>
          </p:cNvPr>
          <p:cNvGrpSpPr/>
          <p:nvPr/>
        </p:nvGrpSpPr>
        <p:grpSpPr>
          <a:xfrm>
            <a:off x="1503788" y="1275644"/>
            <a:ext cx="9322256" cy="4328831"/>
            <a:chOff x="1503788" y="1282005"/>
            <a:chExt cx="9158497" cy="43224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D0B4F7-A7C0-4C94-A17B-19C3914539F3}"/>
                </a:ext>
              </a:extLst>
            </p:cNvPr>
            <p:cNvSpPr txBox="1"/>
            <p:nvPr/>
          </p:nvSpPr>
          <p:spPr>
            <a:xfrm>
              <a:off x="1529715" y="1282005"/>
              <a:ext cx="9132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b="1" dirty="0"/>
                <a:t>Mew Measure of Transaction</a:t>
              </a:r>
            </a:p>
            <a:p>
              <a:r>
                <a:rPr lang="en-US" sz="2000" b="1" dirty="0"/>
                <a:t>Formula</a:t>
              </a:r>
              <a:r>
                <a:rPr lang="en-US" sz="2000" dirty="0"/>
                <a:t>: </a:t>
              </a:r>
              <a:r>
                <a:rPr lang="en-US" sz="2000" dirty="0" err="1"/>
                <a:t>CountRows</a:t>
              </a:r>
              <a:r>
                <a:rPr lang="en-US" sz="2000" dirty="0"/>
                <a:t>(</a:t>
              </a:r>
              <a:r>
                <a:rPr lang="en-US" sz="2000" dirty="0" err="1"/>
                <a:t>Factinternet</a:t>
              </a:r>
              <a:r>
                <a:rPr lang="en-US" sz="2000" dirty="0"/>
                <a:t> Sales)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325BD-5349-4311-A538-0F15915C8985}"/>
                </a:ext>
              </a:extLst>
            </p:cNvPr>
            <p:cNvSpPr txBox="1"/>
            <p:nvPr/>
          </p:nvSpPr>
          <p:spPr>
            <a:xfrm>
              <a:off x="1529715" y="2237293"/>
              <a:ext cx="9132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b="1" dirty="0"/>
                <a:t>New Measure of All Product</a:t>
              </a:r>
            </a:p>
            <a:p>
              <a:r>
                <a:rPr lang="en-US" sz="2000" b="1" dirty="0"/>
                <a:t>Formula</a:t>
              </a:r>
              <a:r>
                <a:rPr lang="en-US" sz="2000" dirty="0"/>
                <a:t>: </a:t>
              </a:r>
              <a:r>
                <a:rPr lang="en-US" sz="2000" dirty="0" err="1"/>
                <a:t>CountRows</a:t>
              </a:r>
              <a:r>
                <a:rPr lang="en-US" sz="2000" dirty="0"/>
                <a:t>(Dim 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B58742-0B64-448D-B060-154B8473F236}"/>
                </a:ext>
              </a:extLst>
            </p:cNvPr>
            <p:cNvSpPr txBox="1"/>
            <p:nvPr/>
          </p:nvSpPr>
          <p:spPr>
            <a:xfrm>
              <a:off x="1503788" y="3075057"/>
              <a:ext cx="9132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b="1" dirty="0"/>
                <a:t>New Measure of Sold Product</a:t>
              </a:r>
            </a:p>
            <a:p>
              <a:r>
                <a:rPr lang="en-US" sz="2000" b="1" dirty="0"/>
                <a:t>Formula</a:t>
              </a:r>
              <a:r>
                <a:rPr lang="en-US" sz="2000" dirty="0"/>
                <a:t>: </a:t>
              </a:r>
              <a:r>
                <a:rPr lang="en-US" sz="2000" dirty="0" err="1"/>
                <a:t>DistinctCount</a:t>
              </a:r>
              <a:r>
                <a:rPr lang="en-US" sz="2000" dirty="0"/>
                <a:t>(</a:t>
              </a:r>
              <a:r>
                <a:rPr lang="en-US" sz="2000" dirty="0" err="1"/>
                <a:t>Factinternet</a:t>
              </a:r>
              <a:r>
                <a:rPr lang="en-US" sz="2000" dirty="0"/>
                <a:t> Sales[Product key])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E03C56-C85F-4F0E-8249-37042933D071}"/>
                </a:ext>
              </a:extLst>
            </p:cNvPr>
            <p:cNvSpPr txBox="1"/>
            <p:nvPr/>
          </p:nvSpPr>
          <p:spPr>
            <a:xfrm>
              <a:off x="1503788" y="4030345"/>
              <a:ext cx="9132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b="1" dirty="0"/>
                <a:t>New Measure of </a:t>
              </a:r>
              <a:r>
                <a:rPr lang="en-US" sz="2000" b="1" dirty="0" err="1"/>
                <a:t>UnSold</a:t>
              </a:r>
              <a:r>
                <a:rPr lang="en-US" sz="2000" b="1" dirty="0"/>
                <a:t> Product</a:t>
              </a:r>
            </a:p>
            <a:p>
              <a:r>
                <a:rPr lang="en-US" sz="2000" b="1" dirty="0"/>
                <a:t>Formula</a:t>
              </a:r>
              <a:r>
                <a:rPr lang="en-US" sz="2000" dirty="0"/>
                <a:t>:[All Product]- [Sold Product]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B20613-F037-4BE8-A162-81F561C1E010}"/>
                </a:ext>
              </a:extLst>
            </p:cNvPr>
            <p:cNvSpPr txBox="1"/>
            <p:nvPr/>
          </p:nvSpPr>
          <p:spPr>
            <a:xfrm>
              <a:off x="1503788" y="4896589"/>
              <a:ext cx="91325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b="1" dirty="0"/>
                <a:t>New Measure of % Profit Margin</a:t>
              </a:r>
            </a:p>
            <a:p>
              <a:r>
                <a:rPr lang="en-US" sz="2000" b="1" dirty="0"/>
                <a:t>Formula: </a:t>
              </a:r>
              <a:r>
                <a:rPr lang="en-US" sz="2000" b="1" dirty="0">
                  <a:sym typeface="Wingdings" panose="05000000000000000000" pitchFamily="2" charset="2"/>
                </a:rPr>
                <a:t>(</a:t>
              </a:r>
              <a:r>
                <a:rPr lang="en-US" sz="2000" dirty="0">
                  <a:sym typeface="Wingdings" panose="05000000000000000000" pitchFamily="2" charset="2"/>
                </a:rPr>
                <a:t>[Sum of total profit),(Sum of total Revenue],0)</a:t>
              </a:r>
              <a:endParaRPr lang="en-US" sz="2000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41F44DE-7191-4369-ADD7-81270FF4BAA5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146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0EC18-499E-41B9-B2F1-88CD54301934}"/>
              </a:ext>
            </a:extLst>
          </p:cNvPr>
          <p:cNvSpPr txBox="1"/>
          <p:nvPr/>
        </p:nvSpPr>
        <p:spPr>
          <a:xfrm>
            <a:off x="3930851" y="628907"/>
            <a:ext cx="48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Concept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1857274" y="1361392"/>
            <a:ext cx="86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formatting of number in K,M,B?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A049AC-DA39-4CF3-89B1-8F50D8887DBA}"/>
              </a:ext>
            </a:extLst>
          </p:cNvPr>
          <p:cNvGrpSpPr/>
          <p:nvPr/>
        </p:nvGrpSpPr>
        <p:grpSpPr>
          <a:xfrm>
            <a:off x="883309" y="2347830"/>
            <a:ext cx="10435179" cy="3562317"/>
            <a:chOff x="883309" y="2347830"/>
            <a:chExt cx="10435179" cy="356231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A6130C42-B776-4A16-A17E-43A528F90A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4854548"/>
                </p:ext>
              </p:extLst>
            </p:nvPr>
          </p:nvGraphicFramePr>
          <p:xfrm>
            <a:off x="883309" y="2347830"/>
            <a:ext cx="10435179" cy="35623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024C63-D2AB-4351-B5B8-4033B6172DA2}"/>
                </a:ext>
              </a:extLst>
            </p:cNvPr>
            <p:cNvCxnSpPr/>
            <p:nvPr/>
          </p:nvCxnSpPr>
          <p:spPr>
            <a:xfrm>
              <a:off x="4638907" y="2854712"/>
              <a:ext cx="200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E481DE-0712-4B03-A9F0-0CAA1A2056BD}"/>
                </a:ext>
              </a:extLst>
            </p:cNvPr>
            <p:cNvCxnSpPr/>
            <p:nvPr/>
          </p:nvCxnSpPr>
          <p:spPr>
            <a:xfrm>
              <a:off x="7356087" y="2854712"/>
              <a:ext cx="200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1FCB90-30D5-458E-B4D0-7E9601A379B2}"/>
                </a:ext>
              </a:extLst>
            </p:cNvPr>
            <p:cNvCxnSpPr>
              <a:cxnSpLocks/>
            </p:cNvCxnSpPr>
            <p:nvPr/>
          </p:nvCxnSpPr>
          <p:spPr>
            <a:xfrm>
              <a:off x="4638907" y="4170555"/>
              <a:ext cx="200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1DD6DE4-DCD9-44F5-85A3-2CF7E5DD3F1E}"/>
                </a:ext>
              </a:extLst>
            </p:cNvPr>
            <p:cNvCxnSpPr/>
            <p:nvPr/>
          </p:nvCxnSpPr>
          <p:spPr>
            <a:xfrm>
              <a:off x="7356087" y="4196575"/>
              <a:ext cx="2007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EF0FBC7-3E1B-4643-8DE8-47EF47AF413A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3279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1315844" y="955206"/>
            <a:ext cx="8764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Advanced tool of excel By Using of Developer option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D6EC15-4596-455B-BA9F-9C74AAE0E5A1}"/>
              </a:ext>
            </a:extLst>
          </p:cNvPr>
          <p:cNvGrpSpPr/>
          <p:nvPr/>
        </p:nvGrpSpPr>
        <p:grpSpPr>
          <a:xfrm>
            <a:off x="4863791" y="2626113"/>
            <a:ext cx="5819077" cy="3166945"/>
            <a:chOff x="4869367" y="2536903"/>
            <a:chExt cx="6198218" cy="31669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A281FB-23BB-4064-8012-0888418085B1}"/>
                </a:ext>
              </a:extLst>
            </p:cNvPr>
            <p:cNvGrpSpPr/>
            <p:nvPr/>
          </p:nvGrpSpPr>
          <p:grpSpPr>
            <a:xfrm>
              <a:off x="4869367" y="2536903"/>
              <a:ext cx="6198218" cy="3166945"/>
              <a:chOff x="4863791" y="2520176"/>
              <a:chExt cx="6198218" cy="316694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F86EA97-0EAB-42D6-B15A-1E2F05292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791" y="2520176"/>
                <a:ext cx="6198218" cy="3166945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D771999-7F29-4696-A56A-C9B5236844DB}"/>
                  </a:ext>
                </a:extLst>
              </p:cNvPr>
              <p:cNvCxnSpPr/>
              <p:nvPr/>
            </p:nvCxnSpPr>
            <p:spPr>
              <a:xfrm>
                <a:off x="4917688" y="2587083"/>
                <a:ext cx="460545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1AA4CF-D963-4E66-9F36-2D30A916E5D4}"/>
                  </a:ext>
                </a:extLst>
              </p:cNvPr>
              <p:cNvCxnSpPr/>
              <p:nvPr/>
            </p:nvCxnSpPr>
            <p:spPr>
              <a:xfrm>
                <a:off x="4917688" y="2973658"/>
                <a:ext cx="460545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0608684-C0E9-43B7-9EDC-C5C0CF976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3141" y="2587083"/>
                <a:ext cx="0" cy="37170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FB1689-AFFB-4D36-9921-211C9AD2B422}"/>
                </a:ext>
              </a:extLst>
            </p:cNvPr>
            <p:cNvCxnSpPr>
              <a:cxnSpLocks/>
            </p:cNvCxnSpPr>
            <p:nvPr/>
          </p:nvCxnSpPr>
          <p:spPr>
            <a:xfrm>
              <a:off x="4936273" y="2601951"/>
              <a:ext cx="0" cy="3717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1D691-AA7C-46F8-BCA3-D50ED883C7EE}"/>
              </a:ext>
            </a:extLst>
          </p:cNvPr>
          <p:cNvCxnSpPr/>
          <p:nvPr/>
        </p:nvCxnSpPr>
        <p:spPr>
          <a:xfrm flipH="1">
            <a:off x="8854069" y="1798023"/>
            <a:ext cx="1037063" cy="8586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0B1613-9B68-43B9-8FE8-68F858C398AC}"/>
              </a:ext>
            </a:extLst>
          </p:cNvPr>
          <p:cNvSpPr txBox="1"/>
          <p:nvPr/>
        </p:nvSpPr>
        <p:spPr>
          <a:xfrm>
            <a:off x="1046357" y="2810107"/>
            <a:ext cx="3817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Go in to Developer option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Select Insert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And than select Option button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236EA64-0C93-4C57-996E-E260A93E4C92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73095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1538868" y="723873"/>
            <a:ext cx="8764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Link option button with other sheet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B1613-9B68-43B9-8FE8-68F858C398AC}"/>
              </a:ext>
            </a:extLst>
          </p:cNvPr>
          <p:cNvSpPr txBox="1"/>
          <p:nvPr/>
        </p:nvSpPr>
        <p:spPr>
          <a:xfrm>
            <a:off x="1046357" y="2810107"/>
            <a:ext cx="4250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Right click on Revenue option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Dialog box will appear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Select format control option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 Cell link option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Reference the sheet which we want to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E8459-2AF2-436A-88BA-FF463390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71" y="1523637"/>
            <a:ext cx="5066667" cy="41805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1D691-AA7C-46F8-BCA3-D50ED883C7EE}"/>
              </a:ext>
            </a:extLst>
          </p:cNvPr>
          <p:cNvCxnSpPr>
            <a:cxnSpLocks/>
          </p:cNvCxnSpPr>
          <p:nvPr/>
        </p:nvCxnSpPr>
        <p:spPr>
          <a:xfrm flipV="1">
            <a:off x="5296829" y="2381166"/>
            <a:ext cx="624468" cy="16332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C99877E-688C-4806-994B-6368E1CE3A7D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843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715330" y="589911"/>
            <a:ext cx="5008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Actual sheet formula vs graphs(1)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B1613-9B68-43B9-8FE8-68F858C398AC}"/>
              </a:ext>
            </a:extLst>
          </p:cNvPr>
          <p:cNvSpPr txBox="1"/>
          <p:nvPr/>
        </p:nvSpPr>
        <p:spPr>
          <a:xfrm>
            <a:off x="882841" y="2095598"/>
            <a:ext cx="3934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Logical test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Chart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Numbering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Sheet reference link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Adobe color.com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Flaticon.com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Slicer icon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Caption linkage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EDF5B-BA0C-48E6-A45D-E4F1EDF2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44" y="1196931"/>
            <a:ext cx="5975067" cy="20225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60A20FC-CEB3-42FA-8C23-AE5816090899}"/>
              </a:ext>
            </a:extLst>
          </p:cNvPr>
          <p:cNvGrpSpPr/>
          <p:nvPr/>
        </p:nvGrpSpPr>
        <p:grpSpPr>
          <a:xfrm>
            <a:off x="5144144" y="3619092"/>
            <a:ext cx="6127752" cy="2312036"/>
            <a:chOff x="4869367" y="2536903"/>
            <a:chExt cx="6198218" cy="31669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386CB-A3AC-4778-83DA-BF6BB1EC9255}"/>
                </a:ext>
              </a:extLst>
            </p:cNvPr>
            <p:cNvGrpSpPr/>
            <p:nvPr/>
          </p:nvGrpSpPr>
          <p:grpSpPr>
            <a:xfrm>
              <a:off x="4869367" y="2536903"/>
              <a:ext cx="6198218" cy="3166945"/>
              <a:chOff x="4863791" y="2520176"/>
              <a:chExt cx="6198218" cy="316694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7E59032-8853-4FF9-B582-47D6E1D4F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3791" y="2520176"/>
                <a:ext cx="6198218" cy="316694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A4DB7EB-C462-4A5B-AC3B-E77C3043921B}"/>
                  </a:ext>
                </a:extLst>
              </p:cNvPr>
              <p:cNvCxnSpPr/>
              <p:nvPr/>
            </p:nvCxnSpPr>
            <p:spPr>
              <a:xfrm>
                <a:off x="4917688" y="2587083"/>
                <a:ext cx="460545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FF78E32-EFFD-4F5D-9A95-54FE81B16CE5}"/>
                  </a:ext>
                </a:extLst>
              </p:cNvPr>
              <p:cNvCxnSpPr/>
              <p:nvPr/>
            </p:nvCxnSpPr>
            <p:spPr>
              <a:xfrm>
                <a:off x="4917688" y="2973658"/>
                <a:ext cx="460545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133D8DD-C239-4A3A-874E-5DE243DA1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3141" y="2587083"/>
                <a:ext cx="0" cy="37170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A18B98-0A93-49A1-90A2-6C9318927F11}"/>
                </a:ext>
              </a:extLst>
            </p:cNvPr>
            <p:cNvCxnSpPr>
              <a:cxnSpLocks/>
            </p:cNvCxnSpPr>
            <p:nvPr/>
          </p:nvCxnSpPr>
          <p:spPr>
            <a:xfrm>
              <a:off x="4936273" y="2601951"/>
              <a:ext cx="0" cy="3717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79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D1FF"/>
            </a:gs>
            <a:gs pos="0">
              <a:srgbClr val="FFD1FF"/>
            </a:gs>
            <a:gs pos="66000">
              <a:srgbClr val="FFEFC7"/>
            </a:gs>
            <a:gs pos="39000">
              <a:srgbClr val="FFEF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C89F45-6ABB-43AB-AB20-D9CF99EC10D1}"/>
              </a:ext>
            </a:extLst>
          </p:cNvPr>
          <p:cNvSpPr txBox="1"/>
          <p:nvPr/>
        </p:nvSpPr>
        <p:spPr>
          <a:xfrm>
            <a:off x="715330" y="589911"/>
            <a:ext cx="50081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Actual sheet formula vs graphs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78B29-B5FA-4581-AA77-A6335085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3" y="1416205"/>
            <a:ext cx="10571355" cy="3114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7BF54-AD31-42C1-8549-832CE8467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4" y="4530685"/>
            <a:ext cx="10334374" cy="150212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D98D35-4346-4A46-98AD-8ADC6D0DE993}"/>
              </a:ext>
            </a:extLst>
          </p:cNvPr>
          <p:cNvSpPr/>
          <p:nvPr/>
        </p:nvSpPr>
        <p:spPr>
          <a:xfrm>
            <a:off x="10262235" y="5542157"/>
            <a:ext cx="1153478" cy="569648"/>
          </a:xfrm>
          <a:prstGeom prst="rightArrow">
            <a:avLst/>
          </a:prstGeom>
          <a:gradFill>
            <a:gsLst>
              <a:gs pos="100000">
                <a:srgbClr val="FFD1FF"/>
              </a:gs>
              <a:gs pos="0">
                <a:srgbClr val="FFD1FF"/>
              </a:gs>
              <a:gs pos="54000">
                <a:srgbClr val="DEF9F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44286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0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3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4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5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6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7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8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19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0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3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3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4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5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6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7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8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9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622</Words>
  <Application>Microsoft Office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Wingdings</vt:lpstr>
      <vt:lpstr>Organic</vt:lpstr>
      <vt:lpstr>Backend analysis of Adventure work Sales Dashboard (Part 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analysis of Adventure work Sales Dashboard (Part 2)</dc:title>
  <dc:creator>HP</dc:creator>
  <cp:lastModifiedBy>HP</cp:lastModifiedBy>
  <cp:revision>25</cp:revision>
  <dcterms:created xsi:type="dcterms:W3CDTF">2024-08-01T10:36:56Z</dcterms:created>
  <dcterms:modified xsi:type="dcterms:W3CDTF">2024-08-03T12:06:15Z</dcterms:modified>
</cp:coreProperties>
</file>