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6" r:id="rId8"/>
    <p:sldId id="268" r:id="rId9"/>
    <p:sldId id="269" r:id="rId10"/>
    <p:sldId id="260" r:id="rId11"/>
    <p:sldId id="271" r:id="rId12"/>
    <p:sldId id="270" r:id="rId13"/>
    <p:sldId id="261" r:id="rId14"/>
    <p:sldId id="272" r:id="rId15"/>
    <p:sldId id="263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9304CD-3895-4652-ADDD-51506DCFD3F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500BFD-C632-4C40-A52E-3A45C9E40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chongchong33/predicting-hospital-readmission-of-diabetics/input?select=diabetic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539788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Hospital Readmission Prediction Model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Rabail Fatima – 23l-2588</a:t>
            </a:r>
          </a:p>
          <a:p>
            <a:r>
              <a:rPr lang="en-US" dirty="0"/>
              <a:t>Mahnoor rauf – 23l-2571</a:t>
            </a:r>
          </a:p>
        </p:txBody>
      </p:sp>
    </p:spTree>
    <p:extLst>
      <p:ext uri="{BB962C8B-B14F-4D97-AF65-F5344CB8AC3E}">
        <p14:creationId xmlns:p14="http://schemas.microsoft.com/office/powerpoint/2010/main" val="268946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92" y="285535"/>
            <a:ext cx="7214513" cy="1450757"/>
          </a:xfrm>
        </p:spPr>
        <p:txBody>
          <a:bodyPr/>
          <a:lstStyle/>
          <a:p>
            <a:r>
              <a:rPr lang="en-US" b="1" dirty="0"/>
              <a:t>Exploration and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28B153-BDFE-41E4-8A73-2ADCB4C3C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0293" y="1951622"/>
            <a:ext cx="4632278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Univariate Analysis</a:t>
            </a:r>
            <a:r>
              <a:rPr kumimoji="0" lang="en-US" altLang="en-US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Visualized using a histogram to observe the age spread and density.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According to the hist. minimum age lies in the range of 10-15 and max age from 80-90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198FF-0677-4A4B-9E11-3A90D026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31" y="1981186"/>
            <a:ext cx="4632277" cy="35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92" y="285535"/>
            <a:ext cx="7214513" cy="1450757"/>
          </a:xfrm>
        </p:spPr>
        <p:txBody>
          <a:bodyPr/>
          <a:lstStyle/>
          <a:p>
            <a:r>
              <a:rPr lang="en-US" b="1" dirty="0"/>
              <a:t>Exploration and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28B153-BDFE-41E4-8A73-2ADCB4C3C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0292" y="1935197"/>
            <a:ext cx="4632278" cy="353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Readmitted 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Used bar plot to display the frequency of different readmission categories.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According to the graph, majority of the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   patients did not get readmitted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EC7EF-4A56-4DAE-885A-B68AB4F7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554" y="1924503"/>
            <a:ext cx="5312154" cy="40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92" y="285535"/>
            <a:ext cx="7214513" cy="1450757"/>
          </a:xfrm>
        </p:spPr>
        <p:txBody>
          <a:bodyPr/>
          <a:lstStyle/>
          <a:p>
            <a:r>
              <a:rPr lang="en-US" b="1" dirty="0"/>
              <a:t>Exploration and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28B153-BDFE-41E4-8A73-2ADCB4C3C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0292" y="1982388"/>
            <a:ext cx="45127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Bivariate Analysis</a:t>
            </a:r>
            <a:r>
              <a:rPr kumimoji="0" lang="en-US" altLang="en-US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 vs. Time in Hospital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a scatter plot showing the relationship between age and hospital stay duration, colored by readmission status for trend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36276-E88D-4D1E-9162-80D82E3D5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t="595" b="1"/>
          <a:stretch/>
        </p:blipFill>
        <p:spPr>
          <a:xfrm>
            <a:off x="6221063" y="1886552"/>
            <a:ext cx="4910645" cy="38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Exploration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842797"/>
          </a:xfrm>
        </p:spPr>
        <p:txBody>
          <a:bodyPr>
            <a:normAutofit fontScale="5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2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Analysis</a:t>
            </a:r>
            <a:r>
              <a:rPr kumimoji="0" lang="en-US" altLang="en-US" sz="42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Heatmap</a:t>
            </a: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matrix of numeric features revealed relationships between variables, helping identify relevant predictors for the model. *already attached*</a:t>
            </a:r>
          </a:p>
        </p:txBody>
      </p:sp>
    </p:spTree>
    <p:extLst>
      <p:ext uri="{BB962C8B-B14F-4D97-AF65-F5344CB8AC3E}">
        <p14:creationId xmlns:p14="http://schemas.microsoft.com/office/powerpoint/2010/main" val="419327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Exploration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3455469" cy="3842797"/>
          </a:xfrm>
        </p:spPr>
        <p:txBody>
          <a:bodyPr>
            <a:normAutofit lnSpcReduction="10000"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Multivar</a:t>
            </a:r>
            <a:r>
              <a:rPr lang="en-US" altLang="en-US" sz="1800" b="1" i="1" u="sng" dirty="0">
                <a:solidFill>
                  <a:schemeClr val="tx1"/>
                </a:solidFill>
              </a:rPr>
              <a:t>iable Analysis:</a:t>
            </a:r>
            <a:endParaRPr kumimoji="0" lang="en-US" altLang="en-US" sz="18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Pair 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Showcased interactions between key features (age, time_in_hospital, num_lab_procedures, etc.) and highlighted differences by readmitted_binary.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95D4E-4EE7-40DD-BF15-A82B2DA3A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"/>
          <a:stretch/>
        </p:blipFill>
        <p:spPr>
          <a:xfrm>
            <a:off x="6219001" y="1845733"/>
            <a:ext cx="4936679" cy="43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Modeling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7379B-6E15-4688-ABDC-A9420BBA4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655830"/>
            <a:ext cx="10058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8D2371-54AD-4AF2-B32B-C7FE4A2D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737360"/>
            <a:ext cx="1043991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and Target Selection</a:t>
            </a: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X: Features excluding the target column (readmitted_binary).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y: Target variable (readmitted_binary).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Train-Test Split</a:t>
            </a: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Stratified split (80% training, 20% testing) to maintain class distribution in both 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Training</a:t>
            </a: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Random Forest 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n_estimators=200, max_depth=10, min_samples_split=5, class_weight='balanced’.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Trained on X_train and y_train.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0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Modeling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7379B-6E15-4688-ABDC-A9420BBA4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655830"/>
            <a:ext cx="10058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8D2371-54AD-4AF2-B32B-C7FE4A2D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58" y="1901453"/>
            <a:ext cx="479622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u="sng" dirty="0"/>
              <a:t>Evaluation Metrics: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Confusion Matrix</a:t>
            </a:r>
            <a:r>
              <a:rPr lang="en-US" sz="2000" dirty="0"/>
              <a:t>: Shows true positives, true negatives, false positives, and false negatives.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Classification Report</a:t>
            </a:r>
            <a:r>
              <a:rPr lang="en-US" sz="2000" dirty="0"/>
              <a:t>: Includes precision, recall, F1-score, and support.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ROC-AUC</a:t>
            </a:r>
            <a:r>
              <a:rPr lang="en-US" sz="2000" dirty="0"/>
              <a:t>: Measures model performance across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F19A8-FEDC-47FE-9F1A-ED8216F0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54" y="3066505"/>
            <a:ext cx="4796226" cy="18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results after data preprocessing, transformation and applying the ML model are;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i="1" u="sng" dirty="0"/>
              <a:t>Accuracy: </a:t>
            </a:r>
            <a:r>
              <a:rPr lang="en-US" dirty="0"/>
              <a:t>65%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u="sng" dirty="0"/>
              <a:t>Precision : </a:t>
            </a:r>
            <a:r>
              <a:rPr lang="en-US" dirty="0"/>
              <a:t>64%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u="sng" dirty="0"/>
              <a:t>Recall: </a:t>
            </a:r>
            <a:r>
              <a:rPr lang="en-US" dirty="0"/>
              <a:t>58%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u="sng" dirty="0"/>
              <a:t>F1-Score: </a:t>
            </a:r>
            <a:r>
              <a:rPr lang="en-US" dirty="0"/>
              <a:t>61%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u="sng" dirty="0"/>
              <a:t>ROC-AUC: </a:t>
            </a:r>
            <a:r>
              <a:rPr lang="en-US" dirty="0"/>
              <a:t>71%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u="sng" dirty="0"/>
              <a:t>Confusion Matric:  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[[7867 3085] [3956 5446]]</a:t>
            </a:r>
            <a:endParaRPr lang="en-US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Predicting Hospital Readmission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Hospital readmissions among diabetic patients can </a:t>
            </a:r>
            <a:r>
              <a:rPr lang="en-US" sz="2400" b="1" dirty="0"/>
              <a:t>strain healthcare resources </a:t>
            </a:r>
            <a:r>
              <a:rPr lang="en-US" sz="2400" dirty="0"/>
              <a:t>and impact patient well-being. This project aims to develop a predictive model to identify </a:t>
            </a:r>
            <a:r>
              <a:rPr lang="en-US" sz="2400" b="1" dirty="0"/>
              <a:t>high-risk diabetic patients </a:t>
            </a:r>
            <a:r>
              <a:rPr lang="en-US" sz="2400" dirty="0"/>
              <a:t>who are likely to be </a:t>
            </a:r>
            <a:r>
              <a:rPr lang="en-US" sz="2400" b="1" dirty="0"/>
              <a:t>readmitted after discharge</a:t>
            </a:r>
            <a:r>
              <a:rPr lang="en-US" sz="2400" dirty="0"/>
              <a:t>. Using machine learning techniques and data analysis, the model assists in early intervention strategies, improving patient care and optimizing hospital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78409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b="1" dirty="0"/>
              <a:t> Source:  </a:t>
            </a:r>
            <a:r>
              <a:rPr lang="en-US" dirty="0">
                <a:hlinkClick r:id="rId2"/>
              </a:rPr>
              <a:t>https://www.kaggle.com/code/chongchong33/predicting-hospital-readmission-of-diabetics/input?select=diabetic_data.csv</a:t>
            </a:r>
            <a:endParaRPr lang="en-US" dirty="0"/>
          </a:p>
          <a:p>
            <a:pPr>
              <a:lnSpc>
                <a:spcPct val="150000"/>
              </a:lnSpc>
              <a:buClr>
                <a:schemeClr val="tx1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b="1" dirty="0"/>
              <a:t> Dimensions (Features, Records etc): </a:t>
            </a:r>
            <a:r>
              <a:rPr lang="en-US" dirty="0"/>
              <a:t>101766 attributes &amp; 50 features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2000"/>
              <a:buFont typeface="Wingdings" panose="05000000000000000000" pitchFamily="2" charset="2"/>
              <a:buChar char="§"/>
            </a:pPr>
            <a:r>
              <a:rPr lang="en-US" b="1" dirty="0"/>
              <a:t> Class Distribution (If Classification): </a:t>
            </a:r>
            <a:r>
              <a:rPr lang="en-US" dirty="0"/>
              <a:t>Since </a:t>
            </a:r>
            <a:r>
              <a:rPr lang="en-US" b="1" i="1" dirty="0"/>
              <a:t>‘readmitted’  </a:t>
            </a:r>
            <a:r>
              <a:rPr lang="en-US" dirty="0"/>
              <a:t>is this targeted column, it’s class distribution is: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102000"/>
              <a:buNone/>
            </a:pPr>
            <a:r>
              <a:rPr lang="en-US" b="1" dirty="0"/>
              <a:t>		- NO: </a:t>
            </a:r>
            <a:r>
              <a:rPr lang="en-US" dirty="0"/>
              <a:t>54864 records (dominates)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102000"/>
              <a:buNone/>
            </a:pPr>
            <a:r>
              <a:rPr lang="en-US" b="1" dirty="0"/>
              <a:t>		- &lt;30: </a:t>
            </a:r>
            <a:r>
              <a:rPr lang="en-US" dirty="0"/>
              <a:t>11357 records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102000"/>
              <a:buNone/>
            </a:pPr>
            <a:r>
              <a:rPr lang="en-US" b="1" dirty="0"/>
              <a:t>		- &lt;30: </a:t>
            </a:r>
            <a:r>
              <a:rPr lang="en-US" dirty="0"/>
              <a:t>35545 records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92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7927"/>
            <a:ext cx="10255664" cy="4023360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SzPct val="102000"/>
              <a:buNone/>
            </a:pPr>
            <a:r>
              <a:rPr lang="en-US" sz="2200" b="1" u="sng" dirty="0"/>
              <a:t>Dataframe summary: </a:t>
            </a:r>
          </a:p>
          <a:p>
            <a:pPr marL="0" indent="0">
              <a:buNone/>
            </a:pPr>
            <a:r>
              <a:rPr lang="en-US" b="1" i="1" dirty="0"/>
              <a:t>Total Rows</a:t>
            </a:r>
            <a:r>
              <a:rPr lang="en-US" i="1" dirty="0"/>
              <a:t>: </a:t>
            </a:r>
            <a:r>
              <a:rPr lang="en-US" dirty="0"/>
              <a:t>101,766</a:t>
            </a:r>
          </a:p>
          <a:p>
            <a:pPr marL="0" indent="0">
              <a:buNone/>
            </a:pPr>
            <a:r>
              <a:rPr lang="en-US" b="1" i="1" dirty="0"/>
              <a:t>Total Columns</a:t>
            </a:r>
            <a:r>
              <a:rPr lang="en-US" i="1" dirty="0"/>
              <a:t>: </a:t>
            </a:r>
            <a:r>
              <a:rPr lang="en-US" dirty="0"/>
              <a:t>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Numerical Columns:</a:t>
            </a:r>
          </a:p>
          <a:p>
            <a:pPr marL="0" indent="0">
              <a:buNone/>
            </a:pPr>
            <a:r>
              <a:rPr lang="en-US" b="1" i="1" dirty="0"/>
              <a:t>Admission Type ID: </a:t>
            </a:r>
            <a:r>
              <a:rPr lang="en-US" dirty="0"/>
              <a:t>Mean = 2.02, Min = 1, Max = 8</a:t>
            </a:r>
          </a:p>
          <a:p>
            <a:pPr marL="0" indent="0">
              <a:buNone/>
            </a:pPr>
            <a:r>
              <a:rPr lang="en-US" b="1" i="1" dirty="0"/>
              <a:t>Time in Hospital</a:t>
            </a:r>
            <a:r>
              <a:rPr lang="en-US" i="1" dirty="0"/>
              <a:t>: </a:t>
            </a:r>
            <a:r>
              <a:rPr lang="en-US" dirty="0"/>
              <a:t>Mean = 4.4 days, Min = 1 day,      Max = 14 days</a:t>
            </a:r>
          </a:p>
          <a:p>
            <a:pPr marL="0" indent="0">
              <a:buNone/>
            </a:pPr>
            <a:r>
              <a:rPr lang="en-US" b="1" i="1" dirty="0"/>
              <a:t>Number Diagnoses</a:t>
            </a:r>
            <a:r>
              <a:rPr lang="en-US" i="1" dirty="0"/>
              <a:t>: </a:t>
            </a:r>
            <a:r>
              <a:rPr lang="en-US" dirty="0"/>
              <a:t>Typical range = 1-9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Categorical Columns: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i="1" dirty="0"/>
              <a:t>Race</a:t>
            </a:r>
            <a:r>
              <a:rPr lang="en-US" i="1" dirty="0"/>
              <a:t>: </a:t>
            </a:r>
            <a:r>
              <a:rPr lang="en-US" dirty="0"/>
              <a:t>Most common = "Caucasian" (76,099 records)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i="1" dirty="0"/>
              <a:t>Gender</a:t>
            </a:r>
            <a:r>
              <a:rPr lang="en-US" i="1" dirty="0"/>
              <a:t>: </a:t>
            </a:r>
            <a:r>
              <a:rPr lang="en-US" dirty="0"/>
              <a:t>Female = 54,708, Male = 47,057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i="1" dirty="0"/>
              <a:t>Age Groups</a:t>
            </a:r>
            <a:r>
              <a:rPr lang="en-US" i="1" dirty="0"/>
              <a:t>: </a:t>
            </a:r>
            <a:r>
              <a:rPr lang="en-US" dirty="0"/>
              <a:t>Most common = [70-80)</a:t>
            </a:r>
          </a:p>
          <a:p>
            <a:pPr marL="0" indent="0">
              <a:buNone/>
            </a:pPr>
            <a:r>
              <a:rPr lang="en-US" b="1" i="1" dirty="0"/>
              <a:t> Readmitted</a:t>
            </a:r>
            <a:r>
              <a:rPr lang="en-US" dirty="0"/>
              <a:t>: "NO" (53.9%), "&gt;30" (34.9%), "&lt;30"    (11.2%)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Missing Values Indicators:</a:t>
            </a:r>
          </a:p>
          <a:p>
            <a:pPr marL="0" indent="0">
              <a:buNone/>
            </a:pPr>
            <a:r>
              <a:rPr lang="en-US" b="1" i="1" dirty="0"/>
              <a:t>Weight: </a:t>
            </a:r>
            <a:r>
              <a:rPr lang="en-US" dirty="0"/>
              <a:t>Majority missing or "?" (98,569 records). Several medications (like </a:t>
            </a:r>
            <a:r>
              <a:rPr lang="en-US" i="1" dirty="0"/>
              <a:t>examide</a:t>
            </a:r>
            <a:r>
              <a:rPr lang="en-US" dirty="0"/>
              <a:t>, </a:t>
            </a:r>
            <a:r>
              <a:rPr lang="en-US" i="1" dirty="0"/>
              <a:t>citoglipton</a:t>
            </a:r>
            <a:r>
              <a:rPr lang="en-US" dirty="0"/>
              <a:t>) are   unused or all "No".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10200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9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142" y="290049"/>
            <a:ext cx="10058400" cy="1450757"/>
          </a:xfrm>
        </p:spPr>
        <p:txBody>
          <a:bodyPr/>
          <a:lstStyle/>
          <a:p>
            <a:r>
              <a:rPr lang="en-US" b="1" dirty="0"/>
              <a:t>Data Preprocessing and Transformation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3F6123-A4E3-4426-A57A-CE2AF4F5A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142" y="1740806"/>
            <a:ext cx="10058399" cy="425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 Summary: 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Replaced "?" with NaN.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Dropped columns with all missing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Filled numeric missing values with the median and categorical values with the mode.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Categorical to Numeric Conversion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Mapped age groups (e.g., [0-10)) to their midpoints for numerical representation.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a readmitted_binary column: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for &lt;30 or &gt;30 (readmitted).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for "NO" (not readmitted).</a:t>
            </a:r>
          </a:p>
        </p:txBody>
      </p:sp>
    </p:spTree>
    <p:extLst>
      <p:ext uri="{BB962C8B-B14F-4D97-AF65-F5344CB8AC3E}">
        <p14:creationId xmlns:p14="http://schemas.microsoft.com/office/powerpoint/2010/main" val="108986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202"/>
            <a:ext cx="10058400" cy="402336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 Scaling: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MinMaxScaler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numerical columns (time_in_hospital, num_lab_procedures, etc.) to normalize the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Transformation Summary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Principal Component Analysis (PCA)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Standardized all features to ensure equal importance.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Transformed scaled data into PCA 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No of components that got selected for 90% Explained Variance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 were 40, as shown in the graph.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6AA1A-9BBB-4FBC-A1FB-833D30ED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991" y="3601310"/>
            <a:ext cx="3969423" cy="26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483"/>
            <a:ext cx="10058400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Dropped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irrelevant columns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(race, admission_type_id, etc.) before correlation analysis.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Correlation Matrix, shows the relation between features and helps                          us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</a:rPr>
              <a:t>      </a:t>
            </a:r>
            <a:r>
              <a:rPr lang="en-US" altLang="en-US" dirty="0">
                <a:solidFill>
                  <a:schemeClr val="tx1"/>
                </a:solidFill>
              </a:rPr>
              <a:t>selecting the most significant features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b="1" dirty="0">
                <a:solidFill>
                  <a:schemeClr val="tx1"/>
                </a:solidFill>
              </a:rPr>
              <a:t>red diagonal line </a:t>
            </a:r>
            <a:r>
              <a:rPr lang="en-US" altLang="en-US" dirty="0">
                <a:solidFill>
                  <a:schemeClr val="tx1"/>
                </a:solidFill>
              </a:rPr>
              <a:t>shows that every feature is perfectly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correlated with each other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49A7B-64EF-42DA-83FF-E6273F4C4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" r="709"/>
          <a:stretch/>
        </p:blipFill>
        <p:spPr>
          <a:xfrm>
            <a:off x="8125020" y="2842163"/>
            <a:ext cx="3729665" cy="347644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5DC5F9-8C0B-49C5-9169-00CF1BB7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14" y="3818518"/>
            <a:ext cx="66029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ome features (like num_lab_procedures, num_procedures, num_medications) might be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directly related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is helpful in predicting readmission or other outcomes.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 correlations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 readmission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(like those with time_in_hospital or encounter_id) suggest that these variables might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impact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the model's prediction of readmission status. </a:t>
            </a:r>
          </a:p>
        </p:txBody>
      </p:sp>
    </p:spTree>
    <p:extLst>
      <p:ext uri="{BB962C8B-B14F-4D97-AF65-F5344CB8AC3E}">
        <p14:creationId xmlns:p14="http://schemas.microsoft.com/office/powerpoint/2010/main" val="29481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Final Dataset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Prepared X (features) and y (target).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 into training and testing sets (80%-20%).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5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1025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Retrospect</vt:lpstr>
      <vt:lpstr>Hospital Readmission Prediction Model   </vt:lpstr>
      <vt:lpstr>Predicting Hospital Readmission</vt:lpstr>
      <vt:lpstr>Dataset Information</vt:lpstr>
      <vt:lpstr>Dataset Information</vt:lpstr>
      <vt:lpstr>Data Preprocessing and Transformation</vt:lpstr>
      <vt:lpstr>Data Preprocessing and Transformation</vt:lpstr>
      <vt:lpstr>Data Preprocessing and Transformation</vt:lpstr>
      <vt:lpstr>Data Preprocessing and Transformation</vt:lpstr>
      <vt:lpstr>Data Preprocessing and Transformation</vt:lpstr>
      <vt:lpstr>Exploration and Visualization</vt:lpstr>
      <vt:lpstr>Exploration and Visualization</vt:lpstr>
      <vt:lpstr>Exploration and Visualization</vt:lpstr>
      <vt:lpstr>Exploration and Visualization</vt:lpstr>
      <vt:lpstr>Exploration and Visualization</vt:lpstr>
      <vt:lpstr>ML Modeling</vt:lpstr>
      <vt:lpstr>ML Modeling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Saif Ul Islam</dc:creator>
  <cp:lastModifiedBy>mahnoor rauf</cp:lastModifiedBy>
  <cp:revision>14</cp:revision>
  <dcterms:created xsi:type="dcterms:W3CDTF">2023-12-05T04:33:49Z</dcterms:created>
  <dcterms:modified xsi:type="dcterms:W3CDTF">2024-12-01T20:30:59Z</dcterms:modified>
</cp:coreProperties>
</file>