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1">
  <p:sldMasterIdLst>
    <p:sldMasterId id="2147483648" r:id="rId1"/>
    <p:sldMasterId id="2147483660" r:id="rId2"/>
  </p:sldMasterIdLst>
  <p:notesMasterIdLst>
    <p:notesMasterId r:id="rId63"/>
  </p:notesMasterIdLst>
  <p:sldIdLst>
    <p:sldId id="256" r:id="rId3"/>
    <p:sldId id="318" r:id="rId4"/>
    <p:sldId id="257" r:id="rId5"/>
    <p:sldId id="262" r:id="rId6"/>
    <p:sldId id="258" r:id="rId7"/>
    <p:sldId id="259" r:id="rId8"/>
    <p:sldId id="260" r:id="rId9"/>
    <p:sldId id="319" r:id="rId10"/>
    <p:sldId id="408" r:id="rId11"/>
    <p:sldId id="264" r:id="rId12"/>
    <p:sldId id="311" r:id="rId13"/>
    <p:sldId id="314" r:id="rId14"/>
    <p:sldId id="409" r:id="rId15"/>
    <p:sldId id="266" r:id="rId16"/>
    <p:sldId id="315" r:id="rId17"/>
    <p:sldId id="267" r:id="rId18"/>
    <p:sldId id="404" r:id="rId19"/>
    <p:sldId id="274" r:id="rId20"/>
    <p:sldId id="406" r:id="rId21"/>
    <p:sldId id="405" r:id="rId22"/>
    <p:sldId id="268" r:id="rId23"/>
    <p:sldId id="276" r:id="rId24"/>
    <p:sldId id="275" r:id="rId25"/>
    <p:sldId id="279" r:id="rId26"/>
    <p:sldId id="280" r:id="rId27"/>
    <p:sldId id="271" r:id="rId28"/>
    <p:sldId id="273" r:id="rId29"/>
    <p:sldId id="283" r:id="rId30"/>
    <p:sldId id="289" r:id="rId31"/>
    <p:sldId id="291" r:id="rId32"/>
    <p:sldId id="320" r:id="rId33"/>
    <p:sldId id="410" r:id="rId34"/>
    <p:sldId id="312" r:id="rId35"/>
    <p:sldId id="334" r:id="rId36"/>
    <p:sldId id="290" r:id="rId37"/>
    <p:sldId id="403" r:id="rId38"/>
    <p:sldId id="316" r:id="rId39"/>
    <p:sldId id="292" r:id="rId40"/>
    <p:sldId id="293" r:id="rId41"/>
    <p:sldId id="294" r:id="rId42"/>
    <p:sldId id="411" r:id="rId43"/>
    <p:sldId id="412" r:id="rId44"/>
    <p:sldId id="295" r:id="rId45"/>
    <p:sldId id="331" r:id="rId46"/>
    <p:sldId id="317" r:id="rId47"/>
    <p:sldId id="313" r:id="rId48"/>
    <p:sldId id="296" r:id="rId49"/>
    <p:sldId id="298" r:id="rId50"/>
    <p:sldId id="309" r:id="rId51"/>
    <p:sldId id="299" r:id="rId52"/>
    <p:sldId id="335" r:id="rId53"/>
    <p:sldId id="297" r:id="rId54"/>
    <p:sldId id="302" r:id="rId55"/>
    <p:sldId id="303" r:id="rId56"/>
    <p:sldId id="307" r:id="rId57"/>
    <p:sldId id="304" r:id="rId58"/>
    <p:sldId id="305" r:id="rId59"/>
    <p:sldId id="306" r:id="rId60"/>
    <p:sldId id="310" r:id="rId61"/>
    <p:sldId id="407"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81" autoAdjust="0"/>
  </p:normalViewPr>
  <p:slideViewPr>
    <p:cSldViewPr>
      <p:cViewPr varScale="1">
        <p:scale>
          <a:sx n="67" d="100"/>
          <a:sy n="67" d="100"/>
        </p:scale>
        <p:origin x="147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10D33E-0ED9-4D25-8ACF-13E2654280CA}" type="datetimeFigureOut">
              <a:rPr lang="en-US" smtClean="0"/>
              <a:pPr/>
              <a:t>24-Aug-23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842B1D-0543-4C15-9ED0-5BDE9EDE53E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The discovery process includes all early research to identify a new drug candidate and testing it in the lab. The process takes approximately 3-6 years. by the end, researchers hope to have a promising candidate drug to test in people.</a:t>
            </a:r>
          </a:p>
          <a:p>
            <a:endParaRPr lang="en-US" dirty="0"/>
          </a:p>
        </p:txBody>
      </p:sp>
      <p:sp>
        <p:nvSpPr>
          <p:cNvPr id="4" name="Slide Number Placeholder 3"/>
          <p:cNvSpPr>
            <a:spLocks noGrp="1"/>
          </p:cNvSpPr>
          <p:nvPr>
            <p:ph type="sldNum" sz="quarter" idx="10"/>
          </p:nvPr>
        </p:nvSpPr>
        <p:spPr/>
        <p:txBody>
          <a:bodyPr/>
          <a:lstStyle/>
          <a:p>
            <a:fld id="{2E842B1D-0543-4C15-9ED0-5BDE9EDE53EC}"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IND Investigational new drug</a:t>
            </a:r>
          </a:p>
          <a:p>
            <a:r>
              <a:rPr lang="en-US" sz="1200" kern="1200" baseline="0" dirty="0">
                <a:solidFill>
                  <a:schemeClr val="tx1"/>
                </a:solidFill>
                <a:latin typeface="+mn-lt"/>
                <a:ea typeface="+mn-ea"/>
                <a:cs typeface="+mn-cs"/>
              </a:rPr>
              <a:t>The U.S. Food and Drug Administration (FDA)</a:t>
            </a:r>
            <a:endParaRPr lang="en-US" dirty="0"/>
          </a:p>
        </p:txBody>
      </p:sp>
      <p:sp>
        <p:nvSpPr>
          <p:cNvPr id="4" name="Slide Number Placeholder 3"/>
          <p:cNvSpPr>
            <a:spLocks noGrp="1"/>
          </p:cNvSpPr>
          <p:nvPr>
            <p:ph type="sldNum" sz="quarter" idx="10"/>
          </p:nvPr>
        </p:nvSpPr>
        <p:spPr/>
        <p:txBody>
          <a:bodyPr/>
          <a:lstStyle/>
          <a:p>
            <a:fld id="{2E842B1D-0543-4C15-9ED0-5BDE9EDE53EC}"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Lead compounds go through a series of tests to provide an early assessment of the safety of the lead compound. </a:t>
            </a:r>
          </a:p>
          <a:p>
            <a:r>
              <a:rPr lang="en-US" dirty="0"/>
              <a:t>Scientists test</a:t>
            </a:r>
          </a:p>
          <a:p>
            <a:endParaRPr lang="en-US" dirty="0"/>
          </a:p>
        </p:txBody>
      </p:sp>
      <p:sp>
        <p:nvSpPr>
          <p:cNvPr id="4" name="Slide Number Placeholder 3"/>
          <p:cNvSpPr>
            <a:spLocks noGrp="1"/>
          </p:cNvSpPr>
          <p:nvPr>
            <p:ph type="sldNum" sz="quarter" idx="10"/>
          </p:nvPr>
        </p:nvSpPr>
        <p:spPr/>
        <p:txBody>
          <a:bodyPr/>
          <a:lstStyle/>
          <a:p>
            <a:fld id="{2E842B1D-0543-4C15-9ED0-5BDE9EDE53EC}"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Lead compounds that survive the initial screening are then “optimized,” or altered to make them more effective and safer. By changing the structure of a compound, scientists can give it different properties. For example, they can make it less likely to interact with other chemical pathways in the body, thus reducing the potential for side effects.</a:t>
            </a:r>
          </a:p>
          <a:p>
            <a:endParaRPr lang="en-US" dirty="0"/>
          </a:p>
        </p:txBody>
      </p:sp>
      <p:sp>
        <p:nvSpPr>
          <p:cNvPr id="4" name="Slide Number Placeholder 3"/>
          <p:cNvSpPr>
            <a:spLocks noGrp="1"/>
          </p:cNvSpPr>
          <p:nvPr>
            <p:ph type="sldNum" sz="quarter" idx="10"/>
          </p:nvPr>
        </p:nvSpPr>
        <p:spPr/>
        <p:txBody>
          <a:bodyPr/>
          <a:lstStyle/>
          <a:p>
            <a:fld id="{2E842B1D-0543-4C15-9ED0-5BDE9EDE53EC}"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As discussed earlier this drug discovery is a long and costly method ….where</a:t>
            </a:r>
            <a:r>
              <a:rPr lang="en-US" baseline="0" dirty="0"/>
              <a:t> thousands of compounds tested against a target in the lab….to reduce the time and cost </a:t>
            </a:r>
            <a:r>
              <a:rPr lang="en-US" baseline="0" dirty="0" err="1"/>
              <a:t>compunds</a:t>
            </a:r>
            <a:r>
              <a:rPr lang="en-US" baseline="0" dirty="0"/>
              <a:t> can be screened by using </a:t>
            </a:r>
            <a:r>
              <a:rPr lang="en-US" baseline="0" dirty="0" err="1"/>
              <a:t>compouters</a:t>
            </a:r>
            <a:r>
              <a:rPr lang="en-US" baseline="0" dirty="0"/>
              <a:t>…that’s is virtual screening</a:t>
            </a:r>
          </a:p>
        </p:txBody>
      </p:sp>
      <p:sp>
        <p:nvSpPr>
          <p:cNvPr id="4" name="Slide Number Placeholder 3"/>
          <p:cNvSpPr>
            <a:spLocks noGrp="1"/>
          </p:cNvSpPr>
          <p:nvPr>
            <p:ph type="sldNum" sz="quarter" idx="10"/>
          </p:nvPr>
        </p:nvSpPr>
        <p:spPr/>
        <p:txBody>
          <a:bodyPr/>
          <a:lstStyle/>
          <a:p>
            <a:fld id="{2E842B1D-0543-4C15-9ED0-5BDE9EDE53EC}"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p:cNvSpPr>
          <p:nvPr>
            <p:ph type="sldImg"/>
          </p:nvPr>
        </p:nvSpPr>
        <p:spPr>
          <a:ln/>
        </p:spPr>
      </p:sp>
      <p:sp>
        <p:nvSpPr>
          <p:cNvPr id="49155" name="Notes Placeholder 2"/>
          <p:cNvSpPr>
            <a:spLocks noGrp="1"/>
          </p:cNvSpPr>
          <p:nvPr>
            <p:ph type="body" idx="1"/>
          </p:nvPr>
        </p:nvSpPr>
        <p:spPr>
          <a:noFill/>
          <a:ln/>
        </p:spPr>
        <p:txBody>
          <a:bodyPr/>
          <a:lstStyle/>
          <a:p>
            <a:r>
              <a:rPr lang="en-US">
                <a:latin typeface="Verdana" pitchFamily="34" charset="0"/>
                <a:ea typeface="ＭＳ Ｐゴシック" pitchFamily="34" charset="-128"/>
              </a:rPr>
              <a:t>In silico results can be used to make in vivo methods more efficient.  If there are several thousand compounds available for testing, in silico methods are used to identify those that are most likely to be active and these would take priority for screening.</a:t>
            </a:r>
          </a:p>
        </p:txBody>
      </p:sp>
      <p:sp>
        <p:nvSpPr>
          <p:cNvPr id="49156" name="Date Placeholder 3"/>
          <p:cNvSpPr>
            <a:spLocks noGrp="1"/>
          </p:cNvSpPr>
          <p:nvPr>
            <p:ph type="dt" sz="quarter" idx="1"/>
          </p:nvPr>
        </p:nvSpPr>
        <p:spPr>
          <a:noFill/>
        </p:spPr>
        <p:txBody>
          <a:bodyPr/>
          <a:lstStyle/>
          <a:p>
            <a:fld id="{29D921B0-4AF7-42A2-AF90-A421AE4559E4}" type="datetime1">
              <a:rPr lang="en-US" smtClean="0">
                <a:latin typeface="Verdana" pitchFamily="34" charset="0"/>
                <a:ea typeface="ＭＳ Ｐゴシック" pitchFamily="34" charset="-128"/>
              </a:rPr>
              <a:pPr/>
              <a:t>24-Aug-23</a:t>
            </a:fld>
            <a:endParaRPr lang="da-DK">
              <a:latin typeface="Verdana" pitchFamily="34" charset="0"/>
              <a:ea typeface="ＭＳ Ｐゴシック" pitchFamily="34" charset="-128"/>
            </a:endParaRPr>
          </a:p>
        </p:txBody>
      </p:sp>
      <p:sp>
        <p:nvSpPr>
          <p:cNvPr id="49157" name="Slide Number Placeholder 4"/>
          <p:cNvSpPr>
            <a:spLocks noGrp="1"/>
          </p:cNvSpPr>
          <p:nvPr>
            <p:ph type="sldNum" sz="quarter" idx="5"/>
          </p:nvPr>
        </p:nvSpPr>
        <p:spPr>
          <a:noFill/>
        </p:spPr>
        <p:txBody>
          <a:bodyPr/>
          <a:lstStyle/>
          <a:p>
            <a:fld id="{5E835153-DF19-45F3-8C42-99B689E26A75}" type="slidenum">
              <a:rPr lang="da-DK"/>
              <a:pPr/>
              <a:t>13</a:t>
            </a:fld>
            <a:endParaRPr lang="da-DK"/>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endParaRPr lang="en-US">
              <a:latin typeface="Verdana" pitchFamily="34" charset="0"/>
              <a:ea typeface="ＭＳ Ｐゴシック" pitchFamily="34" charset="-128"/>
            </a:endParaRPr>
          </a:p>
        </p:txBody>
      </p:sp>
      <p:sp>
        <p:nvSpPr>
          <p:cNvPr id="73732" name="Slide Number Placeholder 3"/>
          <p:cNvSpPr>
            <a:spLocks noGrp="1"/>
          </p:cNvSpPr>
          <p:nvPr>
            <p:ph type="sldNum" sz="quarter" idx="5"/>
          </p:nvPr>
        </p:nvSpPr>
        <p:spPr>
          <a:noFill/>
        </p:spPr>
        <p:txBody>
          <a:bodyPr/>
          <a:lstStyle/>
          <a:p>
            <a:fld id="{AAC620CA-7CE4-438C-85C0-E56BF713147F}" type="slidenum">
              <a:rPr lang="ko-KR" altLang="en-US"/>
              <a:pPr/>
              <a:t>34</a:t>
            </a:fld>
            <a:endParaRPr lang="en-US" altLang="ko-K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What is RDF</a:t>
            </a:r>
          </a:p>
        </p:txBody>
      </p:sp>
      <p:sp>
        <p:nvSpPr>
          <p:cNvPr id="4" name="Slide Number Placeholder 3"/>
          <p:cNvSpPr>
            <a:spLocks noGrp="1"/>
          </p:cNvSpPr>
          <p:nvPr>
            <p:ph type="sldNum" sz="quarter" idx="10"/>
          </p:nvPr>
        </p:nvSpPr>
        <p:spPr/>
        <p:txBody>
          <a:bodyPr/>
          <a:lstStyle/>
          <a:p>
            <a:fld id="{2E842B1D-0543-4C15-9ED0-5BDE9EDE53EC}" type="slidenum">
              <a:rPr lang="en-US" smtClean="0"/>
              <a:pPr/>
              <a:t>53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011DF30-E661-40D3-851D-9B45F4896649}" type="datetimeFigureOut">
              <a:rPr lang="en-US" smtClean="0"/>
              <a:pPr/>
              <a:t>24-Aug-23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8C97F-D21B-4D0E-A077-7D5D8CEDDBE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11DF30-E661-40D3-851D-9B45F4896649}" type="datetimeFigureOut">
              <a:rPr lang="en-US" smtClean="0"/>
              <a:pPr/>
              <a:t>24-Aug-23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8C97F-D21B-4D0E-A077-7D5D8CEDDB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11DF30-E661-40D3-851D-9B45F4896649}" type="datetimeFigureOut">
              <a:rPr lang="en-US" smtClean="0"/>
              <a:pPr/>
              <a:t>24-Aug-23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8C97F-D21B-4D0E-A077-7D5D8CEDDBE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8429F983-47D3-D03B-817F-565327287593}"/>
              </a:ext>
            </a:extLst>
          </p:cNvPr>
          <p:cNvGrpSpPr>
            <a:grpSpLocks/>
          </p:cNvGrpSpPr>
          <p:nvPr/>
        </p:nvGrpSpPr>
        <p:grpSpPr bwMode="auto">
          <a:xfrm>
            <a:off x="0" y="0"/>
            <a:ext cx="9144000" cy="6856413"/>
            <a:chOff x="0" y="0"/>
            <a:chExt cx="5760" cy="4319"/>
          </a:xfrm>
        </p:grpSpPr>
        <p:sp>
          <p:nvSpPr>
            <p:cNvPr id="3" name="Freeform 3">
              <a:extLst>
                <a:ext uri="{FF2B5EF4-FFF2-40B4-BE49-F238E27FC236}">
                  <a16:creationId xmlns:a16="http://schemas.microsoft.com/office/drawing/2014/main" id="{1BFFDD84-7DC7-9BC0-FB46-8B83248B07E0}"/>
                </a:ext>
              </a:extLst>
            </p:cNvPr>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p:spPr>
          <p:txBody>
            <a:bodyPr/>
            <a:lstStyle/>
            <a:p>
              <a:pPr>
                <a:defRPr/>
              </a:pPr>
              <a:endParaRPr lang="en-US"/>
            </a:p>
          </p:txBody>
        </p:sp>
        <p:sp>
          <p:nvSpPr>
            <p:cNvPr id="4" name="Freeform 4">
              <a:extLst>
                <a:ext uri="{FF2B5EF4-FFF2-40B4-BE49-F238E27FC236}">
                  <a16:creationId xmlns:a16="http://schemas.microsoft.com/office/drawing/2014/main" id="{DFEE3208-1165-97F1-33B7-B0F7D4984EFC}"/>
                </a:ext>
              </a:extLst>
            </p:cNvPr>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p:spPr>
          <p:txBody>
            <a:bodyPr/>
            <a:lstStyle/>
            <a:p>
              <a:pPr>
                <a:defRPr/>
              </a:pPr>
              <a:endParaRPr lang="en-US"/>
            </a:p>
          </p:txBody>
        </p:sp>
        <p:sp>
          <p:nvSpPr>
            <p:cNvPr id="5" name="Freeform 5">
              <a:extLst>
                <a:ext uri="{FF2B5EF4-FFF2-40B4-BE49-F238E27FC236}">
                  <a16:creationId xmlns:a16="http://schemas.microsoft.com/office/drawing/2014/main" id="{E04D9743-973D-7B68-1574-4D1449B406C3}"/>
                </a:ext>
              </a:extLst>
            </p:cNvPr>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p:spPr>
          <p:txBody>
            <a:bodyPr/>
            <a:lstStyle/>
            <a:p>
              <a:pPr>
                <a:defRPr/>
              </a:pPr>
              <a:endParaRPr lang="en-US"/>
            </a:p>
          </p:txBody>
        </p:sp>
        <p:sp>
          <p:nvSpPr>
            <p:cNvPr id="6" name="Freeform 6">
              <a:extLst>
                <a:ext uri="{FF2B5EF4-FFF2-40B4-BE49-F238E27FC236}">
                  <a16:creationId xmlns:a16="http://schemas.microsoft.com/office/drawing/2014/main" id="{C183D5E4-07B5-F150-0685-7FF352368B59}"/>
                </a:ext>
              </a:extLst>
            </p:cNvPr>
            <p:cNvSpPr>
              <a:spLocks/>
            </p:cNvSpPr>
            <p:nvPr/>
          </p:nvSpPr>
          <p:spPr bwMode="hidden">
            <a:xfrm>
              <a:off x="4038" y="3577"/>
              <a:ext cx="1720" cy="65"/>
            </a:xfrm>
            <a:custGeom>
              <a:avLst/>
              <a:gdLst>
                <a:gd name="T0" fmla="*/ 1718 w 1722"/>
                <a:gd name="T1" fmla="*/ 64 h 66"/>
                <a:gd name="T2" fmla="*/ 1718 w 1722"/>
                <a:gd name="T3" fmla="*/ 58 h 66"/>
                <a:gd name="T4" fmla="*/ 0 w 1722"/>
                <a:gd name="T5" fmla="*/ 0 h 66"/>
                <a:gd name="T6" fmla="*/ 0 w 1722"/>
                <a:gd name="T7" fmla="*/ 46 h 66"/>
                <a:gd name="T8" fmla="*/ 1718 w 1722"/>
                <a:gd name="T9" fmla="*/ 64 h 66"/>
                <a:gd name="T10" fmla="*/ 1718 w 1722"/>
                <a:gd name="T11" fmla="*/ 64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pPr>
                <a:defRPr/>
              </a:pPr>
              <a:endParaRPr lang="en-US"/>
            </a:p>
          </p:txBody>
        </p:sp>
        <p:sp>
          <p:nvSpPr>
            <p:cNvPr id="7" name="Freeform 7">
              <a:extLst>
                <a:ext uri="{FF2B5EF4-FFF2-40B4-BE49-F238E27FC236}">
                  <a16:creationId xmlns:a16="http://schemas.microsoft.com/office/drawing/2014/main" id="{F5A308DA-1960-679C-25CB-E91BB1145AEA}"/>
                </a:ext>
              </a:extLst>
            </p:cNvPr>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p:spPr>
          <p:txBody>
            <a:bodyPr/>
            <a:lstStyle/>
            <a:p>
              <a:pPr>
                <a:defRPr/>
              </a:pPr>
              <a:endParaRPr lang="en-US"/>
            </a:p>
          </p:txBody>
        </p:sp>
        <p:sp>
          <p:nvSpPr>
            <p:cNvPr id="8" name="Freeform 8">
              <a:extLst>
                <a:ext uri="{FF2B5EF4-FFF2-40B4-BE49-F238E27FC236}">
                  <a16:creationId xmlns:a16="http://schemas.microsoft.com/office/drawing/2014/main" id="{BF236846-AACD-DA1A-04F9-86996F76D425}"/>
                </a:ext>
              </a:extLst>
            </p:cNvPr>
            <p:cNvSpPr>
              <a:spLocks/>
            </p:cNvSpPr>
            <p:nvPr/>
          </p:nvSpPr>
          <p:spPr bwMode="hidden">
            <a:xfrm>
              <a:off x="4784" y="3702"/>
              <a:ext cx="974" cy="101"/>
            </a:xfrm>
            <a:custGeom>
              <a:avLst/>
              <a:gdLst>
                <a:gd name="T0" fmla="*/ 973 w 975"/>
                <a:gd name="T1" fmla="*/ 48 h 101"/>
                <a:gd name="T2" fmla="*/ 973 w 975"/>
                <a:gd name="T3" fmla="*/ 0 h 101"/>
                <a:gd name="T4" fmla="*/ 0 w 975"/>
                <a:gd name="T5" fmla="*/ 24 h 101"/>
                <a:gd name="T6" fmla="*/ 0 w 975"/>
                <a:gd name="T7" fmla="*/ 101 h 101"/>
                <a:gd name="T8" fmla="*/ 973 w 975"/>
                <a:gd name="T9" fmla="*/ 48 h 101"/>
                <a:gd name="T10" fmla="*/ 973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w="9525">
              <a:noFill/>
              <a:round/>
              <a:headEnd/>
              <a:tailEnd/>
            </a:ln>
          </p:spPr>
          <p:txBody>
            <a:bodyPr/>
            <a:lstStyle/>
            <a:p>
              <a:pPr>
                <a:defRPr/>
              </a:pPr>
              <a:endParaRPr lang="en-US"/>
            </a:p>
          </p:txBody>
        </p:sp>
        <p:sp>
          <p:nvSpPr>
            <p:cNvPr id="9" name="Freeform 9">
              <a:extLst>
                <a:ext uri="{FF2B5EF4-FFF2-40B4-BE49-F238E27FC236}">
                  <a16:creationId xmlns:a16="http://schemas.microsoft.com/office/drawing/2014/main" id="{9BFD6F1F-A838-45CA-867F-F292B6EF1D32}"/>
                </a:ext>
              </a:extLst>
            </p:cNvPr>
            <p:cNvSpPr>
              <a:spLocks/>
            </p:cNvSpPr>
            <p:nvPr/>
          </p:nvSpPr>
          <p:spPr bwMode="hidden">
            <a:xfrm>
              <a:off x="3619" y="3815"/>
              <a:ext cx="2139" cy="198"/>
            </a:xfrm>
            <a:custGeom>
              <a:avLst/>
              <a:gdLst>
                <a:gd name="T0" fmla="*/ 2137 w 2141"/>
                <a:gd name="T1" fmla="*/ 0 h 198"/>
                <a:gd name="T2" fmla="*/ 0 w 2141"/>
                <a:gd name="T3" fmla="*/ 156 h 198"/>
                <a:gd name="T4" fmla="*/ 0 w 2141"/>
                <a:gd name="T5" fmla="*/ 198 h 198"/>
                <a:gd name="T6" fmla="*/ 2137 w 2141"/>
                <a:gd name="T7" fmla="*/ 0 h 198"/>
                <a:gd name="T8" fmla="*/ 2137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w="9525">
              <a:noFill/>
              <a:round/>
              <a:headEnd/>
              <a:tailEnd/>
            </a:ln>
          </p:spPr>
          <p:txBody>
            <a:bodyPr/>
            <a:lstStyle/>
            <a:p>
              <a:pPr>
                <a:defRPr/>
              </a:pPr>
              <a:endParaRPr lang="en-US"/>
            </a:p>
          </p:txBody>
        </p:sp>
        <p:sp>
          <p:nvSpPr>
            <p:cNvPr id="10" name="Freeform 10">
              <a:extLst>
                <a:ext uri="{FF2B5EF4-FFF2-40B4-BE49-F238E27FC236}">
                  <a16:creationId xmlns:a16="http://schemas.microsoft.com/office/drawing/2014/main" id="{23973739-AC7B-015C-CBA4-6E8C090FA8A0}"/>
                </a:ext>
              </a:extLst>
            </p:cNvPr>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p:spPr>
          <p:txBody>
            <a:bodyPr/>
            <a:lstStyle/>
            <a:p>
              <a:pPr>
                <a:defRPr/>
              </a:pPr>
              <a:endParaRPr lang="en-US"/>
            </a:p>
          </p:txBody>
        </p:sp>
        <p:sp>
          <p:nvSpPr>
            <p:cNvPr id="11" name="Freeform 11">
              <a:extLst>
                <a:ext uri="{FF2B5EF4-FFF2-40B4-BE49-F238E27FC236}">
                  <a16:creationId xmlns:a16="http://schemas.microsoft.com/office/drawing/2014/main" id="{64EDBF66-3C71-F86B-8B04-129DAEFBF846}"/>
                </a:ext>
              </a:extLst>
            </p:cNvPr>
            <p:cNvSpPr>
              <a:spLocks/>
            </p:cNvSpPr>
            <p:nvPr/>
          </p:nvSpPr>
          <p:spPr bwMode="hidden">
            <a:xfrm>
              <a:off x="2097" y="4043"/>
              <a:ext cx="2514" cy="276"/>
            </a:xfrm>
            <a:custGeom>
              <a:avLst/>
              <a:gdLst>
                <a:gd name="T0" fmla="*/ 2176 w 2517"/>
                <a:gd name="T1" fmla="*/ 276 h 276"/>
                <a:gd name="T2" fmla="*/ 2511 w 2517"/>
                <a:gd name="T3" fmla="*/ 204 h 276"/>
                <a:gd name="T4" fmla="*/ 2254 w 2517"/>
                <a:gd name="T5" fmla="*/ 0 h 276"/>
                <a:gd name="T6" fmla="*/ 0 w 2517"/>
                <a:gd name="T7" fmla="*/ 276 h 276"/>
                <a:gd name="T8" fmla="*/ 2176 w 2517"/>
                <a:gd name="T9" fmla="*/ 276 h 276"/>
                <a:gd name="T10" fmla="*/ 2176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w="9525">
              <a:noFill/>
              <a:round/>
              <a:headEnd/>
              <a:tailEnd/>
            </a:ln>
          </p:spPr>
          <p:txBody>
            <a:bodyPr/>
            <a:lstStyle/>
            <a:p>
              <a:pPr>
                <a:defRPr/>
              </a:pPr>
              <a:endParaRPr lang="en-US"/>
            </a:p>
          </p:txBody>
        </p:sp>
        <p:sp>
          <p:nvSpPr>
            <p:cNvPr id="12" name="Freeform 12">
              <a:extLst>
                <a:ext uri="{FF2B5EF4-FFF2-40B4-BE49-F238E27FC236}">
                  <a16:creationId xmlns:a16="http://schemas.microsoft.com/office/drawing/2014/main" id="{FA8195E6-05B8-7CDF-CBA4-FA3AB4E60019}"/>
                </a:ext>
              </a:extLst>
            </p:cNvPr>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p:spPr>
          <p:txBody>
            <a:bodyPr/>
            <a:lstStyle/>
            <a:p>
              <a:pPr>
                <a:defRPr/>
              </a:pPr>
              <a:endParaRPr lang="en-US"/>
            </a:p>
          </p:txBody>
        </p:sp>
        <p:sp>
          <p:nvSpPr>
            <p:cNvPr id="13" name="Freeform 13">
              <a:extLst>
                <a:ext uri="{FF2B5EF4-FFF2-40B4-BE49-F238E27FC236}">
                  <a16:creationId xmlns:a16="http://schemas.microsoft.com/office/drawing/2014/main" id="{7C576C96-584A-1015-570F-C2D7A3BA92F3}"/>
                </a:ext>
              </a:extLst>
            </p:cNvPr>
            <p:cNvSpPr>
              <a:spLocks/>
            </p:cNvSpPr>
            <p:nvPr/>
          </p:nvSpPr>
          <p:spPr bwMode="hidden">
            <a:xfrm>
              <a:off x="5030" y="3151"/>
              <a:ext cx="728" cy="240"/>
            </a:xfrm>
            <a:custGeom>
              <a:avLst/>
              <a:gdLst>
                <a:gd name="T0" fmla="*/ 727 w 729"/>
                <a:gd name="T1" fmla="*/ 240 h 240"/>
                <a:gd name="T2" fmla="*/ 0 w 729"/>
                <a:gd name="T3" fmla="*/ 0 h 240"/>
                <a:gd name="T4" fmla="*/ 0 w 729"/>
                <a:gd name="T5" fmla="*/ 6 h 240"/>
                <a:gd name="T6" fmla="*/ 727 w 729"/>
                <a:gd name="T7" fmla="*/ 240 h 240"/>
                <a:gd name="T8" fmla="*/ 727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w="9525">
              <a:noFill/>
              <a:round/>
              <a:headEnd/>
              <a:tailEnd/>
            </a:ln>
          </p:spPr>
          <p:txBody>
            <a:bodyPr/>
            <a:lstStyle/>
            <a:p>
              <a:pPr>
                <a:defRPr/>
              </a:pPr>
              <a:endParaRPr lang="en-US"/>
            </a:p>
          </p:txBody>
        </p:sp>
        <p:sp>
          <p:nvSpPr>
            <p:cNvPr id="14" name="Freeform 14">
              <a:extLst>
                <a:ext uri="{FF2B5EF4-FFF2-40B4-BE49-F238E27FC236}">
                  <a16:creationId xmlns:a16="http://schemas.microsoft.com/office/drawing/2014/main" id="{FFD99FB8-3EC2-3317-3DE7-E023756F03D9}"/>
                </a:ext>
              </a:extLst>
            </p:cNvPr>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p:spPr>
          <p:txBody>
            <a:bodyPr/>
            <a:lstStyle/>
            <a:p>
              <a:pPr>
                <a:defRPr/>
              </a:pPr>
              <a:endParaRPr lang="en-US"/>
            </a:p>
          </p:txBody>
        </p:sp>
        <p:sp>
          <p:nvSpPr>
            <p:cNvPr id="15" name="Freeform 15">
              <a:extLst>
                <a:ext uri="{FF2B5EF4-FFF2-40B4-BE49-F238E27FC236}">
                  <a16:creationId xmlns:a16="http://schemas.microsoft.com/office/drawing/2014/main" id="{3037006E-7ABC-E27A-F400-1560273552EB}"/>
                </a:ext>
              </a:extLst>
            </p:cNvPr>
            <p:cNvSpPr>
              <a:spLocks/>
            </p:cNvSpPr>
            <p:nvPr/>
          </p:nvSpPr>
          <p:spPr bwMode="hidden">
            <a:xfrm>
              <a:off x="5030" y="3049"/>
              <a:ext cx="728" cy="318"/>
            </a:xfrm>
            <a:custGeom>
              <a:avLst/>
              <a:gdLst>
                <a:gd name="T0" fmla="*/ 727 w 729"/>
                <a:gd name="T1" fmla="*/ 318 h 318"/>
                <a:gd name="T2" fmla="*/ 727 w 729"/>
                <a:gd name="T3" fmla="*/ 312 h 318"/>
                <a:gd name="T4" fmla="*/ 0 w 729"/>
                <a:gd name="T5" fmla="*/ 0 h 318"/>
                <a:gd name="T6" fmla="*/ 0 w 729"/>
                <a:gd name="T7" fmla="*/ 54 h 318"/>
                <a:gd name="T8" fmla="*/ 727 w 729"/>
                <a:gd name="T9" fmla="*/ 318 h 318"/>
                <a:gd name="T10" fmla="*/ 727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pPr>
                <a:defRPr/>
              </a:pPr>
              <a:endParaRPr lang="en-US"/>
            </a:p>
          </p:txBody>
        </p:sp>
        <p:sp>
          <p:nvSpPr>
            <p:cNvPr id="16" name="Freeform 16">
              <a:extLst>
                <a:ext uri="{FF2B5EF4-FFF2-40B4-BE49-F238E27FC236}">
                  <a16:creationId xmlns:a16="http://schemas.microsoft.com/office/drawing/2014/main" id="{AD0E6140-16F0-F9DF-0975-E82615376B9B}"/>
                </a:ext>
              </a:extLst>
            </p:cNvPr>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p:spPr>
          <p:txBody>
            <a:bodyPr/>
            <a:lstStyle/>
            <a:p>
              <a:pPr>
                <a:defRPr/>
              </a:pPr>
              <a:endParaRPr lang="en-US"/>
            </a:p>
          </p:txBody>
        </p:sp>
        <p:sp>
          <p:nvSpPr>
            <p:cNvPr id="17" name="Freeform 17">
              <a:extLst>
                <a:ext uri="{FF2B5EF4-FFF2-40B4-BE49-F238E27FC236}">
                  <a16:creationId xmlns:a16="http://schemas.microsoft.com/office/drawing/2014/main" id="{655C5E22-31AF-0153-8EFF-E8BCD5BCBB29}"/>
                </a:ext>
              </a:extLst>
            </p:cNvPr>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p:spPr>
          <p:txBody>
            <a:bodyPr/>
            <a:lstStyle/>
            <a:p>
              <a:pPr>
                <a:defRPr/>
              </a:pPr>
              <a:endParaRPr lang="en-US"/>
            </a:p>
          </p:txBody>
        </p:sp>
        <p:sp>
          <p:nvSpPr>
            <p:cNvPr id="18" name="Freeform 18">
              <a:extLst>
                <a:ext uri="{FF2B5EF4-FFF2-40B4-BE49-F238E27FC236}">
                  <a16:creationId xmlns:a16="http://schemas.microsoft.com/office/drawing/2014/main" id="{9EED78A0-B7B0-813E-9C90-080D4F9EC503}"/>
                </a:ext>
              </a:extLst>
            </p:cNvPr>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p:spPr>
          <p:txBody>
            <a:bodyPr/>
            <a:lstStyle/>
            <a:p>
              <a:pPr>
                <a:defRPr/>
              </a:pPr>
              <a:endParaRPr lang="en-US"/>
            </a:p>
          </p:txBody>
        </p:sp>
        <p:sp>
          <p:nvSpPr>
            <p:cNvPr id="19" name="Freeform 19">
              <a:extLst>
                <a:ext uri="{FF2B5EF4-FFF2-40B4-BE49-F238E27FC236}">
                  <a16:creationId xmlns:a16="http://schemas.microsoft.com/office/drawing/2014/main" id="{6C33E75F-DE3A-564D-343D-53262C2C31D7}"/>
                </a:ext>
              </a:extLst>
            </p:cNvPr>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w="9525">
              <a:noFill/>
              <a:round/>
              <a:headEnd/>
              <a:tailEnd/>
            </a:ln>
          </p:spPr>
          <p:txBody>
            <a:bodyPr/>
            <a:lstStyle/>
            <a:p>
              <a:pPr>
                <a:defRPr/>
              </a:pPr>
              <a:endParaRPr lang="en-US"/>
            </a:p>
          </p:txBody>
        </p:sp>
        <p:sp>
          <p:nvSpPr>
            <p:cNvPr id="20" name="Freeform 20">
              <a:extLst>
                <a:ext uri="{FF2B5EF4-FFF2-40B4-BE49-F238E27FC236}">
                  <a16:creationId xmlns:a16="http://schemas.microsoft.com/office/drawing/2014/main" id="{50CBDC36-A89B-5CC2-D7B1-59A7A58629C9}"/>
                </a:ext>
              </a:extLst>
            </p:cNvPr>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p:spPr>
          <p:txBody>
            <a:bodyPr/>
            <a:lstStyle/>
            <a:p>
              <a:pPr>
                <a:defRPr/>
              </a:pPr>
              <a:endParaRPr lang="en-US"/>
            </a:p>
          </p:txBody>
        </p:sp>
        <p:sp>
          <p:nvSpPr>
            <p:cNvPr id="21" name="Freeform 21">
              <a:extLst>
                <a:ext uri="{FF2B5EF4-FFF2-40B4-BE49-F238E27FC236}">
                  <a16:creationId xmlns:a16="http://schemas.microsoft.com/office/drawing/2014/main" id="{BD16524D-B7A0-61FF-C8D2-B14EA494B782}"/>
                </a:ext>
              </a:extLst>
            </p:cNvPr>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w="9525">
              <a:noFill/>
              <a:round/>
              <a:headEnd/>
              <a:tailEnd/>
            </a:ln>
          </p:spPr>
          <p:txBody>
            <a:bodyPr/>
            <a:lstStyle/>
            <a:p>
              <a:pPr>
                <a:defRPr/>
              </a:pPr>
              <a:endParaRPr lang="en-US"/>
            </a:p>
          </p:txBody>
        </p:sp>
        <p:sp>
          <p:nvSpPr>
            <p:cNvPr id="22" name="Freeform 22">
              <a:extLst>
                <a:ext uri="{FF2B5EF4-FFF2-40B4-BE49-F238E27FC236}">
                  <a16:creationId xmlns:a16="http://schemas.microsoft.com/office/drawing/2014/main" id="{171C54E7-BA49-7535-6072-8699E6E6639B}"/>
                </a:ext>
              </a:extLst>
            </p:cNvPr>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p:spPr>
          <p:txBody>
            <a:bodyPr/>
            <a:lstStyle/>
            <a:p>
              <a:pPr>
                <a:defRPr/>
              </a:pPr>
              <a:endParaRPr lang="en-US"/>
            </a:p>
          </p:txBody>
        </p:sp>
        <p:sp>
          <p:nvSpPr>
            <p:cNvPr id="23" name="Freeform 23">
              <a:extLst>
                <a:ext uri="{FF2B5EF4-FFF2-40B4-BE49-F238E27FC236}">
                  <a16:creationId xmlns:a16="http://schemas.microsoft.com/office/drawing/2014/main" id="{CBAFAEFE-A496-4C7B-952E-AB8E670F2DCB}"/>
                </a:ext>
              </a:extLst>
            </p:cNvPr>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p:spPr>
          <p:txBody>
            <a:bodyPr/>
            <a:lstStyle/>
            <a:p>
              <a:pPr>
                <a:defRPr/>
              </a:pPr>
              <a:endParaRPr lang="en-US"/>
            </a:p>
          </p:txBody>
        </p:sp>
        <p:sp>
          <p:nvSpPr>
            <p:cNvPr id="24" name="Freeform 24">
              <a:extLst>
                <a:ext uri="{FF2B5EF4-FFF2-40B4-BE49-F238E27FC236}">
                  <a16:creationId xmlns:a16="http://schemas.microsoft.com/office/drawing/2014/main" id="{8F3853ED-7272-9ED4-B5BC-44DE93C4B105}"/>
                </a:ext>
              </a:extLst>
            </p:cNvPr>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p:spPr>
          <p:txBody>
            <a:bodyPr/>
            <a:lstStyle/>
            <a:p>
              <a:pPr>
                <a:defRPr/>
              </a:pPr>
              <a:endParaRPr lang="en-US"/>
            </a:p>
          </p:txBody>
        </p:sp>
        <p:sp>
          <p:nvSpPr>
            <p:cNvPr id="25" name="Freeform 25">
              <a:extLst>
                <a:ext uri="{FF2B5EF4-FFF2-40B4-BE49-F238E27FC236}">
                  <a16:creationId xmlns:a16="http://schemas.microsoft.com/office/drawing/2014/main" id="{B19BF955-41BB-FD73-05D2-48590B61971B}"/>
                </a:ext>
              </a:extLst>
            </p:cNvPr>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w="9525">
              <a:noFill/>
              <a:round/>
              <a:headEnd/>
              <a:tailEnd/>
            </a:ln>
          </p:spPr>
          <p:txBody>
            <a:bodyPr/>
            <a:lstStyle/>
            <a:p>
              <a:pPr>
                <a:defRPr/>
              </a:pPr>
              <a:endParaRPr lang="en-US"/>
            </a:p>
          </p:txBody>
        </p:sp>
        <p:sp>
          <p:nvSpPr>
            <p:cNvPr id="26" name="Freeform 26">
              <a:extLst>
                <a:ext uri="{FF2B5EF4-FFF2-40B4-BE49-F238E27FC236}">
                  <a16:creationId xmlns:a16="http://schemas.microsoft.com/office/drawing/2014/main" id="{256BDE94-7329-5F9A-8A5A-E5FAC55B9188}"/>
                </a:ext>
              </a:extLst>
            </p:cNvPr>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p:spPr>
          <p:txBody>
            <a:bodyPr/>
            <a:lstStyle/>
            <a:p>
              <a:pPr>
                <a:defRPr/>
              </a:pPr>
              <a:endParaRPr lang="en-US"/>
            </a:p>
          </p:txBody>
        </p:sp>
        <p:sp>
          <p:nvSpPr>
            <p:cNvPr id="27" name="Freeform 27">
              <a:extLst>
                <a:ext uri="{FF2B5EF4-FFF2-40B4-BE49-F238E27FC236}">
                  <a16:creationId xmlns:a16="http://schemas.microsoft.com/office/drawing/2014/main" id="{4A70A8A1-BF99-07D3-6633-0BE31C6C6D3A}"/>
                </a:ext>
              </a:extLst>
            </p:cNvPr>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a:defRPr/>
              </a:pPr>
              <a:endParaRPr lang="en-US"/>
            </a:p>
          </p:txBody>
        </p:sp>
        <p:sp>
          <p:nvSpPr>
            <p:cNvPr id="28" name="Freeform 28">
              <a:extLst>
                <a:ext uri="{FF2B5EF4-FFF2-40B4-BE49-F238E27FC236}">
                  <a16:creationId xmlns:a16="http://schemas.microsoft.com/office/drawing/2014/main" id="{779851C5-7C20-86EA-25E5-6ECC4586501F}"/>
                </a:ext>
              </a:extLst>
            </p:cNvPr>
            <p:cNvSpPr>
              <a:spLocks/>
            </p:cNvSpPr>
            <p:nvPr/>
          </p:nvSpPr>
          <p:spPr bwMode="hidden">
            <a:xfrm>
              <a:off x="5698" y="653"/>
              <a:ext cx="60" cy="311"/>
            </a:xfrm>
            <a:custGeom>
              <a:avLst/>
              <a:gdLst>
                <a:gd name="T0" fmla="*/ 0 w 60"/>
                <a:gd name="T1" fmla="*/ 144 h 312"/>
                <a:gd name="T2" fmla="*/ 60 w 60"/>
                <a:gd name="T3" fmla="*/ 310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w="9525">
              <a:noFill/>
              <a:round/>
              <a:headEnd/>
              <a:tailEnd/>
            </a:ln>
          </p:spPr>
          <p:txBody>
            <a:bodyPr/>
            <a:lstStyle/>
            <a:p>
              <a:pPr>
                <a:defRPr/>
              </a:pPr>
              <a:endParaRPr lang="en-US"/>
            </a:p>
          </p:txBody>
        </p:sp>
        <p:sp>
          <p:nvSpPr>
            <p:cNvPr id="29" name="Freeform 29">
              <a:extLst>
                <a:ext uri="{FF2B5EF4-FFF2-40B4-BE49-F238E27FC236}">
                  <a16:creationId xmlns:a16="http://schemas.microsoft.com/office/drawing/2014/main" id="{937BD352-08E4-A419-8A49-9F6D96FAAB33}"/>
                </a:ext>
              </a:extLst>
            </p:cNvPr>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p:spPr>
          <p:txBody>
            <a:bodyPr/>
            <a:lstStyle/>
            <a:p>
              <a:pPr>
                <a:defRPr/>
              </a:pPr>
              <a:endParaRPr lang="en-US"/>
            </a:p>
          </p:txBody>
        </p:sp>
        <p:sp>
          <p:nvSpPr>
            <p:cNvPr id="30" name="Freeform 30">
              <a:extLst>
                <a:ext uri="{FF2B5EF4-FFF2-40B4-BE49-F238E27FC236}">
                  <a16:creationId xmlns:a16="http://schemas.microsoft.com/office/drawing/2014/main" id="{99A3C924-E74C-7446-7ADA-7F3A19062092}"/>
                </a:ext>
              </a:extLst>
            </p:cNvPr>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w="9525">
              <a:noFill/>
              <a:round/>
              <a:headEnd/>
              <a:tailEnd/>
            </a:ln>
          </p:spPr>
          <p:txBody>
            <a:bodyPr/>
            <a:lstStyle/>
            <a:p>
              <a:pPr>
                <a:defRPr/>
              </a:pPr>
              <a:endParaRPr lang="en-US"/>
            </a:p>
          </p:txBody>
        </p:sp>
        <p:sp>
          <p:nvSpPr>
            <p:cNvPr id="31" name="Freeform 31">
              <a:extLst>
                <a:ext uri="{FF2B5EF4-FFF2-40B4-BE49-F238E27FC236}">
                  <a16:creationId xmlns:a16="http://schemas.microsoft.com/office/drawing/2014/main" id="{DB87B7AC-84E7-4B9C-7B26-C20DD6F56DA5}"/>
                </a:ext>
              </a:extLst>
            </p:cNvPr>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p:spPr>
          <p:txBody>
            <a:bodyPr/>
            <a:lstStyle/>
            <a:p>
              <a:pPr>
                <a:defRPr/>
              </a:pPr>
              <a:endParaRPr lang="en-US"/>
            </a:p>
          </p:txBody>
        </p:sp>
        <p:sp>
          <p:nvSpPr>
            <p:cNvPr id="178208" name="Freeform 32">
              <a:extLst>
                <a:ext uri="{FF2B5EF4-FFF2-40B4-BE49-F238E27FC236}">
                  <a16:creationId xmlns:a16="http://schemas.microsoft.com/office/drawing/2014/main" id="{74C58634-2F0E-3FDE-A027-48A041014E92}"/>
                </a:ext>
              </a:extLst>
            </p:cNvPr>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p:spPr>
          <p:txBody>
            <a:bodyPr/>
            <a:lstStyle/>
            <a:p>
              <a:pPr>
                <a:defRPr/>
              </a:pPr>
              <a:endParaRPr lang="en-US"/>
            </a:p>
          </p:txBody>
        </p:sp>
        <p:sp>
          <p:nvSpPr>
            <p:cNvPr id="178209" name="Freeform 33">
              <a:extLst>
                <a:ext uri="{FF2B5EF4-FFF2-40B4-BE49-F238E27FC236}">
                  <a16:creationId xmlns:a16="http://schemas.microsoft.com/office/drawing/2014/main" id="{E4945BFB-FF76-8275-59A1-9D65C42EE502}"/>
                </a:ext>
              </a:extLst>
            </p:cNvPr>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p:spPr>
          <p:txBody>
            <a:bodyPr/>
            <a:lstStyle/>
            <a:p>
              <a:pPr>
                <a:defRPr/>
              </a:pPr>
              <a:endParaRPr lang="en-US"/>
            </a:p>
          </p:txBody>
        </p:sp>
        <p:sp>
          <p:nvSpPr>
            <p:cNvPr id="178210" name="Freeform 34">
              <a:extLst>
                <a:ext uri="{FF2B5EF4-FFF2-40B4-BE49-F238E27FC236}">
                  <a16:creationId xmlns:a16="http://schemas.microsoft.com/office/drawing/2014/main" id="{75D0156E-49CA-8B5B-26ED-C742411E385D}"/>
                </a:ext>
              </a:extLst>
            </p:cNvPr>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p:spPr>
          <p:txBody>
            <a:bodyPr/>
            <a:lstStyle/>
            <a:p>
              <a:pPr>
                <a:defRPr/>
              </a:pPr>
              <a:endParaRPr lang="en-US"/>
            </a:p>
          </p:txBody>
        </p:sp>
        <p:sp>
          <p:nvSpPr>
            <p:cNvPr id="178211" name="Freeform 35">
              <a:extLst>
                <a:ext uri="{FF2B5EF4-FFF2-40B4-BE49-F238E27FC236}">
                  <a16:creationId xmlns:a16="http://schemas.microsoft.com/office/drawing/2014/main" id="{F5A7A2F4-53BF-624E-DBB0-2E79AE3EFAFF}"/>
                </a:ext>
              </a:extLst>
            </p:cNvPr>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a:defRPr/>
              </a:pPr>
              <a:endParaRPr lang="en-US"/>
            </a:p>
          </p:txBody>
        </p:sp>
        <p:sp>
          <p:nvSpPr>
            <p:cNvPr id="178212" name="Freeform 36">
              <a:extLst>
                <a:ext uri="{FF2B5EF4-FFF2-40B4-BE49-F238E27FC236}">
                  <a16:creationId xmlns:a16="http://schemas.microsoft.com/office/drawing/2014/main" id="{EFC0F626-8BF9-D539-1493-64E135AF801A}"/>
                </a:ext>
              </a:extLst>
            </p:cNvPr>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p:spPr>
          <p:txBody>
            <a:bodyPr/>
            <a:lstStyle/>
            <a:p>
              <a:pPr>
                <a:defRPr/>
              </a:pPr>
              <a:endParaRPr lang="en-US"/>
            </a:p>
          </p:txBody>
        </p:sp>
        <p:sp>
          <p:nvSpPr>
            <p:cNvPr id="178213" name="Freeform 37">
              <a:extLst>
                <a:ext uri="{FF2B5EF4-FFF2-40B4-BE49-F238E27FC236}">
                  <a16:creationId xmlns:a16="http://schemas.microsoft.com/office/drawing/2014/main" id="{67A1A603-4F56-FCA6-5B5D-8AC6992D8F6C}"/>
                </a:ext>
              </a:extLst>
            </p:cNvPr>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p:spPr>
          <p:txBody>
            <a:bodyPr/>
            <a:lstStyle/>
            <a:p>
              <a:pPr>
                <a:defRPr/>
              </a:pPr>
              <a:endParaRPr lang="en-US"/>
            </a:p>
          </p:txBody>
        </p:sp>
        <p:sp>
          <p:nvSpPr>
            <p:cNvPr id="178214" name="Freeform 38">
              <a:extLst>
                <a:ext uri="{FF2B5EF4-FFF2-40B4-BE49-F238E27FC236}">
                  <a16:creationId xmlns:a16="http://schemas.microsoft.com/office/drawing/2014/main" id="{0B8B9568-E48B-A7F9-1B7A-FCBDE09536C9}"/>
                </a:ext>
              </a:extLst>
            </p:cNvPr>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p:spPr>
          <p:txBody>
            <a:bodyPr/>
            <a:lstStyle/>
            <a:p>
              <a:pPr>
                <a:defRPr/>
              </a:pPr>
              <a:endParaRPr lang="en-US"/>
            </a:p>
          </p:txBody>
        </p:sp>
        <p:grpSp>
          <p:nvGrpSpPr>
            <p:cNvPr id="178215" name="Group 39">
              <a:extLst>
                <a:ext uri="{FF2B5EF4-FFF2-40B4-BE49-F238E27FC236}">
                  <a16:creationId xmlns:a16="http://schemas.microsoft.com/office/drawing/2014/main" id="{2F362AF8-D03D-D14B-0FA6-8A980D22A136}"/>
                </a:ext>
              </a:extLst>
            </p:cNvPr>
            <p:cNvGrpSpPr>
              <a:grpSpLocks/>
            </p:cNvGrpSpPr>
            <p:nvPr userDrawn="1"/>
          </p:nvGrpSpPr>
          <p:grpSpPr bwMode="auto">
            <a:xfrm>
              <a:off x="0" y="1632"/>
              <a:ext cx="5758" cy="1858"/>
              <a:chOff x="0" y="1632"/>
              <a:chExt cx="5758" cy="1858"/>
            </a:xfrm>
          </p:grpSpPr>
          <p:sp>
            <p:nvSpPr>
              <p:cNvPr id="178216" name="Freeform 40">
                <a:extLst>
                  <a:ext uri="{FF2B5EF4-FFF2-40B4-BE49-F238E27FC236}">
                    <a16:creationId xmlns:a16="http://schemas.microsoft.com/office/drawing/2014/main" id="{61A519C8-1A29-9931-A562-D98036229B77}"/>
                  </a:ext>
                </a:extLst>
              </p:cNvPr>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p:spPr>
            <p:txBody>
              <a:bodyPr/>
              <a:lstStyle/>
              <a:p>
                <a:pPr>
                  <a:defRPr/>
                </a:pPr>
                <a:endParaRPr lang="en-US"/>
              </a:p>
            </p:txBody>
          </p:sp>
          <p:sp>
            <p:nvSpPr>
              <p:cNvPr id="178217" name="Freeform 41">
                <a:extLst>
                  <a:ext uri="{FF2B5EF4-FFF2-40B4-BE49-F238E27FC236}">
                    <a16:creationId xmlns:a16="http://schemas.microsoft.com/office/drawing/2014/main" id="{1C4D1CDC-3FA1-0BC5-CD7A-F3A4F7D41A12}"/>
                  </a:ext>
                </a:extLst>
              </p:cNvPr>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p:spPr>
            <p:txBody>
              <a:bodyPr/>
              <a:lstStyle/>
              <a:p>
                <a:pPr>
                  <a:defRPr/>
                </a:pPr>
                <a:endParaRPr lang="en-US"/>
              </a:p>
            </p:txBody>
          </p:sp>
        </p:grpSp>
      </p:grpSp>
      <p:sp>
        <p:nvSpPr>
          <p:cNvPr id="178218" name="Rectangle 42"/>
          <p:cNvSpPr>
            <a:spLocks noGrp="1" noChangeArrowheads="1"/>
          </p:cNvSpPr>
          <p:nvPr>
            <p:ph type="ctrTitle" sz="quarter"/>
          </p:nvPr>
        </p:nvSpPr>
        <p:spPr>
          <a:xfrm>
            <a:off x="457200" y="1600200"/>
            <a:ext cx="8229600" cy="1828800"/>
          </a:xfrm>
        </p:spPr>
        <p:txBody>
          <a:bodyPr/>
          <a:lstStyle>
            <a:lvl1pPr>
              <a:defRPr sz="4800"/>
            </a:lvl1pPr>
          </a:lstStyle>
          <a:p>
            <a:pPr lvl="0"/>
            <a:r>
              <a:rPr lang="en-US" noProof="0"/>
              <a:t>Click to edit Master title style</a:t>
            </a:r>
          </a:p>
        </p:txBody>
      </p:sp>
      <p:sp>
        <p:nvSpPr>
          <p:cNvPr id="178219"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3600"/>
            </a:lvl1pPr>
          </a:lstStyle>
          <a:p>
            <a:pPr lvl="0"/>
            <a:r>
              <a:rPr lang="en-US" noProof="0"/>
              <a:t>Click to edit Master subtitle style</a:t>
            </a:r>
          </a:p>
        </p:txBody>
      </p:sp>
      <p:sp>
        <p:nvSpPr>
          <p:cNvPr id="178220" name="Rectangle 44">
            <a:extLst>
              <a:ext uri="{FF2B5EF4-FFF2-40B4-BE49-F238E27FC236}">
                <a16:creationId xmlns:a16="http://schemas.microsoft.com/office/drawing/2014/main" id="{E47C969C-CD5B-21EF-8CF7-13AEDB25603A}"/>
              </a:ext>
            </a:extLst>
          </p:cNvPr>
          <p:cNvSpPr>
            <a:spLocks noGrp="1" noChangeArrowheads="1"/>
          </p:cNvSpPr>
          <p:nvPr>
            <p:ph type="dt" sz="quarter" idx="10"/>
          </p:nvPr>
        </p:nvSpPr>
        <p:spPr/>
        <p:txBody>
          <a:bodyPr/>
          <a:lstStyle>
            <a:lvl1pPr>
              <a:defRPr/>
            </a:lvl1pPr>
          </a:lstStyle>
          <a:p>
            <a:pPr>
              <a:defRPr/>
            </a:pPr>
            <a:endParaRPr lang="en-US"/>
          </a:p>
        </p:txBody>
      </p:sp>
      <p:sp>
        <p:nvSpPr>
          <p:cNvPr id="178221" name="Rectangle 45">
            <a:extLst>
              <a:ext uri="{FF2B5EF4-FFF2-40B4-BE49-F238E27FC236}">
                <a16:creationId xmlns:a16="http://schemas.microsoft.com/office/drawing/2014/main" id="{4BAD5C01-8D04-2D19-3F02-C81A0D6BAAC2}"/>
              </a:ext>
            </a:extLst>
          </p:cNvPr>
          <p:cNvSpPr>
            <a:spLocks noGrp="1" noChangeArrowheads="1"/>
          </p:cNvSpPr>
          <p:nvPr>
            <p:ph type="ftr" sz="quarter" idx="11"/>
          </p:nvPr>
        </p:nvSpPr>
        <p:spPr/>
        <p:txBody>
          <a:bodyPr/>
          <a:lstStyle>
            <a:lvl1pPr>
              <a:defRPr/>
            </a:lvl1pPr>
          </a:lstStyle>
          <a:p>
            <a:pPr>
              <a:defRPr/>
            </a:pPr>
            <a:endParaRPr lang="en-US"/>
          </a:p>
        </p:txBody>
      </p:sp>
      <p:sp>
        <p:nvSpPr>
          <p:cNvPr id="178222" name="Rectangle 46">
            <a:extLst>
              <a:ext uri="{FF2B5EF4-FFF2-40B4-BE49-F238E27FC236}">
                <a16:creationId xmlns:a16="http://schemas.microsoft.com/office/drawing/2014/main" id="{26B951F2-E27D-010B-4FF2-3AA38F086E78}"/>
              </a:ext>
            </a:extLst>
          </p:cNvPr>
          <p:cNvSpPr>
            <a:spLocks noGrp="1" noChangeArrowheads="1"/>
          </p:cNvSpPr>
          <p:nvPr>
            <p:ph type="sldNum" sz="quarter" idx="12"/>
          </p:nvPr>
        </p:nvSpPr>
        <p:spPr/>
        <p:txBody>
          <a:bodyPr/>
          <a:lstStyle>
            <a:lvl1pPr>
              <a:defRPr/>
            </a:lvl1pPr>
          </a:lstStyle>
          <a:p>
            <a:fld id="{B9E1C62D-C9C7-474A-A0BC-204BEB6E06C7}" type="slidenum">
              <a:rPr lang="en-US" altLang="en-US"/>
              <a:pPr/>
              <a:t>‹#›</a:t>
            </a:fld>
            <a:endParaRPr lang="en-US" altLang="en-US"/>
          </a:p>
        </p:txBody>
      </p:sp>
    </p:spTree>
    <p:extLst>
      <p:ext uri="{BB962C8B-B14F-4D97-AF65-F5344CB8AC3E}">
        <p14:creationId xmlns:p14="http://schemas.microsoft.com/office/powerpoint/2010/main" val="2238523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4">
            <a:extLst>
              <a:ext uri="{FF2B5EF4-FFF2-40B4-BE49-F238E27FC236}">
                <a16:creationId xmlns:a16="http://schemas.microsoft.com/office/drawing/2014/main" id="{A6C440A7-B1F3-FFDC-CD31-3FBF8BC855C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5">
            <a:extLst>
              <a:ext uri="{FF2B5EF4-FFF2-40B4-BE49-F238E27FC236}">
                <a16:creationId xmlns:a16="http://schemas.microsoft.com/office/drawing/2014/main" id="{4DB2A8EB-3FCC-D982-1E24-308E7BA292B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6">
            <a:extLst>
              <a:ext uri="{FF2B5EF4-FFF2-40B4-BE49-F238E27FC236}">
                <a16:creationId xmlns:a16="http://schemas.microsoft.com/office/drawing/2014/main" id="{39107CED-411D-DBCE-004B-B02E2CD7A63B}"/>
              </a:ext>
            </a:extLst>
          </p:cNvPr>
          <p:cNvSpPr>
            <a:spLocks noGrp="1" noChangeArrowheads="1"/>
          </p:cNvSpPr>
          <p:nvPr>
            <p:ph type="sldNum" sz="quarter" idx="12"/>
          </p:nvPr>
        </p:nvSpPr>
        <p:spPr>
          <a:ln/>
        </p:spPr>
        <p:txBody>
          <a:bodyPr/>
          <a:lstStyle>
            <a:lvl1pPr>
              <a:defRPr/>
            </a:lvl1pPr>
          </a:lstStyle>
          <a:p>
            <a:fld id="{49A38504-53B9-4AB0-AEF8-F4807D1B034B}" type="slidenum">
              <a:rPr lang="en-US" altLang="en-US"/>
              <a:pPr/>
              <a:t>‹#›</a:t>
            </a:fld>
            <a:endParaRPr lang="en-US" altLang="en-US"/>
          </a:p>
        </p:txBody>
      </p:sp>
    </p:spTree>
    <p:extLst>
      <p:ext uri="{BB962C8B-B14F-4D97-AF65-F5344CB8AC3E}">
        <p14:creationId xmlns:p14="http://schemas.microsoft.com/office/powerpoint/2010/main" val="1455523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4">
            <a:extLst>
              <a:ext uri="{FF2B5EF4-FFF2-40B4-BE49-F238E27FC236}">
                <a16:creationId xmlns:a16="http://schemas.microsoft.com/office/drawing/2014/main" id="{D5EDA094-D093-57E6-9318-344E10EA740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5">
            <a:extLst>
              <a:ext uri="{FF2B5EF4-FFF2-40B4-BE49-F238E27FC236}">
                <a16:creationId xmlns:a16="http://schemas.microsoft.com/office/drawing/2014/main" id="{BE5194AF-AA7B-33BA-8762-A0A925EB039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6">
            <a:extLst>
              <a:ext uri="{FF2B5EF4-FFF2-40B4-BE49-F238E27FC236}">
                <a16:creationId xmlns:a16="http://schemas.microsoft.com/office/drawing/2014/main" id="{F752D570-DE82-32C5-C4FB-5FB249E68FF9}"/>
              </a:ext>
            </a:extLst>
          </p:cNvPr>
          <p:cNvSpPr>
            <a:spLocks noGrp="1" noChangeArrowheads="1"/>
          </p:cNvSpPr>
          <p:nvPr>
            <p:ph type="sldNum" sz="quarter" idx="12"/>
          </p:nvPr>
        </p:nvSpPr>
        <p:spPr>
          <a:ln/>
        </p:spPr>
        <p:txBody>
          <a:bodyPr/>
          <a:lstStyle>
            <a:lvl1pPr>
              <a:defRPr/>
            </a:lvl1pPr>
          </a:lstStyle>
          <a:p>
            <a:fld id="{2608C637-80C6-437A-861A-96685EE96451}" type="slidenum">
              <a:rPr lang="en-US" altLang="en-US"/>
              <a:pPr/>
              <a:t>‹#›</a:t>
            </a:fld>
            <a:endParaRPr lang="en-US" altLang="en-US"/>
          </a:p>
        </p:txBody>
      </p:sp>
    </p:spTree>
    <p:extLst>
      <p:ext uri="{BB962C8B-B14F-4D97-AF65-F5344CB8AC3E}">
        <p14:creationId xmlns:p14="http://schemas.microsoft.com/office/powerpoint/2010/main" val="2014726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4">
            <a:extLst>
              <a:ext uri="{FF2B5EF4-FFF2-40B4-BE49-F238E27FC236}">
                <a16:creationId xmlns:a16="http://schemas.microsoft.com/office/drawing/2014/main" id="{5EB1CDA6-5819-7D67-C18C-9A84C233068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45">
            <a:extLst>
              <a:ext uri="{FF2B5EF4-FFF2-40B4-BE49-F238E27FC236}">
                <a16:creationId xmlns:a16="http://schemas.microsoft.com/office/drawing/2014/main" id="{31739030-A730-DCA7-ECB6-BDB4B3644C4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46">
            <a:extLst>
              <a:ext uri="{FF2B5EF4-FFF2-40B4-BE49-F238E27FC236}">
                <a16:creationId xmlns:a16="http://schemas.microsoft.com/office/drawing/2014/main" id="{CC3D4E52-70A7-57D7-4AB5-53ED4CCD54A2}"/>
              </a:ext>
            </a:extLst>
          </p:cNvPr>
          <p:cNvSpPr>
            <a:spLocks noGrp="1" noChangeArrowheads="1"/>
          </p:cNvSpPr>
          <p:nvPr>
            <p:ph type="sldNum" sz="quarter" idx="12"/>
          </p:nvPr>
        </p:nvSpPr>
        <p:spPr>
          <a:ln/>
        </p:spPr>
        <p:txBody>
          <a:bodyPr/>
          <a:lstStyle>
            <a:lvl1pPr>
              <a:defRPr/>
            </a:lvl1pPr>
          </a:lstStyle>
          <a:p>
            <a:fld id="{600161C4-2690-4E6A-89CA-8A5F040F531F}" type="slidenum">
              <a:rPr lang="en-US" altLang="en-US"/>
              <a:pPr/>
              <a:t>‹#›</a:t>
            </a:fld>
            <a:endParaRPr lang="en-US" altLang="en-US"/>
          </a:p>
        </p:txBody>
      </p:sp>
    </p:spTree>
    <p:extLst>
      <p:ext uri="{BB962C8B-B14F-4D97-AF65-F5344CB8AC3E}">
        <p14:creationId xmlns:p14="http://schemas.microsoft.com/office/powerpoint/2010/main" val="1794048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4">
            <a:extLst>
              <a:ext uri="{FF2B5EF4-FFF2-40B4-BE49-F238E27FC236}">
                <a16:creationId xmlns:a16="http://schemas.microsoft.com/office/drawing/2014/main" id="{C9EA0EF1-530E-421C-B152-731D50B811BC}"/>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45">
            <a:extLst>
              <a:ext uri="{FF2B5EF4-FFF2-40B4-BE49-F238E27FC236}">
                <a16:creationId xmlns:a16="http://schemas.microsoft.com/office/drawing/2014/main" id="{71347E47-9903-5624-EBD4-C5702C80824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46">
            <a:extLst>
              <a:ext uri="{FF2B5EF4-FFF2-40B4-BE49-F238E27FC236}">
                <a16:creationId xmlns:a16="http://schemas.microsoft.com/office/drawing/2014/main" id="{AA6DF538-B2C5-51FD-B330-1009C45CDADF}"/>
              </a:ext>
            </a:extLst>
          </p:cNvPr>
          <p:cNvSpPr>
            <a:spLocks noGrp="1" noChangeArrowheads="1"/>
          </p:cNvSpPr>
          <p:nvPr>
            <p:ph type="sldNum" sz="quarter" idx="12"/>
          </p:nvPr>
        </p:nvSpPr>
        <p:spPr>
          <a:ln/>
        </p:spPr>
        <p:txBody>
          <a:bodyPr/>
          <a:lstStyle>
            <a:lvl1pPr>
              <a:defRPr/>
            </a:lvl1pPr>
          </a:lstStyle>
          <a:p>
            <a:fld id="{9AA55FC6-C6E3-438C-959F-77BE2226FBE3}" type="slidenum">
              <a:rPr lang="en-US" altLang="en-US"/>
              <a:pPr/>
              <a:t>‹#›</a:t>
            </a:fld>
            <a:endParaRPr lang="en-US" altLang="en-US"/>
          </a:p>
        </p:txBody>
      </p:sp>
    </p:spTree>
    <p:extLst>
      <p:ext uri="{BB962C8B-B14F-4D97-AF65-F5344CB8AC3E}">
        <p14:creationId xmlns:p14="http://schemas.microsoft.com/office/powerpoint/2010/main" val="845225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4">
            <a:extLst>
              <a:ext uri="{FF2B5EF4-FFF2-40B4-BE49-F238E27FC236}">
                <a16:creationId xmlns:a16="http://schemas.microsoft.com/office/drawing/2014/main" id="{9289D671-9D59-FFED-1D16-A942AA6DFEDB}"/>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45">
            <a:extLst>
              <a:ext uri="{FF2B5EF4-FFF2-40B4-BE49-F238E27FC236}">
                <a16:creationId xmlns:a16="http://schemas.microsoft.com/office/drawing/2014/main" id="{F0D9BB2C-E512-DE8E-985D-CE57E0D9ED2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46">
            <a:extLst>
              <a:ext uri="{FF2B5EF4-FFF2-40B4-BE49-F238E27FC236}">
                <a16:creationId xmlns:a16="http://schemas.microsoft.com/office/drawing/2014/main" id="{1D6782C1-190F-4BF4-5A5D-0B27CCB728D8}"/>
              </a:ext>
            </a:extLst>
          </p:cNvPr>
          <p:cNvSpPr>
            <a:spLocks noGrp="1" noChangeArrowheads="1"/>
          </p:cNvSpPr>
          <p:nvPr>
            <p:ph type="sldNum" sz="quarter" idx="12"/>
          </p:nvPr>
        </p:nvSpPr>
        <p:spPr>
          <a:ln/>
        </p:spPr>
        <p:txBody>
          <a:bodyPr/>
          <a:lstStyle>
            <a:lvl1pPr>
              <a:defRPr/>
            </a:lvl1pPr>
          </a:lstStyle>
          <a:p>
            <a:fld id="{EEC84B8A-6C1B-4BFE-92AB-5D530FF38EBC}" type="slidenum">
              <a:rPr lang="en-US" altLang="en-US"/>
              <a:pPr/>
              <a:t>‹#›</a:t>
            </a:fld>
            <a:endParaRPr lang="en-US" altLang="en-US"/>
          </a:p>
        </p:txBody>
      </p:sp>
    </p:spTree>
    <p:extLst>
      <p:ext uri="{BB962C8B-B14F-4D97-AF65-F5344CB8AC3E}">
        <p14:creationId xmlns:p14="http://schemas.microsoft.com/office/powerpoint/2010/main" val="12730498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a:extLst>
              <a:ext uri="{FF2B5EF4-FFF2-40B4-BE49-F238E27FC236}">
                <a16:creationId xmlns:a16="http://schemas.microsoft.com/office/drawing/2014/main" id="{E8074F5B-E55A-488A-C787-5432B805B5B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45">
            <a:extLst>
              <a:ext uri="{FF2B5EF4-FFF2-40B4-BE49-F238E27FC236}">
                <a16:creationId xmlns:a16="http://schemas.microsoft.com/office/drawing/2014/main" id="{9A2D72B5-5352-75EC-C629-550DF5F2E7F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46">
            <a:extLst>
              <a:ext uri="{FF2B5EF4-FFF2-40B4-BE49-F238E27FC236}">
                <a16:creationId xmlns:a16="http://schemas.microsoft.com/office/drawing/2014/main" id="{DB9CFA19-A520-EAE6-F62B-0C4FEC11347E}"/>
              </a:ext>
            </a:extLst>
          </p:cNvPr>
          <p:cNvSpPr>
            <a:spLocks noGrp="1" noChangeArrowheads="1"/>
          </p:cNvSpPr>
          <p:nvPr>
            <p:ph type="sldNum" sz="quarter" idx="12"/>
          </p:nvPr>
        </p:nvSpPr>
        <p:spPr>
          <a:ln/>
        </p:spPr>
        <p:txBody>
          <a:bodyPr/>
          <a:lstStyle>
            <a:lvl1pPr>
              <a:defRPr/>
            </a:lvl1pPr>
          </a:lstStyle>
          <a:p>
            <a:fld id="{D07598A4-5EC6-4CA7-8C4F-7BEDFCC4C29A}" type="slidenum">
              <a:rPr lang="en-US" altLang="en-US"/>
              <a:pPr/>
              <a:t>‹#›</a:t>
            </a:fld>
            <a:endParaRPr lang="en-US" altLang="en-US"/>
          </a:p>
        </p:txBody>
      </p:sp>
    </p:spTree>
    <p:extLst>
      <p:ext uri="{BB962C8B-B14F-4D97-AF65-F5344CB8AC3E}">
        <p14:creationId xmlns:p14="http://schemas.microsoft.com/office/powerpoint/2010/main" val="13363903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4">
            <a:extLst>
              <a:ext uri="{FF2B5EF4-FFF2-40B4-BE49-F238E27FC236}">
                <a16:creationId xmlns:a16="http://schemas.microsoft.com/office/drawing/2014/main" id="{F497C426-9F1E-F5C1-3F0D-8C3935702C1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45">
            <a:extLst>
              <a:ext uri="{FF2B5EF4-FFF2-40B4-BE49-F238E27FC236}">
                <a16:creationId xmlns:a16="http://schemas.microsoft.com/office/drawing/2014/main" id="{A62ACF0F-3495-4A88-7D77-81F7EC583A6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46">
            <a:extLst>
              <a:ext uri="{FF2B5EF4-FFF2-40B4-BE49-F238E27FC236}">
                <a16:creationId xmlns:a16="http://schemas.microsoft.com/office/drawing/2014/main" id="{356378C2-7BCA-0DEE-11FD-0296D7A33EF2}"/>
              </a:ext>
            </a:extLst>
          </p:cNvPr>
          <p:cNvSpPr>
            <a:spLocks noGrp="1" noChangeArrowheads="1"/>
          </p:cNvSpPr>
          <p:nvPr>
            <p:ph type="sldNum" sz="quarter" idx="12"/>
          </p:nvPr>
        </p:nvSpPr>
        <p:spPr>
          <a:ln/>
        </p:spPr>
        <p:txBody>
          <a:bodyPr/>
          <a:lstStyle>
            <a:lvl1pPr>
              <a:defRPr/>
            </a:lvl1pPr>
          </a:lstStyle>
          <a:p>
            <a:fld id="{615FA2E9-F46E-4F86-BDFB-294713B5D883}" type="slidenum">
              <a:rPr lang="en-US" altLang="en-US"/>
              <a:pPr/>
              <a:t>‹#›</a:t>
            </a:fld>
            <a:endParaRPr lang="en-US" altLang="en-US"/>
          </a:p>
        </p:txBody>
      </p:sp>
    </p:spTree>
    <p:extLst>
      <p:ext uri="{BB962C8B-B14F-4D97-AF65-F5344CB8AC3E}">
        <p14:creationId xmlns:p14="http://schemas.microsoft.com/office/powerpoint/2010/main" val="1656969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11DF30-E661-40D3-851D-9B45F4896649}" type="datetimeFigureOut">
              <a:rPr lang="en-US" smtClean="0"/>
              <a:pPr/>
              <a:t>24-Aug-23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8C97F-D21B-4D0E-A077-7D5D8CEDDBE3}"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4">
            <a:extLst>
              <a:ext uri="{FF2B5EF4-FFF2-40B4-BE49-F238E27FC236}">
                <a16:creationId xmlns:a16="http://schemas.microsoft.com/office/drawing/2014/main" id="{119D5BD8-6307-7650-6D61-F1E47A85F25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45">
            <a:extLst>
              <a:ext uri="{FF2B5EF4-FFF2-40B4-BE49-F238E27FC236}">
                <a16:creationId xmlns:a16="http://schemas.microsoft.com/office/drawing/2014/main" id="{F3D73E6F-5A27-24DE-314F-BF5DF21E3C9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46">
            <a:extLst>
              <a:ext uri="{FF2B5EF4-FFF2-40B4-BE49-F238E27FC236}">
                <a16:creationId xmlns:a16="http://schemas.microsoft.com/office/drawing/2014/main" id="{152BAF7D-1886-7787-7B18-68A58250F2DF}"/>
              </a:ext>
            </a:extLst>
          </p:cNvPr>
          <p:cNvSpPr>
            <a:spLocks noGrp="1" noChangeArrowheads="1"/>
          </p:cNvSpPr>
          <p:nvPr>
            <p:ph type="sldNum" sz="quarter" idx="12"/>
          </p:nvPr>
        </p:nvSpPr>
        <p:spPr>
          <a:ln/>
        </p:spPr>
        <p:txBody>
          <a:bodyPr/>
          <a:lstStyle>
            <a:lvl1pPr>
              <a:defRPr/>
            </a:lvl1pPr>
          </a:lstStyle>
          <a:p>
            <a:fld id="{C60B3CAC-8E86-482F-8E4C-198E1F034754}" type="slidenum">
              <a:rPr lang="en-US" altLang="en-US"/>
              <a:pPr/>
              <a:t>‹#›</a:t>
            </a:fld>
            <a:endParaRPr lang="en-US" altLang="en-US"/>
          </a:p>
        </p:txBody>
      </p:sp>
    </p:spTree>
    <p:extLst>
      <p:ext uri="{BB962C8B-B14F-4D97-AF65-F5344CB8AC3E}">
        <p14:creationId xmlns:p14="http://schemas.microsoft.com/office/powerpoint/2010/main" val="38195094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4">
            <a:extLst>
              <a:ext uri="{FF2B5EF4-FFF2-40B4-BE49-F238E27FC236}">
                <a16:creationId xmlns:a16="http://schemas.microsoft.com/office/drawing/2014/main" id="{0CB07BE6-984B-BE83-BC36-FC170F17A68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5">
            <a:extLst>
              <a:ext uri="{FF2B5EF4-FFF2-40B4-BE49-F238E27FC236}">
                <a16:creationId xmlns:a16="http://schemas.microsoft.com/office/drawing/2014/main" id="{9B046E63-B0C6-E5A5-5099-580F0524234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6">
            <a:extLst>
              <a:ext uri="{FF2B5EF4-FFF2-40B4-BE49-F238E27FC236}">
                <a16:creationId xmlns:a16="http://schemas.microsoft.com/office/drawing/2014/main" id="{D445B920-2257-E399-3B8B-6C2845376672}"/>
              </a:ext>
            </a:extLst>
          </p:cNvPr>
          <p:cNvSpPr>
            <a:spLocks noGrp="1" noChangeArrowheads="1"/>
          </p:cNvSpPr>
          <p:nvPr>
            <p:ph type="sldNum" sz="quarter" idx="12"/>
          </p:nvPr>
        </p:nvSpPr>
        <p:spPr>
          <a:ln/>
        </p:spPr>
        <p:txBody>
          <a:bodyPr/>
          <a:lstStyle>
            <a:lvl1pPr>
              <a:defRPr/>
            </a:lvl1pPr>
          </a:lstStyle>
          <a:p>
            <a:fld id="{6258363C-1E7A-4C71-980C-9943FDF52EED}" type="slidenum">
              <a:rPr lang="en-US" altLang="en-US"/>
              <a:pPr/>
              <a:t>‹#›</a:t>
            </a:fld>
            <a:endParaRPr lang="en-US" altLang="en-US"/>
          </a:p>
        </p:txBody>
      </p:sp>
    </p:spTree>
    <p:extLst>
      <p:ext uri="{BB962C8B-B14F-4D97-AF65-F5344CB8AC3E}">
        <p14:creationId xmlns:p14="http://schemas.microsoft.com/office/powerpoint/2010/main" val="12017331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4">
            <a:extLst>
              <a:ext uri="{FF2B5EF4-FFF2-40B4-BE49-F238E27FC236}">
                <a16:creationId xmlns:a16="http://schemas.microsoft.com/office/drawing/2014/main" id="{703CBF32-9F6A-3171-D22B-1F018EF4156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5">
            <a:extLst>
              <a:ext uri="{FF2B5EF4-FFF2-40B4-BE49-F238E27FC236}">
                <a16:creationId xmlns:a16="http://schemas.microsoft.com/office/drawing/2014/main" id="{802A77D7-2729-8A6F-071B-73A00C34F4F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6">
            <a:extLst>
              <a:ext uri="{FF2B5EF4-FFF2-40B4-BE49-F238E27FC236}">
                <a16:creationId xmlns:a16="http://schemas.microsoft.com/office/drawing/2014/main" id="{E5414C0A-6220-9219-A357-3378E11FCD6A}"/>
              </a:ext>
            </a:extLst>
          </p:cNvPr>
          <p:cNvSpPr>
            <a:spLocks noGrp="1" noChangeArrowheads="1"/>
          </p:cNvSpPr>
          <p:nvPr>
            <p:ph type="sldNum" sz="quarter" idx="12"/>
          </p:nvPr>
        </p:nvSpPr>
        <p:spPr>
          <a:ln/>
        </p:spPr>
        <p:txBody>
          <a:bodyPr/>
          <a:lstStyle>
            <a:lvl1pPr>
              <a:defRPr/>
            </a:lvl1pPr>
          </a:lstStyle>
          <a:p>
            <a:fld id="{D75E33D7-40EA-4C49-A46F-8A1C2E709862}" type="slidenum">
              <a:rPr lang="en-US" altLang="en-US"/>
              <a:pPr/>
              <a:t>‹#›</a:t>
            </a:fld>
            <a:endParaRPr lang="en-US" altLang="en-US"/>
          </a:p>
        </p:txBody>
      </p:sp>
    </p:spTree>
    <p:extLst>
      <p:ext uri="{BB962C8B-B14F-4D97-AF65-F5344CB8AC3E}">
        <p14:creationId xmlns:p14="http://schemas.microsoft.com/office/powerpoint/2010/main" val="37882032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4">
            <a:extLst>
              <a:ext uri="{FF2B5EF4-FFF2-40B4-BE49-F238E27FC236}">
                <a16:creationId xmlns:a16="http://schemas.microsoft.com/office/drawing/2014/main" id="{E08585F4-733F-476F-CC49-0C2CF93E91E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45">
            <a:extLst>
              <a:ext uri="{FF2B5EF4-FFF2-40B4-BE49-F238E27FC236}">
                <a16:creationId xmlns:a16="http://schemas.microsoft.com/office/drawing/2014/main" id="{21487347-34EA-22BC-EFC2-B86886361F0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46">
            <a:extLst>
              <a:ext uri="{FF2B5EF4-FFF2-40B4-BE49-F238E27FC236}">
                <a16:creationId xmlns:a16="http://schemas.microsoft.com/office/drawing/2014/main" id="{114C15D9-689D-5848-964F-21B40039B167}"/>
              </a:ext>
            </a:extLst>
          </p:cNvPr>
          <p:cNvSpPr>
            <a:spLocks noGrp="1" noChangeArrowheads="1"/>
          </p:cNvSpPr>
          <p:nvPr>
            <p:ph type="sldNum" sz="quarter" idx="12"/>
          </p:nvPr>
        </p:nvSpPr>
        <p:spPr>
          <a:ln/>
        </p:spPr>
        <p:txBody>
          <a:bodyPr/>
          <a:lstStyle>
            <a:lvl1pPr>
              <a:defRPr/>
            </a:lvl1pPr>
          </a:lstStyle>
          <a:p>
            <a:fld id="{54136DFE-29B9-4225-805C-CC33714AFFC7}" type="slidenum">
              <a:rPr lang="en-US" altLang="en-US"/>
              <a:pPr/>
              <a:t>‹#›</a:t>
            </a:fld>
            <a:endParaRPr lang="en-US" altLang="en-US"/>
          </a:p>
        </p:txBody>
      </p:sp>
    </p:spTree>
    <p:extLst>
      <p:ext uri="{BB962C8B-B14F-4D97-AF65-F5344CB8AC3E}">
        <p14:creationId xmlns:p14="http://schemas.microsoft.com/office/powerpoint/2010/main" val="10694119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4">
            <a:extLst>
              <a:ext uri="{FF2B5EF4-FFF2-40B4-BE49-F238E27FC236}">
                <a16:creationId xmlns:a16="http://schemas.microsoft.com/office/drawing/2014/main" id="{DF3D0F1B-093F-4E2A-3C9E-E355832C6AD7}"/>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45">
            <a:extLst>
              <a:ext uri="{FF2B5EF4-FFF2-40B4-BE49-F238E27FC236}">
                <a16:creationId xmlns:a16="http://schemas.microsoft.com/office/drawing/2014/main" id="{24F072B4-3022-ADAD-0B3D-AAE2A11F9C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46">
            <a:extLst>
              <a:ext uri="{FF2B5EF4-FFF2-40B4-BE49-F238E27FC236}">
                <a16:creationId xmlns:a16="http://schemas.microsoft.com/office/drawing/2014/main" id="{E6191DAB-229C-A75A-9A53-72DEAD9C5FD8}"/>
              </a:ext>
            </a:extLst>
          </p:cNvPr>
          <p:cNvSpPr>
            <a:spLocks noGrp="1" noChangeArrowheads="1"/>
          </p:cNvSpPr>
          <p:nvPr>
            <p:ph type="sldNum" sz="quarter" idx="12"/>
          </p:nvPr>
        </p:nvSpPr>
        <p:spPr>
          <a:ln/>
        </p:spPr>
        <p:txBody>
          <a:bodyPr/>
          <a:lstStyle>
            <a:lvl1pPr>
              <a:defRPr/>
            </a:lvl1pPr>
          </a:lstStyle>
          <a:p>
            <a:fld id="{C8E57F4F-4883-47FC-8573-6E3EEE2D9D33}" type="slidenum">
              <a:rPr lang="en-US" altLang="en-US"/>
              <a:pPr/>
              <a:t>‹#›</a:t>
            </a:fld>
            <a:endParaRPr lang="en-US" altLang="en-US"/>
          </a:p>
        </p:txBody>
      </p:sp>
    </p:spTree>
    <p:extLst>
      <p:ext uri="{BB962C8B-B14F-4D97-AF65-F5344CB8AC3E}">
        <p14:creationId xmlns:p14="http://schemas.microsoft.com/office/powerpoint/2010/main" val="5124208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7813"/>
            <a:ext cx="8229600" cy="5853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4">
            <a:extLst>
              <a:ext uri="{FF2B5EF4-FFF2-40B4-BE49-F238E27FC236}">
                <a16:creationId xmlns:a16="http://schemas.microsoft.com/office/drawing/2014/main" id="{E4733DC1-7EC1-7359-33B6-85C6C86FE2D9}"/>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45">
            <a:extLst>
              <a:ext uri="{FF2B5EF4-FFF2-40B4-BE49-F238E27FC236}">
                <a16:creationId xmlns:a16="http://schemas.microsoft.com/office/drawing/2014/main" id="{B63C0EBD-4843-123E-BC47-C6624332022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46">
            <a:extLst>
              <a:ext uri="{FF2B5EF4-FFF2-40B4-BE49-F238E27FC236}">
                <a16:creationId xmlns:a16="http://schemas.microsoft.com/office/drawing/2014/main" id="{DB6B2E83-E652-5E8C-2069-03F8E1232713}"/>
              </a:ext>
            </a:extLst>
          </p:cNvPr>
          <p:cNvSpPr>
            <a:spLocks noGrp="1" noChangeArrowheads="1"/>
          </p:cNvSpPr>
          <p:nvPr>
            <p:ph type="sldNum" sz="quarter" idx="12"/>
          </p:nvPr>
        </p:nvSpPr>
        <p:spPr>
          <a:ln/>
        </p:spPr>
        <p:txBody>
          <a:bodyPr/>
          <a:lstStyle>
            <a:lvl1pPr>
              <a:defRPr/>
            </a:lvl1pPr>
          </a:lstStyle>
          <a:p>
            <a:fld id="{1D7D6A38-A377-4C7F-869D-AD3A882F02B3}" type="slidenum">
              <a:rPr lang="en-US" altLang="en-US"/>
              <a:pPr/>
              <a:t>‹#›</a:t>
            </a:fld>
            <a:endParaRPr lang="en-US" altLang="en-US"/>
          </a:p>
        </p:txBody>
      </p:sp>
    </p:spTree>
    <p:extLst>
      <p:ext uri="{BB962C8B-B14F-4D97-AF65-F5344CB8AC3E}">
        <p14:creationId xmlns:p14="http://schemas.microsoft.com/office/powerpoint/2010/main" val="28837925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4">
            <a:extLst>
              <a:ext uri="{FF2B5EF4-FFF2-40B4-BE49-F238E27FC236}">
                <a16:creationId xmlns:a16="http://schemas.microsoft.com/office/drawing/2014/main" id="{3053109C-8A62-298B-4554-D1AFDE821432}"/>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45">
            <a:extLst>
              <a:ext uri="{FF2B5EF4-FFF2-40B4-BE49-F238E27FC236}">
                <a16:creationId xmlns:a16="http://schemas.microsoft.com/office/drawing/2014/main" id="{F19C658D-E65C-83C4-3583-9087DDE89AF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46">
            <a:extLst>
              <a:ext uri="{FF2B5EF4-FFF2-40B4-BE49-F238E27FC236}">
                <a16:creationId xmlns:a16="http://schemas.microsoft.com/office/drawing/2014/main" id="{8E1CA1EF-9D42-7CD9-8C9A-EAD8CD73F3D8}"/>
              </a:ext>
            </a:extLst>
          </p:cNvPr>
          <p:cNvSpPr>
            <a:spLocks noGrp="1" noChangeArrowheads="1"/>
          </p:cNvSpPr>
          <p:nvPr>
            <p:ph type="sldNum" sz="quarter" idx="12"/>
          </p:nvPr>
        </p:nvSpPr>
        <p:spPr>
          <a:ln/>
        </p:spPr>
        <p:txBody>
          <a:bodyPr/>
          <a:lstStyle>
            <a:lvl1pPr>
              <a:defRPr/>
            </a:lvl1pPr>
          </a:lstStyle>
          <a:p>
            <a:fld id="{C464776D-E1F2-4823-AEFF-18EC24D6957E}" type="slidenum">
              <a:rPr lang="en-US" altLang="en-US"/>
              <a:pPr/>
              <a:t>‹#›</a:t>
            </a:fld>
            <a:endParaRPr lang="en-US" altLang="en-US"/>
          </a:p>
        </p:txBody>
      </p:sp>
    </p:spTree>
    <p:extLst>
      <p:ext uri="{BB962C8B-B14F-4D97-AF65-F5344CB8AC3E}">
        <p14:creationId xmlns:p14="http://schemas.microsoft.com/office/powerpoint/2010/main" val="605647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4">
            <a:extLst>
              <a:ext uri="{FF2B5EF4-FFF2-40B4-BE49-F238E27FC236}">
                <a16:creationId xmlns:a16="http://schemas.microsoft.com/office/drawing/2014/main" id="{3437F5FD-B9EF-0688-2F60-76DE317B8C5D}"/>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45">
            <a:extLst>
              <a:ext uri="{FF2B5EF4-FFF2-40B4-BE49-F238E27FC236}">
                <a16:creationId xmlns:a16="http://schemas.microsoft.com/office/drawing/2014/main" id="{21C4DF56-2124-FDB5-240E-945524E07A7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46">
            <a:extLst>
              <a:ext uri="{FF2B5EF4-FFF2-40B4-BE49-F238E27FC236}">
                <a16:creationId xmlns:a16="http://schemas.microsoft.com/office/drawing/2014/main" id="{391B297A-40D2-9EFA-4DA5-B49E5DE7EE7C}"/>
              </a:ext>
            </a:extLst>
          </p:cNvPr>
          <p:cNvSpPr>
            <a:spLocks noGrp="1" noChangeArrowheads="1"/>
          </p:cNvSpPr>
          <p:nvPr>
            <p:ph type="sldNum" sz="quarter" idx="12"/>
          </p:nvPr>
        </p:nvSpPr>
        <p:spPr>
          <a:ln/>
        </p:spPr>
        <p:txBody>
          <a:bodyPr/>
          <a:lstStyle>
            <a:lvl1pPr>
              <a:defRPr/>
            </a:lvl1pPr>
          </a:lstStyle>
          <a:p>
            <a:fld id="{CB94994F-4020-4D77-AF92-5E7403BB3382}" type="slidenum">
              <a:rPr lang="en-US" altLang="en-US"/>
              <a:pPr/>
              <a:t>‹#›</a:t>
            </a:fld>
            <a:endParaRPr lang="en-US" altLang="en-US"/>
          </a:p>
        </p:txBody>
      </p:sp>
    </p:spTree>
    <p:extLst>
      <p:ext uri="{BB962C8B-B14F-4D97-AF65-F5344CB8AC3E}">
        <p14:creationId xmlns:p14="http://schemas.microsoft.com/office/powerpoint/2010/main" val="1529188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11DF30-E661-40D3-851D-9B45F4896649}" type="datetimeFigureOut">
              <a:rPr lang="en-US" smtClean="0"/>
              <a:pPr/>
              <a:t>24-Aug-23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8C97F-D21B-4D0E-A077-7D5D8CEDDBE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11DF30-E661-40D3-851D-9B45F4896649}" type="datetimeFigureOut">
              <a:rPr lang="en-US" smtClean="0"/>
              <a:pPr/>
              <a:t>24-Aug-23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8C97F-D21B-4D0E-A077-7D5D8CEDDBE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11DF30-E661-40D3-851D-9B45F4896649}" type="datetimeFigureOut">
              <a:rPr lang="en-US" smtClean="0"/>
              <a:pPr/>
              <a:t>24-Aug-23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58C97F-D21B-4D0E-A077-7D5D8CEDDBE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11DF30-E661-40D3-851D-9B45F4896649}" type="datetimeFigureOut">
              <a:rPr lang="en-US" smtClean="0"/>
              <a:pPr/>
              <a:t>24-Aug-23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58C97F-D21B-4D0E-A077-7D5D8CEDDBE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11DF30-E661-40D3-851D-9B45F4896649}" type="datetimeFigureOut">
              <a:rPr lang="en-US" smtClean="0"/>
              <a:pPr/>
              <a:t>24-Aug-23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58C97F-D21B-4D0E-A077-7D5D8CEDDBE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11DF30-E661-40D3-851D-9B45F4896649}" type="datetimeFigureOut">
              <a:rPr lang="en-US" smtClean="0"/>
              <a:pPr/>
              <a:t>24-Aug-23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8C97F-D21B-4D0E-A077-7D5D8CEDDBE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11DF30-E661-40D3-851D-9B45F4896649}" type="datetimeFigureOut">
              <a:rPr lang="en-US" smtClean="0"/>
              <a:pPr/>
              <a:t>24-Aug-23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8C97F-D21B-4D0E-A077-7D5D8CEDDBE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11DF30-E661-40D3-851D-9B45F4896649}" type="datetimeFigureOut">
              <a:rPr lang="en-US" smtClean="0"/>
              <a:pPr/>
              <a:t>24-Aug-23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58C97F-D21B-4D0E-A077-7D5D8CEDDBE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58"/>
            </a:gs>
            <a:gs pos="100000">
              <a:schemeClr val="bg1"/>
            </a:gs>
          </a:gsLst>
          <a:lin ang="2700000" scaled="1"/>
        </a:gradFill>
        <a:effectLst/>
      </p:bgPr>
    </p:bg>
    <p:spTree>
      <p:nvGrpSpPr>
        <p:cNvPr id="1" name=""/>
        <p:cNvGrpSpPr/>
        <p:nvPr/>
      </p:nvGrpSpPr>
      <p:grpSpPr>
        <a:xfrm>
          <a:off x="0" y="0"/>
          <a:ext cx="0" cy="0"/>
          <a:chOff x="0" y="0"/>
          <a:chExt cx="0" cy="0"/>
        </a:xfrm>
      </p:grpSpPr>
      <p:grpSp>
        <p:nvGrpSpPr>
          <p:cNvPr id="65538" name="Group 2">
            <a:extLst>
              <a:ext uri="{FF2B5EF4-FFF2-40B4-BE49-F238E27FC236}">
                <a16:creationId xmlns:a16="http://schemas.microsoft.com/office/drawing/2014/main" id="{91544E28-2AD6-7F53-4F8F-54016213FFF7}"/>
              </a:ext>
            </a:extLst>
          </p:cNvPr>
          <p:cNvGrpSpPr>
            <a:grpSpLocks/>
          </p:cNvGrpSpPr>
          <p:nvPr/>
        </p:nvGrpSpPr>
        <p:grpSpPr bwMode="auto">
          <a:xfrm>
            <a:off x="0" y="0"/>
            <a:ext cx="9144000" cy="6856413"/>
            <a:chOff x="0" y="0"/>
            <a:chExt cx="5760" cy="4319"/>
          </a:xfrm>
        </p:grpSpPr>
        <p:sp>
          <p:nvSpPr>
            <p:cNvPr id="177155" name="Freeform 3">
              <a:extLst>
                <a:ext uri="{FF2B5EF4-FFF2-40B4-BE49-F238E27FC236}">
                  <a16:creationId xmlns:a16="http://schemas.microsoft.com/office/drawing/2014/main" id="{4448E493-C8C1-3638-BDE9-58617E8BE119}"/>
                </a:ext>
              </a:extLst>
            </p:cNvPr>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p:spPr>
          <p:txBody>
            <a:bodyPr/>
            <a:lstStyle/>
            <a:p>
              <a:pPr>
                <a:defRPr/>
              </a:pPr>
              <a:endParaRPr lang="en-US"/>
            </a:p>
          </p:txBody>
        </p:sp>
        <p:sp>
          <p:nvSpPr>
            <p:cNvPr id="177156" name="Freeform 4">
              <a:extLst>
                <a:ext uri="{FF2B5EF4-FFF2-40B4-BE49-F238E27FC236}">
                  <a16:creationId xmlns:a16="http://schemas.microsoft.com/office/drawing/2014/main" id="{B69AFEBB-66EF-9C8F-B533-B56CDC2F98B7}"/>
                </a:ext>
              </a:extLst>
            </p:cNvPr>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p:spPr>
          <p:txBody>
            <a:bodyPr/>
            <a:lstStyle/>
            <a:p>
              <a:pPr>
                <a:defRPr/>
              </a:pPr>
              <a:endParaRPr lang="en-US"/>
            </a:p>
          </p:txBody>
        </p:sp>
        <p:sp>
          <p:nvSpPr>
            <p:cNvPr id="177157" name="Freeform 5">
              <a:extLst>
                <a:ext uri="{FF2B5EF4-FFF2-40B4-BE49-F238E27FC236}">
                  <a16:creationId xmlns:a16="http://schemas.microsoft.com/office/drawing/2014/main" id="{D94D88FA-3D41-CEE8-9B7F-B51F93DDC428}"/>
                </a:ext>
              </a:extLst>
            </p:cNvPr>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p:spPr>
          <p:txBody>
            <a:bodyPr/>
            <a:lstStyle/>
            <a:p>
              <a:pPr>
                <a:defRPr/>
              </a:pPr>
              <a:endParaRPr lang="en-US"/>
            </a:p>
          </p:txBody>
        </p:sp>
        <p:sp>
          <p:nvSpPr>
            <p:cNvPr id="1035" name="Freeform 6">
              <a:extLst>
                <a:ext uri="{FF2B5EF4-FFF2-40B4-BE49-F238E27FC236}">
                  <a16:creationId xmlns:a16="http://schemas.microsoft.com/office/drawing/2014/main" id="{AE3C9B0A-5E0F-711F-46B7-1FF4675454F9}"/>
                </a:ext>
              </a:extLst>
            </p:cNvPr>
            <p:cNvSpPr>
              <a:spLocks/>
            </p:cNvSpPr>
            <p:nvPr/>
          </p:nvSpPr>
          <p:spPr bwMode="hidden">
            <a:xfrm>
              <a:off x="4038" y="3577"/>
              <a:ext cx="1720" cy="65"/>
            </a:xfrm>
            <a:custGeom>
              <a:avLst/>
              <a:gdLst>
                <a:gd name="T0" fmla="*/ 1718 w 1722"/>
                <a:gd name="T1" fmla="*/ 64 h 66"/>
                <a:gd name="T2" fmla="*/ 1718 w 1722"/>
                <a:gd name="T3" fmla="*/ 58 h 66"/>
                <a:gd name="T4" fmla="*/ 0 w 1722"/>
                <a:gd name="T5" fmla="*/ 0 h 66"/>
                <a:gd name="T6" fmla="*/ 0 w 1722"/>
                <a:gd name="T7" fmla="*/ 46 h 66"/>
                <a:gd name="T8" fmla="*/ 1718 w 1722"/>
                <a:gd name="T9" fmla="*/ 64 h 66"/>
                <a:gd name="T10" fmla="*/ 1718 w 1722"/>
                <a:gd name="T11" fmla="*/ 64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pPr>
                <a:defRPr/>
              </a:pPr>
              <a:endParaRPr lang="en-US"/>
            </a:p>
          </p:txBody>
        </p:sp>
        <p:sp>
          <p:nvSpPr>
            <p:cNvPr id="177159" name="Freeform 7">
              <a:extLst>
                <a:ext uri="{FF2B5EF4-FFF2-40B4-BE49-F238E27FC236}">
                  <a16:creationId xmlns:a16="http://schemas.microsoft.com/office/drawing/2014/main" id="{80CECDE8-4CE9-CF66-70B0-87FBA7C424D2}"/>
                </a:ext>
              </a:extLst>
            </p:cNvPr>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p:spPr>
          <p:txBody>
            <a:bodyPr/>
            <a:lstStyle/>
            <a:p>
              <a:pPr>
                <a:defRPr/>
              </a:pPr>
              <a:endParaRPr lang="en-US"/>
            </a:p>
          </p:txBody>
        </p:sp>
        <p:sp>
          <p:nvSpPr>
            <p:cNvPr id="1037" name="Freeform 8">
              <a:extLst>
                <a:ext uri="{FF2B5EF4-FFF2-40B4-BE49-F238E27FC236}">
                  <a16:creationId xmlns:a16="http://schemas.microsoft.com/office/drawing/2014/main" id="{A6C7EF10-C819-EBF8-0104-24C65586D5E2}"/>
                </a:ext>
              </a:extLst>
            </p:cNvPr>
            <p:cNvSpPr>
              <a:spLocks/>
            </p:cNvSpPr>
            <p:nvPr/>
          </p:nvSpPr>
          <p:spPr bwMode="hidden">
            <a:xfrm>
              <a:off x="4784" y="3702"/>
              <a:ext cx="974" cy="101"/>
            </a:xfrm>
            <a:custGeom>
              <a:avLst/>
              <a:gdLst>
                <a:gd name="T0" fmla="*/ 973 w 975"/>
                <a:gd name="T1" fmla="*/ 48 h 101"/>
                <a:gd name="T2" fmla="*/ 973 w 975"/>
                <a:gd name="T3" fmla="*/ 0 h 101"/>
                <a:gd name="T4" fmla="*/ 0 w 975"/>
                <a:gd name="T5" fmla="*/ 24 h 101"/>
                <a:gd name="T6" fmla="*/ 0 w 975"/>
                <a:gd name="T7" fmla="*/ 101 h 101"/>
                <a:gd name="T8" fmla="*/ 973 w 975"/>
                <a:gd name="T9" fmla="*/ 48 h 101"/>
                <a:gd name="T10" fmla="*/ 973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w="9525">
              <a:noFill/>
              <a:round/>
              <a:headEnd/>
              <a:tailEnd/>
            </a:ln>
          </p:spPr>
          <p:txBody>
            <a:bodyPr/>
            <a:lstStyle/>
            <a:p>
              <a:pPr>
                <a:defRPr/>
              </a:pPr>
              <a:endParaRPr lang="en-US"/>
            </a:p>
          </p:txBody>
        </p:sp>
        <p:sp>
          <p:nvSpPr>
            <p:cNvPr id="1038" name="Freeform 9">
              <a:extLst>
                <a:ext uri="{FF2B5EF4-FFF2-40B4-BE49-F238E27FC236}">
                  <a16:creationId xmlns:a16="http://schemas.microsoft.com/office/drawing/2014/main" id="{2C710CDC-F02F-4623-0415-E4DFB560A861}"/>
                </a:ext>
              </a:extLst>
            </p:cNvPr>
            <p:cNvSpPr>
              <a:spLocks/>
            </p:cNvSpPr>
            <p:nvPr/>
          </p:nvSpPr>
          <p:spPr bwMode="hidden">
            <a:xfrm>
              <a:off x="3619" y="3815"/>
              <a:ext cx="2139" cy="198"/>
            </a:xfrm>
            <a:custGeom>
              <a:avLst/>
              <a:gdLst>
                <a:gd name="T0" fmla="*/ 2137 w 2141"/>
                <a:gd name="T1" fmla="*/ 0 h 198"/>
                <a:gd name="T2" fmla="*/ 0 w 2141"/>
                <a:gd name="T3" fmla="*/ 156 h 198"/>
                <a:gd name="T4" fmla="*/ 0 w 2141"/>
                <a:gd name="T5" fmla="*/ 198 h 198"/>
                <a:gd name="T6" fmla="*/ 2137 w 2141"/>
                <a:gd name="T7" fmla="*/ 0 h 198"/>
                <a:gd name="T8" fmla="*/ 2137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w="9525">
              <a:noFill/>
              <a:round/>
              <a:headEnd/>
              <a:tailEnd/>
            </a:ln>
          </p:spPr>
          <p:txBody>
            <a:bodyPr/>
            <a:lstStyle/>
            <a:p>
              <a:pPr>
                <a:defRPr/>
              </a:pPr>
              <a:endParaRPr lang="en-US"/>
            </a:p>
          </p:txBody>
        </p:sp>
        <p:sp>
          <p:nvSpPr>
            <p:cNvPr id="177162" name="Freeform 10">
              <a:extLst>
                <a:ext uri="{FF2B5EF4-FFF2-40B4-BE49-F238E27FC236}">
                  <a16:creationId xmlns:a16="http://schemas.microsoft.com/office/drawing/2014/main" id="{275629FB-DB2A-56CB-FF43-82452F2472AE}"/>
                </a:ext>
              </a:extLst>
            </p:cNvPr>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p:spPr>
          <p:txBody>
            <a:bodyPr/>
            <a:lstStyle/>
            <a:p>
              <a:pPr>
                <a:defRPr/>
              </a:pPr>
              <a:endParaRPr lang="en-US"/>
            </a:p>
          </p:txBody>
        </p:sp>
        <p:sp>
          <p:nvSpPr>
            <p:cNvPr id="1040" name="Freeform 11">
              <a:extLst>
                <a:ext uri="{FF2B5EF4-FFF2-40B4-BE49-F238E27FC236}">
                  <a16:creationId xmlns:a16="http://schemas.microsoft.com/office/drawing/2014/main" id="{7A318128-3C30-98F5-9773-03726A6DFD2D}"/>
                </a:ext>
              </a:extLst>
            </p:cNvPr>
            <p:cNvSpPr>
              <a:spLocks/>
            </p:cNvSpPr>
            <p:nvPr/>
          </p:nvSpPr>
          <p:spPr bwMode="hidden">
            <a:xfrm>
              <a:off x="2097" y="4043"/>
              <a:ext cx="2514" cy="276"/>
            </a:xfrm>
            <a:custGeom>
              <a:avLst/>
              <a:gdLst>
                <a:gd name="T0" fmla="*/ 2176 w 2517"/>
                <a:gd name="T1" fmla="*/ 276 h 276"/>
                <a:gd name="T2" fmla="*/ 2511 w 2517"/>
                <a:gd name="T3" fmla="*/ 204 h 276"/>
                <a:gd name="T4" fmla="*/ 2254 w 2517"/>
                <a:gd name="T5" fmla="*/ 0 h 276"/>
                <a:gd name="T6" fmla="*/ 0 w 2517"/>
                <a:gd name="T7" fmla="*/ 276 h 276"/>
                <a:gd name="T8" fmla="*/ 2176 w 2517"/>
                <a:gd name="T9" fmla="*/ 276 h 276"/>
                <a:gd name="T10" fmla="*/ 2176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w="9525">
              <a:noFill/>
              <a:round/>
              <a:headEnd/>
              <a:tailEnd/>
            </a:ln>
          </p:spPr>
          <p:txBody>
            <a:bodyPr/>
            <a:lstStyle/>
            <a:p>
              <a:pPr>
                <a:defRPr/>
              </a:pPr>
              <a:endParaRPr lang="en-US"/>
            </a:p>
          </p:txBody>
        </p:sp>
        <p:sp>
          <p:nvSpPr>
            <p:cNvPr id="177164" name="Freeform 12">
              <a:extLst>
                <a:ext uri="{FF2B5EF4-FFF2-40B4-BE49-F238E27FC236}">
                  <a16:creationId xmlns:a16="http://schemas.microsoft.com/office/drawing/2014/main" id="{10A826F0-A6BF-E877-17B6-4B1C51C16F83}"/>
                </a:ext>
              </a:extLst>
            </p:cNvPr>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p:spPr>
          <p:txBody>
            <a:bodyPr/>
            <a:lstStyle/>
            <a:p>
              <a:pPr>
                <a:defRPr/>
              </a:pPr>
              <a:endParaRPr lang="en-US"/>
            </a:p>
          </p:txBody>
        </p:sp>
        <p:sp>
          <p:nvSpPr>
            <p:cNvPr id="1042" name="Freeform 13">
              <a:extLst>
                <a:ext uri="{FF2B5EF4-FFF2-40B4-BE49-F238E27FC236}">
                  <a16:creationId xmlns:a16="http://schemas.microsoft.com/office/drawing/2014/main" id="{FCC419E5-28D9-8AF1-7392-8B1E800D0ECC}"/>
                </a:ext>
              </a:extLst>
            </p:cNvPr>
            <p:cNvSpPr>
              <a:spLocks/>
            </p:cNvSpPr>
            <p:nvPr/>
          </p:nvSpPr>
          <p:spPr bwMode="hidden">
            <a:xfrm>
              <a:off x="5030" y="3151"/>
              <a:ext cx="728" cy="240"/>
            </a:xfrm>
            <a:custGeom>
              <a:avLst/>
              <a:gdLst>
                <a:gd name="T0" fmla="*/ 727 w 729"/>
                <a:gd name="T1" fmla="*/ 240 h 240"/>
                <a:gd name="T2" fmla="*/ 0 w 729"/>
                <a:gd name="T3" fmla="*/ 0 h 240"/>
                <a:gd name="T4" fmla="*/ 0 w 729"/>
                <a:gd name="T5" fmla="*/ 6 h 240"/>
                <a:gd name="T6" fmla="*/ 727 w 729"/>
                <a:gd name="T7" fmla="*/ 240 h 240"/>
                <a:gd name="T8" fmla="*/ 727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w="9525">
              <a:noFill/>
              <a:round/>
              <a:headEnd/>
              <a:tailEnd/>
            </a:ln>
          </p:spPr>
          <p:txBody>
            <a:bodyPr/>
            <a:lstStyle/>
            <a:p>
              <a:pPr>
                <a:defRPr/>
              </a:pPr>
              <a:endParaRPr lang="en-US"/>
            </a:p>
          </p:txBody>
        </p:sp>
        <p:sp>
          <p:nvSpPr>
            <p:cNvPr id="177166" name="Freeform 14">
              <a:extLst>
                <a:ext uri="{FF2B5EF4-FFF2-40B4-BE49-F238E27FC236}">
                  <a16:creationId xmlns:a16="http://schemas.microsoft.com/office/drawing/2014/main" id="{9CD62A1D-982A-5841-B15A-32CB7FF33B49}"/>
                </a:ext>
              </a:extLst>
            </p:cNvPr>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p:spPr>
          <p:txBody>
            <a:bodyPr/>
            <a:lstStyle/>
            <a:p>
              <a:pPr>
                <a:defRPr/>
              </a:pPr>
              <a:endParaRPr lang="en-US"/>
            </a:p>
          </p:txBody>
        </p:sp>
        <p:sp>
          <p:nvSpPr>
            <p:cNvPr id="1044" name="Freeform 15">
              <a:extLst>
                <a:ext uri="{FF2B5EF4-FFF2-40B4-BE49-F238E27FC236}">
                  <a16:creationId xmlns:a16="http://schemas.microsoft.com/office/drawing/2014/main" id="{EAFD0DDF-4F00-6978-2588-C0F999C9466C}"/>
                </a:ext>
              </a:extLst>
            </p:cNvPr>
            <p:cNvSpPr>
              <a:spLocks/>
            </p:cNvSpPr>
            <p:nvPr/>
          </p:nvSpPr>
          <p:spPr bwMode="hidden">
            <a:xfrm>
              <a:off x="5030" y="3049"/>
              <a:ext cx="728" cy="318"/>
            </a:xfrm>
            <a:custGeom>
              <a:avLst/>
              <a:gdLst>
                <a:gd name="T0" fmla="*/ 727 w 729"/>
                <a:gd name="T1" fmla="*/ 318 h 318"/>
                <a:gd name="T2" fmla="*/ 727 w 729"/>
                <a:gd name="T3" fmla="*/ 312 h 318"/>
                <a:gd name="T4" fmla="*/ 0 w 729"/>
                <a:gd name="T5" fmla="*/ 0 h 318"/>
                <a:gd name="T6" fmla="*/ 0 w 729"/>
                <a:gd name="T7" fmla="*/ 54 h 318"/>
                <a:gd name="T8" fmla="*/ 727 w 729"/>
                <a:gd name="T9" fmla="*/ 318 h 318"/>
                <a:gd name="T10" fmla="*/ 727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pPr>
                <a:defRPr/>
              </a:pPr>
              <a:endParaRPr lang="en-US"/>
            </a:p>
          </p:txBody>
        </p:sp>
        <p:sp>
          <p:nvSpPr>
            <p:cNvPr id="177168" name="Freeform 16">
              <a:extLst>
                <a:ext uri="{FF2B5EF4-FFF2-40B4-BE49-F238E27FC236}">
                  <a16:creationId xmlns:a16="http://schemas.microsoft.com/office/drawing/2014/main" id="{79AE06DF-8343-AE93-3281-71F67EDD71DB}"/>
                </a:ext>
              </a:extLst>
            </p:cNvPr>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p:spPr>
          <p:txBody>
            <a:bodyPr/>
            <a:lstStyle/>
            <a:p>
              <a:pPr>
                <a:defRPr/>
              </a:pPr>
              <a:endParaRPr lang="en-US"/>
            </a:p>
          </p:txBody>
        </p:sp>
        <p:sp>
          <p:nvSpPr>
            <p:cNvPr id="177169" name="Freeform 17">
              <a:extLst>
                <a:ext uri="{FF2B5EF4-FFF2-40B4-BE49-F238E27FC236}">
                  <a16:creationId xmlns:a16="http://schemas.microsoft.com/office/drawing/2014/main" id="{DA2F44A8-C2B6-7AB8-69B0-9549152CC099}"/>
                </a:ext>
              </a:extLst>
            </p:cNvPr>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p:spPr>
          <p:txBody>
            <a:bodyPr/>
            <a:lstStyle/>
            <a:p>
              <a:pPr>
                <a:defRPr/>
              </a:pPr>
              <a:endParaRPr lang="en-US"/>
            </a:p>
          </p:txBody>
        </p:sp>
        <p:sp>
          <p:nvSpPr>
            <p:cNvPr id="177170" name="Freeform 18">
              <a:extLst>
                <a:ext uri="{FF2B5EF4-FFF2-40B4-BE49-F238E27FC236}">
                  <a16:creationId xmlns:a16="http://schemas.microsoft.com/office/drawing/2014/main" id="{B444B438-C2A5-7C8E-FF54-228727662592}"/>
                </a:ext>
              </a:extLst>
            </p:cNvPr>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p:spPr>
          <p:txBody>
            <a:bodyPr/>
            <a:lstStyle/>
            <a:p>
              <a:pPr>
                <a:defRPr/>
              </a:pPr>
              <a:endParaRPr lang="en-US"/>
            </a:p>
          </p:txBody>
        </p:sp>
        <p:sp>
          <p:nvSpPr>
            <p:cNvPr id="1048" name="Freeform 19">
              <a:extLst>
                <a:ext uri="{FF2B5EF4-FFF2-40B4-BE49-F238E27FC236}">
                  <a16:creationId xmlns:a16="http://schemas.microsoft.com/office/drawing/2014/main" id="{EC518A29-9D78-F219-E6DA-FB3216758BD5}"/>
                </a:ext>
              </a:extLst>
            </p:cNvPr>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w="9525">
              <a:noFill/>
              <a:round/>
              <a:headEnd/>
              <a:tailEnd/>
            </a:ln>
          </p:spPr>
          <p:txBody>
            <a:bodyPr/>
            <a:lstStyle/>
            <a:p>
              <a:pPr>
                <a:defRPr/>
              </a:pPr>
              <a:endParaRPr lang="en-US"/>
            </a:p>
          </p:txBody>
        </p:sp>
        <p:sp>
          <p:nvSpPr>
            <p:cNvPr id="177172" name="Freeform 20">
              <a:extLst>
                <a:ext uri="{FF2B5EF4-FFF2-40B4-BE49-F238E27FC236}">
                  <a16:creationId xmlns:a16="http://schemas.microsoft.com/office/drawing/2014/main" id="{5A1CADEC-BD7E-2FAA-D5B7-746BF0E62E7C}"/>
                </a:ext>
              </a:extLst>
            </p:cNvPr>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p:spPr>
          <p:txBody>
            <a:bodyPr/>
            <a:lstStyle/>
            <a:p>
              <a:pPr>
                <a:defRPr/>
              </a:pPr>
              <a:endParaRPr lang="en-US"/>
            </a:p>
          </p:txBody>
        </p:sp>
        <p:sp>
          <p:nvSpPr>
            <p:cNvPr id="1050" name="Freeform 21">
              <a:extLst>
                <a:ext uri="{FF2B5EF4-FFF2-40B4-BE49-F238E27FC236}">
                  <a16:creationId xmlns:a16="http://schemas.microsoft.com/office/drawing/2014/main" id="{E85B7434-BA90-64BD-F792-7935F7E3CBFD}"/>
                </a:ext>
              </a:extLst>
            </p:cNvPr>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w="9525">
              <a:noFill/>
              <a:round/>
              <a:headEnd/>
              <a:tailEnd/>
            </a:ln>
          </p:spPr>
          <p:txBody>
            <a:bodyPr/>
            <a:lstStyle/>
            <a:p>
              <a:pPr>
                <a:defRPr/>
              </a:pPr>
              <a:endParaRPr lang="en-US"/>
            </a:p>
          </p:txBody>
        </p:sp>
        <p:sp>
          <p:nvSpPr>
            <p:cNvPr id="177174" name="Freeform 22">
              <a:extLst>
                <a:ext uri="{FF2B5EF4-FFF2-40B4-BE49-F238E27FC236}">
                  <a16:creationId xmlns:a16="http://schemas.microsoft.com/office/drawing/2014/main" id="{B7230332-B636-77CF-FC5A-36688BB95208}"/>
                </a:ext>
              </a:extLst>
            </p:cNvPr>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p:spPr>
          <p:txBody>
            <a:bodyPr/>
            <a:lstStyle/>
            <a:p>
              <a:pPr>
                <a:defRPr/>
              </a:pPr>
              <a:endParaRPr lang="en-US"/>
            </a:p>
          </p:txBody>
        </p:sp>
        <p:sp>
          <p:nvSpPr>
            <p:cNvPr id="177175" name="Freeform 23">
              <a:extLst>
                <a:ext uri="{FF2B5EF4-FFF2-40B4-BE49-F238E27FC236}">
                  <a16:creationId xmlns:a16="http://schemas.microsoft.com/office/drawing/2014/main" id="{9C5F4C1A-0ADB-225F-F610-5D85F47FB4E8}"/>
                </a:ext>
              </a:extLst>
            </p:cNvPr>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p:spPr>
          <p:txBody>
            <a:bodyPr/>
            <a:lstStyle/>
            <a:p>
              <a:pPr>
                <a:defRPr/>
              </a:pPr>
              <a:endParaRPr lang="en-US"/>
            </a:p>
          </p:txBody>
        </p:sp>
        <p:sp>
          <p:nvSpPr>
            <p:cNvPr id="177176" name="Freeform 24">
              <a:extLst>
                <a:ext uri="{FF2B5EF4-FFF2-40B4-BE49-F238E27FC236}">
                  <a16:creationId xmlns:a16="http://schemas.microsoft.com/office/drawing/2014/main" id="{69F3B5F5-EC98-C402-C601-1AFB9B432429}"/>
                </a:ext>
              </a:extLst>
            </p:cNvPr>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p:spPr>
          <p:txBody>
            <a:bodyPr/>
            <a:lstStyle/>
            <a:p>
              <a:pPr>
                <a:defRPr/>
              </a:pPr>
              <a:endParaRPr lang="en-US"/>
            </a:p>
          </p:txBody>
        </p:sp>
        <p:sp>
          <p:nvSpPr>
            <p:cNvPr id="1054" name="Freeform 25">
              <a:extLst>
                <a:ext uri="{FF2B5EF4-FFF2-40B4-BE49-F238E27FC236}">
                  <a16:creationId xmlns:a16="http://schemas.microsoft.com/office/drawing/2014/main" id="{54C67B0F-7F9B-6E77-2EC6-3AECCFD49223}"/>
                </a:ext>
              </a:extLst>
            </p:cNvPr>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w="9525">
              <a:noFill/>
              <a:round/>
              <a:headEnd/>
              <a:tailEnd/>
            </a:ln>
          </p:spPr>
          <p:txBody>
            <a:bodyPr/>
            <a:lstStyle/>
            <a:p>
              <a:pPr>
                <a:defRPr/>
              </a:pPr>
              <a:endParaRPr lang="en-US"/>
            </a:p>
          </p:txBody>
        </p:sp>
        <p:sp>
          <p:nvSpPr>
            <p:cNvPr id="177178" name="Freeform 26">
              <a:extLst>
                <a:ext uri="{FF2B5EF4-FFF2-40B4-BE49-F238E27FC236}">
                  <a16:creationId xmlns:a16="http://schemas.microsoft.com/office/drawing/2014/main" id="{61447D96-C3AD-156A-46B5-0D5F79A854D2}"/>
                </a:ext>
              </a:extLst>
            </p:cNvPr>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p:spPr>
          <p:txBody>
            <a:bodyPr/>
            <a:lstStyle/>
            <a:p>
              <a:pPr>
                <a:defRPr/>
              </a:pPr>
              <a:endParaRPr lang="en-US"/>
            </a:p>
          </p:txBody>
        </p:sp>
        <p:sp>
          <p:nvSpPr>
            <p:cNvPr id="177179" name="Freeform 27">
              <a:extLst>
                <a:ext uri="{FF2B5EF4-FFF2-40B4-BE49-F238E27FC236}">
                  <a16:creationId xmlns:a16="http://schemas.microsoft.com/office/drawing/2014/main" id="{459AEAEE-D9D2-EB9B-71E4-2742DFBCCFC8}"/>
                </a:ext>
              </a:extLst>
            </p:cNvPr>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a:defRPr/>
              </a:pPr>
              <a:endParaRPr lang="en-US"/>
            </a:p>
          </p:txBody>
        </p:sp>
        <p:sp>
          <p:nvSpPr>
            <p:cNvPr id="1057" name="Freeform 28">
              <a:extLst>
                <a:ext uri="{FF2B5EF4-FFF2-40B4-BE49-F238E27FC236}">
                  <a16:creationId xmlns:a16="http://schemas.microsoft.com/office/drawing/2014/main" id="{E50B4BDA-DB3C-CBDF-E6A8-F085B2875741}"/>
                </a:ext>
              </a:extLst>
            </p:cNvPr>
            <p:cNvSpPr>
              <a:spLocks/>
            </p:cNvSpPr>
            <p:nvPr/>
          </p:nvSpPr>
          <p:spPr bwMode="hidden">
            <a:xfrm>
              <a:off x="5698" y="653"/>
              <a:ext cx="60" cy="311"/>
            </a:xfrm>
            <a:custGeom>
              <a:avLst/>
              <a:gdLst>
                <a:gd name="T0" fmla="*/ 0 w 60"/>
                <a:gd name="T1" fmla="*/ 144 h 312"/>
                <a:gd name="T2" fmla="*/ 60 w 60"/>
                <a:gd name="T3" fmla="*/ 310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w="9525">
              <a:noFill/>
              <a:round/>
              <a:headEnd/>
              <a:tailEnd/>
            </a:ln>
          </p:spPr>
          <p:txBody>
            <a:bodyPr/>
            <a:lstStyle/>
            <a:p>
              <a:pPr>
                <a:defRPr/>
              </a:pPr>
              <a:endParaRPr lang="en-US"/>
            </a:p>
          </p:txBody>
        </p:sp>
        <p:sp>
          <p:nvSpPr>
            <p:cNvPr id="177181" name="Freeform 29">
              <a:extLst>
                <a:ext uri="{FF2B5EF4-FFF2-40B4-BE49-F238E27FC236}">
                  <a16:creationId xmlns:a16="http://schemas.microsoft.com/office/drawing/2014/main" id="{04BBF7FA-A5B9-0C4F-EC28-89FEEA6318EE}"/>
                </a:ext>
              </a:extLst>
            </p:cNvPr>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p:spPr>
          <p:txBody>
            <a:bodyPr/>
            <a:lstStyle/>
            <a:p>
              <a:pPr>
                <a:defRPr/>
              </a:pPr>
              <a:endParaRPr lang="en-US"/>
            </a:p>
          </p:txBody>
        </p:sp>
        <p:sp>
          <p:nvSpPr>
            <p:cNvPr id="1059" name="Freeform 30">
              <a:extLst>
                <a:ext uri="{FF2B5EF4-FFF2-40B4-BE49-F238E27FC236}">
                  <a16:creationId xmlns:a16="http://schemas.microsoft.com/office/drawing/2014/main" id="{DF3B0C1D-5403-7A27-7900-474EB42142C1}"/>
                </a:ext>
              </a:extLst>
            </p:cNvPr>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w="9525">
              <a:noFill/>
              <a:round/>
              <a:headEnd/>
              <a:tailEnd/>
            </a:ln>
          </p:spPr>
          <p:txBody>
            <a:bodyPr/>
            <a:lstStyle/>
            <a:p>
              <a:pPr>
                <a:defRPr/>
              </a:pPr>
              <a:endParaRPr lang="en-US"/>
            </a:p>
          </p:txBody>
        </p:sp>
        <p:sp>
          <p:nvSpPr>
            <p:cNvPr id="177183" name="Freeform 31">
              <a:extLst>
                <a:ext uri="{FF2B5EF4-FFF2-40B4-BE49-F238E27FC236}">
                  <a16:creationId xmlns:a16="http://schemas.microsoft.com/office/drawing/2014/main" id="{1925C610-216F-BE01-EFB5-E5E43475D5D0}"/>
                </a:ext>
              </a:extLst>
            </p:cNvPr>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p:spPr>
          <p:txBody>
            <a:bodyPr/>
            <a:lstStyle/>
            <a:p>
              <a:pPr>
                <a:defRPr/>
              </a:pPr>
              <a:endParaRPr lang="en-US"/>
            </a:p>
          </p:txBody>
        </p:sp>
        <p:sp>
          <p:nvSpPr>
            <p:cNvPr id="177184" name="Freeform 32">
              <a:extLst>
                <a:ext uri="{FF2B5EF4-FFF2-40B4-BE49-F238E27FC236}">
                  <a16:creationId xmlns:a16="http://schemas.microsoft.com/office/drawing/2014/main" id="{97A34EE1-287B-35D5-85FB-1B9D9CDE051D}"/>
                </a:ext>
              </a:extLst>
            </p:cNvPr>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p:spPr>
          <p:txBody>
            <a:bodyPr/>
            <a:lstStyle/>
            <a:p>
              <a:pPr>
                <a:defRPr/>
              </a:pPr>
              <a:endParaRPr lang="en-US"/>
            </a:p>
          </p:txBody>
        </p:sp>
        <p:sp>
          <p:nvSpPr>
            <p:cNvPr id="177185" name="Freeform 33">
              <a:extLst>
                <a:ext uri="{FF2B5EF4-FFF2-40B4-BE49-F238E27FC236}">
                  <a16:creationId xmlns:a16="http://schemas.microsoft.com/office/drawing/2014/main" id="{86690CCE-289D-4210-D6AC-FA64CC5D63AB}"/>
                </a:ext>
              </a:extLst>
            </p:cNvPr>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p:spPr>
          <p:txBody>
            <a:bodyPr/>
            <a:lstStyle/>
            <a:p>
              <a:pPr>
                <a:defRPr/>
              </a:pPr>
              <a:endParaRPr lang="en-US"/>
            </a:p>
          </p:txBody>
        </p:sp>
        <p:sp>
          <p:nvSpPr>
            <p:cNvPr id="177186" name="Freeform 34">
              <a:extLst>
                <a:ext uri="{FF2B5EF4-FFF2-40B4-BE49-F238E27FC236}">
                  <a16:creationId xmlns:a16="http://schemas.microsoft.com/office/drawing/2014/main" id="{32B7D41B-8974-4904-C615-53CB720E8DB4}"/>
                </a:ext>
              </a:extLst>
            </p:cNvPr>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p:spPr>
          <p:txBody>
            <a:bodyPr/>
            <a:lstStyle/>
            <a:p>
              <a:pPr>
                <a:defRPr/>
              </a:pPr>
              <a:endParaRPr lang="en-US"/>
            </a:p>
          </p:txBody>
        </p:sp>
        <p:sp>
          <p:nvSpPr>
            <p:cNvPr id="177187" name="Freeform 35">
              <a:extLst>
                <a:ext uri="{FF2B5EF4-FFF2-40B4-BE49-F238E27FC236}">
                  <a16:creationId xmlns:a16="http://schemas.microsoft.com/office/drawing/2014/main" id="{6B30C80A-FDD9-4B91-7D99-4B245CD554F3}"/>
                </a:ext>
              </a:extLst>
            </p:cNvPr>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a:defRPr/>
              </a:pPr>
              <a:endParaRPr lang="en-US"/>
            </a:p>
          </p:txBody>
        </p:sp>
        <p:sp>
          <p:nvSpPr>
            <p:cNvPr id="177188" name="Freeform 36">
              <a:extLst>
                <a:ext uri="{FF2B5EF4-FFF2-40B4-BE49-F238E27FC236}">
                  <a16:creationId xmlns:a16="http://schemas.microsoft.com/office/drawing/2014/main" id="{EAC456BB-AAB7-F04D-C79B-2EFC9194EA75}"/>
                </a:ext>
              </a:extLst>
            </p:cNvPr>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p:spPr>
          <p:txBody>
            <a:bodyPr/>
            <a:lstStyle/>
            <a:p>
              <a:pPr>
                <a:defRPr/>
              </a:pPr>
              <a:endParaRPr lang="en-US"/>
            </a:p>
          </p:txBody>
        </p:sp>
        <p:sp>
          <p:nvSpPr>
            <p:cNvPr id="177189" name="Freeform 37">
              <a:extLst>
                <a:ext uri="{FF2B5EF4-FFF2-40B4-BE49-F238E27FC236}">
                  <a16:creationId xmlns:a16="http://schemas.microsoft.com/office/drawing/2014/main" id="{C6124553-649D-C439-3B92-1CA2EE3A30EB}"/>
                </a:ext>
              </a:extLst>
            </p:cNvPr>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p:spPr>
          <p:txBody>
            <a:bodyPr/>
            <a:lstStyle/>
            <a:p>
              <a:pPr>
                <a:defRPr/>
              </a:pPr>
              <a:endParaRPr lang="en-US"/>
            </a:p>
          </p:txBody>
        </p:sp>
        <p:sp>
          <p:nvSpPr>
            <p:cNvPr id="177190" name="Freeform 38">
              <a:extLst>
                <a:ext uri="{FF2B5EF4-FFF2-40B4-BE49-F238E27FC236}">
                  <a16:creationId xmlns:a16="http://schemas.microsoft.com/office/drawing/2014/main" id="{88965556-18C2-A02F-72A0-CCB9FE2C6109}"/>
                </a:ext>
              </a:extLst>
            </p:cNvPr>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p:spPr>
          <p:txBody>
            <a:bodyPr/>
            <a:lstStyle/>
            <a:p>
              <a:pPr>
                <a:defRPr/>
              </a:pPr>
              <a:endParaRPr lang="en-US"/>
            </a:p>
          </p:txBody>
        </p:sp>
        <p:grpSp>
          <p:nvGrpSpPr>
            <p:cNvPr id="65580" name="Group 39">
              <a:extLst>
                <a:ext uri="{FF2B5EF4-FFF2-40B4-BE49-F238E27FC236}">
                  <a16:creationId xmlns:a16="http://schemas.microsoft.com/office/drawing/2014/main" id="{2EE77099-7FF1-EA9D-9706-F71F8D3F67C7}"/>
                </a:ext>
              </a:extLst>
            </p:cNvPr>
            <p:cNvGrpSpPr>
              <a:grpSpLocks/>
            </p:cNvGrpSpPr>
            <p:nvPr userDrawn="1"/>
          </p:nvGrpSpPr>
          <p:grpSpPr bwMode="auto">
            <a:xfrm>
              <a:off x="0" y="1632"/>
              <a:ext cx="5758" cy="1858"/>
              <a:chOff x="0" y="1632"/>
              <a:chExt cx="5758" cy="1858"/>
            </a:xfrm>
          </p:grpSpPr>
          <p:sp>
            <p:nvSpPr>
              <p:cNvPr id="177192" name="Freeform 40">
                <a:extLst>
                  <a:ext uri="{FF2B5EF4-FFF2-40B4-BE49-F238E27FC236}">
                    <a16:creationId xmlns:a16="http://schemas.microsoft.com/office/drawing/2014/main" id="{94E1B3D0-6942-B46A-7912-E6DE568847A4}"/>
                  </a:ext>
                </a:extLst>
              </p:cNvPr>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p:spPr>
            <p:txBody>
              <a:bodyPr/>
              <a:lstStyle/>
              <a:p>
                <a:pPr>
                  <a:defRPr/>
                </a:pPr>
                <a:endParaRPr lang="en-US"/>
              </a:p>
            </p:txBody>
          </p:sp>
          <p:sp>
            <p:nvSpPr>
              <p:cNvPr id="177193" name="Freeform 41">
                <a:extLst>
                  <a:ext uri="{FF2B5EF4-FFF2-40B4-BE49-F238E27FC236}">
                    <a16:creationId xmlns:a16="http://schemas.microsoft.com/office/drawing/2014/main" id="{21FB5B51-0BAA-2149-7D2F-1349E3942B7A}"/>
                  </a:ext>
                </a:extLst>
              </p:cNvPr>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p:spPr>
            <p:txBody>
              <a:bodyPr/>
              <a:lstStyle/>
              <a:p>
                <a:pPr>
                  <a:defRPr/>
                </a:pPr>
                <a:endParaRPr lang="en-US"/>
              </a:p>
            </p:txBody>
          </p:sp>
        </p:grpSp>
      </p:grpSp>
      <p:sp>
        <p:nvSpPr>
          <p:cNvPr id="177194" name="Rectangle 42">
            <a:extLst>
              <a:ext uri="{FF2B5EF4-FFF2-40B4-BE49-F238E27FC236}">
                <a16:creationId xmlns:a16="http://schemas.microsoft.com/office/drawing/2014/main" id="{D1E4E0C4-522B-9E44-C0E2-ED377EA439D4}"/>
              </a:ext>
            </a:extLst>
          </p:cNvPr>
          <p:cNvSpPr>
            <a:spLocks noGrp="1" noChangeArrowheads="1"/>
          </p:cNvSpPr>
          <p:nvPr>
            <p:ph type="title"/>
          </p:nvPr>
        </p:nvSpPr>
        <p:spPr bwMode="auto">
          <a:xfrm>
            <a:off x="457200" y="277813"/>
            <a:ext cx="8229600" cy="11430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77195" name="Rectangle 43">
            <a:extLst>
              <a:ext uri="{FF2B5EF4-FFF2-40B4-BE49-F238E27FC236}">
                <a16:creationId xmlns:a16="http://schemas.microsoft.com/office/drawing/2014/main" id="{D61394C1-C82C-59C3-5963-2E172EEE6021}"/>
              </a:ext>
            </a:extLst>
          </p:cNvPr>
          <p:cNvSpPr>
            <a:spLocks noGrp="1" noChangeArrowheads="1"/>
          </p:cNvSpPr>
          <p:nvPr>
            <p:ph type="body" idx="1"/>
          </p:nvPr>
        </p:nvSpPr>
        <p:spPr bwMode="auto">
          <a:xfrm>
            <a:off x="457200" y="1600200"/>
            <a:ext cx="8229600" cy="4530725"/>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7196" name="Rectangle 44">
            <a:extLst>
              <a:ext uri="{FF2B5EF4-FFF2-40B4-BE49-F238E27FC236}">
                <a16:creationId xmlns:a16="http://schemas.microsoft.com/office/drawing/2014/main" id="{E589093D-4858-4563-164C-5A6FADEBFC60}"/>
              </a:ext>
            </a:extLst>
          </p:cNvPr>
          <p:cNvSpPr>
            <a:spLocks noGrp="1" noChangeArrowheads="1"/>
          </p:cNvSpPr>
          <p:nvPr>
            <p:ph type="dt" sz="half" idx="2"/>
          </p:nvPr>
        </p:nvSpPr>
        <p:spPr bwMode="auto">
          <a:xfrm>
            <a:off x="457200" y="6243638"/>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pPr>
              <a:defRPr/>
            </a:pPr>
            <a:endParaRPr lang="en-US"/>
          </a:p>
        </p:txBody>
      </p:sp>
      <p:sp>
        <p:nvSpPr>
          <p:cNvPr id="177197" name="Rectangle 45">
            <a:extLst>
              <a:ext uri="{FF2B5EF4-FFF2-40B4-BE49-F238E27FC236}">
                <a16:creationId xmlns:a16="http://schemas.microsoft.com/office/drawing/2014/main" id="{CB841D13-5E12-B63D-CD0D-173A15365EE1}"/>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pPr>
              <a:defRPr/>
            </a:pPr>
            <a:endParaRPr lang="en-US"/>
          </a:p>
        </p:txBody>
      </p:sp>
      <p:sp>
        <p:nvSpPr>
          <p:cNvPr id="177198" name="Rectangle 46">
            <a:extLst>
              <a:ext uri="{FF2B5EF4-FFF2-40B4-BE49-F238E27FC236}">
                <a16:creationId xmlns:a16="http://schemas.microsoft.com/office/drawing/2014/main" id="{7F86EFAD-53F9-6CA3-DAC8-6C24F6A5E6D7}"/>
              </a:ext>
            </a:extLst>
          </p:cNvPr>
          <p:cNvSpPr>
            <a:spLocks noGrp="1" noChangeArrowheads="1"/>
          </p:cNvSpPr>
          <p:nvPr>
            <p:ph type="sldNum" sz="quarter" idx="4"/>
          </p:nvPr>
        </p:nvSpPr>
        <p:spPr bwMode="auto">
          <a:xfrm>
            <a:off x="6553200" y="6243638"/>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fld id="{4CDEBD1C-3BA3-4E95-AB5F-1C5D37E889EE}" type="slidenum">
              <a:rPr lang="en-US" altLang="en-US"/>
              <a:pPr/>
              <a:t>‹#›</a:t>
            </a:fld>
            <a:endParaRPr lang="en-US" altLang="en-US"/>
          </a:p>
        </p:txBody>
      </p:sp>
    </p:spTree>
    <p:extLst>
      <p:ext uri="{BB962C8B-B14F-4D97-AF65-F5344CB8AC3E}">
        <p14:creationId xmlns:p14="http://schemas.microsoft.com/office/powerpoint/2010/main" val="47020300"/>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9pPr>
    </p:titleStyle>
    <p:body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18"/>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19"/>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20"/>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pitchFamily="2" charset="2"/>
        <a:buBlip>
          <a:blip r:embed="rId20"/>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pitchFamily="2" charset="2"/>
        <a:buBlip>
          <a:blip r:embed="rId20"/>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pitchFamily="2" charset="2"/>
        <a:buBlip>
          <a:blip r:embed="rId20"/>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pitchFamily="2" charset="2"/>
        <a:buBlip>
          <a:blip r:embed="rId20"/>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2844" y="2571744"/>
            <a:ext cx="9001156" cy="830997"/>
          </a:xfrm>
          <a:prstGeom prst="rect">
            <a:avLst/>
          </a:prstGeom>
          <a:noFill/>
        </p:spPr>
        <p:txBody>
          <a:bodyPr wrap="square" lIns="91440" tIns="45720" rIns="91440" bIns="45720">
            <a:spAutoFit/>
          </a:bodyPr>
          <a:lstStyle/>
          <a:p>
            <a:pPr algn="ctr"/>
            <a:r>
              <a:rPr lang="en-US" sz="4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rPr>
              <a:t>COMPUTATIONAL DRUG DESIGN</a:t>
            </a:r>
          </a:p>
        </p:txBody>
      </p:sp>
      <p:sp>
        <p:nvSpPr>
          <p:cNvPr id="9" name="Rectangle 8"/>
          <p:cNvSpPr/>
          <p:nvPr/>
        </p:nvSpPr>
        <p:spPr>
          <a:xfrm>
            <a:off x="1928794" y="4500570"/>
            <a:ext cx="4546437" cy="769441"/>
          </a:xfrm>
          <a:prstGeom prst="rect">
            <a:avLst/>
          </a:prstGeom>
          <a:noFill/>
        </p:spPr>
        <p:txBody>
          <a:bodyPr wrap="none" lIns="91440" tIns="45720" rIns="91440" bIns="45720">
            <a:spAutoFit/>
          </a:bodyPr>
          <a:lstStyle/>
          <a:p>
            <a:pPr algn="ctr"/>
            <a:r>
              <a:rPr lang="en-US" sz="4400" b="1" i="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Dr </a:t>
            </a:r>
            <a:r>
              <a:rPr lang="en-US" sz="4400" b="1" i="1" cap="none" spc="300" dirty="0" err="1">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Sadaf</a:t>
            </a:r>
            <a:r>
              <a:rPr lang="en-US" sz="4400" b="1" i="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a:t>
            </a:r>
            <a:r>
              <a:rPr lang="en-US" sz="4400" b="1" i="1" cap="none" spc="300" dirty="0" err="1">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Naeem</a:t>
            </a:r>
            <a:endParaRPr lang="en-US" sz="4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371600" y="914400"/>
            <a:ext cx="7239000" cy="584775"/>
          </a:xfrm>
          <a:prstGeom prst="rect">
            <a:avLst/>
          </a:prstGeom>
          <a:noFill/>
          <a:ln w="9525">
            <a:noFill/>
            <a:miter lim="800000"/>
            <a:headEnd/>
            <a:tailEnd/>
          </a:ln>
        </p:spPr>
        <p:txBody>
          <a:bodyPr>
            <a:spAutoFit/>
          </a:bodyPr>
          <a:lstStyle/>
          <a:p>
            <a:pPr>
              <a:spcBef>
                <a:spcPct val="50000"/>
              </a:spcBef>
            </a:pPr>
            <a:r>
              <a:rPr lang="en-GB" sz="3200" b="1" dirty="0"/>
              <a:t>Strategies for Drug Discovery</a:t>
            </a:r>
          </a:p>
        </p:txBody>
      </p:sp>
      <p:sp>
        <p:nvSpPr>
          <p:cNvPr id="7171" name="Text Box 3"/>
          <p:cNvSpPr txBox="1">
            <a:spLocks noChangeArrowheads="1"/>
          </p:cNvSpPr>
          <p:nvPr/>
        </p:nvSpPr>
        <p:spPr bwMode="auto">
          <a:xfrm>
            <a:off x="1285852" y="2286000"/>
            <a:ext cx="6429420" cy="1569660"/>
          </a:xfrm>
          <a:prstGeom prst="rect">
            <a:avLst/>
          </a:prstGeom>
          <a:noFill/>
          <a:ln w="9525">
            <a:noFill/>
            <a:miter lim="800000"/>
            <a:headEnd/>
            <a:tailEnd/>
          </a:ln>
        </p:spPr>
        <p:txBody>
          <a:bodyPr wrap="square">
            <a:spAutoFit/>
          </a:bodyPr>
          <a:lstStyle/>
          <a:p>
            <a:pPr>
              <a:spcBef>
                <a:spcPct val="50000"/>
              </a:spcBef>
              <a:buFontTx/>
              <a:buChar char="•"/>
            </a:pPr>
            <a:r>
              <a:rPr lang="en-GB" sz="2400" dirty="0"/>
              <a:t>Time consuming and costly</a:t>
            </a:r>
          </a:p>
          <a:p>
            <a:pPr>
              <a:spcBef>
                <a:spcPct val="50000"/>
              </a:spcBef>
              <a:buFontTx/>
              <a:buChar char="•"/>
            </a:pPr>
            <a:r>
              <a:rPr lang="en-GB" sz="2400" dirty="0"/>
              <a:t>Experimental-based High Throughput Screening</a:t>
            </a:r>
          </a:p>
          <a:p>
            <a:pPr>
              <a:spcBef>
                <a:spcPct val="50000"/>
              </a:spcBef>
              <a:buFontTx/>
              <a:buChar char="•"/>
            </a:pPr>
            <a:r>
              <a:rPr lang="en-GB" sz="2400" dirty="0"/>
              <a:t>Virtual  Screening </a:t>
            </a:r>
          </a:p>
        </p:txBody>
      </p:sp>
    </p:spTree>
  </p:cSld>
  <p:clrMapOvr>
    <a:masterClrMapping/>
  </p:clrMapOvr>
  <p:transition advTm="56304"/>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cadd.suda.edu.cn/Group/figure/figure5.jpg"/>
          <p:cNvPicPr/>
          <p:nvPr/>
        </p:nvPicPr>
        <p:blipFill>
          <a:blip r:embed="rId2"/>
          <a:srcRect/>
          <a:stretch>
            <a:fillRect/>
          </a:stretch>
        </p:blipFill>
        <p:spPr bwMode="auto">
          <a:xfrm>
            <a:off x="500034" y="357166"/>
            <a:ext cx="8001056" cy="6215106"/>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scovering Lead Compounds                            VS/HTS3/21/2011 1:25 PM      Girinath G. Pillai @ VIT, Vellore   10 "/>
          <p:cNvPicPr/>
          <p:nvPr/>
        </p:nvPicPr>
        <p:blipFill>
          <a:blip r:embed="rId2"/>
          <a:srcRect/>
          <a:stretch>
            <a:fillRect/>
          </a:stretch>
        </p:blipFill>
        <p:spPr bwMode="auto">
          <a:xfrm>
            <a:off x="642910" y="285728"/>
            <a:ext cx="7929618" cy="607223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txBox="1">
            <a:spLocks noChangeArrowheads="1"/>
          </p:cNvSpPr>
          <p:nvPr/>
        </p:nvSpPr>
        <p:spPr bwMode="auto">
          <a:xfrm>
            <a:off x="838200" y="228600"/>
            <a:ext cx="7543800" cy="762000"/>
          </a:xfrm>
          <a:prstGeom prst="rect">
            <a:avLst/>
          </a:prstGeom>
          <a:noFill/>
          <a:ln w="9525">
            <a:noFill/>
            <a:miter lim="800000"/>
            <a:headEnd/>
            <a:tailEnd/>
          </a:ln>
        </p:spPr>
        <p:txBody>
          <a:bodyPr/>
          <a:lstStyle/>
          <a:p>
            <a:r>
              <a:rPr lang="en-GB" sz="2700" b="1">
                <a:solidFill>
                  <a:srgbClr val="000000"/>
                </a:solidFill>
                <a:cs typeface="Times New Roman" pitchFamily="18" charset="0"/>
              </a:rPr>
              <a:t>Drug discovery </a:t>
            </a:r>
            <a:r>
              <a:rPr lang="da-DK" sz="2700" b="1"/>
              <a:t>in the 21st Century</a:t>
            </a:r>
            <a:br>
              <a:rPr lang="en-GB" sz="4000">
                <a:solidFill>
                  <a:srgbClr val="000000"/>
                </a:solidFill>
                <a:latin typeface="Times New Roman" pitchFamily="18" charset="0"/>
                <a:cs typeface="Times New Roman" pitchFamily="18" charset="0"/>
              </a:rPr>
            </a:br>
            <a:endParaRPr lang="en-GB" sz="4000">
              <a:solidFill>
                <a:srgbClr val="000000"/>
              </a:solidFill>
              <a:latin typeface="Times New Roman" pitchFamily="18" charset="0"/>
              <a:cs typeface="Times New Roman" pitchFamily="18" charset="0"/>
            </a:endParaRPr>
          </a:p>
        </p:txBody>
      </p:sp>
      <p:sp>
        <p:nvSpPr>
          <p:cNvPr id="48131" name="Rectangle 3"/>
          <p:cNvSpPr>
            <a:spLocks noChangeArrowheads="1"/>
          </p:cNvSpPr>
          <p:nvPr/>
        </p:nvSpPr>
        <p:spPr bwMode="auto">
          <a:xfrm>
            <a:off x="0" y="1828800"/>
            <a:ext cx="4114800" cy="990600"/>
          </a:xfrm>
          <a:prstGeom prst="rect">
            <a:avLst/>
          </a:prstGeom>
          <a:noFill/>
          <a:ln w="9525">
            <a:noFill/>
            <a:miter lim="800000"/>
            <a:headEnd/>
            <a:tailEnd/>
          </a:ln>
        </p:spPr>
        <p:txBody>
          <a:bodyPr lIns="92075" tIns="46038" rIns="92075" bIns="46038"/>
          <a:lstStyle/>
          <a:p>
            <a:pPr marL="342900" indent="-342900">
              <a:lnSpc>
                <a:spcPct val="90000"/>
              </a:lnSpc>
              <a:spcBef>
                <a:spcPct val="20000"/>
              </a:spcBef>
            </a:pPr>
            <a:r>
              <a:rPr lang="en-US" sz="2400">
                <a:latin typeface="Times New Roman" pitchFamily="18" charset="0"/>
                <a:cs typeface="Times New Roman" pitchFamily="18" charset="0"/>
              </a:rPr>
              <a:t>Diverse set of molecules tested in the lab</a:t>
            </a:r>
          </a:p>
        </p:txBody>
      </p:sp>
      <p:sp>
        <p:nvSpPr>
          <p:cNvPr id="48132" name="Rectangle 2"/>
          <p:cNvSpPr txBox="1">
            <a:spLocks noChangeArrowheads="1"/>
          </p:cNvSpPr>
          <p:nvPr/>
        </p:nvSpPr>
        <p:spPr bwMode="auto">
          <a:xfrm>
            <a:off x="381000" y="838200"/>
            <a:ext cx="8382000" cy="762000"/>
          </a:xfrm>
          <a:prstGeom prst="rect">
            <a:avLst/>
          </a:prstGeom>
          <a:noFill/>
          <a:ln w="9525">
            <a:noFill/>
            <a:miter lim="800000"/>
            <a:headEnd/>
            <a:tailEnd/>
          </a:ln>
        </p:spPr>
        <p:txBody>
          <a:bodyPr/>
          <a:lstStyle/>
          <a:p>
            <a:r>
              <a:rPr lang="da-DK" sz="3600" i="1">
                <a:solidFill>
                  <a:srgbClr val="000000"/>
                </a:solidFill>
                <a:latin typeface="Times New Roman" pitchFamily="18" charset="0"/>
                <a:cs typeface="Times New Roman" pitchFamily="18" charset="0"/>
              </a:rPr>
              <a:t>in vitro</a:t>
            </a:r>
            <a:r>
              <a:rPr lang="da-DK" sz="3600">
                <a:solidFill>
                  <a:srgbClr val="000000"/>
                </a:solidFill>
                <a:latin typeface="Times New Roman" pitchFamily="18" charset="0"/>
                <a:cs typeface="Times New Roman" pitchFamily="18" charset="0"/>
              </a:rPr>
              <a:t>				</a:t>
            </a:r>
            <a:r>
              <a:rPr lang="en-US" sz="3600" i="1">
                <a:latin typeface="Times New Roman" pitchFamily="18" charset="0"/>
                <a:cs typeface="Times New Roman" pitchFamily="18" charset="0"/>
              </a:rPr>
              <a:t> in silico</a:t>
            </a:r>
            <a:r>
              <a:rPr lang="en-GB" sz="3600" i="1">
                <a:latin typeface="Times New Roman" pitchFamily="18" charset="0"/>
                <a:cs typeface="Times New Roman" pitchFamily="18" charset="0"/>
              </a:rPr>
              <a:t> </a:t>
            </a:r>
            <a:r>
              <a:rPr lang="da-DK" sz="4000">
                <a:solidFill>
                  <a:srgbClr val="000000"/>
                </a:solidFill>
                <a:latin typeface="Times New Roman" pitchFamily="18" charset="0"/>
                <a:cs typeface="Times New Roman" pitchFamily="18" charset="0"/>
              </a:rPr>
              <a:t>+ </a:t>
            </a:r>
            <a:r>
              <a:rPr lang="da-DK" sz="4000" i="1">
                <a:solidFill>
                  <a:srgbClr val="000000"/>
                </a:solidFill>
                <a:latin typeface="Times New Roman" pitchFamily="18" charset="0"/>
                <a:cs typeface="Times New Roman" pitchFamily="18" charset="0"/>
              </a:rPr>
              <a:t>in vitro </a:t>
            </a:r>
            <a:br>
              <a:rPr lang="en-GB" sz="4000">
                <a:solidFill>
                  <a:srgbClr val="000000"/>
                </a:solidFill>
                <a:latin typeface="Times New Roman" pitchFamily="18" charset="0"/>
                <a:cs typeface="Times New Roman" pitchFamily="18" charset="0"/>
              </a:rPr>
            </a:br>
            <a:endParaRPr lang="en-GB" sz="4000">
              <a:solidFill>
                <a:srgbClr val="000000"/>
              </a:solidFill>
              <a:latin typeface="Times New Roman" pitchFamily="18" charset="0"/>
              <a:cs typeface="Times New Roman" pitchFamily="18" charset="0"/>
            </a:endParaRPr>
          </a:p>
        </p:txBody>
      </p:sp>
      <p:sp>
        <p:nvSpPr>
          <p:cNvPr id="48133" name="Rectangle 3"/>
          <p:cNvSpPr>
            <a:spLocks noChangeArrowheads="1"/>
          </p:cNvSpPr>
          <p:nvPr/>
        </p:nvSpPr>
        <p:spPr bwMode="auto">
          <a:xfrm>
            <a:off x="4038600" y="1828800"/>
            <a:ext cx="5105400" cy="1066800"/>
          </a:xfrm>
          <a:prstGeom prst="rect">
            <a:avLst/>
          </a:prstGeom>
          <a:noFill/>
          <a:ln w="9525">
            <a:noFill/>
            <a:miter lim="800000"/>
            <a:headEnd/>
            <a:tailEnd/>
          </a:ln>
        </p:spPr>
        <p:txBody>
          <a:bodyPr lIns="92075" tIns="46038" rIns="92075" bIns="46038"/>
          <a:lstStyle/>
          <a:p>
            <a:pPr marL="342900" indent="-342900">
              <a:lnSpc>
                <a:spcPct val="90000"/>
              </a:lnSpc>
              <a:spcBef>
                <a:spcPct val="20000"/>
              </a:spcBef>
            </a:pPr>
            <a:r>
              <a:rPr lang="en-US" sz="2400">
                <a:latin typeface="Times New Roman" pitchFamily="18" charset="0"/>
                <a:cs typeface="Times New Roman" pitchFamily="18" charset="0"/>
              </a:rPr>
              <a:t>Computational methods to select subsets </a:t>
            </a:r>
            <a:r>
              <a:rPr lang="en-US" sz="2400">
                <a:solidFill>
                  <a:srgbClr val="FF0000"/>
                </a:solidFill>
                <a:latin typeface="Times New Roman" pitchFamily="18" charset="0"/>
                <a:cs typeface="Times New Roman" pitchFamily="18" charset="0"/>
              </a:rPr>
              <a:t>(to be tested in the lab) </a:t>
            </a:r>
            <a:r>
              <a:rPr lang="en-US" sz="2400">
                <a:latin typeface="Times New Roman" pitchFamily="18" charset="0"/>
                <a:cs typeface="Times New Roman" pitchFamily="18" charset="0"/>
              </a:rPr>
              <a:t>based on prediction of drug-likeness, solubility, binding, pharmacokinetics, toxicity, side effects, ...</a:t>
            </a:r>
          </a:p>
          <a:p>
            <a:pPr marL="342900" indent="-342900">
              <a:lnSpc>
                <a:spcPct val="90000"/>
              </a:lnSpc>
              <a:spcBef>
                <a:spcPct val="20000"/>
              </a:spcBef>
            </a:pPr>
            <a:r>
              <a:rPr lang="en-US">
                <a:latin typeface="Times New Roman" pitchFamily="18" charset="0"/>
                <a:cs typeface="Times New Roman" pitchFamily="18" charset="0"/>
              </a:rPr>
              <a:t>     </a:t>
            </a:r>
          </a:p>
        </p:txBody>
      </p:sp>
      <p:pic>
        <p:nvPicPr>
          <p:cNvPr id="48134" name="Picture 1029" descr="http://www.questacon.edu.au/html/assets/images/scientist2.gif"/>
          <p:cNvPicPr>
            <a:picLocks noChangeAspect="1" noChangeArrowheads="1"/>
          </p:cNvPicPr>
          <p:nvPr/>
        </p:nvPicPr>
        <p:blipFill>
          <a:blip r:embed="rId3"/>
          <a:srcRect/>
          <a:stretch>
            <a:fillRect/>
          </a:stretch>
        </p:blipFill>
        <p:spPr bwMode="auto">
          <a:xfrm>
            <a:off x="838200" y="2514600"/>
            <a:ext cx="2209800" cy="2168525"/>
          </a:xfrm>
          <a:prstGeom prst="rect">
            <a:avLst/>
          </a:prstGeom>
          <a:noFill/>
          <a:ln w="9525">
            <a:noFill/>
            <a:miter lim="800000"/>
            <a:headEnd/>
            <a:tailEnd/>
          </a:ln>
        </p:spPr>
      </p:pic>
      <p:pic>
        <p:nvPicPr>
          <p:cNvPr id="48135" name="Picture 1033" descr="C:\Program Files\Common Files\Microsoft Shared\Clipart\cagcat50\BS00580_.wmf"/>
          <p:cNvPicPr>
            <a:picLocks noChangeAspect="1" noChangeArrowheads="1"/>
          </p:cNvPicPr>
          <p:nvPr/>
        </p:nvPicPr>
        <p:blipFill>
          <a:blip r:embed="rId4"/>
          <a:srcRect/>
          <a:stretch>
            <a:fillRect/>
          </a:stretch>
        </p:blipFill>
        <p:spPr bwMode="auto">
          <a:xfrm>
            <a:off x="5791200" y="3787775"/>
            <a:ext cx="2287588" cy="1927225"/>
          </a:xfrm>
          <a:prstGeom prst="rect">
            <a:avLst/>
          </a:prstGeom>
          <a:noFill/>
          <a:ln w="9525">
            <a:noFill/>
            <a:miter lim="800000"/>
            <a:headEnd/>
            <a:tailEnd/>
          </a:ln>
        </p:spPr>
      </p:pic>
      <p:sp>
        <p:nvSpPr>
          <p:cNvPr id="14" name="Right Arrow 13"/>
          <p:cNvSpPr/>
          <p:nvPr/>
        </p:nvSpPr>
        <p:spPr>
          <a:xfrm>
            <a:off x="2895600" y="1143000"/>
            <a:ext cx="1524000" cy="228600"/>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solidFill>
                <a:srgbClr val="FFFFFF"/>
              </a:solidFill>
              <a:latin typeface="Times New Roman" charset="0"/>
              <a:ea typeface="Times New Roman" charset="0"/>
              <a:cs typeface="Times New Roman"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785786" y="1295400"/>
            <a:ext cx="7901014" cy="3339376"/>
          </a:xfrm>
          <a:prstGeom prst="rect">
            <a:avLst/>
          </a:prstGeom>
          <a:noFill/>
          <a:ln w="9525">
            <a:noFill/>
            <a:miter lim="800000"/>
            <a:headEnd/>
            <a:tailEnd/>
          </a:ln>
        </p:spPr>
        <p:txBody>
          <a:bodyPr wrap="square">
            <a:spAutoFit/>
          </a:bodyPr>
          <a:lstStyle/>
          <a:p>
            <a:pPr marL="457200" indent="-457200" algn="ctr">
              <a:spcBef>
                <a:spcPct val="50000"/>
              </a:spcBef>
            </a:pPr>
            <a:r>
              <a:rPr lang="en-GB" sz="2800" b="1" dirty="0"/>
              <a:t>Virtual Screening</a:t>
            </a:r>
          </a:p>
          <a:p>
            <a:pPr marL="457200" indent="-457200" algn="ctr">
              <a:spcBef>
                <a:spcPct val="50000"/>
              </a:spcBef>
            </a:pPr>
            <a:endParaRPr lang="en-GB" sz="2800" b="1" dirty="0"/>
          </a:p>
          <a:p>
            <a:pPr marL="457200" indent="-457200">
              <a:spcBef>
                <a:spcPct val="50000"/>
              </a:spcBef>
            </a:pPr>
            <a:r>
              <a:rPr lang="en-GB" sz="2000" dirty="0"/>
              <a:t>Virtual screening (VS) is a computer-based technology to analyse large </a:t>
            </a:r>
          </a:p>
          <a:p>
            <a:pPr marL="457200" indent="-457200">
              <a:spcBef>
                <a:spcPct val="50000"/>
              </a:spcBef>
            </a:pPr>
            <a:r>
              <a:rPr lang="en-GB" sz="2000" dirty="0"/>
              <a:t>database of chemicals in order to search for novel lead compounds</a:t>
            </a:r>
            <a:r>
              <a:rPr lang="en-GB" dirty="0"/>
              <a:t>.</a:t>
            </a:r>
          </a:p>
          <a:p>
            <a:pPr marL="457200" indent="-457200">
              <a:spcBef>
                <a:spcPct val="50000"/>
              </a:spcBef>
            </a:pPr>
            <a:endParaRPr lang="en-GB" dirty="0"/>
          </a:p>
          <a:p>
            <a:pPr marL="457200" indent="-457200">
              <a:spcBef>
                <a:spcPct val="50000"/>
              </a:spcBef>
            </a:pPr>
            <a:endParaRPr lang="en-GB" dirty="0"/>
          </a:p>
          <a:p>
            <a:pPr marL="457200" indent="-457200">
              <a:spcBef>
                <a:spcPct val="50000"/>
              </a:spcBef>
            </a:pPr>
            <a:endParaRPr lang="en-GB" dirty="0"/>
          </a:p>
        </p:txBody>
      </p:sp>
      <p:sp>
        <p:nvSpPr>
          <p:cNvPr id="3" name="Rectangle 2"/>
          <p:cNvSpPr/>
          <p:nvPr/>
        </p:nvSpPr>
        <p:spPr>
          <a:xfrm>
            <a:off x="1000100" y="3786190"/>
            <a:ext cx="7429552" cy="400110"/>
          </a:xfrm>
          <a:prstGeom prst="rect">
            <a:avLst/>
          </a:prstGeom>
        </p:spPr>
        <p:txBody>
          <a:bodyPr wrap="square">
            <a:spAutoFit/>
          </a:bodyPr>
          <a:lstStyle/>
          <a:p>
            <a:pPr algn="just"/>
            <a:r>
              <a:rPr lang="en-GB" sz="2000" dirty="0"/>
              <a:t>In general,  VS identify drug candidates through database searching.</a:t>
            </a:r>
            <a:r>
              <a:rPr lang="en-US" sz="2000" dirty="0"/>
              <a:t> </a:t>
            </a:r>
          </a:p>
        </p:txBody>
      </p:sp>
    </p:spTree>
  </p:cSld>
  <p:clrMapOvr>
    <a:masterClrMapping/>
  </p:clrMapOvr>
  <p:transition advTm="59872"/>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1170" y="296580"/>
            <a:ext cx="8598020" cy="570418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4191000" y="1905000"/>
            <a:ext cx="1676400" cy="3460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a:spcBef>
                <a:spcPct val="50000"/>
              </a:spcBef>
              <a:defRPr/>
            </a:pPr>
            <a:r>
              <a:rPr lang="en-GB" sz="1600" dirty="0"/>
              <a:t>Target Disease</a:t>
            </a:r>
          </a:p>
        </p:txBody>
      </p:sp>
      <p:sp>
        <p:nvSpPr>
          <p:cNvPr id="8195" name="AutoShape 3"/>
          <p:cNvSpPr>
            <a:spLocks noChangeArrowheads="1"/>
          </p:cNvSpPr>
          <p:nvPr/>
        </p:nvSpPr>
        <p:spPr bwMode="auto">
          <a:xfrm flipH="1">
            <a:off x="4876800" y="2438400"/>
            <a:ext cx="76200" cy="381000"/>
          </a:xfrm>
          <a:prstGeom prst="downArrow">
            <a:avLst>
              <a:gd name="adj1" fmla="val 50000"/>
              <a:gd name="adj2" fmla="val 125000"/>
            </a:avLst>
          </a:prstGeom>
          <a:solidFill>
            <a:srgbClr val="993366"/>
          </a:solidFill>
          <a:ln w="9525">
            <a:solidFill>
              <a:schemeClr val="tx1"/>
            </a:solidFill>
            <a:miter lim="800000"/>
            <a:headEnd/>
            <a:tailEnd/>
          </a:ln>
        </p:spPr>
        <p:txBody>
          <a:bodyPr wrap="none" anchor="ctr"/>
          <a:lstStyle/>
          <a:p>
            <a:endParaRPr lang="en-GB"/>
          </a:p>
        </p:txBody>
      </p:sp>
      <p:sp>
        <p:nvSpPr>
          <p:cNvPr id="15364" name="Text Box 4"/>
          <p:cNvSpPr txBox="1">
            <a:spLocks noChangeArrowheads="1"/>
          </p:cNvSpPr>
          <p:nvPr/>
        </p:nvSpPr>
        <p:spPr bwMode="auto">
          <a:xfrm>
            <a:off x="4191000" y="2971800"/>
            <a:ext cx="1600200" cy="3460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a:spcBef>
                <a:spcPct val="50000"/>
              </a:spcBef>
              <a:defRPr/>
            </a:pPr>
            <a:r>
              <a:rPr lang="en-GB" sz="1600" dirty="0"/>
              <a:t>  Target Protein</a:t>
            </a:r>
          </a:p>
        </p:txBody>
      </p:sp>
      <p:sp>
        <p:nvSpPr>
          <p:cNvPr id="15365" name="Text Box 5"/>
          <p:cNvSpPr txBox="1">
            <a:spLocks noChangeArrowheads="1"/>
          </p:cNvSpPr>
          <p:nvPr/>
        </p:nvSpPr>
        <p:spPr bwMode="auto">
          <a:xfrm>
            <a:off x="533400" y="4038600"/>
            <a:ext cx="2667000" cy="3460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a:spcBef>
                <a:spcPct val="50000"/>
              </a:spcBef>
              <a:defRPr/>
            </a:pPr>
            <a:r>
              <a:rPr lang="en-GB" sz="1600" dirty="0"/>
              <a:t>   Database of compounds</a:t>
            </a:r>
          </a:p>
        </p:txBody>
      </p:sp>
      <p:sp>
        <p:nvSpPr>
          <p:cNvPr id="8198" name="AutoShape 6"/>
          <p:cNvSpPr>
            <a:spLocks noChangeArrowheads="1"/>
          </p:cNvSpPr>
          <p:nvPr/>
        </p:nvSpPr>
        <p:spPr bwMode="auto">
          <a:xfrm>
            <a:off x="3276600" y="4191000"/>
            <a:ext cx="533400" cy="76200"/>
          </a:xfrm>
          <a:prstGeom prst="rightArrow">
            <a:avLst>
              <a:gd name="adj1" fmla="val 50000"/>
              <a:gd name="adj2" fmla="val 175000"/>
            </a:avLst>
          </a:prstGeom>
          <a:solidFill>
            <a:srgbClr val="993366"/>
          </a:solidFill>
          <a:ln w="9525">
            <a:solidFill>
              <a:schemeClr val="tx1"/>
            </a:solidFill>
            <a:miter lim="800000"/>
            <a:headEnd/>
            <a:tailEnd/>
          </a:ln>
        </p:spPr>
        <p:txBody>
          <a:bodyPr wrap="none" anchor="ctr"/>
          <a:lstStyle/>
          <a:p>
            <a:endParaRPr lang="en-GB"/>
          </a:p>
        </p:txBody>
      </p:sp>
      <p:sp>
        <p:nvSpPr>
          <p:cNvPr id="15367" name="Text Box 7"/>
          <p:cNvSpPr txBox="1">
            <a:spLocks noChangeArrowheads="1"/>
          </p:cNvSpPr>
          <p:nvPr/>
        </p:nvSpPr>
        <p:spPr bwMode="auto">
          <a:xfrm>
            <a:off x="3962400" y="4114800"/>
            <a:ext cx="2286000"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algn="ctr">
              <a:spcBef>
                <a:spcPct val="50000"/>
              </a:spcBef>
              <a:defRPr/>
            </a:pPr>
            <a:r>
              <a:rPr lang="en-GB" sz="1600" dirty="0"/>
              <a:t>Virtual Screening of compounds</a:t>
            </a:r>
          </a:p>
        </p:txBody>
      </p:sp>
      <p:sp>
        <p:nvSpPr>
          <p:cNvPr id="8200" name="AutoShape 8"/>
          <p:cNvSpPr>
            <a:spLocks noChangeArrowheads="1"/>
          </p:cNvSpPr>
          <p:nvPr/>
        </p:nvSpPr>
        <p:spPr bwMode="auto">
          <a:xfrm>
            <a:off x="4876800" y="3505200"/>
            <a:ext cx="76200" cy="457200"/>
          </a:xfrm>
          <a:prstGeom prst="downArrow">
            <a:avLst>
              <a:gd name="adj1" fmla="val 50000"/>
              <a:gd name="adj2" fmla="val 150000"/>
            </a:avLst>
          </a:prstGeom>
          <a:solidFill>
            <a:srgbClr val="993366"/>
          </a:solidFill>
          <a:ln w="9525">
            <a:solidFill>
              <a:schemeClr val="tx1"/>
            </a:solidFill>
            <a:miter lim="800000"/>
            <a:headEnd/>
            <a:tailEnd/>
          </a:ln>
        </p:spPr>
        <p:txBody>
          <a:bodyPr wrap="none" anchor="ctr"/>
          <a:lstStyle/>
          <a:p>
            <a:endParaRPr lang="en-GB"/>
          </a:p>
        </p:txBody>
      </p:sp>
      <p:sp>
        <p:nvSpPr>
          <p:cNvPr id="8201" name="AutoShape 9"/>
          <p:cNvSpPr>
            <a:spLocks noChangeArrowheads="1"/>
          </p:cNvSpPr>
          <p:nvPr/>
        </p:nvSpPr>
        <p:spPr bwMode="auto">
          <a:xfrm>
            <a:off x="4876800" y="4724400"/>
            <a:ext cx="76200" cy="609600"/>
          </a:xfrm>
          <a:prstGeom prst="downArrow">
            <a:avLst>
              <a:gd name="adj1" fmla="val 50000"/>
              <a:gd name="adj2" fmla="val 200000"/>
            </a:avLst>
          </a:prstGeom>
          <a:solidFill>
            <a:srgbClr val="993366"/>
          </a:solidFill>
          <a:ln w="9525">
            <a:solidFill>
              <a:schemeClr val="tx1"/>
            </a:solidFill>
            <a:miter lim="800000"/>
            <a:headEnd/>
            <a:tailEnd/>
          </a:ln>
        </p:spPr>
        <p:txBody>
          <a:bodyPr wrap="none" anchor="ctr"/>
          <a:lstStyle/>
          <a:p>
            <a:endParaRPr lang="en-GB"/>
          </a:p>
        </p:txBody>
      </p:sp>
      <p:sp>
        <p:nvSpPr>
          <p:cNvPr id="15370" name="Text Box 10"/>
          <p:cNvSpPr txBox="1">
            <a:spLocks noChangeArrowheads="1"/>
          </p:cNvSpPr>
          <p:nvPr/>
        </p:nvSpPr>
        <p:spPr bwMode="auto">
          <a:xfrm>
            <a:off x="4343400" y="5486400"/>
            <a:ext cx="1676400" cy="3460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a:spcBef>
                <a:spcPct val="50000"/>
              </a:spcBef>
              <a:defRPr/>
            </a:pPr>
            <a:r>
              <a:rPr lang="en-GB" sz="1600" dirty="0"/>
              <a:t>In Vitro Assays</a:t>
            </a:r>
          </a:p>
        </p:txBody>
      </p:sp>
      <p:sp>
        <p:nvSpPr>
          <p:cNvPr id="8203" name="Text Box 11"/>
          <p:cNvSpPr txBox="1">
            <a:spLocks noChangeArrowheads="1"/>
          </p:cNvSpPr>
          <p:nvPr/>
        </p:nvSpPr>
        <p:spPr bwMode="auto">
          <a:xfrm>
            <a:off x="1981200" y="6248400"/>
            <a:ext cx="6019800" cy="366713"/>
          </a:xfrm>
          <a:prstGeom prst="rect">
            <a:avLst/>
          </a:prstGeom>
          <a:noFill/>
          <a:ln w="9525">
            <a:noFill/>
            <a:miter lim="800000"/>
            <a:headEnd/>
            <a:tailEnd/>
          </a:ln>
        </p:spPr>
        <p:txBody>
          <a:bodyPr>
            <a:spAutoFit/>
          </a:bodyPr>
          <a:lstStyle/>
          <a:p>
            <a:pPr>
              <a:spcBef>
                <a:spcPct val="50000"/>
              </a:spcBef>
            </a:pPr>
            <a:r>
              <a:rPr lang="en-GB" sz="1800"/>
              <a:t>Generic overview of the virtual screening process</a:t>
            </a:r>
          </a:p>
        </p:txBody>
      </p:sp>
      <p:sp>
        <p:nvSpPr>
          <p:cNvPr id="8204" name="Text Box 12"/>
          <p:cNvSpPr txBox="1">
            <a:spLocks noChangeArrowheads="1"/>
          </p:cNvSpPr>
          <p:nvPr/>
        </p:nvSpPr>
        <p:spPr bwMode="auto">
          <a:xfrm>
            <a:off x="3733800" y="1066800"/>
            <a:ext cx="2667000" cy="457200"/>
          </a:xfrm>
          <a:prstGeom prst="rect">
            <a:avLst/>
          </a:prstGeom>
          <a:noFill/>
          <a:ln w="9525">
            <a:noFill/>
            <a:miter lim="800000"/>
            <a:headEnd/>
            <a:tailEnd/>
          </a:ln>
        </p:spPr>
        <p:txBody>
          <a:bodyPr>
            <a:spAutoFit/>
          </a:bodyPr>
          <a:lstStyle/>
          <a:p>
            <a:pPr>
              <a:spcBef>
                <a:spcPct val="50000"/>
              </a:spcBef>
            </a:pPr>
            <a:r>
              <a:rPr lang="en-GB" b="1">
                <a:solidFill>
                  <a:schemeClr val="tx2"/>
                </a:solidFill>
              </a:rPr>
              <a:t>Virtual Screening</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912233B3-1D83-7162-31ED-36DBFB1E00D3}"/>
              </a:ext>
            </a:extLst>
          </p:cNvPr>
          <p:cNvSpPr>
            <a:spLocks noChangeArrowheads="1"/>
          </p:cNvSpPr>
          <p:nvPr/>
        </p:nvSpPr>
        <p:spPr bwMode="auto">
          <a:xfrm>
            <a:off x="2286000" y="-3509963"/>
            <a:ext cx="4572000" cy="138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altLang="en-US" sz="4400" b="0" i="0" u="none" strike="noStrike" kern="1200" cap="none" spc="0" normalizeH="0" baseline="0" noProof="0">
              <a:ln>
                <a:noFill/>
              </a:ln>
              <a:solidFill>
                <a:srgbClr val="FFFFFF"/>
              </a:solidFill>
              <a:effectLst/>
              <a:uLnTx/>
              <a:uFillTx/>
              <a:latin typeface="Times" panose="02020603050405020304" pitchFamily="18" charset="0"/>
              <a:ea typeface="+mn-ea"/>
              <a:cs typeface="+mn-cs"/>
            </a:endParaRPr>
          </a:p>
        </p:txBody>
      </p:sp>
      <p:sp>
        <p:nvSpPr>
          <p:cNvPr id="1028" name="Rectangle 3">
            <a:extLst>
              <a:ext uri="{FF2B5EF4-FFF2-40B4-BE49-F238E27FC236}">
                <a16:creationId xmlns:a16="http://schemas.microsoft.com/office/drawing/2014/main" id="{347CEBFC-AEB9-4F04-F042-C544EA9E4B4B}"/>
              </a:ext>
            </a:extLst>
          </p:cNvPr>
          <p:cNvSpPr>
            <a:spLocks noChangeArrowheads="1"/>
          </p:cNvSpPr>
          <p:nvPr/>
        </p:nvSpPr>
        <p:spPr bwMode="auto">
          <a:xfrm>
            <a:off x="4479925" y="3048000"/>
            <a:ext cx="3140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4400" b="0" i="0" u="none" strike="noStrike" kern="1200" cap="none" spc="0" normalizeH="0" baseline="0" noProof="0">
              <a:ln>
                <a:noFill/>
              </a:ln>
              <a:solidFill>
                <a:srgbClr val="FFFFFF"/>
              </a:solidFill>
              <a:effectLst/>
              <a:uLnTx/>
              <a:uFillTx/>
              <a:latin typeface="Times" panose="02020603050405020304" pitchFamily="18" charset="0"/>
              <a:ea typeface="+mn-ea"/>
              <a:cs typeface="+mn-cs"/>
            </a:endParaRPr>
          </a:p>
        </p:txBody>
      </p:sp>
      <p:pic>
        <p:nvPicPr>
          <p:cNvPr id="1029" name="Picture 4">
            <a:extLst>
              <a:ext uri="{FF2B5EF4-FFF2-40B4-BE49-F238E27FC236}">
                <a16:creationId xmlns:a16="http://schemas.microsoft.com/office/drawing/2014/main" id="{79468684-7939-E915-C409-5601FDAC5D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371600"/>
            <a:ext cx="2921000"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5">
            <a:extLst>
              <a:ext uri="{FF2B5EF4-FFF2-40B4-BE49-F238E27FC236}">
                <a16:creationId xmlns:a16="http://schemas.microsoft.com/office/drawing/2014/main" id="{DFE5778D-DAF4-6E87-17F4-46D762A6B2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572000"/>
            <a:ext cx="22860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6">
            <a:extLst>
              <a:ext uri="{FF2B5EF4-FFF2-40B4-BE49-F238E27FC236}">
                <a16:creationId xmlns:a16="http://schemas.microsoft.com/office/drawing/2014/main" id="{3566C5CB-066F-B1FB-F98F-26C19288DD7A}"/>
              </a:ext>
            </a:extLst>
          </p:cNvPr>
          <p:cNvSpPr txBox="1">
            <a:spLocks noChangeArrowheads="1"/>
          </p:cNvSpPr>
          <p:nvPr/>
        </p:nvSpPr>
        <p:spPr bwMode="auto">
          <a:xfrm>
            <a:off x="228600" y="228600"/>
            <a:ext cx="522450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3600" b="1" i="0" u="none" strike="noStrike" kern="1200" cap="none" spc="0" normalizeH="0" baseline="0" noProof="0" dirty="0">
                <a:ln>
                  <a:noFill/>
                </a:ln>
                <a:solidFill>
                  <a:srgbClr val="FFFFFF"/>
                </a:solidFill>
                <a:effectLst/>
                <a:uLnTx/>
                <a:uFillTx/>
                <a:latin typeface="Times" panose="02020603050405020304" pitchFamily="18" charset="0"/>
                <a:ea typeface="+mn-ea"/>
                <a:cs typeface="+mn-cs"/>
              </a:rPr>
              <a:t>Drug Design &amp; Discovery</a:t>
            </a:r>
          </a:p>
        </p:txBody>
      </p:sp>
      <p:pic>
        <p:nvPicPr>
          <p:cNvPr id="1032" name="Picture 7">
            <a:extLst>
              <a:ext uri="{FF2B5EF4-FFF2-40B4-BE49-F238E27FC236}">
                <a16:creationId xmlns:a16="http://schemas.microsoft.com/office/drawing/2014/main" id="{0EBB6728-89E0-22A3-CFB2-EBBCF9ABE775}"/>
              </a:ext>
            </a:extLst>
          </p:cNvPr>
          <p:cNvPicPr>
            <a:picLocks noChangeAspect="1" noChangeArrowheads="1"/>
          </p:cNvPicPr>
          <p:nvPr/>
        </p:nvPicPr>
        <p:blipFill>
          <a:blip r:embed="rId4">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5715000" y="4114800"/>
            <a:ext cx="1981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8">
            <a:extLst>
              <a:ext uri="{FF2B5EF4-FFF2-40B4-BE49-F238E27FC236}">
                <a16:creationId xmlns:a16="http://schemas.microsoft.com/office/drawing/2014/main" id="{DAC7109F-3E58-25A5-758E-1F7C410C321F}"/>
              </a:ext>
            </a:extLst>
          </p:cNvPr>
          <p:cNvSpPr txBox="1">
            <a:spLocks noChangeArrowheads="1"/>
          </p:cNvSpPr>
          <p:nvPr/>
        </p:nvSpPr>
        <p:spPr bwMode="auto">
          <a:xfrm>
            <a:off x="1676400" y="3429000"/>
            <a:ext cx="1014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FFFF"/>
                </a:solidFill>
                <a:effectLst/>
                <a:uLnTx/>
                <a:uFillTx/>
                <a:latin typeface="Times" panose="02020603050405020304" pitchFamily="18" charset="0"/>
                <a:ea typeface="+mn-ea"/>
                <a:cs typeface="+mn-cs"/>
              </a:rPr>
              <a:t>Drugs:</a:t>
            </a:r>
          </a:p>
        </p:txBody>
      </p:sp>
      <p:pic>
        <p:nvPicPr>
          <p:cNvPr id="1034" name="Picture 9">
            <a:extLst>
              <a:ext uri="{FF2B5EF4-FFF2-40B4-BE49-F238E27FC236}">
                <a16:creationId xmlns:a16="http://schemas.microsoft.com/office/drawing/2014/main" id="{1512F2A1-813B-589E-BAB9-3628BD5D7E46}"/>
              </a:ext>
            </a:extLst>
          </p:cNvPr>
          <p:cNvPicPr>
            <a:picLocks noChangeAspect="1" noChangeArrowheads="1"/>
          </p:cNvPicPr>
          <p:nvPr/>
        </p:nvPicPr>
        <p:blipFill>
          <a:blip r:embed="rId5">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533400" y="4495800"/>
            <a:ext cx="13589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Text Box 10">
            <a:extLst>
              <a:ext uri="{FF2B5EF4-FFF2-40B4-BE49-F238E27FC236}">
                <a16:creationId xmlns:a16="http://schemas.microsoft.com/office/drawing/2014/main" id="{C28437CE-AF83-F2E3-A657-23F81537AD55}"/>
              </a:ext>
            </a:extLst>
          </p:cNvPr>
          <p:cNvSpPr txBox="1">
            <a:spLocks noChangeArrowheads="1"/>
          </p:cNvSpPr>
          <p:nvPr/>
        </p:nvSpPr>
        <p:spPr bwMode="auto">
          <a:xfrm>
            <a:off x="0" y="4038600"/>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FFFF"/>
                </a:solidFill>
                <a:effectLst/>
                <a:uLnTx/>
                <a:uFillTx/>
                <a:latin typeface="Times" panose="02020603050405020304" pitchFamily="18" charset="0"/>
                <a:ea typeface="+mn-ea"/>
                <a:cs typeface="+mn-cs"/>
              </a:rPr>
              <a:t>Natural sources</a:t>
            </a:r>
          </a:p>
        </p:txBody>
      </p:sp>
      <p:sp>
        <p:nvSpPr>
          <p:cNvPr id="1036" name="Text Box 11">
            <a:extLst>
              <a:ext uri="{FF2B5EF4-FFF2-40B4-BE49-F238E27FC236}">
                <a16:creationId xmlns:a16="http://schemas.microsoft.com/office/drawing/2014/main" id="{70BCE6BE-9721-BE19-526F-E5E15B798623}"/>
              </a:ext>
            </a:extLst>
          </p:cNvPr>
          <p:cNvSpPr txBox="1">
            <a:spLocks noChangeArrowheads="1"/>
          </p:cNvSpPr>
          <p:nvPr/>
        </p:nvSpPr>
        <p:spPr bwMode="auto">
          <a:xfrm>
            <a:off x="2286000" y="4038600"/>
            <a:ext cx="2325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FFFF"/>
                </a:solidFill>
                <a:effectLst/>
                <a:uLnTx/>
                <a:uFillTx/>
                <a:latin typeface="Times" panose="02020603050405020304" pitchFamily="18" charset="0"/>
                <a:ea typeface="+mn-ea"/>
                <a:cs typeface="+mn-cs"/>
              </a:rPr>
              <a:t>Synthetic sources</a:t>
            </a:r>
          </a:p>
        </p:txBody>
      </p:sp>
      <p:sp>
        <p:nvSpPr>
          <p:cNvPr id="1037" name="Text Box 12">
            <a:extLst>
              <a:ext uri="{FF2B5EF4-FFF2-40B4-BE49-F238E27FC236}">
                <a16:creationId xmlns:a16="http://schemas.microsoft.com/office/drawing/2014/main" id="{69067F2E-248A-1AC5-5A24-94300C020271}"/>
              </a:ext>
            </a:extLst>
          </p:cNvPr>
          <p:cNvSpPr txBox="1">
            <a:spLocks noChangeArrowheads="1"/>
          </p:cNvSpPr>
          <p:nvPr/>
        </p:nvSpPr>
        <p:spPr bwMode="auto">
          <a:xfrm>
            <a:off x="6042025" y="3429000"/>
            <a:ext cx="1196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FFFF"/>
                </a:solidFill>
                <a:effectLst/>
                <a:uLnTx/>
                <a:uFillTx/>
                <a:latin typeface="Times" panose="02020603050405020304" pitchFamily="18" charset="0"/>
                <a:ea typeface="+mn-ea"/>
                <a:cs typeface="+mn-cs"/>
              </a:rPr>
              <a:t>Targets: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1928802"/>
            <a:ext cx="8358246" cy="2616101"/>
          </a:xfrm>
          <a:prstGeom prst="rect">
            <a:avLst/>
          </a:prstGeom>
          <a:noFill/>
        </p:spPr>
        <p:txBody>
          <a:bodyPr wrap="square" rtlCol="0">
            <a:spAutoFit/>
          </a:bodyPr>
          <a:lstStyle/>
          <a:p>
            <a:r>
              <a:rPr lang="en-US" sz="3200" dirty="0"/>
              <a:t>There are various natural product or synthetic compounds Databases are available.</a:t>
            </a:r>
          </a:p>
          <a:p>
            <a:endParaRPr lang="en-US" sz="3200" dirty="0"/>
          </a:p>
          <a:p>
            <a:r>
              <a:rPr lang="en-US" sz="3200" dirty="0"/>
              <a:t>Some of them are:</a:t>
            </a:r>
          </a:p>
          <a:p>
            <a:endParaRPr lang="en-US" dirty="0"/>
          </a:p>
          <a:p>
            <a:endParaRPr lang="en-US" dirty="0"/>
          </a:p>
        </p:txBody>
      </p:sp>
      <p:sp>
        <p:nvSpPr>
          <p:cNvPr id="2" name="TextBox 1">
            <a:extLst>
              <a:ext uri="{FF2B5EF4-FFF2-40B4-BE49-F238E27FC236}">
                <a16:creationId xmlns:a16="http://schemas.microsoft.com/office/drawing/2014/main" id="{C07D8D1B-6F9F-1EA9-E5A2-43D497428282}"/>
              </a:ext>
            </a:extLst>
          </p:cNvPr>
          <p:cNvSpPr txBox="1"/>
          <p:nvPr/>
        </p:nvSpPr>
        <p:spPr>
          <a:xfrm>
            <a:off x="428596" y="476672"/>
            <a:ext cx="4575452" cy="646331"/>
          </a:xfrm>
          <a:prstGeom prst="rect">
            <a:avLst/>
          </a:prstGeom>
          <a:noFill/>
        </p:spPr>
        <p:txBody>
          <a:bodyPr wrap="square" rtlCol="0">
            <a:spAutoFit/>
          </a:bodyPr>
          <a:lstStyle/>
          <a:p>
            <a:r>
              <a:rPr lang="en-US" sz="3600" b="1" dirty="0"/>
              <a:t>Databases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219503-A022-7201-BD45-B662ADE36A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6927"/>
            <a:ext cx="9144000" cy="3924146"/>
          </a:xfrm>
          <a:prstGeom prst="rect">
            <a:avLst/>
          </a:prstGeom>
        </p:spPr>
      </p:pic>
    </p:spTree>
    <p:extLst>
      <p:ext uri="{BB962C8B-B14F-4D97-AF65-F5344CB8AC3E}">
        <p14:creationId xmlns:p14="http://schemas.microsoft.com/office/powerpoint/2010/main" val="1905557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MPUTER AIDED DRUG&#10;DESIGN&#10; "/>
          <p:cNvPicPr/>
          <p:nvPr/>
        </p:nvPicPr>
        <p:blipFill>
          <a:blip r:embed="rId2"/>
          <a:srcRect/>
          <a:stretch>
            <a:fillRect/>
          </a:stretch>
        </p:blipFill>
        <p:spPr bwMode="auto">
          <a:xfrm>
            <a:off x="642910" y="214290"/>
            <a:ext cx="8072494" cy="6357982"/>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95E41C-CA3B-0384-D062-43A894CAD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0050"/>
            <a:ext cx="9144000" cy="2897900"/>
          </a:xfrm>
          <a:prstGeom prst="rect">
            <a:avLst/>
          </a:prstGeom>
        </p:spPr>
      </p:pic>
    </p:spTree>
    <p:extLst>
      <p:ext uri="{BB962C8B-B14F-4D97-AF65-F5344CB8AC3E}">
        <p14:creationId xmlns:p14="http://schemas.microsoft.com/office/powerpoint/2010/main" val="4078654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14400" y="838200"/>
            <a:ext cx="7772400" cy="990600"/>
          </a:xfrm>
        </p:spPr>
        <p:txBody>
          <a:bodyPr/>
          <a:lstStyle/>
          <a:p>
            <a:pPr eaLnBrk="1" hangingPunct="1"/>
            <a:r>
              <a:rPr lang="en-GB"/>
              <a:t>Natural Products as Drugs</a:t>
            </a:r>
          </a:p>
        </p:txBody>
      </p:sp>
      <p:sp>
        <p:nvSpPr>
          <p:cNvPr id="6147" name="Rectangle 3"/>
          <p:cNvSpPr>
            <a:spLocks noGrp="1" noChangeArrowheads="1"/>
          </p:cNvSpPr>
          <p:nvPr>
            <p:ph type="body" idx="1"/>
          </p:nvPr>
        </p:nvSpPr>
        <p:spPr>
          <a:xfrm>
            <a:off x="533400" y="1905000"/>
            <a:ext cx="5867400" cy="4114800"/>
          </a:xfrm>
        </p:spPr>
        <p:txBody>
          <a:bodyPr/>
          <a:lstStyle/>
          <a:p>
            <a:pPr algn="just" eaLnBrk="1" hangingPunct="1">
              <a:buClr>
                <a:srgbClr val="853737"/>
              </a:buClr>
              <a:buSzTx/>
              <a:buFont typeface="Wingdings" pitchFamily="2" charset="2"/>
              <a:buChar char="§"/>
            </a:pPr>
            <a:r>
              <a:rPr lang="en-GB" sz="2400" dirty="0"/>
              <a:t>Plants have been utilized as medicine for thousand of years</a:t>
            </a:r>
          </a:p>
          <a:p>
            <a:pPr algn="just" eaLnBrk="1" hangingPunct="1">
              <a:buClr>
                <a:srgbClr val="853737"/>
              </a:buClr>
              <a:buSzTx/>
              <a:buFont typeface="Wingdings" pitchFamily="2" charset="2"/>
              <a:buChar char="§"/>
            </a:pPr>
            <a:endParaRPr lang="en-GB" sz="2400" dirty="0"/>
          </a:p>
          <a:p>
            <a:pPr algn="just" eaLnBrk="1" hangingPunct="1">
              <a:buClr>
                <a:srgbClr val="853737"/>
              </a:buClr>
              <a:buSzTx/>
              <a:buFont typeface="Wingdings" pitchFamily="2" charset="2"/>
              <a:buChar char="§"/>
            </a:pPr>
            <a:r>
              <a:rPr lang="en-GB" sz="2400" dirty="0"/>
              <a:t>Approx. 80% of the world’s people rely on herbs for their primary health care need</a:t>
            </a:r>
          </a:p>
          <a:p>
            <a:pPr algn="just" eaLnBrk="1" hangingPunct="1">
              <a:buClr>
                <a:srgbClr val="853737"/>
              </a:buClr>
              <a:buSzTx/>
              <a:buFont typeface="Wingdings" pitchFamily="2" charset="2"/>
              <a:buChar char="§"/>
            </a:pPr>
            <a:endParaRPr lang="en-GB" sz="2400" dirty="0"/>
          </a:p>
          <a:p>
            <a:pPr algn="just" eaLnBrk="1" hangingPunct="1">
              <a:buClr>
                <a:srgbClr val="853737"/>
              </a:buClr>
              <a:buSzTx/>
              <a:buFont typeface="Wingdings" pitchFamily="2" charset="2"/>
              <a:buChar char="§"/>
            </a:pPr>
            <a:r>
              <a:rPr lang="en-GB" sz="2400" dirty="0"/>
              <a:t>Approximately 49%-61% of NCE’s launched between 1981-2002 were natural product or natural product derived drugs</a:t>
            </a:r>
          </a:p>
          <a:p>
            <a:pPr algn="just" eaLnBrk="1" hangingPunct="1">
              <a:buFont typeface="Wingdings" pitchFamily="2" charset="2"/>
              <a:buNone/>
            </a:pPr>
            <a:endParaRPr lang="en-GB" sz="2400" dirty="0"/>
          </a:p>
        </p:txBody>
      </p:sp>
      <p:pic>
        <p:nvPicPr>
          <p:cNvPr id="6148" name="Picture 4" descr="C:\Documents and Settings\sadaf\My Documents\thesis\presentation\pic3.jpg"/>
          <p:cNvPicPr>
            <a:picLocks noChangeAspect="1" noChangeArrowheads="1"/>
          </p:cNvPicPr>
          <p:nvPr/>
        </p:nvPicPr>
        <p:blipFill>
          <a:blip r:embed="rId2"/>
          <a:srcRect/>
          <a:stretch>
            <a:fillRect/>
          </a:stretch>
        </p:blipFill>
        <p:spPr bwMode="auto">
          <a:xfrm>
            <a:off x="6781800" y="2438400"/>
            <a:ext cx="2224088" cy="2794000"/>
          </a:xfrm>
          <a:prstGeom prst="rect">
            <a:avLst/>
          </a:prstGeom>
          <a:noFill/>
          <a:ln w="9525">
            <a:noFill/>
            <a:miter lim="800000"/>
            <a:headEnd/>
            <a:tailEnd/>
          </a:ln>
        </p:spPr>
      </p:pic>
    </p:spTree>
  </p:cSld>
  <p:clrMapOvr>
    <a:masterClrMapping/>
  </p:clrMapOvr>
  <p:transition advTm="39277"/>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CM ID 2b.bmp"/>
          <p:cNvPicPr>
            <a:picLocks noChangeAspect="1"/>
          </p:cNvPicPr>
          <p:nvPr/>
        </p:nvPicPr>
        <p:blipFill>
          <a:blip r:embed="rId2"/>
          <a:stretch>
            <a:fillRect/>
          </a:stretch>
        </p:blipFill>
        <p:spPr>
          <a:xfrm>
            <a:off x="108840" y="428604"/>
            <a:ext cx="8808867" cy="53578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00063" y="1161366"/>
            <a:ext cx="8286779" cy="4458384"/>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47625" y="1257300"/>
            <a:ext cx="9048750" cy="43434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2000240"/>
            <a:ext cx="7715304" cy="830997"/>
          </a:xfrm>
          <a:prstGeom prst="rect">
            <a:avLst/>
          </a:prstGeom>
          <a:noFill/>
        </p:spPr>
        <p:txBody>
          <a:bodyPr wrap="square" rtlCol="0">
            <a:spAutoFit/>
          </a:bodyPr>
          <a:lstStyle/>
          <a:p>
            <a:r>
              <a:rPr lang="en-US" sz="2400" dirty="0"/>
              <a:t>All of these databases have their own limitations; some lack structural information and others lack herbal details.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533400" y="533400"/>
            <a:ext cx="8229600" cy="457200"/>
          </a:xfrm>
          <a:prstGeom prst="rect">
            <a:avLst/>
          </a:prstGeom>
          <a:noFill/>
          <a:ln w="9525">
            <a:noFill/>
            <a:miter lim="800000"/>
            <a:headEnd/>
            <a:tailEnd/>
          </a:ln>
        </p:spPr>
        <p:txBody>
          <a:bodyPr>
            <a:spAutoFit/>
          </a:bodyPr>
          <a:lstStyle/>
          <a:p>
            <a:pPr>
              <a:spcBef>
                <a:spcPct val="50000"/>
              </a:spcBef>
            </a:pPr>
            <a:endParaRPr lang="en-GB"/>
          </a:p>
        </p:txBody>
      </p:sp>
      <p:sp>
        <p:nvSpPr>
          <p:cNvPr id="7171" name="Text Box 3"/>
          <p:cNvSpPr txBox="1">
            <a:spLocks noChangeArrowheads="1"/>
          </p:cNvSpPr>
          <p:nvPr/>
        </p:nvSpPr>
        <p:spPr bwMode="auto">
          <a:xfrm>
            <a:off x="714375" y="1571625"/>
            <a:ext cx="5900738" cy="2554545"/>
          </a:xfrm>
          <a:prstGeom prst="rect">
            <a:avLst/>
          </a:prstGeom>
          <a:noFill/>
          <a:ln w="9525">
            <a:noFill/>
            <a:miter lim="800000"/>
            <a:headEnd/>
            <a:tailEnd/>
          </a:ln>
        </p:spPr>
        <p:txBody>
          <a:bodyPr>
            <a:spAutoFit/>
          </a:bodyPr>
          <a:lstStyle/>
          <a:p>
            <a:pPr algn="just">
              <a:spcBef>
                <a:spcPct val="50000"/>
              </a:spcBef>
              <a:buClr>
                <a:srgbClr val="853737"/>
              </a:buClr>
              <a:buFont typeface="Wingdings" pitchFamily="2" charset="2"/>
              <a:buChar char="§"/>
            </a:pPr>
            <a:r>
              <a:rPr lang="en-GB" dirty="0"/>
              <a:t> </a:t>
            </a:r>
            <a:r>
              <a:rPr lang="en-GB" sz="2000" dirty="0"/>
              <a:t>Traditional Herbal Medicine still play an important role in the treatment of illness in Indonesia </a:t>
            </a:r>
          </a:p>
          <a:p>
            <a:pPr algn="just">
              <a:spcBef>
                <a:spcPct val="50000"/>
              </a:spcBef>
              <a:buClr>
                <a:srgbClr val="853737"/>
              </a:buClr>
              <a:buFont typeface="Wingdings" pitchFamily="2" charset="2"/>
              <a:buChar char="§"/>
            </a:pPr>
            <a:r>
              <a:rPr lang="en-GB" sz="2000" dirty="0"/>
              <a:t> more than 1300 species are known as medicinal plants called </a:t>
            </a:r>
            <a:r>
              <a:rPr lang="en-GB" sz="2000" dirty="0">
                <a:solidFill>
                  <a:srgbClr val="881C1C"/>
                </a:solidFill>
              </a:rPr>
              <a:t>“</a:t>
            </a:r>
            <a:r>
              <a:rPr lang="en-GB" sz="2000" dirty="0" err="1">
                <a:solidFill>
                  <a:srgbClr val="881C1C"/>
                </a:solidFill>
              </a:rPr>
              <a:t>Jamu</a:t>
            </a:r>
            <a:r>
              <a:rPr lang="en-GB" sz="2000" dirty="0">
                <a:solidFill>
                  <a:srgbClr val="881C1C"/>
                </a:solidFill>
              </a:rPr>
              <a:t>”</a:t>
            </a:r>
            <a:r>
              <a:rPr lang="en-GB" sz="2000" dirty="0">
                <a:solidFill>
                  <a:srgbClr val="621414"/>
                </a:solidFill>
              </a:rPr>
              <a:t>.</a:t>
            </a:r>
          </a:p>
          <a:p>
            <a:pPr algn="just">
              <a:spcBef>
                <a:spcPct val="50000"/>
              </a:spcBef>
              <a:buClr>
                <a:srgbClr val="853737"/>
              </a:buClr>
              <a:buFont typeface="Wingdings" pitchFamily="2" charset="2"/>
              <a:buChar char="§"/>
            </a:pPr>
            <a:r>
              <a:rPr lang="en-GB" sz="2000" dirty="0"/>
              <a:t> As the biological activity of </a:t>
            </a:r>
            <a:r>
              <a:rPr lang="en-GB" sz="2000" dirty="0" err="1"/>
              <a:t>jamu</a:t>
            </a:r>
            <a:r>
              <a:rPr lang="en-GB" sz="2000" dirty="0"/>
              <a:t> is largely based on empirical data, more research is needed scientifically prove efficacy and to ensure safety</a:t>
            </a:r>
          </a:p>
        </p:txBody>
      </p:sp>
      <p:sp>
        <p:nvSpPr>
          <p:cNvPr id="7172" name="Text Box 4"/>
          <p:cNvSpPr txBox="1">
            <a:spLocks noChangeArrowheads="1"/>
          </p:cNvSpPr>
          <p:nvPr/>
        </p:nvSpPr>
        <p:spPr bwMode="auto">
          <a:xfrm>
            <a:off x="685800" y="4648200"/>
            <a:ext cx="8001000" cy="457200"/>
          </a:xfrm>
          <a:prstGeom prst="rect">
            <a:avLst/>
          </a:prstGeom>
          <a:noFill/>
          <a:ln w="9525">
            <a:noFill/>
            <a:miter lim="800000"/>
            <a:headEnd/>
            <a:tailEnd/>
          </a:ln>
        </p:spPr>
        <p:txBody>
          <a:bodyPr>
            <a:spAutoFit/>
          </a:bodyPr>
          <a:lstStyle/>
          <a:p>
            <a:pPr>
              <a:spcBef>
                <a:spcPct val="50000"/>
              </a:spcBef>
            </a:pPr>
            <a:endParaRPr lang="en-GB"/>
          </a:p>
        </p:txBody>
      </p:sp>
      <p:sp>
        <p:nvSpPr>
          <p:cNvPr id="7173" name="Text Box 5"/>
          <p:cNvSpPr txBox="1">
            <a:spLocks noChangeArrowheads="1"/>
          </p:cNvSpPr>
          <p:nvPr/>
        </p:nvSpPr>
        <p:spPr bwMode="auto">
          <a:xfrm>
            <a:off x="685800" y="4495800"/>
            <a:ext cx="7620000" cy="457200"/>
          </a:xfrm>
          <a:prstGeom prst="rect">
            <a:avLst/>
          </a:prstGeom>
          <a:noFill/>
          <a:ln w="9525">
            <a:noFill/>
            <a:miter lim="800000"/>
            <a:headEnd/>
            <a:tailEnd/>
          </a:ln>
        </p:spPr>
        <p:txBody>
          <a:bodyPr>
            <a:spAutoFit/>
          </a:bodyPr>
          <a:lstStyle/>
          <a:p>
            <a:pPr>
              <a:spcBef>
                <a:spcPct val="50000"/>
              </a:spcBef>
            </a:pPr>
            <a:endParaRPr lang="en-GB"/>
          </a:p>
        </p:txBody>
      </p:sp>
      <p:pic>
        <p:nvPicPr>
          <p:cNvPr id="7174" name="Picture 6" descr="C:\Documents and Settings\sadaf\My Documents\thesis\presentation\pic7 jamu.jpg"/>
          <p:cNvPicPr>
            <a:picLocks noChangeAspect="1" noChangeArrowheads="1"/>
          </p:cNvPicPr>
          <p:nvPr/>
        </p:nvPicPr>
        <p:blipFill>
          <a:blip r:embed="rId2"/>
          <a:srcRect/>
          <a:stretch>
            <a:fillRect/>
          </a:stretch>
        </p:blipFill>
        <p:spPr bwMode="auto">
          <a:xfrm>
            <a:off x="7162800" y="1905000"/>
            <a:ext cx="1831975" cy="2819400"/>
          </a:xfrm>
          <a:prstGeom prst="rect">
            <a:avLst/>
          </a:prstGeom>
          <a:noFill/>
          <a:ln w="9525">
            <a:noFill/>
            <a:miter lim="800000"/>
            <a:headEnd/>
            <a:tailEnd/>
          </a:ln>
        </p:spPr>
      </p:pic>
      <p:sp>
        <p:nvSpPr>
          <p:cNvPr id="7175" name="TextBox 6"/>
          <p:cNvSpPr txBox="1">
            <a:spLocks noChangeArrowheads="1"/>
          </p:cNvSpPr>
          <p:nvPr/>
        </p:nvSpPr>
        <p:spPr bwMode="auto">
          <a:xfrm>
            <a:off x="642938" y="857250"/>
            <a:ext cx="4929187" cy="579438"/>
          </a:xfrm>
          <a:prstGeom prst="rect">
            <a:avLst/>
          </a:prstGeom>
          <a:noFill/>
          <a:ln w="9525">
            <a:noFill/>
            <a:miter lim="800000"/>
            <a:headEnd/>
            <a:tailEnd/>
          </a:ln>
        </p:spPr>
        <p:txBody>
          <a:bodyPr>
            <a:spAutoFit/>
          </a:bodyPr>
          <a:lstStyle/>
          <a:p>
            <a:r>
              <a:rPr lang="en-US" sz="3200">
                <a:solidFill>
                  <a:schemeClr val="tx2"/>
                </a:solidFill>
              </a:rPr>
              <a:t>Indonesian Herbal Medicine</a:t>
            </a:r>
          </a:p>
        </p:txBody>
      </p:sp>
    </p:spTree>
  </p:cSld>
  <p:clrMapOvr>
    <a:masterClrMapping/>
  </p:clrMapOvr>
  <p:transition advTm="31155"/>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609600" y="817563"/>
            <a:ext cx="8534400" cy="7112000"/>
          </a:xfrm>
          <a:prstGeom prst="rect">
            <a:avLst/>
          </a:prstGeom>
          <a:noFill/>
          <a:ln w="9525">
            <a:noFill/>
            <a:miter lim="800000"/>
            <a:headEnd/>
            <a:tailEnd/>
          </a:ln>
        </p:spPr>
        <p:txBody>
          <a:bodyPr>
            <a:spAutoFit/>
          </a:bodyPr>
          <a:lstStyle/>
          <a:p>
            <a:pPr>
              <a:spcBef>
                <a:spcPct val="50000"/>
              </a:spcBef>
            </a:pPr>
            <a:r>
              <a:rPr lang="en-GB" sz="2800" b="1" dirty="0">
                <a:solidFill>
                  <a:schemeClr val="tx2"/>
                </a:solidFill>
              </a:rPr>
              <a:t>Indonesian Herbal constituents Database (IHD)</a:t>
            </a:r>
          </a:p>
          <a:p>
            <a:pPr>
              <a:spcBef>
                <a:spcPct val="50000"/>
              </a:spcBef>
            </a:pPr>
            <a:r>
              <a:rPr lang="en-GB" dirty="0"/>
              <a:t>The IHD currently contains details on more then </a:t>
            </a:r>
            <a:r>
              <a:rPr lang="en-GB" dirty="0">
                <a:solidFill>
                  <a:srgbClr val="881C1C"/>
                </a:solidFill>
              </a:rPr>
              <a:t>1,500</a:t>
            </a:r>
            <a:r>
              <a:rPr lang="en-GB" dirty="0"/>
              <a:t> compounds found in </a:t>
            </a:r>
            <a:r>
              <a:rPr lang="en-GB" dirty="0">
                <a:solidFill>
                  <a:srgbClr val="881C1C"/>
                </a:solidFill>
              </a:rPr>
              <a:t>36</a:t>
            </a:r>
            <a:r>
              <a:rPr lang="en-GB" dirty="0"/>
              <a:t> commonly used herbs.</a:t>
            </a:r>
          </a:p>
          <a:p>
            <a:pPr>
              <a:spcBef>
                <a:spcPct val="50000"/>
              </a:spcBef>
            </a:pPr>
            <a:r>
              <a:rPr lang="en-GB" sz="1600" b="1" dirty="0">
                <a:latin typeface="Arial" pitchFamily="34" charset="0"/>
              </a:rPr>
              <a:t>Specie</a:t>
            </a:r>
            <a:r>
              <a:rPr lang="en-GB" sz="1600" i="1" dirty="0"/>
              <a:t>: </a:t>
            </a:r>
            <a:r>
              <a:rPr lang="en-GB" sz="1600" i="1" dirty="0">
                <a:latin typeface="Arial" pitchFamily="34" charset="0"/>
                <a:cs typeface="Arial" pitchFamily="34" charset="0"/>
              </a:rPr>
              <a:t>Curcuma </a:t>
            </a:r>
            <a:r>
              <a:rPr lang="en-GB" sz="1600" i="1" dirty="0" err="1">
                <a:latin typeface="Arial" pitchFamily="34" charset="0"/>
                <a:cs typeface="Arial" pitchFamily="34" charset="0"/>
              </a:rPr>
              <a:t>xanthorrhiza</a:t>
            </a:r>
            <a:endParaRPr lang="en-GB" sz="1600" i="1" dirty="0">
              <a:latin typeface="Arial" pitchFamily="34" charset="0"/>
              <a:cs typeface="Arial" pitchFamily="34" charset="0"/>
            </a:endParaRPr>
          </a:p>
          <a:p>
            <a:pPr fontAlgn="b">
              <a:spcBef>
                <a:spcPct val="50000"/>
              </a:spcBef>
            </a:pPr>
            <a:r>
              <a:rPr lang="en-GB" sz="1600" b="1" dirty="0">
                <a:latin typeface="Arial" pitchFamily="34" charset="0"/>
                <a:cs typeface="Arial" pitchFamily="34" charset="0"/>
              </a:rPr>
              <a:t>Compound </a:t>
            </a:r>
            <a:r>
              <a:rPr lang="en-GB" sz="1600" dirty="0">
                <a:latin typeface="Arial" pitchFamily="34" charset="0"/>
                <a:cs typeface="Arial" pitchFamily="34" charset="0"/>
              </a:rPr>
              <a:t>: </a:t>
            </a:r>
            <a:r>
              <a:rPr lang="en-GB" sz="1600" dirty="0" err="1">
                <a:latin typeface="Arial" pitchFamily="34" charset="0"/>
                <a:cs typeface="Arial" pitchFamily="34" charset="0"/>
              </a:rPr>
              <a:t>Curcumin</a:t>
            </a:r>
            <a:endParaRPr lang="en-GB" sz="1600" dirty="0">
              <a:latin typeface="Arial" pitchFamily="34" charset="0"/>
              <a:cs typeface="Arial" pitchFamily="34" charset="0"/>
            </a:endParaRPr>
          </a:p>
          <a:p>
            <a:pPr fontAlgn="b">
              <a:spcBef>
                <a:spcPct val="50000"/>
              </a:spcBef>
            </a:pPr>
            <a:r>
              <a:rPr lang="en-GB" sz="1600" b="1" dirty="0">
                <a:latin typeface="Arial" pitchFamily="34" charset="0"/>
                <a:cs typeface="Arial" pitchFamily="34" charset="0"/>
              </a:rPr>
              <a:t>Structure:</a:t>
            </a:r>
          </a:p>
          <a:p>
            <a:pPr fontAlgn="b">
              <a:spcBef>
                <a:spcPct val="50000"/>
              </a:spcBef>
            </a:pPr>
            <a:r>
              <a:rPr lang="en-GB" sz="1600" b="1" dirty="0">
                <a:latin typeface="Arial" pitchFamily="34" charset="0"/>
              </a:rPr>
              <a:t>Synonyms:</a:t>
            </a:r>
            <a:r>
              <a:rPr lang="en-GB" sz="1600" dirty="0">
                <a:latin typeface="Arial" pitchFamily="34" charset="0"/>
              </a:rPr>
              <a:t> </a:t>
            </a:r>
            <a:r>
              <a:rPr lang="en-GB" sz="1200" dirty="0" err="1">
                <a:latin typeface="Arial" pitchFamily="34" charset="0"/>
                <a:cs typeface="Arial" pitchFamily="34" charset="0"/>
              </a:rPr>
              <a:t>Diferuloylmethane</a:t>
            </a:r>
            <a:r>
              <a:rPr lang="en-GB" sz="1200" dirty="0">
                <a:latin typeface="Arial" pitchFamily="34" charset="0"/>
                <a:cs typeface="Arial" pitchFamily="34" charset="0"/>
              </a:rPr>
              <a:t>, Turmeric Yellow</a:t>
            </a:r>
            <a:br>
              <a:rPr lang="en-GB" sz="1200" dirty="0">
                <a:latin typeface="Arial" pitchFamily="34" charset="0"/>
                <a:cs typeface="Arial" pitchFamily="34" charset="0"/>
              </a:rPr>
            </a:br>
            <a:r>
              <a:rPr lang="en-GB" sz="1600" b="1" dirty="0">
                <a:latin typeface="Arial" pitchFamily="34" charset="0"/>
              </a:rPr>
              <a:t>Systematic name</a:t>
            </a:r>
            <a:r>
              <a:rPr lang="en-GB" sz="1600" dirty="0">
                <a:latin typeface="Arial" pitchFamily="34" charset="0"/>
              </a:rPr>
              <a:t>: </a:t>
            </a:r>
            <a:r>
              <a:rPr lang="en-GB" sz="1200" dirty="0">
                <a:latin typeface="Arial" pitchFamily="34" charset="0"/>
              </a:rPr>
              <a:t>(1E,6E)-1,7-bis(4-hydroxy-3-methoxyphenyl) hepta-1,6-diene-3,5-dione</a:t>
            </a:r>
            <a:r>
              <a:rPr lang="en-GB" dirty="0"/>
              <a:t> </a:t>
            </a:r>
          </a:p>
          <a:p>
            <a:pPr fontAlgn="b">
              <a:spcBef>
                <a:spcPct val="50000"/>
              </a:spcBef>
            </a:pPr>
            <a:r>
              <a:rPr lang="en-GB" sz="1600" b="1" dirty="0">
                <a:latin typeface="Arial" pitchFamily="34" charset="0"/>
              </a:rPr>
              <a:t>Molecular weight</a:t>
            </a:r>
            <a:r>
              <a:rPr lang="en-GB" sz="1600" dirty="0">
                <a:latin typeface="Arial" pitchFamily="34" charset="0"/>
              </a:rPr>
              <a:t>: </a:t>
            </a:r>
            <a:r>
              <a:rPr lang="en-GB" sz="1200" dirty="0">
                <a:latin typeface="Arial" pitchFamily="34" charset="0"/>
              </a:rPr>
              <a:t>368.3799</a:t>
            </a:r>
            <a:r>
              <a:rPr lang="en-GB" sz="1200" dirty="0"/>
              <a:t> </a:t>
            </a:r>
          </a:p>
          <a:p>
            <a:pPr fontAlgn="b">
              <a:spcBef>
                <a:spcPct val="50000"/>
              </a:spcBef>
            </a:pPr>
            <a:r>
              <a:rPr lang="en-GB" sz="1600" b="1" dirty="0">
                <a:latin typeface="Arial" pitchFamily="34" charset="0"/>
              </a:rPr>
              <a:t>Biological Activities</a:t>
            </a:r>
            <a:r>
              <a:rPr lang="en-GB" sz="1600" dirty="0"/>
              <a:t>: </a:t>
            </a:r>
            <a:r>
              <a:rPr lang="en-GB" sz="1200" dirty="0"/>
              <a:t>1)12-Lipoxygenase Inhibitor 2)5-Alpha </a:t>
            </a:r>
            <a:r>
              <a:rPr lang="en-GB" sz="1200" dirty="0" err="1"/>
              <a:t>ReductaseInhibitor</a:t>
            </a:r>
            <a:r>
              <a:rPr lang="en-GB" sz="1200" dirty="0"/>
              <a:t>  3)5-Lipoxygenase Inhibitor 4)</a:t>
            </a:r>
            <a:r>
              <a:rPr lang="en-GB" sz="1200" dirty="0" err="1"/>
              <a:t>AntiHIV</a:t>
            </a:r>
            <a:r>
              <a:rPr lang="en-GB" sz="1200" dirty="0"/>
              <a:t> 5)Antiviral 6)</a:t>
            </a:r>
            <a:r>
              <a:rPr lang="en-GB" sz="1200" dirty="0" err="1"/>
              <a:t>Cytochrome</a:t>
            </a:r>
            <a:r>
              <a:rPr lang="en-GB" sz="1200" dirty="0"/>
              <a:t> P450 Inhibitor 7) </a:t>
            </a:r>
            <a:r>
              <a:rPr lang="en-GB" sz="1200" dirty="0" err="1"/>
              <a:t>Topoisomerase</a:t>
            </a:r>
            <a:r>
              <a:rPr lang="en-GB" sz="1200" dirty="0"/>
              <a:t> I &amp; II Inhibitor 8) Protease Inhibitor</a:t>
            </a:r>
          </a:p>
          <a:p>
            <a:pPr fontAlgn="b">
              <a:spcBef>
                <a:spcPct val="50000"/>
              </a:spcBef>
            </a:pPr>
            <a:r>
              <a:rPr lang="en-GB" sz="1600" b="1" dirty="0">
                <a:latin typeface="Arial" pitchFamily="34" charset="0"/>
              </a:rPr>
              <a:t>IC</a:t>
            </a:r>
            <a:r>
              <a:rPr lang="en-GB" sz="1600" b="1" baseline="-25000" dirty="0">
                <a:latin typeface="Arial" pitchFamily="34" charset="0"/>
              </a:rPr>
              <a:t>50</a:t>
            </a:r>
            <a:r>
              <a:rPr lang="en-GB" sz="1600" b="1" dirty="0">
                <a:latin typeface="Arial" pitchFamily="34" charset="0"/>
              </a:rPr>
              <a:t> Values</a:t>
            </a:r>
            <a:r>
              <a:rPr lang="en-GB" sz="1600" dirty="0">
                <a:latin typeface="Arial" pitchFamily="34" charset="0"/>
              </a:rPr>
              <a:t>: </a:t>
            </a:r>
            <a:r>
              <a:rPr lang="en-GB" sz="1200" dirty="0"/>
              <a:t>4)IC50=40</a:t>
            </a:r>
            <a:r>
              <a:rPr lang="en-GB" sz="1200" dirty="0">
                <a:latin typeface="Symbol" pitchFamily="18" charset="2"/>
              </a:rPr>
              <a:t>m</a:t>
            </a:r>
            <a:r>
              <a:rPr lang="en-GB" sz="1200" dirty="0"/>
              <a:t>M 5)IC50=54</a:t>
            </a:r>
            <a:r>
              <a:rPr lang="en-GB" sz="1200" dirty="0">
                <a:latin typeface="Symbol" pitchFamily="18" charset="2"/>
              </a:rPr>
              <a:t>m</a:t>
            </a:r>
            <a:r>
              <a:rPr lang="en-GB" sz="1200" dirty="0"/>
              <a:t>M 8)IC50=11-250</a:t>
            </a:r>
            <a:r>
              <a:rPr lang="en-GB" sz="1200" dirty="0">
                <a:latin typeface="Symbol" pitchFamily="18" charset="2"/>
              </a:rPr>
              <a:t>m</a:t>
            </a:r>
            <a:r>
              <a:rPr lang="en-GB" sz="1200" dirty="0"/>
              <a:t>M</a:t>
            </a:r>
          </a:p>
          <a:p>
            <a:pPr fontAlgn="b">
              <a:spcBef>
                <a:spcPct val="50000"/>
              </a:spcBef>
            </a:pPr>
            <a:r>
              <a:rPr lang="en-GB" sz="1600" b="1" dirty="0">
                <a:latin typeface="Arial" pitchFamily="34" charset="0"/>
              </a:rPr>
              <a:t>Toxicity(LD50):</a:t>
            </a:r>
            <a:r>
              <a:rPr lang="en-GB" sz="1600" dirty="0">
                <a:latin typeface="Arial" pitchFamily="34" charset="0"/>
              </a:rPr>
              <a:t> </a:t>
            </a:r>
            <a:r>
              <a:rPr lang="en-GB" sz="1200" dirty="0">
                <a:latin typeface="Arial" pitchFamily="34" charset="0"/>
                <a:cs typeface="Arial" pitchFamily="34" charset="0"/>
              </a:rPr>
              <a:t>a)2000mg/kg (</a:t>
            </a:r>
            <a:r>
              <a:rPr lang="en-GB" sz="1200" dirty="0" err="1">
                <a:latin typeface="Arial" pitchFamily="34" charset="0"/>
                <a:cs typeface="Arial" pitchFamily="34" charset="0"/>
              </a:rPr>
              <a:t>mouse,oral</a:t>
            </a:r>
            <a:r>
              <a:rPr lang="en-GB" sz="1200" dirty="0">
                <a:latin typeface="Arial" pitchFamily="34" charset="0"/>
                <a:cs typeface="Arial" pitchFamily="34" charset="0"/>
              </a:rPr>
              <a:t>)</a:t>
            </a:r>
          </a:p>
          <a:p>
            <a:pPr fontAlgn="b">
              <a:spcBef>
                <a:spcPct val="50000"/>
              </a:spcBef>
            </a:pPr>
            <a:r>
              <a:rPr lang="en-GB" sz="1600" b="1" dirty="0">
                <a:latin typeface="Arial" pitchFamily="34" charset="0"/>
                <a:cs typeface="Arial" pitchFamily="34" charset="0"/>
              </a:rPr>
              <a:t>CAS NO.:</a:t>
            </a:r>
            <a:r>
              <a:rPr lang="en-GB" sz="1600" dirty="0">
                <a:latin typeface="Arial" pitchFamily="34" charset="0"/>
                <a:cs typeface="Arial" pitchFamily="34" charset="0"/>
              </a:rPr>
              <a:t>   </a:t>
            </a:r>
            <a:r>
              <a:rPr lang="en-GB" sz="1200" dirty="0">
                <a:latin typeface="Arial" pitchFamily="34" charset="0"/>
                <a:cs typeface="Arial" pitchFamily="34" charset="0"/>
              </a:rPr>
              <a:t>458-37-7</a:t>
            </a:r>
          </a:p>
          <a:p>
            <a:pPr fontAlgn="b">
              <a:spcBef>
                <a:spcPct val="50000"/>
              </a:spcBef>
            </a:pPr>
            <a:r>
              <a:rPr lang="en-GB" sz="1600" b="1" dirty="0">
                <a:latin typeface="Arial" pitchFamily="34" charset="0"/>
                <a:cs typeface="Arial" pitchFamily="34" charset="0"/>
              </a:rPr>
              <a:t>Part of Plant:</a:t>
            </a:r>
            <a:r>
              <a:rPr lang="en-GB" sz="1600" dirty="0">
                <a:latin typeface="Arial" pitchFamily="34" charset="0"/>
                <a:cs typeface="Arial" pitchFamily="34" charset="0"/>
              </a:rPr>
              <a:t> </a:t>
            </a:r>
            <a:r>
              <a:rPr lang="en-GB" sz="1200" dirty="0">
                <a:latin typeface="Arial" pitchFamily="34" charset="0"/>
                <a:cs typeface="Arial" pitchFamily="34" charset="0"/>
              </a:rPr>
              <a:t>Rhizome</a:t>
            </a:r>
          </a:p>
          <a:p>
            <a:pPr fontAlgn="b">
              <a:spcBef>
                <a:spcPct val="50000"/>
              </a:spcBef>
            </a:pPr>
            <a:r>
              <a:rPr lang="en-GB" sz="1600" b="1" dirty="0">
                <a:latin typeface="Arial" pitchFamily="34" charset="0"/>
                <a:cs typeface="Arial" pitchFamily="34" charset="0"/>
              </a:rPr>
              <a:t>Reference:</a:t>
            </a:r>
            <a:r>
              <a:rPr lang="en-GB" sz="1200" dirty="0">
                <a:latin typeface="Arial" pitchFamily="34" charset="0"/>
                <a:cs typeface="Arial" pitchFamily="34" charset="0"/>
              </a:rPr>
              <a:t>  9) </a:t>
            </a:r>
            <a:r>
              <a:rPr lang="en-GB" sz="1200" dirty="0" err="1">
                <a:latin typeface="Arial" pitchFamily="34" charset="0"/>
                <a:cs typeface="Arial" pitchFamily="34" charset="0"/>
              </a:rPr>
              <a:t>Pizzorno</a:t>
            </a:r>
            <a:r>
              <a:rPr lang="en-GB" sz="1200" dirty="0">
                <a:latin typeface="Arial" pitchFamily="34" charset="0"/>
                <a:cs typeface="Arial" pitchFamily="34" charset="0"/>
              </a:rPr>
              <a:t>, J. 1998. Total Wellness. Prima Health, a division of Prima.</a:t>
            </a:r>
          </a:p>
          <a:p>
            <a:pPr fontAlgn="b">
              <a:spcBef>
                <a:spcPct val="50000"/>
              </a:spcBef>
            </a:pPr>
            <a:endParaRPr lang="en-GB" sz="1200" dirty="0">
              <a:latin typeface="Arial" pitchFamily="34" charset="0"/>
              <a:cs typeface="Arial" pitchFamily="34" charset="0"/>
            </a:endParaRPr>
          </a:p>
          <a:p>
            <a:pPr fontAlgn="b">
              <a:spcBef>
                <a:spcPct val="50000"/>
              </a:spcBef>
            </a:pPr>
            <a:endParaRPr lang="en-GB" sz="1200" dirty="0">
              <a:latin typeface="Arial" pitchFamily="34" charset="0"/>
              <a:cs typeface="Arial" pitchFamily="34" charset="0"/>
            </a:endParaRPr>
          </a:p>
          <a:p>
            <a:pPr fontAlgn="b">
              <a:spcBef>
                <a:spcPct val="50000"/>
              </a:spcBef>
            </a:pPr>
            <a:endParaRPr lang="en-GB" sz="1200" dirty="0">
              <a:latin typeface="Arial" pitchFamily="34" charset="0"/>
              <a:cs typeface="Arial" pitchFamily="34" charset="0"/>
            </a:endParaRPr>
          </a:p>
          <a:p>
            <a:pPr fontAlgn="b">
              <a:spcBef>
                <a:spcPct val="50000"/>
              </a:spcBef>
            </a:pPr>
            <a:endParaRPr lang="en-GB" sz="1200" dirty="0">
              <a:latin typeface="Arial" pitchFamily="34" charset="0"/>
            </a:endParaRPr>
          </a:p>
        </p:txBody>
      </p:sp>
      <p:pic>
        <p:nvPicPr>
          <p:cNvPr id="9219" name="Picture 3" descr="C:\Documents and Settings\sadaf\My Documents\thesis\presentation\curcumin.png"/>
          <p:cNvPicPr>
            <a:picLocks noChangeAspect="1" noChangeArrowheads="1"/>
          </p:cNvPicPr>
          <p:nvPr/>
        </p:nvPicPr>
        <p:blipFill>
          <a:blip r:embed="rId2"/>
          <a:srcRect/>
          <a:stretch>
            <a:fillRect/>
          </a:stretch>
        </p:blipFill>
        <p:spPr bwMode="auto">
          <a:xfrm>
            <a:off x="7429520" y="1714488"/>
            <a:ext cx="1714480" cy="1714480"/>
          </a:xfrm>
          <a:prstGeom prst="rect">
            <a:avLst/>
          </a:prstGeom>
          <a:noFill/>
          <a:ln w="9525">
            <a:noFill/>
            <a:miter lim="800000"/>
            <a:headEnd/>
            <a:tailEnd/>
          </a:ln>
        </p:spPr>
      </p:pic>
      <p:pic>
        <p:nvPicPr>
          <p:cNvPr id="9220" name="Picture 4" descr="C:\Documents and Settings\sadaf\My Documents\thesis\presentation\pic9 curcuma xanthorrhiza.jpg"/>
          <p:cNvPicPr>
            <a:picLocks noChangeAspect="1" noChangeArrowheads="1"/>
          </p:cNvPicPr>
          <p:nvPr/>
        </p:nvPicPr>
        <p:blipFill>
          <a:blip r:embed="rId3"/>
          <a:srcRect/>
          <a:stretch>
            <a:fillRect/>
          </a:stretch>
        </p:blipFill>
        <p:spPr bwMode="auto">
          <a:xfrm>
            <a:off x="7543800" y="5029200"/>
            <a:ext cx="1398588" cy="1828800"/>
          </a:xfrm>
          <a:prstGeom prst="rect">
            <a:avLst/>
          </a:prstGeom>
          <a:noFill/>
          <a:ln w="9525">
            <a:noFill/>
            <a:miter lim="800000"/>
            <a:headEnd/>
            <a:tailEnd/>
          </a:ln>
        </p:spPr>
      </p:pic>
    </p:spTree>
  </p:cSld>
  <p:clrMapOvr>
    <a:masterClrMapping/>
  </p:clrMapOvr>
  <p:transition advTm="31916"/>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cr"/>
          <p:cNvPicPr>
            <a:picLocks noChangeAspect="1" noChangeArrowheads="1"/>
          </p:cNvPicPr>
          <p:nvPr/>
        </p:nvPicPr>
        <p:blipFill>
          <a:blip r:embed="rId2"/>
          <a:srcRect/>
          <a:stretch>
            <a:fillRect/>
          </a:stretch>
        </p:blipFill>
        <p:spPr bwMode="auto">
          <a:xfrm>
            <a:off x="1285852" y="1357298"/>
            <a:ext cx="7143800" cy="4432507"/>
          </a:xfrm>
          <a:prstGeom prst="rect">
            <a:avLst/>
          </a:prstGeom>
          <a:noFill/>
          <a:ln w="12700">
            <a:solidFill>
              <a:schemeClr val="accent1"/>
            </a:solidFill>
            <a:miter lim="800000"/>
            <a:headEnd/>
            <a:tailEnd/>
          </a:ln>
        </p:spPr>
      </p:pic>
      <p:sp>
        <p:nvSpPr>
          <p:cNvPr id="3" name="TextBox 2"/>
          <p:cNvSpPr txBox="1"/>
          <p:nvPr/>
        </p:nvSpPr>
        <p:spPr>
          <a:xfrm>
            <a:off x="357158" y="214290"/>
            <a:ext cx="8501090" cy="461665"/>
          </a:xfrm>
          <a:prstGeom prst="rect">
            <a:avLst/>
          </a:prstGeom>
          <a:noFill/>
        </p:spPr>
        <p:txBody>
          <a:bodyPr wrap="square" rtlCol="0">
            <a:spAutoFit/>
          </a:bodyPr>
          <a:lstStyle/>
          <a:p>
            <a:r>
              <a:rPr lang="en-US" sz="2400" dirty="0"/>
              <a:t>This database was constructed using “</a:t>
            </a:r>
            <a:r>
              <a:rPr lang="en-US" sz="2400" b="1" u="sng" dirty="0" err="1">
                <a:solidFill>
                  <a:schemeClr val="accent2">
                    <a:lumMod val="75000"/>
                  </a:schemeClr>
                </a:solidFill>
              </a:rPr>
              <a:t>ChemDBSoft</a:t>
            </a:r>
            <a:r>
              <a:rPr lang="en-US" sz="2400" dirty="0"/>
              <a:t>” software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428596" y="1000108"/>
            <a:ext cx="8186766" cy="4401205"/>
          </a:xfrm>
          <a:prstGeom prst="rect">
            <a:avLst/>
          </a:prstGeom>
          <a:noFill/>
          <a:ln w="9525">
            <a:noFill/>
            <a:miter lim="800000"/>
            <a:headEnd/>
            <a:tailEnd/>
          </a:ln>
          <a:effectLst/>
        </p:spPr>
        <p:txBody>
          <a:bodyPr wrap="square">
            <a:spAutoFit/>
          </a:bodyPr>
          <a:lstStyle/>
          <a:p>
            <a:pPr marL="457200" indent="-457200" algn="ctr">
              <a:spcBef>
                <a:spcPct val="50000"/>
              </a:spcBef>
            </a:pPr>
            <a:r>
              <a:rPr lang="en-GB" sz="2400" b="1" dirty="0"/>
              <a:t>Virtual </a:t>
            </a:r>
            <a:r>
              <a:rPr lang="en-GB" sz="2400" b="1" i="1" dirty="0"/>
              <a:t>(In-</a:t>
            </a:r>
            <a:r>
              <a:rPr lang="en-GB" sz="2400" b="1" i="1" dirty="0" err="1"/>
              <a:t>silico</a:t>
            </a:r>
            <a:r>
              <a:rPr lang="en-GB" sz="2400" b="1" i="1" dirty="0"/>
              <a:t>) </a:t>
            </a:r>
            <a:r>
              <a:rPr lang="en-GB" sz="2400" b="1" dirty="0"/>
              <a:t>Screening </a:t>
            </a:r>
          </a:p>
          <a:p>
            <a:pPr marL="457200" indent="-457200" algn="ctr">
              <a:spcBef>
                <a:spcPct val="50000"/>
              </a:spcBef>
            </a:pPr>
            <a:endParaRPr lang="en-GB" sz="2400" b="1" dirty="0"/>
          </a:p>
          <a:p>
            <a:pPr marL="457200" indent="-457200" algn="just">
              <a:spcBef>
                <a:spcPct val="50000"/>
              </a:spcBef>
              <a:buFont typeface="Arial" pitchFamily="34" charset="0"/>
              <a:buChar char="•"/>
            </a:pPr>
            <a:r>
              <a:rPr lang="en-GB" sz="2000" dirty="0">
                <a:latin typeface="Times New Roman" pitchFamily="18" charset="0"/>
                <a:cs typeface="Times New Roman" pitchFamily="18" charset="0"/>
              </a:rPr>
              <a:t>Virtual screening is an important component of computer based search for novel lead compounds. </a:t>
            </a:r>
          </a:p>
          <a:p>
            <a:pPr marL="457200" indent="-457200" algn="just">
              <a:spcBef>
                <a:spcPct val="50000"/>
              </a:spcBef>
              <a:buFont typeface="Arial" pitchFamily="34" charset="0"/>
              <a:buChar char="•"/>
            </a:pPr>
            <a:r>
              <a:rPr lang="en-GB" sz="2000" dirty="0">
                <a:latin typeface="Times New Roman" pitchFamily="18" charset="0"/>
                <a:cs typeface="Times New Roman" pitchFamily="18" charset="0"/>
              </a:rPr>
              <a:t>In general VS identify drug candidates through database searching.</a:t>
            </a:r>
            <a:r>
              <a:rPr lang="en-US" sz="2000" dirty="0">
                <a:latin typeface="Times New Roman" pitchFamily="18" charset="0"/>
                <a:cs typeface="Times New Roman" pitchFamily="18" charset="0"/>
              </a:rPr>
              <a:t> </a:t>
            </a:r>
          </a:p>
          <a:p>
            <a:pPr marL="457200" indent="-457200" algn="just">
              <a:spcBef>
                <a:spcPct val="50000"/>
              </a:spcBef>
              <a:buFont typeface="Arial" pitchFamily="34" charset="0"/>
              <a:buChar char="•"/>
            </a:pPr>
            <a:r>
              <a:rPr lang="en-US" sz="2000" dirty="0">
                <a:latin typeface="Times New Roman" pitchFamily="18" charset="0"/>
                <a:cs typeface="Times New Roman" pitchFamily="18" charset="0"/>
              </a:rPr>
              <a:t>The principal requirement for </a:t>
            </a:r>
            <a:r>
              <a:rPr lang="en-GB" sz="2000" dirty="0">
                <a:latin typeface="Times New Roman" pitchFamily="18" charset="0"/>
                <a:cs typeface="Times New Roman" pitchFamily="18" charset="0"/>
              </a:rPr>
              <a:t>virtual screening (</a:t>
            </a:r>
            <a:r>
              <a:rPr lang="en-US" sz="2000" dirty="0">
                <a:latin typeface="Times New Roman" pitchFamily="18" charset="0"/>
                <a:cs typeface="Times New Roman" pitchFamily="18" charset="0"/>
              </a:rPr>
              <a:t>VS) is a knowledge of the spatial and energetic criteria responsible for the binding of a particular candidate </a:t>
            </a:r>
            <a:r>
              <a:rPr lang="en-US" sz="2000" dirty="0" err="1">
                <a:latin typeface="Times New Roman" pitchFamily="18" charset="0"/>
                <a:cs typeface="Times New Roman" pitchFamily="18" charset="0"/>
              </a:rPr>
              <a:t>ligand</a:t>
            </a:r>
            <a:r>
              <a:rPr lang="en-US" sz="2000" dirty="0">
                <a:latin typeface="Times New Roman" pitchFamily="18" charset="0"/>
                <a:cs typeface="Times New Roman" pitchFamily="18" charset="0"/>
              </a:rPr>
              <a:t> to the chosen receptor target. </a:t>
            </a:r>
          </a:p>
          <a:p>
            <a:pPr marL="457200" indent="-457200" algn="just">
              <a:spcBef>
                <a:spcPct val="50000"/>
              </a:spcBef>
              <a:buFont typeface="Arial" pitchFamily="34" charset="0"/>
              <a:buChar char="•"/>
            </a:pPr>
            <a:r>
              <a:rPr lang="en-US" sz="2000" dirty="0">
                <a:latin typeface="Times New Roman" pitchFamily="18" charset="0"/>
                <a:cs typeface="Times New Roman" pitchFamily="18" charset="0"/>
              </a:rPr>
              <a:t>For this purpose either the  3D structure of the macromolecular target or at least a rigid reference </a:t>
            </a:r>
            <a:r>
              <a:rPr lang="en-US" sz="2000" dirty="0" err="1">
                <a:latin typeface="Times New Roman" pitchFamily="18" charset="0"/>
                <a:cs typeface="Times New Roman" pitchFamily="18" charset="0"/>
              </a:rPr>
              <a:t>ligand</a:t>
            </a:r>
            <a:r>
              <a:rPr lang="en-US" sz="2000" dirty="0">
                <a:latin typeface="Times New Roman" pitchFamily="18" charset="0"/>
                <a:cs typeface="Times New Roman" pitchFamily="18" charset="0"/>
              </a:rPr>
              <a:t> with a known bioactivity must be available.</a:t>
            </a:r>
            <a:endParaRPr lang="en-GB"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428604"/>
            <a:ext cx="8001056" cy="461665"/>
          </a:xfrm>
          <a:prstGeom prst="rect">
            <a:avLst/>
          </a:prstGeom>
          <a:noFill/>
        </p:spPr>
        <p:txBody>
          <a:bodyPr wrap="square" rtlCol="0">
            <a:spAutoFit/>
          </a:bodyPr>
          <a:lstStyle/>
          <a:p>
            <a:pPr algn="ctr"/>
            <a:r>
              <a:rPr lang="en-US" sz="2400" b="1" i="1" dirty="0">
                <a:latin typeface="Times New Roman" pitchFamily="18" charset="0"/>
                <a:cs typeface="Times New Roman" pitchFamily="18" charset="0"/>
              </a:rPr>
              <a:t>THE DISCOVERY PROCESS</a:t>
            </a:r>
          </a:p>
        </p:txBody>
      </p:sp>
      <p:sp>
        <p:nvSpPr>
          <p:cNvPr id="3" name="TextBox 2"/>
          <p:cNvSpPr txBox="1"/>
          <p:nvPr/>
        </p:nvSpPr>
        <p:spPr>
          <a:xfrm>
            <a:off x="571472" y="1571612"/>
            <a:ext cx="8072494" cy="2554545"/>
          </a:xfrm>
          <a:prstGeom prst="rect">
            <a:avLst/>
          </a:prstGeom>
          <a:noFill/>
        </p:spPr>
        <p:txBody>
          <a:bodyPr wrap="square" rtlCol="0">
            <a:spAutoFit/>
          </a:bodyPr>
          <a:lstStyle/>
          <a:p>
            <a:pPr>
              <a:buFont typeface="Arial" pitchFamily="34" charset="0"/>
              <a:buChar char="•"/>
            </a:pPr>
            <a:r>
              <a:rPr lang="en-US" sz="2000" dirty="0"/>
              <a:t> </a:t>
            </a:r>
            <a:r>
              <a:rPr lang="en-US" sz="2000" dirty="0">
                <a:latin typeface="Times New Roman" pitchFamily="18" charset="0"/>
                <a:cs typeface="Times New Roman" pitchFamily="18" charset="0"/>
              </a:rPr>
              <a:t>Drug discovery is a very long and expensive procedure</a:t>
            </a:r>
          </a:p>
          <a:p>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 It takes approx </a:t>
            </a:r>
            <a:r>
              <a:rPr lang="en-US" sz="2000" b="1" dirty="0">
                <a:latin typeface="Times New Roman" pitchFamily="18" charset="0"/>
                <a:cs typeface="Times New Roman" pitchFamily="18" charset="0"/>
              </a:rPr>
              <a:t>10-15</a:t>
            </a:r>
            <a:r>
              <a:rPr lang="en-US" sz="2000" dirty="0">
                <a:latin typeface="Times New Roman" pitchFamily="18" charset="0"/>
                <a:cs typeface="Times New Roman" pitchFamily="18" charset="0"/>
              </a:rPr>
              <a:t> years to develop one new drug</a:t>
            </a:r>
          </a:p>
          <a:p>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The average cost is </a:t>
            </a:r>
            <a:r>
              <a:rPr lang="en-US" sz="2000" b="1" dirty="0">
                <a:latin typeface="Times New Roman" pitchFamily="18" charset="0"/>
                <a:cs typeface="Times New Roman" pitchFamily="18" charset="0"/>
              </a:rPr>
              <a:t>$800 million </a:t>
            </a:r>
            <a:r>
              <a:rPr lang="en-US" sz="2000" dirty="0">
                <a:latin typeface="Times New Roman" pitchFamily="18" charset="0"/>
                <a:cs typeface="Times New Roman" pitchFamily="18" charset="0"/>
              </a:rPr>
              <a:t>to </a:t>
            </a:r>
            <a:r>
              <a:rPr lang="en-US" sz="2000" b="1" dirty="0">
                <a:latin typeface="Times New Roman" pitchFamily="18" charset="0"/>
                <a:cs typeface="Times New Roman" pitchFamily="18" charset="0"/>
              </a:rPr>
              <a:t>$1 billion.</a:t>
            </a:r>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 For every </a:t>
            </a:r>
            <a:r>
              <a:rPr lang="en-US" sz="2000" b="1" dirty="0">
                <a:latin typeface="Times New Roman" pitchFamily="18" charset="0"/>
                <a:cs typeface="Times New Roman" pitchFamily="18" charset="0"/>
              </a:rPr>
              <a:t>5,000- 10,000 compounds that enter the research and </a:t>
            </a:r>
            <a:r>
              <a:rPr lang="en-US" sz="2000" dirty="0">
                <a:latin typeface="Times New Roman" pitchFamily="18" charset="0"/>
                <a:cs typeface="Times New Roman" pitchFamily="18" charset="0"/>
              </a:rPr>
              <a:t>development (R&amp;D) pipeline, ultimately only one receives approval.</a:t>
            </a:r>
            <a:r>
              <a:rPr lang="en-US" sz="2000" b="1" dirty="0">
                <a:latin typeface="Times New Roman" pitchFamily="18" charset="0"/>
                <a:cs typeface="Times New Roman" pitchFamily="18" charset="0"/>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14480" y="1571612"/>
            <a:ext cx="6286544" cy="2246769"/>
          </a:xfrm>
          <a:prstGeom prst="rect">
            <a:avLst/>
          </a:prstGeom>
        </p:spPr>
        <p:txBody>
          <a:bodyPr wrap="square">
            <a:spAutoFit/>
          </a:bodyPr>
          <a:lstStyle/>
          <a:p>
            <a:pPr marL="457200" indent="-457200" algn="just">
              <a:spcBef>
                <a:spcPct val="50000"/>
              </a:spcBef>
            </a:pPr>
            <a:r>
              <a:rPr lang="en-GB" sz="2000" dirty="0"/>
              <a:t>There are two classes of VS:</a:t>
            </a:r>
          </a:p>
          <a:p>
            <a:pPr marL="457200" indent="-457200" algn="just">
              <a:spcBef>
                <a:spcPct val="50000"/>
              </a:spcBef>
            </a:pPr>
            <a:endParaRPr lang="en-GB" sz="2000" dirty="0"/>
          </a:p>
          <a:p>
            <a:pPr marL="457200" indent="-457200" algn="just">
              <a:spcBef>
                <a:spcPct val="50000"/>
              </a:spcBef>
              <a:buAutoNum type="arabicParenR"/>
            </a:pPr>
            <a:r>
              <a:rPr lang="en-GB" sz="2000" dirty="0" err="1"/>
              <a:t>Ligand</a:t>
            </a:r>
            <a:r>
              <a:rPr lang="en-GB" sz="2000" dirty="0"/>
              <a:t>-Based Virtual Screening (LBVS)</a:t>
            </a:r>
          </a:p>
          <a:p>
            <a:pPr marL="457200" indent="-457200" algn="just">
              <a:spcBef>
                <a:spcPct val="50000"/>
              </a:spcBef>
            </a:pPr>
            <a:endParaRPr lang="en-GB" sz="2000" dirty="0"/>
          </a:p>
          <a:p>
            <a:pPr marL="457200" indent="-457200" algn="just">
              <a:spcBef>
                <a:spcPct val="50000"/>
              </a:spcBef>
            </a:pPr>
            <a:r>
              <a:rPr lang="en-GB" sz="2000" dirty="0"/>
              <a:t>2)      Structure-Based Virtual Screening (SBVS)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Image result for ligand based virtual screen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E23680AE-9217-2B73-497C-C09C3DE8D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850" y="185253"/>
            <a:ext cx="8444630" cy="634009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2" descr="Computer-aided Drug Design"/>
          <p:cNvPicPr>
            <a:picLocks noChangeAspect="1" noChangeArrowheads="1"/>
          </p:cNvPicPr>
          <p:nvPr/>
        </p:nvPicPr>
        <p:blipFill>
          <a:blip r:embed="rId2"/>
          <a:srcRect/>
          <a:stretch>
            <a:fillRect/>
          </a:stretch>
        </p:blipFill>
        <p:spPr bwMode="auto">
          <a:xfrm>
            <a:off x="1213747" y="273233"/>
            <a:ext cx="6287211" cy="6299039"/>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computational drug design"/>
          <p:cNvPicPr/>
          <p:nvPr/>
        </p:nvPicPr>
        <p:blipFill>
          <a:blip r:embed="rId2"/>
          <a:srcRect/>
          <a:stretch>
            <a:fillRect/>
          </a:stretch>
        </p:blipFill>
        <p:spPr bwMode="auto">
          <a:xfrm>
            <a:off x="928662" y="357166"/>
            <a:ext cx="7429552" cy="6286544"/>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28596" y="1142984"/>
            <a:ext cx="7000924" cy="857248"/>
          </a:xfrm>
        </p:spPr>
        <p:txBody>
          <a:bodyPr>
            <a:normAutofit/>
          </a:bodyPr>
          <a:lstStyle/>
          <a:p>
            <a:pPr eaLnBrk="1" hangingPunct="1">
              <a:defRPr/>
            </a:pPr>
            <a:r>
              <a:rPr lang="en-US" altLang="ko-KR" sz="2400" dirty="0">
                <a:latin typeface="+mn-lt"/>
                <a:ea typeface="PMingLiU" pitchFamily="18" charset="-120"/>
              </a:rPr>
              <a:t>Molecular similarity on the Chemical Space</a:t>
            </a:r>
          </a:p>
        </p:txBody>
      </p:sp>
      <p:sp>
        <p:nvSpPr>
          <p:cNvPr id="72707" name="Rectangle 3"/>
          <p:cNvSpPr>
            <a:spLocks noGrp="1" noChangeArrowheads="1"/>
          </p:cNvSpPr>
          <p:nvPr>
            <p:ph type="body" idx="1"/>
          </p:nvPr>
        </p:nvSpPr>
        <p:spPr>
          <a:xfrm>
            <a:off x="857224" y="2285992"/>
            <a:ext cx="7543800" cy="3556000"/>
          </a:xfrm>
        </p:spPr>
        <p:txBody>
          <a:bodyPr/>
          <a:lstStyle/>
          <a:p>
            <a:pPr marL="0" indent="0" eaLnBrk="1" hangingPunct="1"/>
            <a:r>
              <a:rPr lang="en-US" altLang="ko-KR" sz="2000" dirty="0">
                <a:ea typeface="Gulim" pitchFamily="34" charset="-127"/>
              </a:rPr>
              <a:t> Similar Property Principle – Molecules having </a:t>
            </a:r>
            <a:r>
              <a:rPr lang="en-US" altLang="ko-KR" sz="2000" dirty="0">
                <a:solidFill>
                  <a:srgbClr val="FF0000"/>
                </a:solidFill>
                <a:ea typeface="Gulim" pitchFamily="34" charset="-127"/>
              </a:rPr>
              <a:t>similar structures</a:t>
            </a:r>
            <a:r>
              <a:rPr lang="en-US" altLang="ko-KR" sz="2000" dirty="0">
                <a:ea typeface="Gulim" pitchFamily="34" charset="-127"/>
              </a:rPr>
              <a:t> and properties are expected to exhibit </a:t>
            </a:r>
            <a:r>
              <a:rPr lang="en-US" altLang="ko-KR" sz="2000" dirty="0">
                <a:solidFill>
                  <a:srgbClr val="FF0000"/>
                </a:solidFill>
                <a:ea typeface="Gulim" pitchFamily="34" charset="-127"/>
              </a:rPr>
              <a:t>similar biological activity</a:t>
            </a:r>
            <a:r>
              <a:rPr lang="en-US" altLang="ko-KR" sz="2000" dirty="0">
                <a:ea typeface="Gulim" pitchFamily="34" charset="-127"/>
              </a:rPr>
              <a:t>. (Not always true!)</a:t>
            </a:r>
          </a:p>
          <a:p>
            <a:pPr marL="0" indent="0" eaLnBrk="1" hangingPunct="1"/>
            <a:endParaRPr lang="en-US" altLang="ko-KR" sz="2000" dirty="0">
              <a:ea typeface="Gulim" pitchFamily="34" charset="-127"/>
            </a:endParaRPr>
          </a:p>
          <a:p>
            <a:pPr marL="0" indent="0" eaLnBrk="1" hangingPunct="1"/>
            <a:r>
              <a:rPr lang="en-US" altLang="ko-KR" sz="2000" dirty="0">
                <a:ea typeface="Gulim" pitchFamily="34" charset="-127"/>
              </a:rPr>
              <a:t> Thus, molecules that are </a:t>
            </a:r>
            <a:r>
              <a:rPr lang="en-US" altLang="ko-KR" sz="2000" dirty="0">
                <a:solidFill>
                  <a:srgbClr val="FF0000"/>
                </a:solidFill>
                <a:ea typeface="Gulim" pitchFamily="34" charset="-127"/>
              </a:rPr>
              <a:t>located closely together</a:t>
            </a:r>
            <a:r>
              <a:rPr lang="en-US" altLang="ko-KR" sz="2000" dirty="0">
                <a:ea typeface="Gulim" pitchFamily="34" charset="-127"/>
              </a:rPr>
              <a:t> in the chemical space are often considered to be </a:t>
            </a:r>
            <a:r>
              <a:rPr lang="en-US" altLang="ko-KR" sz="2000" dirty="0">
                <a:solidFill>
                  <a:srgbClr val="FF0000"/>
                </a:solidFill>
                <a:ea typeface="Gulim" pitchFamily="34" charset="-127"/>
              </a:rPr>
              <a:t>functionally related</a:t>
            </a:r>
            <a:r>
              <a:rPr lang="en-US" altLang="ko-KR" sz="2000" dirty="0">
                <a:ea typeface="Gulim" pitchFamily="34" charset="-127"/>
              </a:rPr>
              <a:t>.</a:t>
            </a:r>
          </a:p>
          <a:p>
            <a:pPr marL="0" indent="0" eaLnBrk="1" hangingPunct="1">
              <a:buFontTx/>
              <a:buNone/>
            </a:pPr>
            <a:endParaRPr lang="en-US" altLang="ko-KR" dirty="0">
              <a:ea typeface="Gulim" pitchFamily="34" charset="-127"/>
            </a:endParaRPr>
          </a:p>
          <a:p>
            <a:pPr marL="0" indent="0" eaLnBrk="1" hangingPunct="1"/>
            <a:endParaRPr lang="en-US" altLang="ko-KR" dirty="0">
              <a:ea typeface="Gulim" pitchFamily="34" charset="-127"/>
            </a:endParaRPr>
          </a:p>
          <a:p>
            <a:pPr marL="0" indent="0" eaLnBrk="1" hangingPunct="1"/>
            <a:endParaRPr lang="en-US" altLang="ko-KR" dirty="0">
              <a:ea typeface="Gulim" pitchFamily="34" charset="-127"/>
            </a:endParaRPr>
          </a:p>
        </p:txBody>
      </p:sp>
      <p:pic>
        <p:nvPicPr>
          <p:cNvPr id="72708" name="Picture 3"/>
          <p:cNvPicPr>
            <a:picLocks noChangeAspect="1"/>
          </p:cNvPicPr>
          <p:nvPr/>
        </p:nvPicPr>
        <p:blipFill>
          <a:blip r:embed="rId3"/>
          <a:srcRect/>
          <a:stretch>
            <a:fillRect/>
          </a:stretch>
        </p:blipFill>
        <p:spPr bwMode="auto">
          <a:xfrm>
            <a:off x="5429256" y="4279900"/>
            <a:ext cx="3048000" cy="2578100"/>
          </a:xfrm>
          <a:prstGeom prst="rect">
            <a:avLst/>
          </a:prstGeom>
          <a:noFill/>
          <a:ln w="9525">
            <a:noFill/>
            <a:miter lim="800000"/>
            <a:headEnd/>
            <a:tailEnd/>
          </a:ln>
        </p:spPr>
      </p:pic>
      <p:pic>
        <p:nvPicPr>
          <p:cNvPr id="72709" name="Picture 2"/>
          <p:cNvPicPr>
            <a:picLocks noChangeAspect="1" noChangeArrowheads="1"/>
          </p:cNvPicPr>
          <p:nvPr/>
        </p:nvPicPr>
        <p:blipFill>
          <a:blip r:embed="rId4"/>
          <a:srcRect/>
          <a:stretch>
            <a:fillRect/>
          </a:stretch>
        </p:blipFill>
        <p:spPr bwMode="auto">
          <a:xfrm>
            <a:off x="785786" y="5143512"/>
            <a:ext cx="3719513" cy="1219200"/>
          </a:xfrm>
          <a:prstGeom prst="rect">
            <a:avLst/>
          </a:prstGeom>
          <a:noFill/>
          <a:ln w="9525">
            <a:noFill/>
            <a:miter lim="800000"/>
            <a:headEnd/>
            <a:tailEnd/>
          </a:ln>
        </p:spPr>
      </p:pic>
      <p:sp>
        <p:nvSpPr>
          <p:cNvPr id="7" name="Rectangle 6"/>
          <p:cNvSpPr/>
          <p:nvPr/>
        </p:nvSpPr>
        <p:spPr>
          <a:xfrm>
            <a:off x="1454167" y="428604"/>
            <a:ext cx="5400453" cy="584775"/>
          </a:xfrm>
          <a:prstGeom prst="rect">
            <a:avLst/>
          </a:prstGeom>
        </p:spPr>
        <p:txBody>
          <a:bodyPr wrap="none">
            <a:spAutoFit/>
          </a:bodyPr>
          <a:lstStyle/>
          <a:p>
            <a:pPr algn="ctr"/>
            <a:r>
              <a:rPr lang="en-US" sz="3200" b="1" dirty="0"/>
              <a:t> Ligand based virtual screening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214290"/>
            <a:ext cx="7858180" cy="3416320"/>
          </a:xfrm>
          <a:prstGeom prst="rect">
            <a:avLst/>
          </a:prstGeom>
          <a:noFill/>
        </p:spPr>
        <p:txBody>
          <a:bodyPr wrap="square" rtlCol="0">
            <a:spAutoFit/>
          </a:bodyPr>
          <a:lstStyle/>
          <a:p>
            <a:pPr algn="ctr"/>
            <a:r>
              <a:rPr lang="en-US" sz="2400" b="1" dirty="0"/>
              <a:t>1) </a:t>
            </a:r>
            <a:r>
              <a:rPr lang="en-US" sz="2400" b="1" dirty="0" err="1"/>
              <a:t>Ligand</a:t>
            </a:r>
            <a:r>
              <a:rPr lang="en-US" sz="2400" b="1" dirty="0"/>
              <a:t> based virtual screening</a:t>
            </a:r>
          </a:p>
          <a:p>
            <a:endParaRPr lang="en-US" dirty="0"/>
          </a:p>
          <a:p>
            <a:endParaRPr lang="en-US" dirty="0"/>
          </a:p>
          <a:p>
            <a:pPr algn="just">
              <a:buFont typeface="Arial" pitchFamily="34" charset="0"/>
              <a:buChar char="•"/>
            </a:pPr>
            <a:r>
              <a:rPr lang="en-US" sz="2000" dirty="0"/>
              <a:t> It is based on the principle of similarity in which it is assumed that chemically similar compounds produce similar biological effects.</a:t>
            </a:r>
          </a:p>
          <a:p>
            <a:pPr algn="just">
              <a:buFont typeface="Arial" pitchFamily="34" charset="0"/>
              <a:buChar char="•"/>
            </a:pPr>
            <a:endParaRPr lang="en-US" sz="2000" dirty="0"/>
          </a:p>
          <a:p>
            <a:pPr algn="just">
              <a:buFont typeface="Arial" pitchFamily="34" charset="0"/>
              <a:buChar char="•"/>
            </a:pPr>
            <a:r>
              <a:rPr lang="en-US" sz="2000" dirty="0"/>
              <a:t>If one or more active chemicals are known (reference structure) against a particular target then it is possible to search a database for similar but more potent molecules</a:t>
            </a:r>
          </a:p>
          <a:p>
            <a:endParaRPr lang="en-US" dirty="0"/>
          </a:p>
          <a:p>
            <a:endParaRPr lang="en-US" dirty="0"/>
          </a:p>
        </p:txBody>
      </p:sp>
      <p:sp>
        <p:nvSpPr>
          <p:cNvPr id="7170" name="Rectangle 2"/>
          <p:cNvSpPr>
            <a:spLocks noChangeArrowheads="1"/>
          </p:cNvSpPr>
          <p:nvPr/>
        </p:nvSpPr>
        <p:spPr bwMode="auto">
          <a:xfrm>
            <a:off x="571472" y="3429000"/>
            <a:ext cx="7929618"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ea typeface="Times New Roman" pitchFamily="18" charset="0"/>
              </a:rPr>
              <a:t>The strategy for </a:t>
            </a:r>
            <a:r>
              <a:rPr kumimoji="0" lang="en-US" sz="2000" b="0" i="0" u="none" strike="noStrike" cap="none" normalizeH="0" baseline="0" dirty="0" err="1">
                <a:ln>
                  <a:noFill/>
                </a:ln>
                <a:solidFill>
                  <a:schemeClr val="tx1"/>
                </a:solidFill>
                <a:effectLst/>
                <a:ea typeface="Times New Roman" pitchFamily="18" charset="0"/>
              </a:rPr>
              <a:t>ligand</a:t>
            </a:r>
            <a:r>
              <a:rPr kumimoji="0" lang="en-US" sz="2000" b="0" i="0" u="none" strike="noStrike" cap="none" normalizeH="0" baseline="0" dirty="0">
                <a:ln>
                  <a:noFill/>
                </a:ln>
                <a:solidFill>
                  <a:schemeClr val="tx1"/>
                </a:solidFill>
                <a:effectLst/>
                <a:ea typeface="Times New Roman" pitchFamily="18" charset="0"/>
              </a:rPr>
              <a:t> based virtual screening (LBVS) is to compute similarity between the known reference structure and each of the molecules in a database, and to rank the database molecules in decreasing order of computed similarities</a:t>
            </a:r>
            <a:r>
              <a:rPr kumimoji="0" lang="en-US" b="0" i="0" u="none" strike="noStrike" cap="none" normalizeH="0" baseline="0" dirty="0">
                <a:ln>
                  <a:noFill/>
                </a:ln>
                <a:solidFill>
                  <a:schemeClr val="tx1"/>
                </a:solidFill>
                <a:effectLst/>
                <a:latin typeface="Arial" pitchFamily="34" charset="0"/>
                <a:ea typeface="Times New Roman" pitchFamily="18" charset="0"/>
              </a:rPr>
              <a:t>.</a:t>
            </a:r>
            <a:endParaRPr kumimoji="0" lang="en-US"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a:extLst>
              <a:ext uri="{FF2B5EF4-FFF2-40B4-BE49-F238E27FC236}">
                <a16:creationId xmlns:a16="http://schemas.microsoft.com/office/drawing/2014/main" id="{621903B4-0D7A-5B3A-CA56-DC41719FEA49}"/>
              </a:ext>
            </a:extLst>
          </p:cNvPr>
          <p:cNvSpPr>
            <a:spLocks noGrp="1" noChangeArrowheads="1"/>
          </p:cNvSpPr>
          <p:nvPr>
            <p:ph type="title"/>
          </p:nvPr>
        </p:nvSpPr>
        <p:spPr>
          <a:xfrm>
            <a:off x="190500" y="53816"/>
            <a:ext cx="8229600" cy="636587"/>
          </a:xfrm>
        </p:spPr>
        <p:txBody>
          <a:bodyPr/>
          <a:lstStyle/>
          <a:p>
            <a:pPr eaLnBrk="1" hangingPunct="1">
              <a:defRPr/>
            </a:pPr>
            <a:r>
              <a:rPr lang="en-US" altLang="he-IL" sz="3600" b="1" dirty="0">
                <a:solidFill>
                  <a:srgbClr val="FF9933"/>
                </a:solidFill>
              </a:rPr>
              <a:t>QSAR and Drug Design</a:t>
            </a:r>
          </a:p>
        </p:txBody>
      </p:sp>
      <p:grpSp>
        <p:nvGrpSpPr>
          <p:cNvPr id="2" name="Group 3">
            <a:extLst>
              <a:ext uri="{FF2B5EF4-FFF2-40B4-BE49-F238E27FC236}">
                <a16:creationId xmlns:a16="http://schemas.microsoft.com/office/drawing/2014/main" id="{6E02FB81-25B6-AB1B-F752-2E354212BF87}"/>
              </a:ext>
            </a:extLst>
          </p:cNvPr>
          <p:cNvGrpSpPr>
            <a:grpSpLocks/>
          </p:cNvGrpSpPr>
          <p:nvPr/>
        </p:nvGrpSpPr>
        <p:grpSpPr bwMode="auto">
          <a:xfrm>
            <a:off x="1828800" y="4616450"/>
            <a:ext cx="4800600" cy="1708150"/>
            <a:chOff x="1344" y="2736"/>
            <a:chExt cx="3024" cy="1076"/>
          </a:xfrm>
        </p:grpSpPr>
        <p:sp>
          <p:nvSpPr>
            <p:cNvPr id="32781" name="AutoShape 4">
              <a:extLst>
                <a:ext uri="{FF2B5EF4-FFF2-40B4-BE49-F238E27FC236}">
                  <a16:creationId xmlns:a16="http://schemas.microsoft.com/office/drawing/2014/main" id="{2B3EFCB7-53D5-FA9F-79BD-4B83CB62C38A}"/>
                </a:ext>
              </a:extLst>
            </p:cNvPr>
            <p:cNvSpPr>
              <a:spLocks noChangeArrowheads="1"/>
            </p:cNvSpPr>
            <p:nvPr/>
          </p:nvSpPr>
          <p:spPr bwMode="auto">
            <a:xfrm rot="-10796216">
              <a:off x="2016" y="2736"/>
              <a:ext cx="1728" cy="480"/>
            </a:xfrm>
            <a:custGeom>
              <a:avLst/>
              <a:gdLst>
                <a:gd name="T0" fmla="*/ 6 w 21600"/>
                <a:gd name="T1" fmla="*/ 0 h 21600"/>
                <a:gd name="T2" fmla="*/ 1 w 21600"/>
                <a:gd name="T3" fmla="*/ 0 h 21600"/>
                <a:gd name="T4" fmla="*/ 6 w 21600"/>
                <a:gd name="T5" fmla="*/ 0 h 21600"/>
                <a:gd name="T6" fmla="*/ 12 w 21600"/>
                <a:gd name="T7" fmla="*/ 0 h 21600"/>
                <a:gd name="T8" fmla="*/ 10 w 21600"/>
                <a:gd name="T9" fmla="*/ 0 h 21600"/>
                <a:gd name="T10" fmla="*/ 7 w 21600"/>
                <a:gd name="T11" fmla="*/ 0 h 21600"/>
                <a:gd name="T12" fmla="*/ 0 60000 65536"/>
                <a:gd name="T13" fmla="*/ 0 60000 65536"/>
                <a:gd name="T14" fmla="*/ 0 60000 65536"/>
                <a:gd name="T15" fmla="*/ 0 60000 65536"/>
                <a:gd name="T16" fmla="*/ 0 60000 65536"/>
                <a:gd name="T17" fmla="*/ 0 60000 65536"/>
                <a:gd name="T18" fmla="*/ 3163 w 21600"/>
                <a:gd name="T19" fmla="*/ 3150 h 21600"/>
                <a:gd name="T20" fmla="*/ 18438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32782" name="Text Box 5">
              <a:extLst>
                <a:ext uri="{FF2B5EF4-FFF2-40B4-BE49-F238E27FC236}">
                  <a16:creationId xmlns:a16="http://schemas.microsoft.com/office/drawing/2014/main" id="{9ADC5509-9B22-48D4-533C-46C0E6A8B968}"/>
                </a:ext>
              </a:extLst>
            </p:cNvPr>
            <p:cNvSpPr txBox="1">
              <a:spLocks noChangeArrowheads="1"/>
            </p:cNvSpPr>
            <p:nvPr/>
          </p:nvSpPr>
          <p:spPr bwMode="auto">
            <a:xfrm>
              <a:off x="1344" y="3216"/>
              <a:ext cx="3024" cy="59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1" eaLnBrk="1" fontAlgn="base" latinLnBrk="0" hangingPunct="1">
                <a:lnSpc>
                  <a:spcPct val="100000"/>
                </a:lnSpc>
                <a:spcBef>
                  <a:spcPct val="50000"/>
                </a:spcBef>
                <a:spcAft>
                  <a:spcPct val="0"/>
                </a:spcAft>
                <a:buClrTx/>
                <a:buSzTx/>
                <a:buFontTx/>
                <a:buNone/>
                <a:tabLst/>
                <a:defRPr/>
              </a:pPr>
              <a:r>
                <a:rPr kumimoji="0" lang="en-US" altLang="en-US" sz="2800" b="1" i="0" u="none" strike="noStrike" kern="1200" cap="none" spc="0" normalizeH="0" baseline="0" noProof="0">
                  <a:ln>
                    <a:noFill/>
                  </a:ln>
                  <a:solidFill>
                    <a:srgbClr val="45C984"/>
                  </a:solidFill>
                  <a:effectLst/>
                  <a:uLnTx/>
                  <a:uFillTx/>
                  <a:latin typeface="Times New Roman" panose="02020603050405020304" pitchFamily="18" charset="0"/>
                  <a:ea typeface="+mn-ea"/>
                  <a:cs typeface="Times New Roman (Hebrew)" pitchFamily="18" charset="0"/>
                </a:rPr>
                <a:t>New compounds with improved biological activity</a:t>
              </a:r>
              <a:endParaRPr kumimoji="0" lang="en-US" altLang="he-IL" sz="2800" b="1" i="0" u="none" strike="noStrike" kern="1200" cap="none" spc="0" normalizeH="0" baseline="0" noProof="0">
                <a:ln>
                  <a:noFill/>
                </a:ln>
                <a:solidFill>
                  <a:srgbClr val="45C984"/>
                </a:solidFill>
                <a:effectLst/>
                <a:uLnTx/>
                <a:uFillTx/>
                <a:latin typeface="Times New Roman" panose="02020603050405020304" pitchFamily="18" charset="0"/>
                <a:ea typeface="+mn-ea"/>
                <a:cs typeface="Times New Roman (Hebrew)" pitchFamily="18" charset="0"/>
              </a:endParaRPr>
            </a:p>
          </p:txBody>
        </p:sp>
      </p:grpSp>
      <p:grpSp>
        <p:nvGrpSpPr>
          <p:cNvPr id="3" name="Group 6">
            <a:extLst>
              <a:ext uri="{FF2B5EF4-FFF2-40B4-BE49-F238E27FC236}">
                <a16:creationId xmlns:a16="http://schemas.microsoft.com/office/drawing/2014/main" id="{A49DFEA9-1C63-A0C2-EE3B-D8EDE3D4988D}"/>
              </a:ext>
            </a:extLst>
          </p:cNvPr>
          <p:cNvGrpSpPr>
            <a:grpSpLocks/>
          </p:cNvGrpSpPr>
          <p:nvPr/>
        </p:nvGrpSpPr>
        <p:grpSpPr bwMode="auto">
          <a:xfrm>
            <a:off x="0" y="1524000"/>
            <a:ext cx="9144000" cy="4038600"/>
            <a:chOff x="48" y="1056"/>
            <a:chExt cx="5760" cy="2544"/>
          </a:xfrm>
        </p:grpSpPr>
        <p:pic>
          <p:nvPicPr>
            <p:cNvPr id="32774" name="Picture 7" descr="HM00361_">
              <a:extLst>
                <a:ext uri="{FF2B5EF4-FFF2-40B4-BE49-F238E27FC236}">
                  <a16:creationId xmlns:a16="http://schemas.microsoft.com/office/drawing/2014/main" id="{4345C968-F98F-C91D-D489-7BFEA3C51D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 y="1584"/>
              <a:ext cx="1797" cy="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75" name="Group 8">
              <a:extLst>
                <a:ext uri="{FF2B5EF4-FFF2-40B4-BE49-F238E27FC236}">
                  <a16:creationId xmlns:a16="http://schemas.microsoft.com/office/drawing/2014/main" id="{77ABF5EC-C3BB-9EEF-1862-46DA6617A21C}"/>
                </a:ext>
              </a:extLst>
            </p:cNvPr>
            <p:cNvGrpSpPr>
              <a:grpSpLocks/>
            </p:cNvGrpSpPr>
            <p:nvPr/>
          </p:nvGrpSpPr>
          <p:grpSpPr bwMode="auto">
            <a:xfrm>
              <a:off x="1152" y="1056"/>
              <a:ext cx="3216" cy="864"/>
              <a:chOff x="1344" y="1152"/>
              <a:chExt cx="3216" cy="864"/>
            </a:xfrm>
          </p:grpSpPr>
          <p:sp>
            <p:nvSpPr>
              <p:cNvPr id="32779" name="AutoShape 9">
                <a:extLst>
                  <a:ext uri="{FF2B5EF4-FFF2-40B4-BE49-F238E27FC236}">
                    <a16:creationId xmlns:a16="http://schemas.microsoft.com/office/drawing/2014/main" id="{F2E9EC96-02C1-1951-1C79-158525510521}"/>
                  </a:ext>
                </a:extLst>
              </p:cNvPr>
              <p:cNvSpPr>
                <a:spLocks noChangeArrowheads="1"/>
              </p:cNvSpPr>
              <p:nvPr/>
            </p:nvSpPr>
            <p:spPr bwMode="auto">
              <a:xfrm>
                <a:off x="1968" y="1536"/>
                <a:ext cx="1728" cy="480"/>
              </a:xfrm>
              <a:custGeom>
                <a:avLst/>
                <a:gdLst>
                  <a:gd name="T0" fmla="*/ 6 w 21600"/>
                  <a:gd name="T1" fmla="*/ 0 h 21600"/>
                  <a:gd name="T2" fmla="*/ 1 w 21600"/>
                  <a:gd name="T3" fmla="*/ 0 h 21600"/>
                  <a:gd name="T4" fmla="*/ 6 w 21600"/>
                  <a:gd name="T5" fmla="*/ 0 h 21600"/>
                  <a:gd name="T6" fmla="*/ 12 w 21600"/>
                  <a:gd name="T7" fmla="*/ 0 h 21600"/>
                  <a:gd name="T8" fmla="*/ 10 w 21600"/>
                  <a:gd name="T9" fmla="*/ 0 h 21600"/>
                  <a:gd name="T10" fmla="*/ 7 w 21600"/>
                  <a:gd name="T11" fmla="*/ 0 h 21600"/>
                  <a:gd name="T12" fmla="*/ 0 60000 65536"/>
                  <a:gd name="T13" fmla="*/ 0 60000 65536"/>
                  <a:gd name="T14" fmla="*/ 0 60000 65536"/>
                  <a:gd name="T15" fmla="*/ 0 60000 65536"/>
                  <a:gd name="T16" fmla="*/ 0 60000 65536"/>
                  <a:gd name="T17" fmla="*/ 0 60000 65536"/>
                  <a:gd name="T18" fmla="*/ 3163 w 21600"/>
                  <a:gd name="T19" fmla="*/ 3150 h 21600"/>
                  <a:gd name="T20" fmla="*/ 18438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32780" name="Text Box 10">
                <a:extLst>
                  <a:ext uri="{FF2B5EF4-FFF2-40B4-BE49-F238E27FC236}">
                    <a16:creationId xmlns:a16="http://schemas.microsoft.com/office/drawing/2014/main" id="{6DAA434B-F1DD-BDDA-DB23-08D933666EFB}"/>
                  </a:ext>
                </a:extLst>
              </p:cNvPr>
              <p:cNvSpPr txBox="1">
                <a:spLocks noChangeArrowheads="1"/>
              </p:cNvSpPr>
              <p:nvPr/>
            </p:nvSpPr>
            <p:spPr bwMode="auto">
              <a:xfrm>
                <a:off x="1344" y="1152"/>
                <a:ext cx="3216" cy="3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1" eaLnBrk="1" fontAlgn="base" latinLnBrk="0" hangingPunct="1">
                  <a:lnSpc>
                    <a:spcPct val="100000"/>
                  </a:lnSpc>
                  <a:spcBef>
                    <a:spcPct val="50000"/>
                  </a:spcBef>
                  <a:spcAft>
                    <a:spcPct val="0"/>
                  </a:spcAft>
                  <a:buClrTx/>
                  <a:buSzTx/>
                  <a:buFontTx/>
                  <a:buNone/>
                  <a:tabLst/>
                  <a:defRPr/>
                </a:pPr>
                <a:r>
                  <a:rPr kumimoji="0" lang="en-US" altLang="en-US" sz="2600" b="1" i="0" u="none" strike="noStrike" kern="1200" cap="none" spc="0" normalizeH="0" baseline="0" noProof="0">
                    <a:ln>
                      <a:noFill/>
                    </a:ln>
                    <a:solidFill>
                      <a:srgbClr val="000099"/>
                    </a:solidFill>
                    <a:effectLst/>
                    <a:uLnTx/>
                    <a:uFillTx/>
                    <a:latin typeface="Times New Roman" panose="02020603050405020304" pitchFamily="18" charset="0"/>
                    <a:ea typeface="+mn-ea"/>
                    <a:cs typeface="Times New Roman (Hebrew)" pitchFamily="18" charset="0"/>
                  </a:rPr>
                  <a:t>Compounds + biological activity</a:t>
                </a:r>
                <a:endParaRPr kumimoji="0" lang="en-US" altLang="he-IL" sz="2600" b="1" i="0" u="none" strike="noStrike" kern="1200" cap="none" spc="0" normalizeH="0" baseline="0" noProof="0">
                  <a:ln>
                    <a:noFill/>
                  </a:ln>
                  <a:solidFill>
                    <a:srgbClr val="000099"/>
                  </a:solidFill>
                  <a:effectLst/>
                  <a:uLnTx/>
                  <a:uFillTx/>
                  <a:latin typeface="Times New Roman" panose="02020603050405020304" pitchFamily="18" charset="0"/>
                  <a:ea typeface="+mn-ea"/>
                  <a:cs typeface="Times New Roman (Hebrew)" pitchFamily="18" charset="0"/>
                </a:endParaRPr>
              </a:p>
            </p:txBody>
          </p:sp>
        </p:grpSp>
        <p:grpSp>
          <p:nvGrpSpPr>
            <p:cNvPr id="32776" name="Group 11">
              <a:extLst>
                <a:ext uri="{FF2B5EF4-FFF2-40B4-BE49-F238E27FC236}">
                  <a16:creationId xmlns:a16="http://schemas.microsoft.com/office/drawing/2014/main" id="{373986CE-6299-0A7D-69E4-3AB085D0F763}"/>
                </a:ext>
              </a:extLst>
            </p:cNvPr>
            <p:cNvGrpSpPr>
              <a:grpSpLocks/>
            </p:cNvGrpSpPr>
            <p:nvPr/>
          </p:nvGrpSpPr>
          <p:grpSpPr bwMode="auto">
            <a:xfrm>
              <a:off x="3456" y="1618"/>
              <a:ext cx="2352" cy="1982"/>
              <a:chOff x="3408" y="1415"/>
              <a:chExt cx="2352" cy="1982"/>
            </a:xfrm>
          </p:grpSpPr>
          <p:pic>
            <p:nvPicPr>
              <p:cNvPr id="32777" name="Picture 12" descr="BS00580_">
                <a:extLst>
                  <a:ext uri="{FF2B5EF4-FFF2-40B4-BE49-F238E27FC236}">
                    <a16:creationId xmlns:a16="http://schemas.microsoft.com/office/drawing/2014/main" id="{98E12A4B-6F63-41FA-415B-0A6A7D9C11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 y="1415"/>
                <a:ext cx="2352" cy="1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8" name="Text Box 13">
                <a:extLst>
                  <a:ext uri="{FF2B5EF4-FFF2-40B4-BE49-F238E27FC236}">
                    <a16:creationId xmlns:a16="http://schemas.microsoft.com/office/drawing/2014/main" id="{1B36D824-726B-B480-570E-6FBBCD843C5D}"/>
                  </a:ext>
                </a:extLst>
              </p:cNvPr>
              <p:cNvSpPr txBox="1">
                <a:spLocks noChangeArrowheads="1"/>
              </p:cNvSpPr>
              <p:nvPr/>
            </p:nvSpPr>
            <p:spPr bwMode="auto">
              <a:xfrm>
                <a:off x="3984" y="1728"/>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1" eaLnBrk="1" fontAlgn="base" latinLnBrk="0" hangingPunct="1">
                  <a:lnSpc>
                    <a:spcPct val="100000"/>
                  </a:lnSpc>
                  <a:spcBef>
                    <a:spcPct val="50000"/>
                  </a:spcBef>
                  <a:spcAft>
                    <a:spcPct val="0"/>
                  </a:spcAft>
                  <a:buClrTx/>
                  <a:buSzTx/>
                  <a:buFontTx/>
                  <a:buNone/>
                  <a:tabLst/>
                  <a:defRPr/>
                </a:pPr>
                <a:r>
                  <a:rPr kumimoji="0" lang="en-US" altLang="en-US" sz="2800" b="1" i="0" u="none" strike="noStrike" kern="1200" cap="none" spc="0" normalizeH="0" baseline="0" noProof="0">
                    <a:ln>
                      <a:noFill/>
                    </a:ln>
                    <a:solidFill>
                      <a:srgbClr val="FFFFFF"/>
                    </a:solidFill>
                    <a:effectLst/>
                    <a:uLnTx/>
                    <a:uFillTx/>
                    <a:latin typeface="Comic Sans MS" panose="030F0702030302020204" pitchFamily="66" charset="0"/>
                    <a:ea typeface="+mn-ea"/>
                    <a:cs typeface="Times New Roman (Hebrew)" pitchFamily="18" charset="0"/>
                  </a:rPr>
                  <a:t>QSAR</a:t>
                </a:r>
                <a:endParaRPr kumimoji="0" lang="en-US" altLang="he-IL" sz="2800" b="1" i="0" u="none" strike="noStrike" kern="1200" cap="none" spc="0" normalizeH="0" baseline="0" noProof="0">
                  <a:ln>
                    <a:noFill/>
                  </a:ln>
                  <a:solidFill>
                    <a:srgbClr val="FFFFFF"/>
                  </a:solidFill>
                  <a:effectLst/>
                  <a:uLnTx/>
                  <a:uFillTx/>
                  <a:latin typeface="Comic Sans MS" panose="030F0702030302020204" pitchFamily="66" charset="0"/>
                  <a:ea typeface="+mn-ea"/>
                  <a:cs typeface="Times New Roman (Hebrew)" pitchFamily="18" charset="0"/>
                </a:endParaRPr>
              </a:p>
            </p:txBody>
          </p:sp>
        </p:grpSp>
      </p:grpSp>
      <p:sp>
        <p:nvSpPr>
          <p:cNvPr id="7" name="TextBox 6">
            <a:extLst>
              <a:ext uri="{FF2B5EF4-FFF2-40B4-BE49-F238E27FC236}">
                <a16:creationId xmlns:a16="http://schemas.microsoft.com/office/drawing/2014/main" id="{65578A43-35FC-6781-10DF-09E8AD6A9C51}"/>
              </a:ext>
            </a:extLst>
          </p:cNvPr>
          <p:cNvSpPr txBox="1"/>
          <p:nvPr/>
        </p:nvSpPr>
        <p:spPr>
          <a:xfrm>
            <a:off x="69056" y="602971"/>
            <a:ext cx="8579296" cy="923330"/>
          </a:xfrm>
          <a:prstGeom prst="rect">
            <a:avLst/>
          </a:prstGeom>
          <a:noFill/>
        </p:spPr>
        <p:txBody>
          <a:bodyPr wrap="square">
            <a:spAutoFit/>
          </a:bodyPr>
          <a:lstStyle/>
          <a:p>
            <a:r>
              <a:rPr lang="en-GB" b="0" i="0" dirty="0">
                <a:effectLst/>
                <a:latin typeface="Google Sans"/>
              </a:rPr>
              <a:t>Quantitative structure-activity relationship (QSAR) is a computational </a:t>
            </a:r>
            <a:r>
              <a:rPr lang="en-GB" b="0" i="0" dirty="0" err="1">
                <a:effectLst/>
                <a:latin typeface="Google Sans"/>
              </a:rPr>
              <a:t>modeling</a:t>
            </a:r>
            <a:r>
              <a:rPr lang="en-GB" b="0" i="0" dirty="0">
                <a:effectLst/>
                <a:latin typeface="Google Sans"/>
              </a:rPr>
              <a:t> method for revealing relationships between structural properties of chemical compounds and biological activities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47282" y="457362"/>
            <a:ext cx="8510998" cy="5900596"/>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571480"/>
            <a:ext cx="8358214" cy="369332"/>
          </a:xfrm>
          <a:prstGeom prst="rect">
            <a:avLst/>
          </a:prstGeom>
        </p:spPr>
        <p:txBody>
          <a:bodyPr wrap="square">
            <a:spAutoFit/>
          </a:bodyPr>
          <a:lstStyle/>
          <a:p>
            <a:r>
              <a:rPr lang="en-GB" dirty="0" err="1"/>
              <a:t>Ligand</a:t>
            </a:r>
            <a:r>
              <a:rPr lang="en-GB" dirty="0"/>
              <a:t> based VS can be carried out in two different ways.</a:t>
            </a:r>
            <a:endParaRPr lang="en-US" dirty="0"/>
          </a:p>
        </p:txBody>
      </p:sp>
      <p:sp>
        <p:nvSpPr>
          <p:cNvPr id="3" name="TextBox 2"/>
          <p:cNvSpPr txBox="1"/>
          <p:nvPr/>
        </p:nvSpPr>
        <p:spPr>
          <a:xfrm>
            <a:off x="714348" y="1500174"/>
            <a:ext cx="8001056" cy="923330"/>
          </a:xfrm>
          <a:prstGeom prst="rect">
            <a:avLst/>
          </a:prstGeom>
          <a:noFill/>
        </p:spPr>
        <p:txBody>
          <a:bodyPr wrap="square" rtlCol="0">
            <a:spAutoFit/>
          </a:bodyPr>
          <a:lstStyle/>
          <a:p>
            <a:r>
              <a:rPr lang="en-US" dirty="0"/>
              <a:t>A) Small molecule alignment</a:t>
            </a:r>
          </a:p>
          <a:p>
            <a:endParaRPr lang="en-US" dirty="0"/>
          </a:p>
          <a:p>
            <a:r>
              <a:rPr lang="en-US" dirty="0"/>
              <a:t>B) Descriptor-based Screening</a:t>
            </a:r>
          </a:p>
        </p:txBody>
      </p:sp>
      <p:sp>
        <p:nvSpPr>
          <p:cNvPr id="4" name="TextBox 3"/>
          <p:cNvSpPr txBox="1"/>
          <p:nvPr/>
        </p:nvSpPr>
        <p:spPr>
          <a:xfrm>
            <a:off x="642910" y="2928934"/>
            <a:ext cx="8143932" cy="1569660"/>
          </a:xfrm>
          <a:prstGeom prst="rect">
            <a:avLst/>
          </a:prstGeom>
          <a:noFill/>
        </p:spPr>
        <p:txBody>
          <a:bodyPr wrap="square" rtlCol="0">
            <a:spAutoFit/>
          </a:bodyPr>
          <a:lstStyle/>
          <a:p>
            <a:pPr marL="342900" indent="-342900"/>
            <a:r>
              <a:rPr lang="en-GB" sz="2400" b="1" dirty="0"/>
              <a:t>A) Small Molecule Alignment:</a:t>
            </a:r>
          </a:p>
          <a:p>
            <a:pPr marL="342900" indent="-342900">
              <a:buAutoNum type="arabicParenR"/>
            </a:pPr>
            <a:endParaRPr lang="en-GB" dirty="0"/>
          </a:p>
          <a:p>
            <a:pPr marL="342900" indent="-342900" algn="just"/>
            <a:r>
              <a:rPr lang="en-GB" dirty="0"/>
              <a:t>The reference molecule (the compound already known to bind to the target) is </a:t>
            </a:r>
          </a:p>
          <a:p>
            <a:pPr marL="342900" indent="-342900" algn="just"/>
            <a:r>
              <a:rPr lang="en-GB" dirty="0"/>
              <a:t>superimposed on the each of the test molecule (of the database) and the molecules </a:t>
            </a:r>
          </a:p>
          <a:p>
            <a:pPr marL="342900" indent="-342900" algn="just"/>
            <a:r>
              <a:rPr lang="en-GB" dirty="0"/>
              <a:t>are then ranked according to the extent of their similarity.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a:srcRect/>
          <a:stretch>
            <a:fillRect/>
          </a:stretch>
        </p:blipFill>
        <p:spPr bwMode="auto">
          <a:xfrm>
            <a:off x="714348" y="1571612"/>
            <a:ext cx="7286676" cy="1742466"/>
          </a:xfrm>
          <a:prstGeom prst="rect">
            <a:avLst/>
          </a:prstGeom>
          <a:noFill/>
          <a:ln w="9525">
            <a:noFill/>
            <a:miter lim="800000"/>
            <a:headEnd/>
            <a:tailEnd/>
          </a:ln>
          <a:effectLst/>
        </p:spPr>
      </p:pic>
      <p:pic>
        <p:nvPicPr>
          <p:cNvPr id="4" name="Picture 3" descr="superpose 1.bmp"/>
          <p:cNvPicPr>
            <a:picLocks noChangeAspect="1"/>
          </p:cNvPicPr>
          <p:nvPr/>
        </p:nvPicPr>
        <p:blipFill>
          <a:blip r:embed="rId3"/>
          <a:stretch>
            <a:fillRect/>
          </a:stretch>
        </p:blipFill>
        <p:spPr>
          <a:xfrm>
            <a:off x="714348" y="3257550"/>
            <a:ext cx="7381875" cy="36004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214282" y="1142984"/>
            <a:ext cx="8726656" cy="3933842"/>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0" y="1077218"/>
            <a:ext cx="8929718" cy="4047262"/>
          </a:xfrm>
          <a:prstGeom prst="rect">
            <a:avLst/>
          </a:prstGeom>
          <a:noFill/>
          <a:ln w="9525">
            <a:noFill/>
            <a:miter lim="800000"/>
            <a:headEnd/>
            <a:tailEnd/>
          </a:ln>
          <a:effectLst/>
        </p:spPr>
        <p:txBody>
          <a:bodyPr vert="horz" wrap="square" lIns="549102" tIns="45720" rIns="91440" bIns="0" numCol="1" anchor="ctr" anchorCtr="0" compatLnSpc="1">
            <a:prstTxWarp prst="textNoShape">
              <a:avLst/>
            </a:prstTxWarp>
            <a:spAutoFit/>
          </a:bodyPr>
          <a:lstStyle/>
          <a:p>
            <a:pPr marL="1371600" marR="0" lvl="3" indent="0" algn="l" defTabSz="914400" rtl="0" eaLnBrk="1" fontAlgn="base" latinLnBrk="0" hangingPunct="1">
              <a:lnSpc>
                <a:spcPct val="100000"/>
              </a:lnSpc>
              <a:spcBef>
                <a:spcPct val="0"/>
              </a:spcBef>
              <a:spcAft>
                <a:spcPct val="0"/>
              </a:spcAft>
              <a:buClrTx/>
              <a:buSzPct val="100000"/>
              <a:tabLst/>
            </a:pPr>
            <a:r>
              <a:rPr kumimoji="0" lang="en-US" sz="2400" b="1" i="0" u="none" strike="noStrike" cap="none" normalizeH="0" baseline="0" dirty="0" bmk="_Toc299091857">
                <a:ln>
                  <a:noFill/>
                </a:ln>
                <a:solidFill>
                  <a:srgbClr val="000000"/>
                </a:solidFill>
                <a:effectLst/>
                <a:latin typeface="Times New Roman" pitchFamily="18" charset="0"/>
                <a:cs typeface="Times New Roman" pitchFamily="18" charset="0"/>
              </a:rPr>
              <a:t>B) Descriptor-based screening</a:t>
            </a:r>
            <a:endParaRPr kumimoji="0" lang="en-US" sz="2400" b="1" i="0" u="none" strike="noStrike" cap="none" normalizeH="0" baseline="0" dirty="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Times New Roman" pitchFamily="18" charset="0"/>
              <a:ea typeface="Times New Roman" pitchFamily="18" charset="0"/>
              <a:cs typeface="Times New Roman" pitchFamily="18" charset="0"/>
            </a:endParaRPr>
          </a:p>
          <a:p>
            <a:pPr lvl="0" algn="just" eaLnBrk="0" fontAlgn="base" hangingPunct="0">
              <a:spcBef>
                <a:spcPct val="0"/>
              </a:spcBef>
              <a:spcAft>
                <a:spcPct val="0"/>
              </a:spcAft>
              <a:buFont typeface="Arial" pitchFamily="34" charset="0"/>
              <a:buChar char="•"/>
            </a:pPr>
            <a:r>
              <a:rPr lang="en-US" sz="2000" dirty="0">
                <a:latin typeface="Times New Roman" pitchFamily="18" charset="0"/>
                <a:ea typeface="Times New Roman" pitchFamily="18" charset="0"/>
                <a:cs typeface="Times New Roman" pitchFamily="18" charset="0"/>
              </a:rPr>
              <a:t> I</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 the molecular alignment techniques, </a:t>
            </a:r>
            <a:r>
              <a:rPr lang="en-US" sz="2000" dirty="0">
                <a:latin typeface="Times New Roman" pitchFamily="18" charset="0"/>
                <a:ea typeface="Times New Roman" pitchFamily="18" charset="0"/>
                <a:cs typeface="Times New Roman" pitchFamily="18" charset="0"/>
              </a:rPr>
              <a:t>a</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single molecule comparison takes a considerable amount of time. Hence, the descriptor based approach has been introduced and proves to be more efficient in searching large chemical libraries. </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000" dirty="0">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molecular descriptors are generated on the basis of different specific molecular details like conformational, topological or microscopic information. On the basis of dimensional properties descriptors can be grouped as 1D, 2D and 3D descriptors.</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GB" sz="2000" dirty="0">
              <a:latin typeface="Times New Roman" pitchFamily="18" charset="0"/>
              <a:ea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78106D-B483-A7A2-6F59-F042296E6374}"/>
              </a:ext>
            </a:extLst>
          </p:cNvPr>
          <p:cNvSpPr txBox="1"/>
          <p:nvPr/>
        </p:nvSpPr>
        <p:spPr>
          <a:xfrm>
            <a:off x="304800" y="982176"/>
            <a:ext cx="8686800" cy="3477875"/>
          </a:xfrm>
          <a:prstGeom prst="rect">
            <a:avLst/>
          </a:prstGeom>
          <a:noFill/>
        </p:spPr>
        <p:txBody>
          <a:bodyPr wrap="square">
            <a:spAutoFit/>
          </a:bodyPr>
          <a:lstStyle/>
          <a:p>
            <a:pPr algn="l"/>
            <a:r>
              <a:rPr lang="en-US" sz="2000" b="0" i="0" u="none" strike="noStrike" baseline="0" dirty="0">
                <a:latin typeface="Times New Roman" panose="02020603050405020304" pitchFamily="18" charset="0"/>
              </a:rPr>
              <a:t>Different techniques </a:t>
            </a:r>
            <a:r>
              <a:rPr lang="en-GB" sz="2000" b="0" i="0" u="none" strike="noStrike" baseline="0" dirty="0">
                <a:latin typeface="Times New Roman" panose="02020603050405020304" pitchFamily="18" charset="0"/>
              </a:rPr>
              <a:t>are proposed and each method has its own advantages and disadvantages. </a:t>
            </a:r>
          </a:p>
          <a:p>
            <a:pPr algn="l"/>
            <a:r>
              <a:rPr lang="en-GB" sz="2000" b="0" i="0" u="none" strike="noStrike" baseline="0" dirty="0">
                <a:latin typeface="Times New Roman" panose="02020603050405020304" pitchFamily="18" charset="0"/>
              </a:rPr>
              <a:t>Among these methods, regression and classification methods such as:  </a:t>
            </a:r>
          </a:p>
          <a:p>
            <a:pPr marL="342900" indent="-342900" algn="l">
              <a:buFont typeface="Arial" panose="020B0604020202020204" pitchFamily="34" charset="0"/>
              <a:buChar char="•"/>
            </a:pPr>
            <a:r>
              <a:rPr lang="en-GB" sz="2000" b="0" i="0" u="none" strike="noStrike" baseline="0" dirty="0">
                <a:latin typeface="Times New Roman" panose="02020603050405020304" pitchFamily="18" charset="0"/>
              </a:rPr>
              <a:t>Multiple Linear Regression,</a:t>
            </a:r>
          </a:p>
          <a:p>
            <a:pPr marL="342900" indent="-342900" algn="l">
              <a:buFont typeface="Arial" panose="020B0604020202020204" pitchFamily="34" charset="0"/>
              <a:buChar char="•"/>
            </a:pPr>
            <a:r>
              <a:rPr lang="en-GB" sz="2000" b="0" i="0" u="none" strike="noStrike" baseline="0" dirty="0">
                <a:latin typeface="Times New Roman" panose="02020603050405020304" pitchFamily="18" charset="0"/>
              </a:rPr>
              <a:t>Nearest </a:t>
            </a:r>
            <a:r>
              <a:rPr lang="en-GB" sz="2000" b="0" i="0" u="none" strike="noStrike" baseline="0" dirty="0" err="1">
                <a:latin typeface="Times New Roman" panose="02020603050405020304" pitchFamily="18" charset="0"/>
              </a:rPr>
              <a:t>Neighbors</a:t>
            </a:r>
            <a:r>
              <a:rPr lang="en-GB" sz="2000" b="0" i="0" u="none" strike="noStrike" baseline="0" dirty="0">
                <a:latin typeface="Times New Roman" panose="02020603050405020304" pitchFamily="18" charset="0"/>
              </a:rPr>
              <a:t>, </a:t>
            </a:r>
          </a:p>
          <a:p>
            <a:pPr marL="342900" indent="-342900" algn="l">
              <a:buFont typeface="Arial" panose="020B0604020202020204" pitchFamily="34" charset="0"/>
              <a:buChar char="•"/>
            </a:pPr>
            <a:r>
              <a:rPr lang="en-GB" sz="2000" b="0" i="0" u="none" strike="noStrike" baseline="0" dirty="0">
                <a:latin typeface="Times New Roman" panose="02020603050405020304" pitchFamily="18" charset="0"/>
              </a:rPr>
              <a:t>Naïve Bayesian Classification, </a:t>
            </a:r>
          </a:p>
          <a:p>
            <a:pPr marL="342900" indent="-342900" algn="l">
              <a:buFont typeface="Arial" panose="020B0604020202020204" pitchFamily="34" charset="0"/>
              <a:buChar char="•"/>
            </a:pPr>
            <a:r>
              <a:rPr lang="en-GB" sz="2000" b="0" i="0" u="none" strike="noStrike" baseline="0" dirty="0">
                <a:latin typeface="Times New Roman" panose="02020603050405020304" pitchFamily="18" charset="0"/>
              </a:rPr>
              <a:t>Support</a:t>
            </a:r>
            <a:r>
              <a:rPr lang="en-GB" sz="2000" dirty="0">
                <a:latin typeface="Times New Roman" panose="02020603050405020304" pitchFamily="18" charset="0"/>
              </a:rPr>
              <a:t> </a:t>
            </a:r>
            <a:r>
              <a:rPr lang="en-GB" sz="2000" b="0" i="0" u="none" strike="noStrike" baseline="0" dirty="0">
                <a:latin typeface="Times New Roman" panose="02020603050405020304" pitchFamily="18" charset="0"/>
              </a:rPr>
              <a:t>Vector Machines, </a:t>
            </a:r>
          </a:p>
          <a:p>
            <a:pPr marL="342900" indent="-342900" algn="l">
              <a:buFont typeface="Arial" panose="020B0604020202020204" pitchFamily="34" charset="0"/>
              <a:buChar char="•"/>
            </a:pPr>
            <a:r>
              <a:rPr lang="en-GB" sz="2000" b="0" i="0" u="none" strike="noStrike" baseline="0" dirty="0">
                <a:latin typeface="Times New Roman" panose="02020603050405020304" pitchFamily="18" charset="0"/>
              </a:rPr>
              <a:t>Neural Networks and </a:t>
            </a:r>
          </a:p>
          <a:p>
            <a:pPr marL="342900" indent="-342900" algn="l">
              <a:buFont typeface="Arial" panose="020B0604020202020204" pitchFamily="34" charset="0"/>
              <a:buChar char="•"/>
            </a:pPr>
            <a:r>
              <a:rPr lang="en-GB" sz="2000" b="0" i="0" u="none" strike="noStrike" baseline="0" dirty="0">
                <a:latin typeface="Times New Roman" panose="02020603050405020304" pitchFamily="18" charset="0"/>
              </a:rPr>
              <a:t>Decision Trees </a:t>
            </a:r>
          </a:p>
          <a:p>
            <a:pPr algn="l"/>
            <a:endParaRPr lang="en-GB" sz="2000" b="0" i="0" u="none" strike="noStrike" baseline="0" dirty="0">
              <a:latin typeface="Times New Roman" panose="02020603050405020304" pitchFamily="18" charset="0"/>
            </a:endParaRPr>
          </a:p>
          <a:p>
            <a:pPr algn="l"/>
            <a:r>
              <a:rPr lang="en-GB" sz="2000" b="0" i="0" u="none" strike="noStrike" baseline="0" dirty="0">
                <a:latin typeface="Times New Roman" panose="02020603050405020304" pitchFamily="18" charset="0"/>
              </a:rPr>
              <a:t>Have</a:t>
            </a:r>
            <a:r>
              <a:rPr lang="en-GB" sz="2000" dirty="0">
                <a:latin typeface="Times New Roman" panose="02020603050405020304" pitchFamily="18" charset="0"/>
              </a:rPr>
              <a:t> </a:t>
            </a:r>
            <a:r>
              <a:rPr lang="en-US" sz="2000" b="0" i="0" u="none" strike="noStrike" baseline="0" dirty="0">
                <a:latin typeface="Times New Roman" panose="02020603050405020304" pitchFamily="18" charset="0"/>
              </a:rPr>
              <a:t>been successfully applied.</a:t>
            </a:r>
            <a:endParaRPr lang="en-US" sz="2000" dirty="0"/>
          </a:p>
        </p:txBody>
      </p:sp>
    </p:spTree>
    <p:extLst>
      <p:ext uri="{BB962C8B-B14F-4D97-AF65-F5344CB8AC3E}">
        <p14:creationId xmlns:p14="http://schemas.microsoft.com/office/powerpoint/2010/main" val="25369715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9FF5D8-4023-7673-F1C1-97F4C724C18B}"/>
              </a:ext>
            </a:extLst>
          </p:cNvPr>
          <p:cNvSpPr txBox="1"/>
          <p:nvPr/>
        </p:nvSpPr>
        <p:spPr>
          <a:xfrm>
            <a:off x="457200" y="1741349"/>
            <a:ext cx="8534400" cy="175432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For the present work, this latter approach of descriptor-based screening has been used. </a:t>
            </a:r>
            <a:r>
              <a:rPr kumimoji="0" lang="en-GB" sz="1800" b="1" i="1" u="sng" strike="noStrike" cap="none" normalizeH="0" baseline="0" dirty="0">
                <a:ln>
                  <a:noFill/>
                </a:ln>
                <a:solidFill>
                  <a:schemeClr val="tx2">
                    <a:lumMod val="60000"/>
                    <a:lumOff val="40000"/>
                  </a:schemeClr>
                </a:solidFill>
                <a:effectLst/>
                <a:latin typeface="Times New Roman" pitchFamily="18" charset="0"/>
                <a:ea typeface="Times New Roman" pitchFamily="18" charset="0"/>
                <a:cs typeface="Times New Roman" pitchFamily="18" charset="0"/>
              </a:rPr>
              <a:t>Random Forest (RF) modelling,</a:t>
            </a:r>
            <a:r>
              <a:rPr kumimoji="0" lang="en-GB" sz="1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one of the decision </a:t>
            </a:r>
            <a:r>
              <a:rPr lang="en-GB" dirty="0">
                <a:latin typeface="Times New Roman" pitchFamily="18" charset="0"/>
                <a:ea typeface="Times New Roman" pitchFamily="18" charset="0"/>
                <a:cs typeface="Times New Roman" pitchFamily="18" charset="0"/>
              </a:rPr>
              <a:t>tree </a:t>
            </a:r>
            <a:r>
              <a:rPr kumimoji="0" lang="en-GB" sz="1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methods is used for virtual screening of an Indonesian herbal constituents database (IHD). </a:t>
            </a:r>
          </a:p>
          <a:p>
            <a:pPr marL="0" marR="0" lvl="0" indent="0" algn="just" defTabSz="914400" rtl="0" eaLnBrk="0" fontAlgn="base" latinLnBrk="0" hangingPunct="0">
              <a:lnSpc>
                <a:spcPct val="100000"/>
              </a:lnSpc>
              <a:spcBef>
                <a:spcPct val="0"/>
              </a:spcBef>
              <a:spcAft>
                <a:spcPct val="0"/>
              </a:spcAft>
              <a:buClrTx/>
              <a:buSzTx/>
              <a:buFontTx/>
              <a:buNone/>
              <a:tabLst/>
            </a:pPr>
            <a:endParaRPr lang="en-GB" sz="1800" dirty="0">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RF modelling provides an effective means to identify lead compounds when there is more than one compound with known activity</a:t>
            </a:r>
            <a:r>
              <a:rPr kumimoji="0" lang="en-US" sz="1800" b="0" i="0" u="none" strike="noStrike" cap="none" normalizeH="0" baseline="0" dirty="0">
                <a:ln>
                  <a:noFill/>
                </a:ln>
                <a:solidFill>
                  <a:schemeClr val="tx1"/>
                </a:solidFill>
                <a:effectLst/>
                <a:latin typeface="Times New Roman" pitchFamily="18" charset="0"/>
                <a:cs typeface="Times New Roman" pitchFamily="18" charset="0"/>
              </a:rPr>
              <a:t> </a:t>
            </a:r>
          </a:p>
        </p:txBody>
      </p:sp>
      <p:sp>
        <p:nvSpPr>
          <p:cNvPr id="4" name="TextBox 3">
            <a:extLst>
              <a:ext uri="{FF2B5EF4-FFF2-40B4-BE49-F238E27FC236}">
                <a16:creationId xmlns:a16="http://schemas.microsoft.com/office/drawing/2014/main" id="{704FC4F4-4311-8B35-C566-046B5925E858}"/>
              </a:ext>
            </a:extLst>
          </p:cNvPr>
          <p:cNvSpPr txBox="1"/>
          <p:nvPr/>
        </p:nvSpPr>
        <p:spPr>
          <a:xfrm>
            <a:off x="609600" y="533400"/>
            <a:ext cx="2743200" cy="461665"/>
          </a:xfrm>
          <a:prstGeom prst="rect">
            <a:avLst/>
          </a:prstGeom>
          <a:noFill/>
        </p:spPr>
        <p:txBody>
          <a:bodyPr wrap="square" rtlCol="0">
            <a:spAutoFit/>
          </a:bodyPr>
          <a:lstStyle/>
          <a:p>
            <a:r>
              <a:rPr lang="en-US" sz="2400" b="1" dirty="0"/>
              <a:t>DECISION TREES</a:t>
            </a:r>
          </a:p>
        </p:txBody>
      </p:sp>
    </p:spTree>
    <p:extLst>
      <p:ext uri="{BB962C8B-B14F-4D97-AF65-F5344CB8AC3E}">
        <p14:creationId xmlns:p14="http://schemas.microsoft.com/office/powerpoint/2010/main" val="24760654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ChangeArrowheads="1"/>
          </p:cNvSpPr>
          <p:nvPr/>
        </p:nvSpPr>
        <p:spPr bwMode="auto">
          <a:xfrm>
            <a:off x="0" y="0"/>
            <a:ext cx="8643966" cy="5178280"/>
          </a:xfrm>
          <a:prstGeom prst="rect">
            <a:avLst/>
          </a:prstGeom>
          <a:noFill/>
          <a:ln w="9525">
            <a:noFill/>
            <a:miter lim="800000"/>
            <a:headEnd/>
            <a:tailEnd/>
          </a:ln>
          <a:effectLst/>
        </p:spPr>
        <p:txBody>
          <a:bodyPr vert="horz" wrap="square" lIns="457056" tIns="152352" rIns="91440" bIns="38088" numCol="1" anchor="ctr" anchorCtr="0" compatLnSpc="1">
            <a:prstTxWarp prst="textNoShape">
              <a:avLst/>
            </a:prstTxWarp>
            <a:spAutoFit/>
          </a:bodyPr>
          <a:lstStyle/>
          <a:p>
            <a:pPr marL="1828800" marR="0" lvl="4" indent="0" algn="l" defTabSz="914400" rtl="0" eaLnBrk="1" fontAlgn="base" latinLnBrk="0" hangingPunct="1">
              <a:lnSpc>
                <a:spcPct val="100000"/>
              </a:lnSpc>
              <a:spcBef>
                <a:spcPct val="0"/>
              </a:spcBef>
              <a:spcAft>
                <a:spcPct val="0"/>
              </a:spcAft>
              <a:buClrTx/>
              <a:buSzTx/>
              <a:tabLst/>
            </a:pPr>
            <a:r>
              <a:rPr kumimoji="0" lang="en-GB" sz="2400" b="1" i="0" u="none" strike="noStrike" cap="none" normalizeH="0" baseline="0" dirty="0" bmk="_Toc298839991">
                <a:ln>
                  <a:noFill/>
                </a:ln>
                <a:solidFill>
                  <a:schemeClr val="tx1"/>
                </a:solidFill>
                <a:effectLst/>
                <a:latin typeface="Times New Roman" pitchFamily="18" charset="0"/>
                <a:cs typeface="Times New Roman" pitchFamily="18" charset="0"/>
              </a:rPr>
              <a:t>2) Structure-based virtual screening</a:t>
            </a:r>
          </a:p>
          <a:p>
            <a:pPr marL="1828800" marR="0" lvl="4" indent="0" algn="l" defTabSz="914400" rtl="0" eaLnBrk="1" fontAlgn="base" latinLnBrk="0" hangingPunct="1">
              <a:lnSpc>
                <a:spcPct val="100000"/>
              </a:lnSpc>
              <a:spcBef>
                <a:spcPct val="0"/>
              </a:spcBef>
              <a:spcAft>
                <a:spcPct val="0"/>
              </a:spcAft>
              <a:buClrTx/>
              <a:buSzTx/>
              <a:tabLst/>
            </a:pPr>
            <a:r>
              <a:rPr kumimoji="0" lang="en-GB" sz="2000" b="1" i="0" u="none" strike="noStrike" cap="none" normalizeH="0" baseline="0" dirty="0" bmk="_Toc298839991">
                <a:ln>
                  <a:noFill/>
                </a:ln>
                <a:solidFill>
                  <a:schemeClr val="tx1"/>
                </a:solidFill>
                <a:effectLst/>
                <a:latin typeface="Times New Roman" pitchFamily="18" charset="0"/>
                <a:cs typeface="Times New Roman" pitchFamily="18" charset="0"/>
              </a:rPr>
              <a:t> </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Structure based methods are used when the 3D structure of the biological target is known, usually from X-ray crystallography or predicted by homology modeling.</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000" dirty="0">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Molecular</a:t>
            </a:r>
            <a:r>
              <a:rPr kumimoji="0" lang="en-US" sz="2000"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Docking is the predominant technique used for structure based virtual screening (SBVS).</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Docking is a fast and automated method to place the large number of available candidate compounds within the active site of  target protein and</a:t>
            </a:r>
            <a:r>
              <a:rPr kumimoji="0" lang="en-US" sz="2000"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then</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the activity of the compounds being ranked by analyzing their </a:t>
            </a:r>
            <a:r>
              <a:rPr kumimoji="0" lang="en-US" sz="20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steric</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and electrostatic interactions.</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 the present work, molecular docking is carried out for</a:t>
            </a:r>
            <a:r>
              <a:rPr kumimoji="0" lang="en-GB" sz="2000"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the</a:t>
            </a:r>
            <a:r>
              <a:rPr kumimoji="0" lang="en-GB"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IHD compounds against </a:t>
            </a:r>
            <a:r>
              <a:rPr kumimoji="0" lang="en-GB" sz="20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aldose</a:t>
            </a:r>
            <a:r>
              <a:rPr kumimoji="0" lang="en-GB"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sz="20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reductase</a:t>
            </a:r>
            <a:r>
              <a:rPr kumimoji="0" lang="en-GB"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using </a:t>
            </a:r>
            <a:r>
              <a:rPr kumimoji="0" lang="en-GB" sz="20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MolDock</a:t>
            </a:r>
            <a:r>
              <a:rPr kumimoji="0" lang="en-GB"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software .</a:t>
            </a:r>
            <a:endParaRPr kumimoji="0" lang="en-GB" sz="20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virtual screening in drug discovery"/>
          <p:cNvPicPr>
            <a:picLocks noChangeAspect="1" noChangeArrowheads="1"/>
          </p:cNvPicPr>
          <p:nvPr/>
        </p:nvPicPr>
        <p:blipFill>
          <a:blip r:embed="rId2"/>
          <a:srcRect/>
          <a:stretch>
            <a:fillRect/>
          </a:stretch>
        </p:blipFill>
        <p:spPr bwMode="auto">
          <a:xfrm>
            <a:off x="74973" y="928670"/>
            <a:ext cx="8659152" cy="428628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60779" y="428604"/>
            <a:ext cx="8525154" cy="5929354"/>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lated image"/>
          <p:cNvPicPr/>
          <p:nvPr/>
        </p:nvPicPr>
        <p:blipFill>
          <a:blip r:embed="rId2"/>
          <a:srcRect/>
          <a:stretch>
            <a:fillRect/>
          </a:stretch>
        </p:blipFill>
        <p:spPr bwMode="auto">
          <a:xfrm>
            <a:off x="714348" y="785794"/>
            <a:ext cx="7786742" cy="5072098"/>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428736"/>
            <a:ext cx="8286808" cy="1107996"/>
          </a:xfrm>
          <a:prstGeom prst="rect">
            <a:avLst/>
          </a:prstGeom>
          <a:noFill/>
        </p:spPr>
        <p:txBody>
          <a:bodyPr wrap="square" rtlCol="0">
            <a:spAutoFit/>
          </a:bodyPr>
          <a:lstStyle/>
          <a:p>
            <a:pPr algn="ctr"/>
            <a:r>
              <a:rPr lang="en-US" sz="2800" b="1" dirty="0" err="1"/>
              <a:t>Ligand</a:t>
            </a:r>
            <a:r>
              <a:rPr lang="en-US" sz="2800" b="1" dirty="0"/>
              <a:t>-based Virtual Screening</a:t>
            </a:r>
          </a:p>
          <a:p>
            <a:endParaRPr lang="en-US" dirty="0"/>
          </a:p>
          <a:p>
            <a:r>
              <a:rPr lang="en-US" sz="2000" dirty="0"/>
              <a:t>LBVS was performed by using Random Forest (RF) </a:t>
            </a:r>
            <a:r>
              <a:rPr lang="en-US" sz="2000" dirty="0" err="1"/>
              <a:t>modelling</a:t>
            </a:r>
            <a:endParaRPr lang="en-US"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524000" y="838200"/>
            <a:ext cx="6934200" cy="457200"/>
          </a:xfrm>
          <a:prstGeom prst="rect">
            <a:avLst/>
          </a:prstGeom>
          <a:noFill/>
          <a:ln w="9525">
            <a:noFill/>
            <a:miter lim="800000"/>
            <a:headEnd/>
            <a:tailEnd/>
          </a:ln>
        </p:spPr>
        <p:txBody>
          <a:bodyPr>
            <a:spAutoFit/>
          </a:bodyPr>
          <a:lstStyle/>
          <a:p>
            <a:pPr>
              <a:spcBef>
                <a:spcPct val="50000"/>
              </a:spcBef>
            </a:pPr>
            <a:endParaRPr lang="en-US"/>
          </a:p>
        </p:txBody>
      </p:sp>
      <p:sp>
        <p:nvSpPr>
          <p:cNvPr id="4" name="TextBox 3"/>
          <p:cNvSpPr txBox="1"/>
          <p:nvPr/>
        </p:nvSpPr>
        <p:spPr>
          <a:xfrm>
            <a:off x="357158" y="357166"/>
            <a:ext cx="8429684" cy="2523768"/>
          </a:xfrm>
          <a:prstGeom prst="rect">
            <a:avLst/>
          </a:prstGeom>
          <a:noFill/>
        </p:spPr>
        <p:txBody>
          <a:bodyPr wrap="square" rtlCol="0">
            <a:spAutoFit/>
          </a:bodyPr>
          <a:lstStyle/>
          <a:p>
            <a:endParaRPr lang="en-US" dirty="0"/>
          </a:p>
          <a:p>
            <a:pPr algn="just">
              <a:buFont typeface="Arial" pitchFamily="34" charset="0"/>
              <a:buChar char="•"/>
            </a:pPr>
            <a:r>
              <a:rPr lang="en-US" sz="2000" dirty="0"/>
              <a:t> To perform LBVS  (RF modeling) , a  structurally diverse set of compounds already known to be active against the chosen target is required</a:t>
            </a:r>
          </a:p>
          <a:p>
            <a:pPr algn="just"/>
            <a:endParaRPr lang="en-US" sz="2000" dirty="0"/>
          </a:p>
          <a:p>
            <a:pPr algn="just">
              <a:buFont typeface="Arial" pitchFamily="34" charset="0"/>
              <a:buChar char="•"/>
            </a:pPr>
            <a:r>
              <a:rPr lang="en-US" sz="2000" dirty="0"/>
              <a:t> Thus, a database of compounds with known activity against (for </a:t>
            </a:r>
            <a:r>
              <a:rPr lang="en-US" sz="2000" dirty="0" err="1"/>
              <a:t>eg</a:t>
            </a:r>
            <a:r>
              <a:rPr lang="en-US" sz="2000" dirty="0"/>
              <a:t>:  aldose reductase  (ARID) was first constructed. </a:t>
            </a:r>
          </a:p>
          <a:p>
            <a:pPr algn="just"/>
            <a:endParaRPr lang="en-US" sz="2000" dirty="0"/>
          </a:p>
          <a:p>
            <a:pPr algn="just">
              <a:buFont typeface="Arial" pitchFamily="34" charset="0"/>
              <a:buChar char="•"/>
            </a:pPr>
            <a:r>
              <a:rPr lang="en-US" sz="2000" dirty="0"/>
              <a:t> It contain information on 112 plant-derived compounds active against AR</a:t>
            </a:r>
          </a:p>
        </p:txBody>
      </p:sp>
      <p:sp>
        <p:nvSpPr>
          <p:cNvPr id="5" name="TextBox 4"/>
          <p:cNvSpPr txBox="1"/>
          <p:nvPr/>
        </p:nvSpPr>
        <p:spPr>
          <a:xfrm>
            <a:off x="428596" y="3500438"/>
            <a:ext cx="8572560" cy="1938992"/>
          </a:xfrm>
          <a:prstGeom prst="rect">
            <a:avLst/>
          </a:prstGeom>
          <a:noFill/>
        </p:spPr>
        <p:txBody>
          <a:bodyPr wrap="square" rtlCol="0">
            <a:spAutoFit/>
          </a:bodyPr>
          <a:lstStyle/>
          <a:p>
            <a:r>
              <a:rPr lang="en-US" sz="2000" dirty="0"/>
              <a:t>Here, LBVS has been performed by RF modeling, using two data sets, </a:t>
            </a:r>
          </a:p>
          <a:p>
            <a:endParaRPr lang="en-US" sz="2000" dirty="0"/>
          </a:p>
          <a:p>
            <a:pPr marL="1371600" lvl="2" indent="-457200">
              <a:buFont typeface="Wingdings" pitchFamily="2" charset="2"/>
              <a:buChar char="§"/>
            </a:pPr>
            <a:r>
              <a:rPr lang="en-US" sz="2000" dirty="0"/>
              <a:t>test set ( </a:t>
            </a:r>
            <a:r>
              <a:rPr lang="en-US" sz="2000" dirty="0" err="1"/>
              <a:t>eg.</a:t>
            </a:r>
            <a:r>
              <a:rPr lang="en-US" sz="2000" dirty="0"/>
              <a:t> ARID)</a:t>
            </a:r>
          </a:p>
          <a:p>
            <a:pPr marL="1371600" lvl="2" indent="-457200">
              <a:buFont typeface="Wingdings" pitchFamily="2" charset="2"/>
              <a:buChar char="§"/>
            </a:pPr>
            <a:r>
              <a:rPr lang="en-US" sz="2000" dirty="0"/>
              <a:t>target set (</a:t>
            </a:r>
            <a:r>
              <a:rPr lang="en-US" sz="2000" dirty="0" err="1"/>
              <a:t>eg.</a:t>
            </a:r>
            <a:r>
              <a:rPr lang="en-US" sz="2000" dirty="0"/>
              <a:t> IHD)</a:t>
            </a:r>
          </a:p>
          <a:p>
            <a:endParaRPr lang="en-US" sz="2000" dirty="0"/>
          </a:p>
          <a:p>
            <a:r>
              <a:rPr lang="en-US" sz="2000" dirty="0"/>
              <a:t>In search of compounds active against target protein (</a:t>
            </a:r>
            <a:r>
              <a:rPr lang="en-US" sz="2000" dirty="0" err="1"/>
              <a:t>eg.</a:t>
            </a:r>
            <a:r>
              <a:rPr lang="en-US" sz="2000" dirty="0"/>
              <a:t> AR).</a:t>
            </a:r>
          </a:p>
        </p:txBody>
      </p:sp>
    </p:spTree>
  </p:cSld>
  <p:clrMapOvr>
    <a:masterClrMapping/>
  </p:clrMapOvr>
  <p:transition advTm="63552"/>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285720" y="928670"/>
            <a:ext cx="8429684" cy="1292662"/>
          </a:xfrm>
          <a:prstGeom prst="rect">
            <a:avLst/>
          </a:prstGeom>
          <a:noFill/>
          <a:ln w="9525">
            <a:noFill/>
            <a:miter lim="800000"/>
            <a:headEnd/>
            <a:tailEnd/>
          </a:ln>
          <a:effectLst/>
        </p:spPr>
        <p:txBody>
          <a:bodyPr wrap="square">
            <a:spAutoFit/>
          </a:bodyPr>
          <a:lstStyle/>
          <a:p>
            <a:pPr>
              <a:spcBef>
                <a:spcPct val="50000"/>
              </a:spcBef>
            </a:pPr>
            <a:r>
              <a:rPr lang="en-GB" sz="2400" b="1" dirty="0"/>
              <a:t>Random Forest (RF) Modelling (STATISTICA version 9.1)</a:t>
            </a:r>
          </a:p>
          <a:p>
            <a:pPr>
              <a:spcBef>
                <a:spcPct val="50000"/>
              </a:spcBef>
            </a:pPr>
            <a:endParaRPr lang="en-GB" b="1" dirty="0"/>
          </a:p>
          <a:p>
            <a:pPr>
              <a:spcBef>
                <a:spcPct val="50000"/>
              </a:spcBef>
            </a:pPr>
            <a:endParaRPr lang="en-GB" dirty="0"/>
          </a:p>
        </p:txBody>
      </p:sp>
      <p:sp>
        <p:nvSpPr>
          <p:cNvPr id="3" name="Rectangle 2"/>
          <p:cNvSpPr/>
          <p:nvPr/>
        </p:nvSpPr>
        <p:spPr>
          <a:xfrm>
            <a:off x="357158" y="2071678"/>
            <a:ext cx="8429684" cy="1631216"/>
          </a:xfrm>
          <a:prstGeom prst="rect">
            <a:avLst/>
          </a:prstGeom>
        </p:spPr>
        <p:txBody>
          <a:bodyPr wrap="square">
            <a:spAutoFit/>
          </a:bodyPr>
          <a:lstStyle/>
          <a:p>
            <a:pPr algn="just">
              <a:spcBef>
                <a:spcPct val="50000"/>
              </a:spcBef>
              <a:buFontTx/>
              <a:buChar char="•"/>
            </a:pPr>
            <a:r>
              <a:rPr lang="en-GB" sz="2000" dirty="0"/>
              <a:t>RF is one of the best known form of multiple decision trees</a:t>
            </a:r>
          </a:p>
          <a:p>
            <a:pPr algn="just">
              <a:spcBef>
                <a:spcPct val="50000"/>
              </a:spcBef>
            </a:pPr>
            <a:endParaRPr lang="en-GB" sz="2000" dirty="0"/>
          </a:p>
          <a:p>
            <a:pPr algn="just">
              <a:spcBef>
                <a:spcPct val="50000"/>
              </a:spcBef>
              <a:buFontTx/>
              <a:buChar char="•"/>
            </a:pPr>
            <a:r>
              <a:rPr lang="en-GB" sz="2000" dirty="0"/>
              <a:t>Predict the activity of compounds by making distinction between the active compounds and others on the basis of a set of molecular descriptors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85728"/>
            <a:ext cx="8072494" cy="1877437"/>
          </a:xfrm>
          <a:prstGeom prst="rect">
            <a:avLst/>
          </a:prstGeom>
          <a:noFill/>
        </p:spPr>
        <p:txBody>
          <a:bodyPr wrap="square" rtlCol="0">
            <a:spAutoFit/>
          </a:bodyPr>
          <a:lstStyle/>
          <a:p>
            <a:r>
              <a:rPr lang="en-US" sz="2000" b="1" dirty="0">
                <a:latin typeface="Times New Roman" pitchFamily="18" charset="0"/>
                <a:cs typeface="Times New Roman" pitchFamily="18" charset="0"/>
              </a:rPr>
              <a:t>Pre-discovery</a:t>
            </a:r>
          </a:p>
          <a:p>
            <a:pPr>
              <a:buFont typeface="Arial" pitchFamily="34" charset="0"/>
              <a:buChar char="•"/>
            </a:pPr>
            <a:r>
              <a:rPr lang="en-US" sz="2000" dirty="0">
                <a:latin typeface="Times New Roman" pitchFamily="18" charset="0"/>
                <a:cs typeface="Times New Roman" pitchFamily="18" charset="0"/>
              </a:rPr>
              <a:t> Understand the disease</a:t>
            </a:r>
          </a:p>
          <a:p>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 Choose a target molecule </a:t>
            </a:r>
          </a:p>
          <a:p>
            <a:endParaRPr lang="en-US" dirty="0"/>
          </a:p>
          <a:p>
            <a:endParaRPr lang="en-US" dirty="0"/>
          </a:p>
        </p:txBody>
      </p:sp>
      <p:sp>
        <p:nvSpPr>
          <p:cNvPr id="3" name="TextBox 2"/>
          <p:cNvSpPr txBox="1"/>
          <p:nvPr/>
        </p:nvSpPr>
        <p:spPr>
          <a:xfrm>
            <a:off x="357158" y="1785926"/>
            <a:ext cx="8215370" cy="4647426"/>
          </a:xfrm>
          <a:prstGeom prst="rect">
            <a:avLst/>
          </a:prstGeom>
          <a:noFill/>
        </p:spPr>
        <p:txBody>
          <a:bodyPr wrap="square" rtlCol="0">
            <a:spAutoFit/>
          </a:bodyPr>
          <a:lstStyle/>
          <a:p>
            <a:r>
              <a:rPr lang="en-US" sz="2000" b="1" dirty="0">
                <a:latin typeface="Times New Roman" pitchFamily="18" charset="0"/>
                <a:cs typeface="Times New Roman" pitchFamily="18" charset="0"/>
              </a:rPr>
              <a:t>Drug Discovery</a:t>
            </a:r>
          </a:p>
          <a:p>
            <a:endParaRPr lang="en-US" sz="2000" b="1" dirty="0">
              <a:latin typeface="Times New Roman" pitchFamily="18" charset="0"/>
              <a:cs typeface="Times New Roman" pitchFamily="18" charset="0"/>
            </a:endParaRPr>
          </a:p>
          <a:p>
            <a:pPr>
              <a:buFont typeface="Wingdings" pitchFamily="2" charset="2"/>
              <a:buChar char="§"/>
            </a:pPr>
            <a:r>
              <a:rPr lang="en-US" sz="2000" b="1" dirty="0">
                <a:latin typeface="Times New Roman" pitchFamily="18" charset="0"/>
                <a:cs typeface="Times New Roman" pitchFamily="18" charset="0"/>
              </a:rPr>
              <a:t> Lead Identification</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 Find a promising molecule (a “lead compound”) that could become a drug</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 Lead compound could be a natural product or a synthetic compound</a:t>
            </a:r>
          </a:p>
          <a:p>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 Can be identified by High Throughput Screening where hundreds of thousands of compounds are tested against a target. </a:t>
            </a:r>
          </a:p>
          <a:p>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 Based on the results, several lead compounds are usually selected for further study.</a:t>
            </a:r>
          </a:p>
          <a:p>
            <a:endParaRPr lang="en-US" dirty="0"/>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5"/>
          <p:cNvSpPr>
            <a:spLocks noChangeArrowheads="1"/>
          </p:cNvSpPr>
          <p:nvPr/>
        </p:nvSpPr>
        <p:spPr bwMode="auto">
          <a:xfrm>
            <a:off x="1562100" y="2286000"/>
            <a:ext cx="1295400" cy="914400"/>
          </a:xfrm>
          <a:prstGeom prst="diamond">
            <a:avLst/>
          </a:prstGeom>
          <a:solidFill>
            <a:schemeClr val="accent1">
              <a:lumMod val="40000"/>
              <a:lumOff val="60000"/>
              <a:alpha val="60000"/>
            </a:schemeClr>
          </a:solidFill>
          <a:ln w="9525">
            <a:solidFill>
              <a:schemeClr val="tx1"/>
            </a:solidFill>
            <a:miter lim="800000"/>
            <a:headEnd/>
            <a:tailEnd/>
          </a:ln>
        </p:spPr>
        <p:txBody>
          <a:bodyPr wrap="none" anchor="ctr"/>
          <a:lstStyle/>
          <a:p>
            <a:pPr algn="ctr"/>
            <a:r>
              <a:rPr lang="en-GB" sz="1600" dirty="0"/>
              <a:t>Mol wt</a:t>
            </a:r>
            <a:r>
              <a:rPr lang="en-GB" dirty="0"/>
              <a:t> </a:t>
            </a:r>
          </a:p>
          <a:p>
            <a:pPr algn="ctr"/>
            <a:r>
              <a:rPr lang="en-GB" sz="1600" dirty="0"/>
              <a:t>&gt; 300</a:t>
            </a:r>
          </a:p>
        </p:txBody>
      </p:sp>
      <p:sp>
        <p:nvSpPr>
          <p:cNvPr id="16387" name="AutoShape 6"/>
          <p:cNvSpPr>
            <a:spLocks noChangeArrowheads="1"/>
          </p:cNvSpPr>
          <p:nvPr/>
        </p:nvSpPr>
        <p:spPr bwMode="auto">
          <a:xfrm>
            <a:off x="1371600" y="3581400"/>
            <a:ext cx="1676400" cy="1104900"/>
          </a:xfrm>
          <a:prstGeom prst="diamond">
            <a:avLst/>
          </a:prstGeom>
          <a:solidFill>
            <a:schemeClr val="accent1">
              <a:lumMod val="60000"/>
              <a:lumOff val="40000"/>
              <a:alpha val="59000"/>
            </a:schemeClr>
          </a:solidFill>
          <a:ln w="9525">
            <a:solidFill>
              <a:schemeClr val="tx1"/>
            </a:solidFill>
            <a:miter lim="800000"/>
            <a:headEnd/>
            <a:tailEnd/>
          </a:ln>
        </p:spPr>
        <p:txBody>
          <a:bodyPr wrap="none" anchor="ctr"/>
          <a:lstStyle/>
          <a:p>
            <a:pPr algn="ctr"/>
            <a:r>
              <a:rPr lang="en-GB" sz="1600" dirty="0"/>
              <a:t> No. of H</a:t>
            </a:r>
          </a:p>
          <a:p>
            <a:pPr algn="ctr"/>
            <a:r>
              <a:rPr lang="en-GB" sz="1600" dirty="0"/>
              <a:t>bonds</a:t>
            </a:r>
          </a:p>
          <a:p>
            <a:pPr algn="ctr"/>
            <a:r>
              <a:rPr lang="en-GB" sz="1600" dirty="0"/>
              <a:t>&gt;3</a:t>
            </a:r>
          </a:p>
        </p:txBody>
      </p:sp>
      <p:sp>
        <p:nvSpPr>
          <p:cNvPr id="16388" name="AutoShape 7"/>
          <p:cNvSpPr>
            <a:spLocks noChangeArrowheads="1"/>
          </p:cNvSpPr>
          <p:nvPr/>
        </p:nvSpPr>
        <p:spPr bwMode="auto">
          <a:xfrm>
            <a:off x="1524000" y="4953000"/>
            <a:ext cx="1371600" cy="1066800"/>
          </a:xfrm>
          <a:prstGeom prst="diamond">
            <a:avLst/>
          </a:prstGeom>
          <a:solidFill>
            <a:schemeClr val="accent1">
              <a:lumMod val="40000"/>
              <a:lumOff val="60000"/>
              <a:alpha val="62000"/>
            </a:schemeClr>
          </a:solidFill>
          <a:ln w="9525">
            <a:solidFill>
              <a:schemeClr val="tx1"/>
            </a:solidFill>
            <a:miter lim="800000"/>
            <a:headEnd/>
            <a:tailEnd/>
          </a:ln>
        </p:spPr>
        <p:txBody>
          <a:bodyPr wrap="none" anchor="ctr"/>
          <a:lstStyle/>
          <a:p>
            <a:pPr algn="ctr"/>
            <a:r>
              <a:rPr lang="en-GB" sz="1600" dirty="0"/>
              <a:t>Active</a:t>
            </a:r>
          </a:p>
        </p:txBody>
      </p:sp>
      <p:sp>
        <p:nvSpPr>
          <p:cNvPr id="16389" name="AutoShape 8"/>
          <p:cNvSpPr>
            <a:spLocks noChangeArrowheads="1"/>
          </p:cNvSpPr>
          <p:nvPr/>
        </p:nvSpPr>
        <p:spPr bwMode="auto">
          <a:xfrm>
            <a:off x="3505200" y="2286000"/>
            <a:ext cx="1143000" cy="914400"/>
          </a:xfrm>
          <a:prstGeom prst="diamond">
            <a:avLst/>
          </a:prstGeom>
          <a:solidFill>
            <a:schemeClr val="accent2">
              <a:lumMod val="40000"/>
              <a:lumOff val="60000"/>
            </a:schemeClr>
          </a:solidFill>
          <a:ln w="9525">
            <a:solidFill>
              <a:schemeClr val="tx1"/>
            </a:solidFill>
            <a:miter lim="800000"/>
            <a:headEnd/>
            <a:tailEnd/>
          </a:ln>
        </p:spPr>
        <p:txBody>
          <a:bodyPr wrap="none" anchor="ctr"/>
          <a:lstStyle/>
          <a:p>
            <a:pPr algn="ctr"/>
            <a:r>
              <a:rPr lang="en-GB" sz="1600" dirty="0"/>
              <a:t>Inactive</a:t>
            </a:r>
          </a:p>
        </p:txBody>
      </p:sp>
      <p:sp>
        <p:nvSpPr>
          <p:cNvPr id="16390" name="Line 10"/>
          <p:cNvSpPr>
            <a:spLocks noChangeShapeType="1"/>
          </p:cNvSpPr>
          <p:nvPr/>
        </p:nvSpPr>
        <p:spPr bwMode="auto">
          <a:xfrm>
            <a:off x="2971800" y="2743200"/>
            <a:ext cx="228600" cy="0"/>
          </a:xfrm>
          <a:prstGeom prst="line">
            <a:avLst/>
          </a:prstGeom>
          <a:noFill/>
          <a:ln w="9525">
            <a:solidFill>
              <a:schemeClr val="tx1"/>
            </a:solidFill>
            <a:miter lim="800000"/>
            <a:headEnd/>
            <a:tailEnd type="triangle" w="med" len="med"/>
          </a:ln>
        </p:spPr>
        <p:txBody>
          <a:bodyPr wrap="none"/>
          <a:lstStyle/>
          <a:p>
            <a:endParaRPr lang="en-US"/>
          </a:p>
        </p:txBody>
      </p:sp>
      <p:sp>
        <p:nvSpPr>
          <p:cNvPr id="16391" name="Text Box 14"/>
          <p:cNvSpPr txBox="1">
            <a:spLocks noChangeArrowheads="1"/>
          </p:cNvSpPr>
          <p:nvPr/>
        </p:nvSpPr>
        <p:spPr bwMode="auto">
          <a:xfrm>
            <a:off x="2438400" y="3124200"/>
            <a:ext cx="457200" cy="336550"/>
          </a:xfrm>
          <a:prstGeom prst="rect">
            <a:avLst/>
          </a:prstGeom>
          <a:noFill/>
          <a:ln w="9525">
            <a:noFill/>
            <a:miter lim="800000"/>
            <a:headEnd/>
            <a:tailEnd/>
          </a:ln>
        </p:spPr>
        <p:txBody>
          <a:bodyPr>
            <a:spAutoFit/>
          </a:bodyPr>
          <a:lstStyle/>
          <a:p>
            <a:pPr>
              <a:spcBef>
                <a:spcPct val="50000"/>
              </a:spcBef>
            </a:pPr>
            <a:r>
              <a:rPr lang="en-GB" sz="1600"/>
              <a:t>yes</a:t>
            </a:r>
          </a:p>
        </p:txBody>
      </p:sp>
      <p:sp>
        <p:nvSpPr>
          <p:cNvPr id="16392" name="Line 15"/>
          <p:cNvSpPr>
            <a:spLocks noChangeShapeType="1"/>
          </p:cNvSpPr>
          <p:nvPr/>
        </p:nvSpPr>
        <p:spPr bwMode="auto">
          <a:xfrm>
            <a:off x="2206625" y="1981200"/>
            <a:ext cx="0" cy="76200"/>
          </a:xfrm>
          <a:prstGeom prst="line">
            <a:avLst/>
          </a:prstGeom>
          <a:noFill/>
          <a:ln w="9525">
            <a:solidFill>
              <a:schemeClr val="tx1"/>
            </a:solidFill>
            <a:miter lim="800000"/>
            <a:headEnd/>
            <a:tailEnd type="triangle" w="med" len="med"/>
          </a:ln>
        </p:spPr>
        <p:txBody>
          <a:bodyPr wrap="none"/>
          <a:lstStyle/>
          <a:p>
            <a:endParaRPr lang="en-US"/>
          </a:p>
        </p:txBody>
      </p:sp>
      <p:sp>
        <p:nvSpPr>
          <p:cNvPr id="16393" name="Line 17"/>
          <p:cNvSpPr>
            <a:spLocks noChangeShapeType="1"/>
          </p:cNvSpPr>
          <p:nvPr/>
        </p:nvSpPr>
        <p:spPr bwMode="auto">
          <a:xfrm>
            <a:off x="2201863" y="3352800"/>
            <a:ext cx="0" cy="76200"/>
          </a:xfrm>
          <a:prstGeom prst="line">
            <a:avLst/>
          </a:prstGeom>
          <a:noFill/>
          <a:ln w="9525">
            <a:solidFill>
              <a:schemeClr val="tx1"/>
            </a:solidFill>
            <a:miter lim="800000"/>
            <a:headEnd/>
            <a:tailEnd type="triangle" w="med" len="med"/>
          </a:ln>
        </p:spPr>
        <p:txBody>
          <a:bodyPr wrap="none"/>
          <a:lstStyle/>
          <a:p>
            <a:endParaRPr lang="en-US"/>
          </a:p>
        </p:txBody>
      </p:sp>
      <p:sp>
        <p:nvSpPr>
          <p:cNvPr id="16394" name="Line 18"/>
          <p:cNvSpPr>
            <a:spLocks noChangeShapeType="1"/>
          </p:cNvSpPr>
          <p:nvPr/>
        </p:nvSpPr>
        <p:spPr bwMode="auto">
          <a:xfrm>
            <a:off x="2209800" y="4724400"/>
            <a:ext cx="0" cy="152400"/>
          </a:xfrm>
          <a:prstGeom prst="line">
            <a:avLst/>
          </a:prstGeom>
          <a:noFill/>
          <a:ln w="9525">
            <a:solidFill>
              <a:schemeClr val="tx1"/>
            </a:solidFill>
            <a:miter lim="800000"/>
            <a:headEnd/>
            <a:tailEnd type="triangle" w="med" len="med"/>
          </a:ln>
        </p:spPr>
        <p:txBody>
          <a:bodyPr wrap="none"/>
          <a:lstStyle/>
          <a:p>
            <a:endParaRPr lang="en-US"/>
          </a:p>
        </p:txBody>
      </p:sp>
      <p:sp>
        <p:nvSpPr>
          <p:cNvPr id="16395" name="Text Box 19"/>
          <p:cNvSpPr txBox="1">
            <a:spLocks noChangeArrowheads="1"/>
          </p:cNvSpPr>
          <p:nvPr/>
        </p:nvSpPr>
        <p:spPr bwMode="auto">
          <a:xfrm>
            <a:off x="2971800" y="2743200"/>
            <a:ext cx="533400" cy="336550"/>
          </a:xfrm>
          <a:prstGeom prst="rect">
            <a:avLst/>
          </a:prstGeom>
          <a:noFill/>
          <a:ln w="9525">
            <a:noFill/>
            <a:miter lim="800000"/>
            <a:headEnd/>
            <a:tailEnd/>
          </a:ln>
        </p:spPr>
        <p:txBody>
          <a:bodyPr>
            <a:spAutoFit/>
          </a:bodyPr>
          <a:lstStyle/>
          <a:p>
            <a:pPr>
              <a:spcBef>
                <a:spcPct val="50000"/>
              </a:spcBef>
            </a:pPr>
            <a:r>
              <a:rPr lang="en-GB" sz="1600"/>
              <a:t>no</a:t>
            </a:r>
          </a:p>
        </p:txBody>
      </p:sp>
      <p:sp>
        <p:nvSpPr>
          <p:cNvPr id="16396" name="Text Box 20"/>
          <p:cNvSpPr txBox="1">
            <a:spLocks noChangeArrowheads="1"/>
          </p:cNvSpPr>
          <p:nvPr/>
        </p:nvSpPr>
        <p:spPr bwMode="auto">
          <a:xfrm>
            <a:off x="2362200" y="4648200"/>
            <a:ext cx="457200" cy="336550"/>
          </a:xfrm>
          <a:prstGeom prst="rect">
            <a:avLst/>
          </a:prstGeom>
          <a:noFill/>
          <a:ln w="9525">
            <a:noFill/>
            <a:miter lim="800000"/>
            <a:headEnd/>
            <a:tailEnd/>
          </a:ln>
        </p:spPr>
        <p:txBody>
          <a:bodyPr>
            <a:spAutoFit/>
          </a:bodyPr>
          <a:lstStyle/>
          <a:p>
            <a:pPr>
              <a:spcBef>
                <a:spcPct val="50000"/>
              </a:spcBef>
            </a:pPr>
            <a:r>
              <a:rPr lang="en-GB" sz="1600"/>
              <a:t>yes</a:t>
            </a:r>
          </a:p>
        </p:txBody>
      </p:sp>
      <p:sp>
        <p:nvSpPr>
          <p:cNvPr id="16397" name="AutoShape 21"/>
          <p:cNvSpPr>
            <a:spLocks noChangeArrowheads="1"/>
          </p:cNvSpPr>
          <p:nvPr/>
        </p:nvSpPr>
        <p:spPr bwMode="auto">
          <a:xfrm>
            <a:off x="3733800" y="3657600"/>
            <a:ext cx="1219200" cy="914400"/>
          </a:xfrm>
          <a:prstGeom prst="diamond">
            <a:avLst/>
          </a:prstGeom>
          <a:solidFill>
            <a:schemeClr val="accent2">
              <a:lumMod val="20000"/>
              <a:lumOff val="80000"/>
            </a:schemeClr>
          </a:solidFill>
          <a:ln w="9525">
            <a:solidFill>
              <a:schemeClr val="tx1"/>
            </a:solidFill>
            <a:miter lim="800000"/>
            <a:headEnd/>
            <a:tailEnd/>
          </a:ln>
        </p:spPr>
        <p:txBody>
          <a:bodyPr wrap="none" anchor="ctr"/>
          <a:lstStyle/>
          <a:p>
            <a:pPr algn="ctr"/>
            <a:r>
              <a:rPr lang="en-GB" sz="1600" dirty="0"/>
              <a:t>Inactive</a:t>
            </a:r>
          </a:p>
        </p:txBody>
      </p:sp>
      <p:sp>
        <p:nvSpPr>
          <p:cNvPr id="16398" name="Line 23"/>
          <p:cNvSpPr>
            <a:spLocks noChangeShapeType="1"/>
          </p:cNvSpPr>
          <p:nvPr/>
        </p:nvSpPr>
        <p:spPr bwMode="auto">
          <a:xfrm>
            <a:off x="3200400" y="4114800"/>
            <a:ext cx="152400" cy="0"/>
          </a:xfrm>
          <a:prstGeom prst="line">
            <a:avLst/>
          </a:prstGeom>
          <a:noFill/>
          <a:ln w="9525">
            <a:solidFill>
              <a:schemeClr val="tx1"/>
            </a:solidFill>
            <a:miter lim="800000"/>
            <a:headEnd/>
            <a:tailEnd type="triangle" w="med" len="med"/>
          </a:ln>
        </p:spPr>
        <p:txBody>
          <a:bodyPr wrap="none"/>
          <a:lstStyle/>
          <a:p>
            <a:endParaRPr lang="en-US"/>
          </a:p>
        </p:txBody>
      </p:sp>
      <p:sp>
        <p:nvSpPr>
          <p:cNvPr id="16399" name="Text Box 24"/>
          <p:cNvSpPr txBox="1">
            <a:spLocks noChangeArrowheads="1"/>
          </p:cNvSpPr>
          <p:nvPr/>
        </p:nvSpPr>
        <p:spPr bwMode="auto">
          <a:xfrm>
            <a:off x="3200400" y="4114800"/>
            <a:ext cx="457200" cy="336550"/>
          </a:xfrm>
          <a:prstGeom prst="rect">
            <a:avLst/>
          </a:prstGeom>
          <a:noFill/>
          <a:ln w="9525">
            <a:noFill/>
            <a:miter lim="800000"/>
            <a:headEnd/>
            <a:tailEnd/>
          </a:ln>
        </p:spPr>
        <p:txBody>
          <a:bodyPr>
            <a:spAutoFit/>
          </a:bodyPr>
          <a:lstStyle/>
          <a:p>
            <a:pPr>
              <a:spcBef>
                <a:spcPct val="50000"/>
              </a:spcBef>
            </a:pPr>
            <a:r>
              <a:rPr lang="en-GB" sz="1600"/>
              <a:t>no</a:t>
            </a:r>
          </a:p>
        </p:txBody>
      </p:sp>
      <p:sp>
        <p:nvSpPr>
          <p:cNvPr id="16400" name="Text Box 26"/>
          <p:cNvSpPr txBox="1">
            <a:spLocks noChangeArrowheads="1"/>
          </p:cNvSpPr>
          <p:nvPr/>
        </p:nvSpPr>
        <p:spPr bwMode="auto">
          <a:xfrm>
            <a:off x="1066800" y="1066800"/>
            <a:ext cx="1676400" cy="457200"/>
          </a:xfrm>
          <a:prstGeom prst="rect">
            <a:avLst/>
          </a:prstGeom>
          <a:noFill/>
          <a:ln w="9525">
            <a:noFill/>
            <a:miter lim="800000"/>
            <a:headEnd/>
            <a:tailEnd/>
          </a:ln>
        </p:spPr>
        <p:txBody>
          <a:bodyPr>
            <a:spAutoFit/>
          </a:bodyPr>
          <a:lstStyle/>
          <a:p>
            <a:pPr>
              <a:spcBef>
                <a:spcPct val="50000"/>
              </a:spcBef>
            </a:pPr>
            <a:endParaRPr lang="en-US"/>
          </a:p>
        </p:txBody>
      </p:sp>
      <p:sp>
        <p:nvSpPr>
          <p:cNvPr id="16401" name="AutoShape 27"/>
          <p:cNvSpPr>
            <a:spLocks noChangeArrowheads="1"/>
          </p:cNvSpPr>
          <p:nvPr/>
        </p:nvSpPr>
        <p:spPr bwMode="auto">
          <a:xfrm>
            <a:off x="1371600" y="838200"/>
            <a:ext cx="1676400" cy="1066800"/>
          </a:xfrm>
          <a:prstGeom prst="diamond">
            <a:avLst/>
          </a:prstGeom>
          <a:solidFill>
            <a:schemeClr val="accent1">
              <a:lumMod val="40000"/>
              <a:lumOff val="60000"/>
              <a:alpha val="63000"/>
            </a:schemeClr>
          </a:solidFill>
          <a:ln w="9525">
            <a:solidFill>
              <a:schemeClr val="tx1"/>
            </a:solidFill>
            <a:miter lim="800000"/>
            <a:headEnd/>
            <a:tailEnd/>
          </a:ln>
        </p:spPr>
        <p:txBody>
          <a:bodyPr wrap="none" anchor="ctr"/>
          <a:lstStyle/>
          <a:p>
            <a:pPr algn="ctr"/>
            <a:r>
              <a:rPr lang="en-GB" sz="1800" dirty="0"/>
              <a:t>compound</a:t>
            </a:r>
          </a:p>
        </p:txBody>
      </p:sp>
      <p:sp>
        <p:nvSpPr>
          <p:cNvPr id="16402" name="Line 30"/>
          <p:cNvSpPr>
            <a:spLocks noChangeShapeType="1"/>
          </p:cNvSpPr>
          <p:nvPr/>
        </p:nvSpPr>
        <p:spPr bwMode="auto">
          <a:xfrm>
            <a:off x="2819400" y="2743200"/>
            <a:ext cx="685800" cy="0"/>
          </a:xfrm>
          <a:prstGeom prst="line">
            <a:avLst/>
          </a:prstGeom>
          <a:noFill/>
          <a:ln w="9525">
            <a:solidFill>
              <a:schemeClr val="tx1"/>
            </a:solidFill>
            <a:miter lim="800000"/>
            <a:headEnd/>
            <a:tailEnd/>
          </a:ln>
        </p:spPr>
        <p:txBody>
          <a:bodyPr wrap="none"/>
          <a:lstStyle/>
          <a:p>
            <a:endParaRPr lang="en-US"/>
          </a:p>
        </p:txBody>
      </p:sp>
      <p:sp>
        <p:nvSpPr>
          <p:cNvPr id="16403" name="Line 32"/>
          <p:cNvSpPr>
            <a:spLocks noChangeShapeType="1"/>
          </p:cNvSpPr>
          <p:nvPr/>
        </p:nvSpPr>
        <p:spPr bwMode="auto">
          <a:xfrm>
            <a:off x="2209800" y="4572000"/>
            <a:ext cx="0" cy="381000"/>
          </a:xfrm>
          <a:prstGeom prst="line">
            <a:avLst/>
          </a:prstGeom>
          <a:noFill/>
          <a:ln w="9525">
            <a:solidFill>
              <a:schemeClr val="tx1"/>
            </a:solidFill>
            <a:miter lim="800000"/>
            <a:headEnd/>
            <a:tailEnd/>
          </a:ln>
        </p:spPr>
        <p:txBody>
          <a:bodyPr wrap="none"/>
          <a:lstStyle/>
          <a:p>
            <a:endParaRPr lang="en-US"/>
          </a:p>
        </p:txBody>
      </p:sp>
      <p:sp>
        <p:nvSpPr>
          <p:cNvPr id="16404" name="Line 33"/>
          <p:cNvSpPr>
            <a:spLocks noChangeShapeType="1"/>
          </p:cNvSpPr>
          <p:nvPr/>
        </p:nvSpPr>
        <p:spPr bwMode="auto">
          <a:xfrm>
            <a:off x="2209800" y="3124200"/>
            <a:ext cx="0" cy="457200"/>
          </a:xfrm>
          <a:prstGeom prst="line">
            <a:avLst/>
          </a:prstGeom>
          <a:noFill/>
          <a:ln w="9525">
            <a:solidFill>
              <a:schemeClr val="tx1"/>
            </a:solidFill>
            <a:miter lim="800000"/>
            <a:headEnd/>
            <a:tailEnd/>
          </a:ln>
        </p:spPr>
        <p:txBody>
          <a:bodyPr wrap="none"/>
          <a:lstStyle/>
          <a:p>
            <a:endParaRPr lang="en-US"/>
          </a:p>
        </p:txBody>
      </p:sp>
      <p:sp>
        <p:nvSpPr>
          <p:cNvPr id="16405" name="Line 34"/>
          <p:cNvSpPr>
            <a:spLocks noChangeShapeType="1"/>
          </p:cNvSpPr>
          <p:nvPr/>
        </p:nvSpPr>
        <p:spPr bwMode="auto">
          <a:xfrm>
            <a:off x="2209800" y="1905000"/>
            <a:ext cx="0" cy="381000"/>
          </a:xfrm>
          <a:prstGeom prst="line">
            <a:avLst/>
          </a:prstGeom>
          <a:noFill/>
          <a:ln w="9525">
            <a:solidFill>
              <a:schemeClr val="tx1"/>
            </a:solidFill>
            <a:miter lim="800000"/>
            <a:headEnd/>
            <a:tailEnd/>
          </a:ln>
        </p:spPr>
        <p:txBody>
          <a:bodyPr wrap="none"/>
          <a:lstStyle/>
          <a:p>
            <a:endParaRPr lang="en-US"/>
          </a:p>
        </p:txBody>
      </p:sp>
      <p:pic>
        <p:nvPicPr>
          <p:cNvPr id="16406" name="Picture 36" descr="C:\Documents and Settings\sadaf\My Documents\thesis\presentation\de4cision tree 2.bmp"/>
          <p:cNvPicPr>
            <a:picLocks noChangeAspect="1" noChangeArrowheads="1"/>
          </p:cNvPicPr>
          <p:nvPr/>
        </p:nvPicPr>
        <p:blipFill>
          <a:blip r:embed="rId2"/>
          <a:srcRect/>
          <a:stretch>
            <a:fillRect/>
          </a:stretch>
        </p:blipFill>
        <p:spPr bwMode="auto">
          <a:xfrm>
            <a:off x="5105400" y="1506538"/>
            <a:ext cx="3805238" cy="2965450"/>
          </a:xfrm>
          <a:prstGeom prst="rect">
            <a:avLst/>
          </a:prstGeom>
          <a:noFill/>
          <a:ln w="9525">
            <a:noFill/>
            <a:miter lim="800000"/>
            <a:headEnd/>
            <a:tailEnd/>
          </a:ln>
        </p:spPr>
      </p:pic>
      <p:sp>
        <p:nvSpPr>
          <p:cNvPr id="16407" name="Line 37"/>
          <p:cNvSpPr>
            <a:spLocks noChangeShapeType="1"/>
          </p:cNvSpPr>
          <p:nvPr/>
        </p:nvSpPr>
        <p:spPr bwMode="auto">
          <a:xfrm>
            <a:off x="3048000" y="4114800"/>
            <a:ext cx="685800" cy="0"/>
          </a:xfrm>
          <a:prstGeom prst="line">
            <a:avLst/>
          </a:prstGeom>
          <a:noFill/>
          <a:ln w="9525">
            <a:solidFill>
              <a:schemeClr val="tx1"/>
            </a:solidFill>
            <a:miter lim="800000"/>
            <a:headEnd/>
            <a:tailEnd/>
          </a:ln>
        </p:spPr>
        <p:txBody>
          <a:bodyPr wrap="none"/>
          <a:lstStyle/>
          <a:p>
            <a:endParaRPr lang="en-US"/>
          </a:p>
        </p:txBody>
      </p:sp>
      <p:sp>
        <p:nvSpPr>
          <p:cNvPr id="16408" name="Text Box 38"/>
          <p:cNvSpPr txBox="1">
            <a:spLocks noChangeArrowheads="1"/>
          </p:cNvSpPr>
          <p:nvPr/>
        </p:nvSpPr>
        <p:spPr bwMode="auto">
          <a:xfrm>
            <a:off x="1219200" y="6172200"/>
            <a:ext cx="2514600" cy="457200"/>
          </a:xfrm>
          <a:prstGeom prst="rect">
            <a:avLst/>
          </a:prstGeom>
          <a:noFill/>
          <a:ln w="9525">
            <a:noFill/>
            <a:miter lim="800000"/>
            <a:headEnd/>
            <a:tailEnd/>
          </a:ln>
        </p:spPr>
        <p:txBody>
          <a:bodyPr>
            <a:spAutoFit/>
          </a:bodyPr>
          <a:lstStyle/>
          <a:p>
            <a:pPr>
              <a:spcBef>
                <a:spcPct val="50000"/>
              </a:spcBef>
            </a:pPr>
            <a:r>
              <a:rPr lang="en-GB"/>
              <a:t>Decision tree</a:t>
            </a:r>
          </a:p>
        </p:txBody>
      </p:sp>
      <p:sp>
        <p:nvSpPr>
          <p:cNvPr id="16409" name="Text Box 39"/>
          <p:cNvSpPr txBox="1">
            <a:spLocks noChangeArrowheads="1"/>
          </p:cNvSpPr>
          <p:nvPr/>
        </p:nvSpPr>
        <p:spPr bwMode="auto">
          <a:xfrm>
            <a:off x="5791200" y="4648200"/>
            <a:ext cx="2667000" cy="366713"/>
          </a:xfrm>
          <a:prstGeom prst="rect">
            <a:avLst/>
          </a:prstGeom>
          <a:noFill/>
          <a:ln w="9525">
            <a:noFill/>
            <a:miter lim="800000"/>
            <a:headEnd/>
            <a:tailEnd/>
          </a:ln>
        </p:spPr>
        <p:txBody>
          <a:bodyPr>
            <a:spAutoFit/>
          </a:bodyPr>
          <a:lstStyle/>
          <a:p>
            <a:pPr>
              <a:spcBef>
                <a:spcPct val="50000"/>
              </a:spcBef>
            </a:pPr>
            <a:r>
              <a:rPr lang="en-GB" sz="1800"/>
              <a:t>Random Forest</a:t>
            </a:r>
          </a:p>
        </p:txBody>
      </p:sp>
    </p:spTree>
  </p:cSld>
  <p:clrMapOvr>
    <a:masterClrMapping/>
  </p:clrMapOvr>
  <p:transition advTm="78544"/>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 descr="Image result for random forest modelling"/>
          <p:cNvPicPr>
            <a:picLocks noChangeAspect="1" noChangeArrowheads="1"/>
          </p:cNvPicPr>
          <p:nvPr/>
        </p:nvPicPr>
        <p:blipFill>
          <a:blip r:embed="rId2"/>
          <a:srcRect/>
          <a:stretch>
            <a:fillRect/>
          </a:stretch>
        </p:blipFill>
        <p:spPr bwMode="auto">
          <a:xfrm>
            <a:off x="1142976" y="621458"/>
            <a:ext cx="7743916" cy="5807938"/>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524000" y="838200"/>
            <a:ext cx="69342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4" name="TextBox 3"/>
          <p:cNvSpPr txBox="1"/>
          <p:nvPr/>
        </p:nvSpPr>
        <p:spPr>
          <a:xfrm>
            <a:off x="714348" y="1142984"/>
            <a:ext cx="7715304" cy="707886"/>
          </a:xfrm>
          <a:prstGeom prst="rect">
            <a:avLst/>
          </a:prstGeom>
          <a:noFill/>
        </p:spPr>
        <p:txBody>
          <a:bodyPr wrap="square" rtlCol="0">
            <a:spAutoFit/>
          </a:bodyPr>
          <a:lstStyle/>
          <a:p>
            <a:pPr algn="just">
              <a:buFont typeface="Arial" pitchFamily="34" charset="0"/>
              <a:buChar char="•"/>
            </a:pPr>
            <a:r>
              <a:rPr lang="en-US" sz="2000" dirty="0"/>
              <a:t> In RF modeling an ensemble of classification/decision trees is constructed to provide the activity prediction </a:t>
            </a:r>
          </a:p>
        </p:txBody>
      </p:sp>
      <p:sp>
        <p:nvSpPr>
          <p:cNvPr id="5" name="Rectangle 4"/>
          <p:cNvSpPr/>
          <p:nvPr/>
        </p:nvSpPr>
        <p:spPr>
          <a:xfrm>
            <a:off x="714348" y="2071678"/>
            <a:ext cx="7786742" cy="2554545"/>
          </a:xfrm>
          <a:prstGeom prst="rect">
            <a:avLst/>
          </a:prstGeom>
        </p:spPr>
        <p:txBody>
          <a:bodyPr wrap="square">
            <a:spAutoFit/>
          </a:bodyPr>
          <a:lstStyle/>
          <a:p>
            <a:pPr algn="just">
              <a:buFont typeface="Arial" pitchFamily="34" charset="0"/>
              <a:buChar char="•"/>
            </a:pPr>
            <a:r>
              <a:rPr lang="en-GB" sz="2000" dirty="0"/>
              <a:t> The main object of a decision tree is to find a distinction on the basis of a set of molecular descriptors that will identify molecular features shared by different subsets of known active compounds against a particular target and accordingly filter out compounds within the target dataset in which these combinations of molecular properties are lacking. </a:t>
            </a:r>
          </a:p>
          <a:p>
            <a:pPr algn="just"/>
            <a:endParaRPr lang="en-GB" sz="2000" dirty="0"/>
          </a:p>
          <a:p>
            <a:pPr algn="just">
              <a:buFont typeface="Arial" pitchFamily="34" charset="0"/>
              <a:buChar char="•"/>
            </a:pPr>
            <a:r>
              <a:rPr lang="en-GB" sz="2000" dirty="0"/>
              <a:t> An ensemble of decision trees (as in RF) uses  the consensus voting among the trees and thus gives higher predictive accuracy. </a:t>
            </a:r>
            <a:endParaRPr lang="en-US" sz="20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500174"/>
            <a:ext cx="8358246" cy="2677656"/>
          </a:xfrm>
          <a:prstGeom prst="rect">
            <a:avLst/>
          </a:prstGeom>
          <a:noFill/>
        </p:spPr>
        <p:txBody>
          <a:bodyPr wrap="square" rtlCol="0">
            <a:spAutoFit/>
          </a:bodyPr>
          <a:lstStyle/>
          <a:p>
            <a:pPr algn="ctr"/>
            <a:r>
              <a:rPr lang="en-US" sz="2400" b="1" dirty="0"/>
              <a:t>Molecular Descriptors Used in RF Modeling</a:t>
            </a:r>
          </a:p>
          <a:p>
            <a:endParaRPr lang="en-US" dirty="0"/>
          </a:p>
          <a:p>
            <a:endParaRPr lang="en-US" dirty="0"/>
          </a:p>
          <a:p>
            <a:r>
              <a:rPr lang="en-US" dirty="0"/>
              <a:t>Three sets of molecular descriptors were calculated for each entry in both data sets</a:t>
            </a:r>
          </a:p>
          <a:p>
            <a:endParaRPr lang="en-US" dirty="0"/>
          </a:p>
          <a:p>
            <a:r>
              <a:rPr lang="en-US" dirty="0"/>
              <a:t> using </a:t>
            </a:r>
            <a:r>
              <a:rPr lang="en-US" b="1" dirty="0">
                <a:solidFill>
                  <a:schemeClr val="accent2">
                    <a:lumMod val="75000"/>
                  </a:schemeClr>
                </a:solidFill>
              </a:rPr>
              <a:t>DRAGON software</a:t>
            </a:r>
          </a:p>
          <a:p>
            <a:endParaRPr lang="en-US" dirty="0"/>
          </a:p>
          <a:p>
            <a:pPr marL="342900" indent="-342900"/>
            <a:endParaRPr lang="en-US" dirty="0"/>
          </a:p>
          <a:p>
            <a:pPr marL="342900" indent="-342900">
              <a:buAutoNum type="arabicParenR"/>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dragon 2.bmp"/>
          <p:cNvPicPr>
            <a:picLocks noChangeAspect="1"/>
          </p:cNvPicPr>
          <p:nvPr/>
        </p:nvPicPr>
        <p:blipFill>
          <a:blip r:embed="rId2"/>
          <a:stretch>
            <a:fillRect/>
          </a:stretch>
        </p:blipFill>
        <p:spPr>
          <a:xfrm>
            <a:off x="0" y="0"/>
            <a:ext cx="9226968" cy="6357958"/>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1071546"/>
            <a:ext cx="8072494" cy="3970318"/>
          </a:xfrm>
          <a:prstGeom prst="rect">
            <a:avLst/>
          </a:prstGeom>
        </p:spPr>
        <p:txBody>
          <a:bodyPr wrap="square">
            <a:spAutoFit/>
          </a:bodyPr>
          <a:lstStyle/>
          <a:p>
            <a:pPr marL="342900" indent="-342900">
              <a:buAutoNum type="arabicParenR"/>
            </a:pPr>
            <a:r>
              <a:rPr lang="en-US" sz="2400" b="1" dirty="0"/>
              <a:t>Constitutional Descriptors</a:t>
            </a:r>
          </a:p>
          <a:p>
            <a:pPr marL="342900" indent="-342900"/>
            <a:endParaRPr lang="en-US" dirty="0"/>
          </a:p>
          <a:p>
            <a:pPr marL="342900" indent="-342900"/>
            <a:r>
              <a:rPr lang="en-US" dirty="0"/>
              <a:t>These are the most simple and commonly used descriptors including MW,  no. of </a:t>
            </a:r>
          </a:p>
          <a:p>
            <a:pPr marL="342900" indent="-342900"/>
            <a:r>
              <a:rPr lang="en-US" dirty="0"/>
              <a:t>atoms  (</a:t>
            </a:r>
            <a:r>
              <a:rPr lang="en-US" dirty="0" err="1"/>
              <a:t>nAT</a:t>
            </a:r>
            <a:r>
              <a:rPr lang="en-US" dirty="0"/>
              <a:t>), no. of bonds (</a:t>
            </a:r>
            <a:r>
              <a:rPr lang="en-US" dirty="0" err="1"/>
              <a:t>nBT</a:t>
            </a:r>
            <a:r>
              <a:rPr lang="en-US" dirty="0"/>
              <a:t>), no. of rings (</a:t>
            </a:r>
            <a:r>
              <a:rPr lang="en-US" dirty="0" err="1"/>
              <a:t>nCIC</a:t>
            </a:r>
            <a:r>
              <a:rPr lang="en-US" dirty="0"/>
              <a:t>) no. of rotatable bonds (NRB) etc.</a:t>
            </a:r>
          </a:p>
          <a:p>
            <a:pPr marL="342900" indent="-342900"/>
            <a:endParaRPr lang="en-US" dirty="0"/>
          </a:p>
          <a:p>
            <a:pPr marL="342900" indent="-342900"/>
            <a:r>
              <a:rPr lang="en-US" sz="2400" b="1" dirty="0"/>
              <a:t>2) Radial Distribution Function (RDF) Descriptors</a:t>
            </a:r>
          </a:p>
          <a:p>
            <a:pPr marL="342900" indent="-342900"/>
            <a:endParaRPr lang="en-US" sz="2400" b="1" dirty="0"/>
          </a:p>
          <a:p>
            <a:pPr marL="342900" indent="-342900" algn="just"/>
            <a:r>
              <a:rPr lang="en-US" dirty="0"/>
              <a:t>It can be interpreted as the probability distribution of finding an atom in a spherical </a:t>
            </a:r>
          </a:p>
          <a:p>
            <a:pPr marL="342900" indent="-342900" algn="just"/>
            <a:r>
              <a:rPr lang="en-US" dirty="0"/>
              <a:t>volume of radius R.</a:t>
            </a:r>
          </a:p>
          <a:p>
            <a:pPr marL="342900" indent="-342900" algn="just"/>
            <a:endParaRPr lang="en-US" dirty="0"/>
          </a:p>
          <a:p>
            <a:pPr marL="342900" indent="-342900" algn="just"/>
            <a:r>
              <a:rPr lang="en-US" dirty="0"/>
              <a:t>Mainly it provide information about inter-atomic distances in the entire molecule </a:t>
            </a:r>
          </a:p>
          <a:p>
            <a:pPr marL="342900" indent="-342900" algn="just"/>
            <a:r>
              <a:rPr lang="en-US" dirty="0"/>
              <a:t>along  with that it further provide information about bond distances, ring types, and </a:t>
            </a:r>
          </a:p>
          <a:p>
            <a:pPr marL="342900" indent="-342900" algn="just"/>
            <a:r>
              <a:rPr lang="en-US" dirty="0"/>
              <a:t>atom  types.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428736"/>
            <a:ext cx="8215370" cy="1569660"/>
          </a:xfrm>
          <a:prstGeom prst="rect">
            <a:avLst/>
          </a:prstGeom>
          <a:noFill/>
        </p:spPr>
        <p:txBody>
          <a:bodyPr wrap="square" rtlCol="0">
            <a:spAutoFit/>
          </a:bodyPr>
          <a:lstStyle/>
          <a:p>
            <a:r>
              <a:rPr lang="en-US" sz="2400" b="1" dirty="0"/>
              <a:t>3) Three Dimensional (3D) </a:t>
            </a:r>
            <a:r>
              <a:rPr lang="en-US" sz="2400" b="1" dirty="0" err="1"/>
              <a:t>MoRSE</a:t>
            </a:r>
            <a:r>
              <a:rPr lang="en-US" sz="2400" b="1" dirty="0"/>
              <a:t> Descriptors:</a:t>
            </a:r>
          </a:p>
          <a:p>
            <a:endParaRPr lang="en-US" dirty="0"/>
          </a:p>
          <a:p>
            <a:r>
              <a:rPr lang="en-US" dirty="0"/>
              <a:t>3D-MoRSE (3D Molecule Representation of Structure based on Electron Diffraction)  descriptors are based on the idea to obtain information from the 3D atomic coordinates obtained from electron diffraction studies</a:t>
            </a:r>
          </a:p>
        </p:txBody>
      </p:sp>
      <p:sp>
        <p:nvSpPr>
          <p:cNvPr id="3" name="TextBox 2"/>
          <p:cNvSpPr txBox="1"/>
          <p:nvPr/>
        </p:nvSpPr>
        <p:spPr>
          <a:xfrm>
            <a:off x="500034" y="3571876"/>
            <a:ext cx="8286808" cy="646331"/>
          </a:xfrm>
          <a:prstGeom prst="rect">
            <a:avLst/>
          </a:prstGeom>
          <a:noFill/>
        </p:spPr>
        <p:txBody>
          <a:bodyPr wrap="square" rtlCol="0">
            <a:spAutoFit/>
          </a:bodyPr>
          <a:lstStyle/>
          <a:p>
            <a:r>
              <a:rPr lang="en-US" dirty="0"/>
              <a:t>Top  23 compounds predicted to be active against AR by three of the RF models and the average of the three RF scores are presented here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142975" y="571484"/>
          <a:ext cx="6858050" cy="6072235"/>
        </p:xfrm>
        <a:graphic>
          <a:graphicData uri="http://schemas.openxmlformats.org/drawingml/2006/table">
            <a:tbl>
              <a:tblPr/>
              <a:tblGrid>
                <a:gridCol w="2603776">
                  <a:extLst>
                    <a:ext uri="{9D8B030D-6E8A-4147-A177-3AD203B41FA5}">
                      <a16:colId xmlns:a16="http://schemas.microsoft.com/office/drawing/2014/main" val="20000"/>
                    </a:ext>
                  </a:extLst>
                </a:gridCol>
                <a:gridCol w="1381007">
                  <a:extLst>
                    <a:ext uri="{9D8B030D-6E8A-4147-A177-3AD203B41FA5}">
                      <a16:colId xmlns:a16="http://schemas.microsoft.com/office/drawing/2014/main" val="20001"/>
                    </a:ext>
                  </a:extLst>
                </a:gridCol>
                <a:gridCol w="1035757">
                  <a:extLst>
                    <a:ext uri="{9D8B030D-6E8A-4147-A177-3AD203B41FA5}">
                      <a16:colId xmlns:a16="http://schemas.microsoft.com/office/drawing/2014/main" val="20002"/>
                    </a:ext>
                  </a:extLst>
                </a:gridCol>
                <a:gridCol w="1035757">
                  <a:extLst>
                    <a:ext uri="{9D8B030D-6E8A-4147-A177-3AD203B41FA5}">
                      <a16:colId xmlns:a16="http://schemas.microsoft.com/office/drawing/2014/main" val="20003"/>
                    </a:ext>
                  </a:extLst>
                </a:gridCol>
                <a:gridCol w="801753">
                  <a:extLst>
                    <a:ext uri="{9D8B030D-6E8A-4147-A177-3AD203B41FA5}">
                      <a16:colId xmlns:a16="http://schemas.microsoft.com/office/drawing/2014/main" val="20004"/>
                    </a:ext>
                  </a:extLst>
                </a:gridCol>
              </a:tblGrid>
              <a:tr h="290826">
                <a:tc rowSpan="2">
                  <a:txBody>
                    <a:bodyPr/>
                    <a:lstStyle/>
                    <a:p>
                      <a:pPr algn="ctr">
                        <a:spcAft>
                          <a:spcPts val="0"/>
                        </a:spcAft>
                      </a:pPr>
                      <a:r>
                        <a:rPr lang="en-GB" sz="1000" b="1" dirty="0">
                          <a:latin typeface="Times New Roman"/>
                          <a:ea typeface="Times New Roman"/>
                        </a:rPr>
                        <a:t>IHD Compounds</a:t>
                      </a:r>
                      <a:endParaRPr lang="en-US" sz="1200" dirty="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spcAft>
                          <a:spcPts val="0"/>
                        </a:spcAft>
                      </a:pPr>
                      <a:r>
                        <a:rPr lang="en-GB" sz="1000" b="1">
                          <a:latin typeface="Times New Roman"/>
                          <a:ea typeface="Times New Roman"/>
                        </a:rPr>
                        <a:t>Predicted Activity</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90826">
                <a:tc vMerge="1">
                  <a:txBody>
                    <a:bodyPr/>
                    <a:lstStyle/>
                    <a:p>
                      <a:endParaRPr lang="en-US"/>
                    </a:p>
                  </a:txBody>
                  <a:tcPr/>
                </a:tc>
                <a:tc>
                  <a:txBody>
                    <a:bodyPr/>
                    <a:lstStyle/>
                    <a:p>
                      <a:pPr algn="ctr">
                        <a:spcAft>
                          <a:spcPts val="0"/>
                        </a:spcAft>
                      </a:pPr>
                      <a:r>
                        <a:rPr lang="en-GB" sz="1000" b="1">
                          <a:latin typeface="Times New Roman"/>
                          <a:ea typeface="Times New Roman"/>
                        </a:rPr>
                        <a:t>Constitutional</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b="1">
                          <a:latin typeface="Times New Roman"/>
                          <a:ea typeface="Times New Roman"/>
                        </a:rPr>
                        <a:t>RDF</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b="1">
                          <a:latin typeface="Times New Roman"/>
                          <a:ea typeface="Times New Roman"/>
                        </a:rPr>
                        <a:t>3DMoRSE</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b="1">
                          <a:latin typeface="Times New Roman"/>
                          <a:ea typeface="Times New Roman"/>
                        </a:rPr>
                        <a:t>Average</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8721">
                <a:tc>
                  <a:txBody>
                    <a:bodyPr/>
                    <a:lstStyle/>
                    <a:p>
                      <a:pPr algn="ctr">
                        <a:spcAft>
                          <a:spcPts val="0"/>
                        </a:spcAft>
                      </a:pPr>
                      <a:r>
                        <a:rPr lang="en-GB" sz="1200" dirty="0" err="1">
                          <a:latin typeface="Times New Roman"/>
                          <a:ea typeface="Times New Roman"/>
                        </a:rPr>
                        <a:t>Kumatakenin</a:t>
                      </a:r>
                      <a:endParaRPr lang="en-US" sz="1200" dirty="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1.00</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0.95</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0.97</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0.97</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8721">
                <a:tc>
                  <a:txBody>
                    <a:bodyPr/>
                    <a:lstStyle/>
                    <a:p>
                      <a:pPr algn="ctr">
                        <a:spcAft>
                          <a:spcPts val="0"/>
                        </a:spcAft>
                      </a:pPr>
                      <a:r>
                        <a:rPr lang="en-GB" sz="1200" dirty="0" err="1">
                          <a:latin typeface="Times New Roman"/>
                          <a:ea typeface="Times New Roman"/>
                        </a:rPr>
                        <a:t>Rhamnetin</a:t>
                      </a:r>
                      <a:endParaRPr lang="en-US" sz="1200" dirty="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dirty="0">
                          <a:latin typeface="Times New Roman"/>
                          <a:ea typeface="Times New Roman"/>
                        </a:rPr>
                        <a:t>1.00</a:t>
                      </a:r>
                      <a:endParaRPr lang="en-US" sz="1200" dirty="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dirty="0">
                          <a:latin typeface="Times New Roman"/>
                          <a:ea typeface="Times New Roman"/>
                        </a:rPr>
                        <a:t>0.96</a:t>
                      </a:r>
                      <a:endParaRPr lang="en-US" sz="1200" dirty="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0.96</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0.97</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8721">
                <a:tc>
                  <a:txBody>
                    <a:bodyPr/>
                    <a:lstStyle/>
                    <a:p>
                      <a:pPr algn="ctr">
                        <a:spcAft>
                          <a:spcPts val="0"/>
                        </a:spcAft>
                      </a:pPr>
                      <a:r>
                        <a:rPr lang="en-GB" sz="1200" dirty="0" err="1">
                          <a:latin typeface="Times New Roman"/>
                          <a:ea typeface="Times New Roman"/>
                        </a:rPr>
                        <a:t>Kaempferide</a:t>
                      </a:r>
                      <a:endParaRPr lang="en-US" sz="1200" dirty="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1.00</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dirty="0">
                          <a:latin typeface="Times New Roman"/>
                          <a:ea typeface="Times New Roman"/>
                        </a:rPr>
                        <a:t>0.94</a:t>
                      </a:r>
                      <a:endParaRPr lang="en-US" sz="1200" dirty="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0.97</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0.97</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8721">
                <a:tc>
                  <a:txBody>
                    <a:bodyPr/>
                    <a:lstStyle/>
                    <a:p>
                      <a:pPr algn="ctr">
                        <a:spcAft>
                          <a:spcPts val="0"/>
                        </a:spcAft>
                      </a:pPr>
                      <a:r>
                        <a:rPr lang="en-GB" sz="1200" dirty="0" err="1">
                          <a:latin typeface="Times New Roman"/>
                          <a:ea typeface="Times New Roman"/>
                        </a:rPr>
                        <a:t>Isoquercitrin</a:t>
                      </a:r>
                      <a:endParaRPr lang="en-US" sz="1200" dirty="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0.99</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dirty="0">
                          <a:latin typeface="Times New Roman"/>
                          <a:ea typeface="Times New Roman"/>
                        </a:rPr>
                        <a:t>0.95</a:t>
                      </a:r>
                      <a:endParaRPr lang="en-US" sz="1200" dirty="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dirty="0">
                          <a:latin typeface="Times New Roman"/>
                          <a:ea typeface="Times New Roman"/>
                        </a:rPr>
                        <a:t>0.94</a:t>
                      </a:r>
                      <a:endParaRPr lang="en-US" sz="1200" dirty="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0.96</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38721">
                <a:tc>
                  <a:txBody>
                    <a:bodyPr/>
                    <a:lstStyle/>
                    <a:p>
                      <a:pPr algn="ctr">
                        <a:spcAft>
                          <a:spcPts val="0"/>
                        </a:spcAft>
                      </a:pPr>
                      <a:r>
                        <a:rPr lang="en-GB" sz="1200">
                          <a:latin typeface="Times New Roman"/>
                          <a:ea typeface="Times New Roman"/>
                        </a:rPr>
                        <a:t>Hyperin</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dirty="0">
                          <a:latin typeface="Times New Roman"/>
                          <a:ea typeface="Times New Roman"/>
                        </a:rPr>
                        <a:t>0.99</a:t>
                      </a:r>
                      <a:endParaRPr lang="en-US" sz="1200" dirty="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0.95</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dirty="0">
                          <a:latin typeface="Times New Roman"/>
                          <a:ea typeface="Times New Roman"/>
                        </a:rPr>
                        <a:t>0.94</a:t>
                      </a:r>
                      <a:endParaRPr lang="en-US" sz="1200" dirty="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0.96</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38721">
                <a:tc>
                  <a:txBody>
                    <a:bodyPr/>
                    <a:lstStyle/>
                    <a:p>
                      <a:pPr algn="ctr">
                        <a:spcAft>
                          <a:spcPts val="0"/>
                        </a:spcAft>
                      </a:pPr>
                      <a:r>
                        <a:rPr lang="en-GB" sz="1200">
                          <a:latin typeface="Times New Roman"/>
                          <a:ea typeface="Times New Roman"/>
                        </a:rPr>
                        <a:t>Quercitrin</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1.00</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0.93</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dirty="0">
                          <a:latin typeface="Times New Roman"/>
                          <a:ea typeface="Times New Roman"/>
                        </a:rPr>
                        <a:t>0.93</a:t>
                      </a:r>
                      <a:endParaRPr lang="en-US" sz="1200" dirty="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0.95</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38721">
                <a:tc>
                  <a:txBody>
                    <a:bodyPr/>
                    <a:lstStyle/>
                    <a:p>
                      <a:pPr algn="ctr">
                        <a:spcAft>
                          <a:spcPts val="0"/>
                        </a:spcAft>
                      </a:pPr>
                      <a:r>
                        <a:rPr lang="en-GB" sz="1200">
                          <a:latin typeface="Times New Roman"/>
                          <a:ea typeface="Times New Roman"/>
                        </a:rPr>
                        <a:t>Kampferol-3-</a:t>
                      </a:r>
                      <a:r>
                        <a:rPr lang="en-GB" sz="1200" i="1">
                          <a:latin typeface="Times New Roman"/>
                          <a:ea typeface="Times New Roman"/>
                        </a:rPr>
                        <a:t>O</a:t>
                      </a:r>
                      <a:r>
                        <a:rPr lang="en-GB" sz="1200">
                          <a:latin typeface="Times New Roman"/>
                          <a:ea typeface="Times New Roman"/>
                        </a:rPr>
                        <a:t>-glucoside</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dirty="0">
                          <a:latin typeface="Times New Roman"/>
                          <a:ea typeface="Times New Roman"/>
                        </a:rPr>
                        <a:t>1.00</a:t>
                      </a:r>
                      <a:endParaRPr lang="en-US" sz="1200" dirty="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0.90</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dirty="0">
                          <a:latin typeface="Times New Roman"/>
                          <a:ea typeface="Times New Roman"/>
                        </a:rPr>
                        <a:t>0.96</a:t>
                      </a:r>
                      <a:endParaRPr lang="en-US" sz="1200" dirty="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0.95</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38721">
                <a:tc>
                  <a:txBody>
                    <a:bodyPr/>
                    <a:lstStyle/>
                    <a:p>
                      <a:pPr algn="ctr">
                        <a:spcAft>
                          <a:spcPts val="0"/>
                        </a:spcAft>
                      </a:pPr>
                      <a:r>
                        <a:rPr lang="en-GB" sz="1200">
                          <a:latin typeface="Times New Roman"/>
                          <a:ea typeface="Times New Roman"/>
                        </a:rPr>
                        <a:t>Astragalin</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dirty="0">
                          <a:latin typeface="Times New Roman"/>
                          <a:ea typeface="Times New Roman"/>
                        </a:rPr>
                        <a:t>1.00</a:t>
                      </a:r>
                      <a:endParaRPr lang="en-US" sz="1200" dirty="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0.90</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dirty="0">
                          <a:latin typeface="Times New Roman"/>
                          <a:ea typeface="Times New Roman"/>
                        </a:rPr>
                        <a:t>0.96</a:t>
                      </a:r>
                      <a:endParaRPr lang="en-US" sz="1200" dirty="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0.95</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38721">
                <a:tc>
                  <a:txBody>
                    <a:bodyPr/>
                    <a:lstStyle/>
                    <a:p>
                      <a:pPr algn="ctr">
                        <a:spcAft>
                          <a:spcPts val="0"/>
                        </a:spcAft>
                      </a:pPr>
                      <a:r>
                        <a:rPr lang="en-GB" sz="1200">
                          <a:latin typeface="Times New Roman"/>
                          <a:ea typeface="Times New Roman"/>
                        </a:rPr>
                        <a:t>Spiraeoside</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0.99</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0.89</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0.97</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0.95</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38721">
                <a:tc>
                  <a:txBody>
                    <a:bodyPr/>
                    <a:lstStyle/>
                    <a:p>
                      <a:pPr algn="ctr">
                        <a:spcAft>
                          <a:spcPts val="0"/>
                        </a:spcAft>
                      </a:pPr>
                      <a:r>
                        <a:rPr lang="en-GB" sz="1200" dirty="0" err="1">
                          <a:solidFill>
                            <a:schemeClr val="tx2">
                              <a:lumMod val="60000"/>
                              <a:lumOff val="40000"/>
                            </a:schemeClr>
                          </a:solidFill>
                          <a:latin typeface="Times New Roman"/>
                          <a:ea typeface="Times New Roman"/>
                        </a:rPr>
                        <a:t>Prunetin</a:t>
                      </a:r>
                      <a:endParaRPr lang="en-US" sz="1200" dirty="0">
                        <a:solidFill>
                          <a:schemeClr val="tx2">
                            <a:lumMod val="60000"/>
                            <a:lumOff val="40000"/>
                          </a:schemeClr>
                        </a:solidFill>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solidFill>
                            <a:schemeClr val="tx2">
                              <a:lumMod val="60000"/>
                              <a:lumOff val="40000"/>
                            </a:schemeClr>
                          </a:solidFill>
                          <a:latin typeface="Times New Roman"/>
                          <a:ea typeface="Times New Roman"/>
                        </a:rPr>
                        <a:t>0.99</a:t>
                      </a:r>
                      <a:endParaRPr lang="en-US" sz="1200">
                        <a:solidFill>
                          <a:schemeClr val="tx2">
                            <a:lumMod val="60000"/>
                            <a:lumOff val="40000"/>
                          </a:schemeClr>
                        </a:solidFill>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dirty="0">
                          <a:solidFill>
                            <a:schemeClr val="tx2">
                              <a:lumMod val="60000"/>
                              <a:lumOff val="40000"/>
                            </a:schemeClr>
                          </a:solidFill>
                          <a:latin typeface="Times New Roman"/>
                          <a:ea typeface="Times New Roman"/>
                        </a:rPr>
                        <a:t>0.89</a:t>
                      </a:r>
                      <a:endParaRPr lang="en-US" sz="1200" dirty="0">
                        <a:solidFill>
                          <a:schemeClr val="tx2">
                            <a:lumMod val="60000"/>
                            <a:lumOff val="40000"/>
                          </a:schemeClr>
                        </a:solidFill>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solidFill>
                            <a:schemeClr val="tx2">
                              <a:lumMod val="60000"/>
                              <a:lumOff val="40000"/>
                            </a:schemeClr>
                          </a:solidFill>
                          <a:latin typeface="Times New Roman"/>
                          <a:ea typeface="Times New Roman"/>
                        </a:rPr>
                        <a:t>0.94</a:t>
                      </a:r>
                      <a:endParaRPr lang="en-US" sz="1200">
                        <a:solidFill>
                          <a:schemeClr val="tx2">
                            <a:lumMod val="60000"/>
                            <a:lumOff val="40000"/>
                          </a:schemeClr>
                        </a:solidFill>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dirty="0">
                          <a:solidFill>
                            <a:schemeClr val="tx2">
                              <a:lumMod val="60000"/>
                              <a:lumOff val="40000"/>
                            </a:schemeClr>
                          </a:solidFill>
                          <a:latin typeface="Times New Roman"/>
                          <a:ea typeface="Times New Roman"/>
                        </a:rPr>
                        <a:t>0.94</a:t>
                      </a:r>
                      <a:endParaRPr lang="en-US" sz="1200" dirty="0">
                        <a:solidFill>
                          <a:schemeClr val="tx2">
                            <a:lumMod val="60000"/>
                            <a:lumOff val="40000"/>
                          </a:schemeClr>
                        </a:solidFill>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38721">
                <a:tc>
                  <a:txBody>
                    <a:bodyPr/>
                    <a:lstStyle/>
                    <a:p>
                      <a:pPr algn="ctr">
                        <a:spcAft>
                          <a:spcPts val="0"/>
                        </a:spcAft>
                      </a:pPr>
                      <a:r>
                        <a:rPr lang="en-GB" sz="1200" dirty="0">
                          <a:latin typeface="Times New Roman"/>
                          <a:ea typeface="Times New Roman"/>
                        </a:rPr>
                        <a:t>Quercetin-3-glucoside</a:t>
                      </a:r>
                      <a:endParaRPr lang="en-US" sz="1200" dirty="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0.99</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0.89</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0.92</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0.93</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38721">
                <a:tc>
                  <a:txBody>
                    <a:bodyPr/>
                    <a:lstStyle/>
                    <a:p>
                      <a:pPr algn="ctr">
                        <a:spcAft>
                          <a:spcPts val="0"/>
                        </a:spcAft>
                      </a:pPr>
                      <a:r>
                        <a:rPr lang="en-GB" sz="1200">
                          <a:latin typeface="Times New Roman"/>
                          <a:ea typeface="Times New Roman"/>
                        </a:rPr>
                        <a:t>Formononetin</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0.99</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0.79</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dirty="0">
                          <a:latin typeface="Times New Roman"/>
                          <a:ea typeface="Times New Roman"/>
                        </a:rPr>
                        <a:t>0.97</a:t>
                      </a:r>
                      <a:endParaRPr lang="en-US" sz="1200" dirty="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0.92</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38721">
                <a:tc>
                  <a:txBody>
                    <a:bodyPr/>
                    <a:lstStyle/>
                    <a:p>
                      <a:pPr algn="ctr">
                        <a:spcAft>
                          <a:spcPts val="0"/>
                        </a:spcAft>
                      </a:pPr>
                      <a:r>
                        <a:rPr lang="en-GB" sz="1200" dirty="0" err="1">
                          <a:solidFill>
                            <a:schemeClr val="tx2">
                              <a:lumMod val="60000"/>
                              <a:lumOff val="40000"/>
                            </a:schemeClr>
                          </a:solidFill>
                          <a:latin typeface="Times New Roman"/>
                          <a:ea typeface="Times New Roman"/>
                        </a:rPr>
                        <a:t>Ononin</a:t>
                      </a:r>
                      <a:endParaRPr lang="en-US" sz="1200" dirty="0">
                        <a:solidFill>
                          <a:schemeClr val="tx2">
                            <a:lumMod val="60000"/>
                            <a:lumOff val="40000"/>
                          </a:schemeClr>
                        </a:solidFill>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solidFill>
                            <a:schemeClr val="tx2">
                              <a:lumMod val="60000"/>
                              <a:lumOff val="40000"/>
                            </a:schemeClr>
                          </a:solidFill>
                          <a:latin typeface="Times New Roman"/>
                          <a:ea typeface="Times New Roman"/>
                        </a:rPr>
                        <a:t>0.99</a:t>
                      </a:r>
                      <a:endParaRPr lang="en-US" sz="1200">
                        <a:solidFill>
                          <a:schemeClr val="tx2">
                            <a:lumMod val="60000"/>
                            <a:lumOff val="40000"/>
                          </a:schemeClr>
                        </a:solidFill>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dirty="0">
                          <a:solidFill>
                            <a:schemeClr val="tx2">
                              <a:lumMod val="60000"/>
                              <a:lumOff val="40000"/>
                            </a:schemeClr>
                          </a:solidFill>
                          <a:latin typeface="Times New Roman"/>
                          <a:ea typeface="Times New Roman"/>
                        </a:rPr>
                        <a:t>0.79</a:t>
                      </a:r>
                      <a:endParaRPr lang="en-US" sz="1200" dirty="0">
                        <a:solidFill>
                          <a:schemeClr val="tx2">
                            <a:lumMod val="60000"/>
                            <a:lumOff val="40000"/>
                          </a:schemeClr>
                        </a:solidFill>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dirty="0">
                          <a:solidFill>
                            <a:schemeClr val="tx2">
                              <a:lumMod val="60000"/>
                              <a:lumOff val="40000"/>
                            </a:schemeClr>
                          </a:solidFill>
                          <a:latin typeface="Times New Roman"/>
                          <a:ea typeface="Times New Roman"/>
                        </a:rPr>
                        <a:t>0.97</a:t>
                      </a:r>
                      <a:endParaRPr lang="en-US" sz="1200" dirty="0">
                        <a:solidFill>
                          <a:schemeClr val="tx2">
                            <a:lumMod val="60000"/>
                            <a:lumOff val="40000"/>
                          </a:schemeClr>
                        </a:solidFill>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dirty="0">
                          <a:solidFill>
                            <a:schemeClr val="tx2">
                              <a:lumMod val="60000"/>
                              <a:lumOff val="40000"/>
                            </a:schemeClr>
                          </a:solidFill>
                          <a:latin typeface="Times New Roman"/>
                          <a:ea typeface="Times New Roman"/>
                        </a:rPr>
                        <a:t>0.92</a:t>
                      </a:r>
                      <a:endParaRPr lang="en-US" sz="1200" dirty="0">
                        <a:solidFill>
                          <a:schemeClr val="tx2">
                            <a:lumMod val="60000"/>
                            <a:lumOff val="40000"/>
                          </a:schemeClr>
                        </a:solidFill>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38721">
                <a:tc>
                  <a:txBody>
                    <a:bodyPr/>
                    <a:lstStyle/>
                    <a:p>
                      <a:pPr algn="ctr">
                        <a:spcAft>
                          <a:spcPts val="0"/>
                        </a:spcAft>
                      </a:pPr>
                      <a:r>
                        <a:rPr lang="en-GB" sz="1200">
                          <a:latin typeface="Times New Roman"/>
                          <a:ea typeface="Times New Roman"/>
                        </a:rPr>
                        <a:t>Kaempferol</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0.95</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0.85</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0.93</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0.91</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38721">
                <a:tc>
                  <a:txBody>
                    <a:bodyPr/>
                    <a:lstStyle/>
                    <a:p>
                      <a:pPr algn="ctr">
                        <a:spcAft>
                          <a:spcPts val="0"/>
                        </a:spcAft>
                      </a:pPr>
                      <a:r>
                        <a:rPr lang="en-GB" sz="1200">
                          <a:latin typeface="Times New Roman"/>
                          <a:ea typeface="Times New Roman"/>
                        </a:rPr>
                        <a:t>Isolicoflavonol</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0.93</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0.86</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dirty="0">
                          <a:latin typeface="Times New Roman"/>
                          <a:ea typeface="Times New Roman"/>
                        </a:rPr>
                        <a:t>0.94</a:t>
                      </a:r>
                      <a:endParaRPr lang="en-US" sz="1200" dirty="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0.91</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38721">
                <a:tc>
                  <a:txBody>
                    <a:bodyPr/>
                    <a:lstStyle/>
                    <a:p>
                      <a:pPr algn="ctr">
                        <a:spcAft>
                          <a:spcPts val="0"/>
                        </a:spcAft>
                      </a:pPr>
                      <a:r>
                        <a:rPr lang="en-GB" sz="1200">
                          <a:latin typeface="Times New Roman"/>
                          <a:ea typeface="Times New Roman"/>
                        </a:rPr>
                        <a:t>Licoflavonol</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0.93</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0.84</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0.96</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dirty="0">
                          <a:latin typeface="Times New Roman"/>
                          <a:ea typeface="Times New Roman"/>
                        </a:rPr>
                        <a:t>0.91</a:t>
                      </a:r>
                      <a:endParaRPr lang="en-US" sz="1200" dirty="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38721">
                <a:tc>
                  <a:txBody>
                    <a:bodyPr/>
                    <a:lstStyle/>
                    <a:p>
                      <a:pPr algn="ctr">
                        <a:spcAft>
                          <a:spcPts val="0"/>
                        </a:spcAft>
                      </a:pPr>
                      <a:r>
                        <a:rPr lang="en-GB" sz="1200">
                          <a:latin typeface="Times New Roman"/>
                          <a:ea typeface="Times New Roman"/>
                        </a:rPr>
                        <a:t>Licoisoflavone A</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0.93</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0.84</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dirty="0">
                          <a:latin typeface="Times New Roman"/>
                          <a:ea typeface="Times New Roman"/>
                        </a:rPr>
                        <a:t>0.96</a:t>
                      </a:r>
                      <a:endParaRPr lang="en-US" sz="1200" dirty="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0.91</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38721">
                <a:tc>
                  <a:txBody>
                    <a:bodyPr/>
                    <a:lstStyle/>
                    <a:p>
                      <a:pPr algn="ctr">
                        <a:spcAft>
                          <a:spcPts val="0"/>
                        </a:spcAft>
                      </a:pPr>
                      <a:r>
                        <a:rPr lang="en-GB" sz="1200">
                          <a:latin typeface="Times New Roman"/>
                          <a:ea typeface="Times New Roman"/>
                        </a:rPr>
                        <a:t>Cyanidin-3-glucoside</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0.88</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0.92</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0.93</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0.91</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238721">
                <a:tc>
                  <a:txBody>
                    <a:bodyPr/>
                    <a:lstStyle/>
                    <a:p>
                      <a:pPr algn="ctr">
                        <a:spcAft>
                          <a:spcPts val="0"/>
                        </a:spcAft>
                      </a:pPr>
                      <a:r>
                        <a:rPr lang="en-GB" sz="1200" dirty="0">
                          <a:latin typeface="Times New Roman"/>
                          <a:ea typeface="Times New Roman"/>
                        </a:rPr>
                        <a:t>Pelargonidin-3-glucoside</a:t>
                      </a:r>
                      <a:endParaRPr lang="en-US" sz="1200" dirty="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0.87</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0.89</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0.97</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dirty="0">
                          <a:latin typeface="Times New Roman"/>
                          <a:ea typeface="Times New Roman"/>
                        </a:rPr>
                        <a:t>0.91</a:t>
                      </a:r>
                      <a:endParaRPr lang="en-US" sz="1200" dirty="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238721">
                <a:tc>
                  <a:txBody>
                    <a:bodyPr/>
                    <a:lstStyle/>
                    <a:p>
                      <a:pPr algn="ctr">
                        <a:spcAft>
                          <a:spcPts val="0"/>
                        </a:spcAft>
                      </a:pPr>
                      <a:r>
                        <a:rPr lang="en-GB" sz="1200">
                          <a:latin typeface="Times New Roman"/>
                          <a:ea typeface="Times New Roman"/>
                        </a:rPr>
                        <a:t>Isoliquiritin</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0.97</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0.83</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0.92</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0.91</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238721">
                <a:tc>
                  <a:txBody>
                    <a:bodyPr/>
                    <a:lstStyle/>
                    <a:p>
                      <a:pPr algn="ctr">
                        <a:spcAft>
                          <a:spcPts val="0"/>
                        </a:spcAft>
                      </a:pPr>
                      <a:r>
                        <a:rPr lang="en-GB" sz="1200">
                          <a:latin typeface="Times New Roman"/>
                          <a:ea typeface="Times New Roman"/>
                        </a:rPr>
                        <a:t>Glycyrrhisoflavone</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0.93</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0.87</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0.91</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dirty="0">
                          <a:latin typeface="Times New Roman"/>
                          <a:ea typeface="Times New Roman"/>
                        </a:rPr>
                        <a:t>0.90</a:t>
                      </a:r>
                      <a:endParaRPr lang="en-US" sz="1200" dirty="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238721">
                <a:tc>
                  <a:txBody>
                    <a:bodyPr/>
                    <a:lstStyle/>
                    <a:p>
                      <a:pPr algn="ctr">
                        <a:spcAft>
                          <a:spcPts val="0"/>
                        </a:spcAft>
                      </a:pPr>
                      <a:r>
                        <a:rPr lang="en-GB" sz="1200">
                          <a:latin typeface="Times New Roman"/>
                          <a:ea typeface="Times New Roman"/>
                        </a:rPr>
                        <a:t>Neoisoliquiritin</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0.97</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0.85</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0.89</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0.90</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238721">
                <a:tc>
                  <a:txBody>
                    <a:bodyPr/>
                    <a:lstStyle/>
                    <a:p>
                      <a:pPr algn="ctr">
                        <a:spcAft>
                          <a:spcPts val="0"/>
                        </a:spcAft>
                      </a:pPr>
                      <a:r>
                        <a:rPr lang="en-GB" sz="1200">
                          <a:latin typeface="Times New Roman"/>
                          <a:ea typeface="Times New Roman"/>
                        </a:rPr>
                        <a:t>Vitexin</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1.00</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0.82</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a:latin typeface="Times New Roman"/>
                          <a:ea typeface="Times New Roman"/>
                        </a:rPr>
                        <a:t>0.89</a:t>
                      </a:r>
                      <a:endParaRPr lang="en-US" sz="120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dirty="0">
                          <a:latin typeface="Times New Roman"/>
                          <a:ea typeface="Times New Roman"/>
                        </a:rPr>
                        <a:t>0.90</a:t>
                      </a:r>
                      <a:endParaRPr lang="en-US" sz="1200" dirty="0">
                        <a:latin typeface="Times New Roman"/>
                        <a:ea typeface="Times New Roman"/>
                      </a:endParaRPr>
                    </a:p>
                  </a:txBody>
                  <a:tcPr marL="9386" marR="9386" marT="93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bl>
          </a:graphicData>
        </a:graphic>
      </p:graphicFrame>
      <p:sp>
        <p:nvSpPr>
          <p:cNvPr id="56321" name="Rectangle 1"/>
          <p:cNvSpPr>
            <a:spLocks noChangeArrowheads="1"/>
          </p:cNvSpPr>
          <p:nvPr/>
        </p:nvSpPr>
        <p:spPr bwMode="auto">
          <a:xfrm>
            <a:off x="0" y="0"/>
            <a:ext cx="5532284"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b="0" i="0" u="none" strike="noStrike" cap="none" normalizeH="0" baseline="0" dirty="0" bmk="_Toc299005880">
                <a:ln>
                  <a:noFill/>
                </a:ln>
                <a:solidFill>
                  <a:schemeClr val="tx1"/>
                </a:solidFill>
                <a:effectLst/>
                <a:latin typeface="Arial" pitchFamily="34" charset="0"/>
                <a:ea typeface="Times New Roman" pitchFamily="18" charset="0"/>
              </a:rPr>
              <a:t> Compounds predicted as active in the RF </a:t>
            </a:r>
            <a:r>
              <a:rPr kumimoji="0" lang="en-GB" b="0" i="0" u="none" strike="noStrike" cap="none" normalizeH="0" baseline="0" dirty="0" err="1" bmk="_Toc299005880">
                <a:ln>
                  <a:noFill/>
                </a:ln>
                <a:solidFill>
                  <a:schemeClr val="tx1"/>
                </a:solidFill>
                <a:effectLst/>
                <a:latin typeface="Arial" pitchFamily="34" charset="0"/>
                <a:ea typeface="Times New Roman" pitchFamily="18" charset="0"/>
              </a:rPr>
              <a:t>modeling</a:t>
            </a:r>
            <a:endParaRPr kumimoji="0" lang="en-US"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857232"/>
            <a:ext cx="8286808" cy="1323439"/>
          </a:xfrm>
          <a:prstGeom prst="rect">
            <a:avLst/>
          </a:prstGeom>
        </p:spPr>
        <p:txBody>
          <a:bodyPr wrap="square">
            <a:spAutoFit/>
          </a:bodyPr>
          <a:lstStyle/>
          <a:p>
            <a:pPr algn="just"/>
            <a:r>
              <a:rPr lang="en-GB" sz="2000" dirty="0"/>
              <a:t>Compounds were classified as active if they achieved a score of 0.50 or above in all three RF models. They were thus classified as active by ≥50% votes from the full ensemble of trees in each RF model.</a:t>
            </a:r>
          </a:p>
          <a:p>
            <a:pPr algn="just"/>
            <a:endParaRPr lang="en-GB" sz="2000" dirty="0"/>
          </a:p>
        </p:txBody>
      </p:sp>
      <p:sp>
        <p:nvSpPr>
          <p:cNvPr id="3" name="TextBox 2"/>
          <p:cNvSpPr txBox="1"/>
          <p:nvPr/>
        </p:nvSpPr>
        <p:spPr>
          <a:xfrm>
            <a:off x="285720" y="4686854"/>
            <a:ext cx="8286808" cy="707886"/>
          </a:xfrm>
          <a:prstGeom prst="rect">
            <a:avLst/>
          </a:prstGeom>
          <a:noFill/>
        </p:spPr>
        <p:txBody>
          <a:bodyPr wrap="square" rtlCol="0">
            <a:spAutoFit/>
          </a:bodyPr>
          <a:lstStyle/>
          <a:p>
            <a:pPr marL="342900" indent="-342900">
              <a:buFont typeface="Arial" panose="020B0604020202020204" pitchFamily="34" charset="0"/>
              <a:buChar char="•"/>
            </a:pPr>
            <a:r>
              <a:rPr lang="en-US" sz="2000" i="1" dirty="0"/>
              <a:t>In-vitro</a:t>
            </a:r>
            <a:r>
              <a:rPr lang="en-US" sz="2000" dirty="0"/>
              <a:t> studies where then performed for the selected hits obtained from RF </a:t>
            </a:r>
          </a:p>
        </p:txBody>
      </p:sp>
      <p:sp>
        <p:nvSpPr>
          <p:cNvPr id="4" name="TextBox 3"/>
          <p:cNvSpPr txBox="1"/>
          <p:nvPr/>
        </p:nvSpPr>
        <p:spPr>
          <a:xfrm>
            <a:off x="357158" y="2628781"/>
            <a:ext cx="8143932" cy="1600438"/>
          </a:xfrm>
          <a:prstGeom prst="rect">
            <a:avLst/>
          </a:prstGeom>
          <a:noFill/>
        </p:spPr>
        <p:txBody>
          <a:bodyPr wrap="square" rtlCol="0">
            <a:spAutoFit/>
          </a:bodyPr>
          <a:lstStyle/>
          <a:p>
            <a:r>
              <a:rPr lang="en-US" b="1" dirty="0"/>
              <a:t>Limitations:</a:t>
            </a:r>
          </a:p>
          <a:p>
            <a:pPr algn="just"/>
            <a:r>
              <a:rPr lang="en-US" sz="2000" dirty="0"/>
              <a:t>The main limitation of the RF modeling, just as with any other similarity method, is that molecules that may be active but which are chemically distinct from the molecules included in the test set will never be picked up as hits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40" y="857232"/>
            <a:ext cx="2587953" cy="584775"/>
          </a:xfrm>
          <a:prstGeom prst="rect">
            <a:avLst/>
          </a:prstGeom>
          <a:noFill/>
        </p:spPr>
        <p:txBody>
          <a:bodyPr wrap="none" rtlCol="0">
            <a:spAutoFit/>
          </a:bodyPr>
          <a:lstStyle/>
          <a:p>
            <a:r>
              <a:rPr lang="en-US" sz="3200" b="1" i="1" dirty="0"/>
              <a:t>In-vitro</a:t>
            </a:r>
            <a:r>
              <a:rPr lang="en-US" sz="3200" b="1" dirty="0"/>
              <a:t> Assay </a:t>
            </a:r>
          </a:p>
        </p:txBody>
      </p:sp>
      <p:graphicFrame>
        <p:nvGraphicFramePr>
          <p:cNvPr id="3" name="Table 2"/>
          <p:cNvGraphicFramePr>
            <a:graphicFrameLocks noGrp="1"/>
          </p:cNvGraphicFramePr>
          <p:nvPr/>
        </p:nvGraphicFramePr>
        <p:xfrm>
          <a:off x="1500166" y="2000240"/>
          <a:ext cx="6096000" cy="21234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dirty="0"/>
                        <a:t>Test Compounds</a:t>
                      </a:r>
                    </a:p>
                  </a:txBody>
                  <a:tcPr/>
                </a:tc>
                <a:tc>
                  <a:txBody>
                    <a:bodyPr/>
                    <a:lstStyle/>
                    <a:p>
                      <a:pPr algn="ctr"/>
                      <a:r>
                        <a:rPr lang="en-US" dirty="0" err="1"/>
                        <a:t>Rf</a:t>
                      </a:r>
                      <a:r>
                        <a:rPr lang="en-US" dirty="0"/>
                        <a:t> Score</a:t>
                      </a:r>
                    </a:p>
                  </a:txBody>
                  <a:tcPr/>
                </a:tc>
                <a:tc>
                  <a:txBody>
                    <a:bodyPr/>
                    <a:lstStyle/>
                    <a:p>
                      <a:pPr algn="ctr"/>
                      <a:r>
                        <a:rPr lang="en-US" dirty="0"/>
                        <a:t>IC50 </a:t>
                      </a:r>
                    </a:p>
                    <a:p>
                      <a:pPr algn="ctr"/>
                      <a:r>
                        <a:rPr lang="en-US" dirty="0"/>
                        <a:t>(µM)</a:t>
                      </a:r>
                    </a:p>
                  </a:txBody>
                  <a:tcPr/>
                </a:tc>
                <a:extLst>
                  <a:ext uri="{0D108BD9-81ED-4DB2-BD59-A6C34878D82A}">
                    <a16:rowId xmlns:a16="http://schemas.microsoft.com/office/drawing/2014/main" val="10000"/>
                  </a:ext>
                </a:extLst>
              </a:tr>
              <a:tr h="370840">
                <a:tc>
                  <a:txBody>
                    <a:bodyPr/>
                    <a:lstStyle/>
                    <a:p>
                      <a:pPr algn="ctr"/>
                      <a:r>
                        <a:rPr lang="en-US" dirty="0" err="1"/>
                        <a:t>Prunetin</a:t>
                      </a:r>
                      <a:endParaRPr lang="en-US" dirty="0"/>
                    </a:p>
                  </a:txBody>
                  <a:tcPr/>
                </a:tc>
                <a:tc>
                  <a:txBody>
                    <a:bodyPr/>
                    <a:lstStyle/>
                    <a:p>
                      <a:pPr algn="ctr"/>
                      <a:r>
                        <a:rPr lang="en-US" dirty="0"/>
                        <a:t>0.94</a:t>
                      </a:r>
                    </a:p>
                  </a:txBody>
                  <a:tcPr/>
                </a:tc>
                <a:tc>
                  <a:txBody>
                    <a:bodyPr/>
                    <a:lstStyle/>
                    <a:p>
                      <a:pPr algn="ctr"/>
                      <a:r>
                        <a:rPr lang="en-US" dirty="0"/>
                        <a:t>13.7</a:t>
                      </a:r>
                    </a:p>
                  </a:txBody>
                  <a:tcPr/>
                </a:tc>
                <a:extLst>
                  <a:ext uri="{0D108BD9-81ED-4DB2-BD59-A6C34878D82A}">
                    <a16:rowId xmlns:a16="http://schemas.microsoft.com/office/drawing/2014/main" val="10001"/>
                  </a:ext>
                </a:extLst>
              </a:tr>
              <a:tr h="370840">
                <a:tc>
                  <a:txBody>
                    <a:bodyPr/>
                    <a:lstStyle/>
                    <a:p>
                      <a:pPr algn="ctr"/>
                      <a:r>
                        <a:rPr lang="en-US" dirty="0" err="1"/>
                        <a:t>Ononin</a:t>
                      </a:r>
                      <a:endParaRPr lang="en-US" dirty="0"/>
                    </a:p>
                  </a:txBody>
                  <a:tcPr/>
                </a:tc>
                <a:tc>
                  <a:txBody>
                    <a:bodyPr/>
                    <a:lstStyle/>
                    <a:p>
                      <a:pPr algn="ctr"/>
                      <a:r>
                        <a:rPr lang="en-US" dirty="0"/>
                        <a:t>0.92</a:t>
                      </a:r>
                    </a:p>
                  </a:txBody>
                  <a:tcPr/>
                </a:tc>
                <a:tc>
                  <a:txBody>
                    <a:bodyPr/>
                    <a:lstStyle/>
                    <a:p>
                      <a:pPr algn="ctr"/>
                      <a:r>
                        <a:rPr lang="en-US" dirty="0"/>
                        <a:t>10.7</a:t>
                      </a:r>
                    </a:p>
                  </a:txBody>
                  <a:tcPr/>
                </a:tc>
                <a:extLst>
                  <a:ext uri="{0D108BD9-81ED-4DB2-BD59-A6C34878D82A}">
                    <a16:rowId xmlns:a16="http://schemas.microsoft.com/office/drawing/2014/main" val="10002"/>
                  </a:ext>
                </a:extLst>
              </a:tr>
              <a:tr h="370840">
                <a:tc>
                  <a:txBody>
                    <a:bodyPr/>
                    <a:lstStyle/>
                    <a:p>
                      <a:pPr algn="ctr"/>
                      <a:r>
                        <a:rPr lang="en-US" dirty="0" err="1"/>
                        <a:t>Cinnamic</a:t>
                      </a:r>
                      <a:r>
                        <a:rPr lang="en-US" dirty="0"/>
                        <a:t> acid</a:t>
                      </a:r>
                    </a:p>
                  </a:txBody>
                  <a:tcPr/>
                </a:tc>
                <a:tc>
                  <a:txBody>
                    <a:bodyPr/>
                    <a:lstStyle/>
                    <a:p>
                      <a:pPr algn="ctr"/>
                      <a:r>
                        <a:rPr lang="en-US" dirty="0"/>
                        <a:t>0.67</a:t>
                      </a:r>
                    </a:p>
                  </a:txBody>
                  <a:tcPr/>
                </a:tc>
                <a:tc>
                  <a:txBody>
                    <a:bodyPr/>
                    <a:lstStyle/>
                    <a:p>
                      <a:pPr algn="ctr"/>
                      <a:r>
                        <a:rPr lang="en-US" dirty="0"/>
                        <a:t>19.7</a:t>
                      </a:r>
                    </a:p>
                  </a:txBody>
                  <a:tcPr/>
                </a:tc>
                <a:extLst>
                  <a:ext uri="{0D108BD9-81ED-4DB2-BD59-A6C34878D82A}">
                    <a16:rowId xmlns:a16="http://schemas.microsoft.com/office/drawing/2014/main" val="10003"/>
                  </a:ext>
                </a:extLst>
              </a:tr>
              <a:tr h="370840">
                <a:tc>
                  <a:txBody>
                    <a:bodyPr/>
                    <a:lstStyle/>
                    <a:p>
                      <a:pPr algn="ctr"/>
                      <a:r>
                        <a:rPr lang="en-US" dirty="0" err="1"/>
                        <a:t>Vanillic</a:t>
                      </a:r>
                      <a:r>
                        <a:rPr lang="en-US" dirty="0"/>
                        <a:t> </a:t>
                      </a:r>
                      <a:r>
                        <a:rPr lang="en-US" baseline="0" dirty="0"/>
                        <a:t> acid</a:t>
                      </a:r>
                      <a:endParaRPr lang="en-US" dirty="0"/>
                    </a:p>
                  </a:txBody>
                  <a:tcPr/>
                </a:tc>
                <a:tc>
                  <a:txBody>
                    <a:bodyPr/>
                    <a:lstStyle/>
                    <a:p>
                      <a:pPr algn="ctr"/>
                      <a:r>
                        <a:rPr lang="en-US" dirty="0"/>
                        <a:t>0.63</a:t>
                      </a:r>
                    </a:p>
                  </a:txBody>
                  <a:tcPr/>
                </a:tc>
                <a:tc>
                  <a:txBody>
                    <a:bodyPr/>
                    <a:lstStyle/>
                    <a:p>
                      <a:pPr algn="ctr"/>
                      <a:r>
                        <a:rPr lang="en-US" dirty="0"/>
                        <a:t>36.0</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357166"/>
            <a:ext cx="8286808" cy="5632311"/>
          </a:xfrm>
          <a:prstGeom prst="rect">
            <a:avLst/>
          </a:prstGeom>
          <a:noFill/>
        </p:spPr>
        <p:txBody>
          <a:bodyPr wrap="square" rtlCol="0">
            <a:spAutoFit/>
          </a:bodyPr>
          <a:lstStyle/>
          <a:p>
            <a:pPr>
              <a:buFont typeface="Wingdings" pitchFamily="2" charset="2"/>
              <a:buChar char="§"/>
            </a:pPr>
            <a:r>
              <a:rPr lang="en-US" b="1" dirty="0"/>
              <a:t> Early Safety Tests</a:t>
            </a:r>
          </a:p>
          <a:p>
            <a:pPr>
              <a:buFont typeface="Arial" pitchFamily="34" charset="0"/>
              <a:buChar char="•"/>
            </a:pPr>
            <a:r>
              <a:rPr lang="en-US" dirty="0"/>
              <a:t>Perform initial tests on promising compounds</a:t>
            </a:r>
          </a:p>
          <a:p>
            <a:endParaRPr lang="en-US" dirty="0"/>
          </a:p>
          <a:p>
            <a:pPr>
              <a:buFont typeface="Arial" pitchFamily="34" charset="0"/>
              <a:buChar char="•"/>
            </a:pPr>
            <a:r>
              <a:rPr lang="en-US" dirty="0"/>
              <a:t> Calculate  “Pharmacokinetics,” or ADME/</a:t>
            </a:r>
            <a:r>
              <a:rPr lang="en-US" dirty="0" err="1"/>
              <a:t>Tox</a:t>
            </a:r>
            <a:r>
              <a:rPr lang="en-US" dirty="0"/>
              <a:t>  properties </a:t>
            </a:r>
            <a:r>
              <a:rPr lang="en-US" b="1" dirty="0"/>
              <a:t> </a:t>
            </a:r>
            <a:r>
              <a:rPr lang="en-US" dirty="0"/>
              <a:t>(Absorption, Distribution, Metabolism, Excretion and Toxicological) of each lead.</a:t>
            </a:r>
          </a:p>
          <a:p>
            <a:endParaRPr lang="en-US" dirty="0"/>
          </a:p>
          <a:p>
            <a:r>
              <a:rPr lang="en-US" dirty="0"/>
              <a:t>Successful drugs must be:</a:t>
            </a:r>
          </a:p>
          <a:p>
            <a:endParaRPr lang="en-US" dirty="0"/>
          </a:p>
          <a:p>
            <a:r>
              <a:rPr lang="en-US" dirty="0"/>
              <a:t>• absorbed into the bloodstream,</a:t>
            </a:r>
          </a:p>
          <a:p>
            <a:endParaRPr lang="en-US" dirty="0"/>
          </a:p>
          <a:p>
            <a:r>
              <a:rPr lang="en-US" dirty="0"/>
              <a:t>• distributed to the proper site of action in the body,</a:t>
            </a:r>
          </a:p>
          <a:p>
            <a:r>
              <a:rPr lang="en-US" dirty="0"/>
              <a:t> </a:t>
            </a:r>
          </a:p>
          <a:p>
            <a:r>
              <a:rPr lang="en-US" dirty="0"/>
              <a:t>• metabolized efficiently and effectively,</a:t>
            </a:r>
          </a:p>
          <a:p>
            <a:endParaRPr lang="en-US" dirty="0"/>
          </a:p>
          <a:p>
            <a:r>
              <a:rPr lang="en-US" dirty="0"/>
              <a:t>• successfully excreted from the body and</a:t>
            </a:r>
          </a:p>
          <a:p>
            <a:endParaRPr lang="en-US" dirty="0"/>
          </a:p>
          <a:p>
            <a:r>
              <a:rPr lang="en-US" dirty="0"/>
              <a:t>• demonstrated to be not toxic.</a:t>
            </a:r>
          </a:p>
          <a:p>
            <a:endParaRPr lang="en-US" dirty="0"/>
          </a:p>
          <a:p>
            <a:endParaRPr lang="en-US" dirty="0"/>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2">
            <a:extLst>
              <a:ext uri="{FF2B5EF4-FFF2-40B4-BE49-F238E27FC236}">
                <a16:creationId xmlns:a16="http://schemas.microsoft.com/office/drawing/2014/main" id="{E1F50DE6-D537-A844-98A5-FA9BDF0B22F9}"/>
              </a:ext>
            </a:extLst>
          </p:cNvPr>
          <p:cNvSpPr txBox="1">
            <a:spLocks noChangeArrowheads="1"/>
          </p:cNvSpPr>
          <p:nvPr/>
        </p:nvSpPr>
        <p:spPr bwMode="auto">
          <a:xfrm>
            <a:off x="1066800" y="228600"/>
            <a:ext cx="724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1" i="0" u="none" strike="noStrike" kern="1200" cap="none" spc="0" normalizeH="0" baseline="0" noProof="0">
                <a:ln>
                  <a:noFill/>
                </a:ln>
                <a:solidFill>
                  <a:srgbClr val="FFFFFF"/>
                </a:solidFill>
                <a:effectLst/>
                <a:uLnTx/>
                <a:uFillTx/>
                <a:latin typeface="Arial" panose="020B0604020202020204" pitchFamily="34" charset="0"/>
                <a:ea typeface="+mn-ea"/>
                <a:cs typeface="+mn-cs"/>
              </a:rPr>
              <a:t>Computer Aided Drug Design Techniques</a:t>
            </a:r>
          </a:p>
        </p:txBody>
      </p:sp>
      <p:sp>
        <p:nvSpPr>
          <p:cNvPr id="30724" name="Text Box 3">
            <a:extLst>
              <a:ext uri="{FF2B5EF4-FFF2-40B4-BE49-F238E27FC236}">
                <a16:creationId xmlns:a16="http://schemas.microsoft.com/office/drawing/2014/main" id="{2856773D-7AED-208A-3C34-64C63A981935}"/>
              </a:ext>
            </a:extLst>
          </p:cNvPr>
          <p:cNvSpPr txBox="1">
            <a:spLocks noChangeArrowheads="1"/>
          </p:cNvSpPr>
          <p:nvPr/>
        </p:nvSpPr>
        <p:spPr bwMode="auto">
          <a:xfrm>
            <a:off x="228600" y="838200"/>
            <a:ext cx="8677275"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a:t>
            </a:r>
            <a:r>
              <a:rPr kumimoji="0" lang="en-US" alt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Physicochemical Properties Calculations</a:t>
            </a:r>
          </a:p>
          <a:p>
            <a:pPr marL="457200" marR="0" lvl="1" indent="0" algn="l" defTabSz="914400" rtl="0" eaLnBrk="1" fontAlgn="base" latinLnBrk="0" hangingPunct="1">
              <a:lnSpc>
                <a:spcPct val="100000"/>
              </a:lnSpc>
              <a:spcBef>
                <a:spcPct val="0"/>
              </a:spcBef>
              <a:spcAft>
                <a:spcPct val="0"/>
              </a:spcAft>
              <a:buClrTx/>
              <a:buSzTx/>
              <a:buFontTx/>
              <a:buChar char="-"/>
              <a:tabLst/>
              <a:defRPr/>
            </a:pPr>
            <a:endParaRPr kumimoji="0" lang="en-US" altLang="en-US" sz="10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Char char="-"/>
              <a:tabLst/>
              <a:defRPr/>
            </a:pPr>
            <a:r>
              <a:rPr kumimoji="0" lang="en-US" alt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Partition Coefficient (</a:t>
            </a:r>
            <a:r>
              <a:rPr kumimoji="0" lang="en-US" altLang="en-US" sz="2000" b="0" i="0" u="none" strike="noStrike" kern="1200" cap="none" spc="0" normalizeH="0" baseline="0" noProof="0" dirty="0" err="1">
                <a:ln>
                  <a:noFill/>
                </a:ln>
                <a:solidFill>
                  <a:srgbClr val="FFFFFF"/>
                </a:solidFill>
                <a:effectLst/>
                <a:uLnTx/>
                <a:uFillTx/>
                <a:latin typeface="Arial" panose="020B0604020202020204" pitchFamily="34" charset="0"/>
                <a:ea typeface="+mn-ea"/>
                <a:cs typeface="+mn-cs"/>
              </a:rPr>
              <a:t>LogP</a:t>
            </a:r>
            <a:r>
              <a:rPr kumimoji="0" lang="en-US" alt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Dissociation Constant (</a:t>
            </a:r>
            <a:r>
              <a:rPr kumimoji="0" lang="en-US" altLang="en-US" sz="2000" b="0" i="0" u="none" strike="noStrike" kern="1200" cap="none" spc="0" normalizeH="0" baseline="0" noProof="0" dirty="0" err="1">
                <a:ln>
                  <a:noFill/>
                </a:ln>
                <a:solidFill>
                  <a:srgbClr val="FFFFFF"/>
                </a:solidFill>
                <a:effectLst/>
                <a:uLnTx/>
                <a:uFillTx/>
                <a:latin typeface="Arial" panose="020B0604020202020204" pitchFamily="34" charset="0"/>
                <a:ea typeface="+mn-ea"/>
                <a:cs typeface="+mn-cs"/>
              </a:rPr>
              <a:t>pKa</a:t>
            </a:r>
            <a:r>
              <a:rPr kumimoji="0" lang="en-US" alt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etc.</a:t>
            </a:r>
          </a:p>
          <a:p>
            <a:pPr marL="457200" marR="0" lvl="1" indent="0" algn="l" defTabSz="914400" rtl="0" eaLnBrk="1" fontAlgn="base" latinLnBrk="0" hangingPunct="1">
              <a:lnSpc>
                <a:spcPct val="100000"/>
              </a:lnSpc>
              <a:spcBef>
                <a:spcPct val="0"/>
              </a:spcBef>
              <a:spcAft>
                <a:spcPct val="0"/>
              </a:spcAft>
              <a:buClrTx/>
              <a:buSzTx/>
              <a:buFontTx/>
              <a:buNone/>
              <a:tabLst/>
              <a:defRPr/>
            </a:pPr>
            <a:endParaRPr kumimoji="0" lang="en-US" altLang="en-US" sz="10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Drug Design</a:t>
            </a:r>
          </a:p>
          <a:p>
            <a:pPr marL="0" marR="0" lvl="0" indent="0" algn="l" defTabSz="914400" rtl="0" eaLnBrk="1" fontAlgn="base" latinLnBrk="0" hangingPunct="1">
              <a:lnSpc>
                <a:spcPct val="100000"/>
              </a:lnSpc>
              <a:spcBef>
                <a:spcPct val="0"/>
              </a:spcBef>
              <a:spcAft>
                <a:spcPct val="0"/>
              </a:spcAft>
              <a:buClrTx/>
              <a:buSzTx/>
              <a:buFontTx/>
              <a:buChar char="-"/>
              <a:tabLst/>
              <a:defRPr/>
            </a:pPr>
            <a:endParaRPr kumimoji="0" lang="en-US" altLang="en-US" sz="10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Char char="-"/>
              <a:tabLst/>
              <a:defRPr/>
            </a:pPr>
            <a:r>
              <a:rPr kumimoji="0" lang="en-US" alt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Ligand Based Drug Design</a:t>
            </a:r>
          </a:p>
          <a:p>
            <a:pPr marL="914400" marR="0" lvl="2" indent="0" algn="l" defTabSz="914400" rtl="0" eaLnBrk="1" fontAlgn="base" latinLnBrk="0" hangingPunct="1">
              <a:lnSpc>
                <a:spcPct val="100000"/>
              </a:lnSpc>
              <a:spcBef>
                <a:spcPct val="0"/>
              </a:spcBef>
              <a:spcAft>
                <a:spcPct val="0"/>
              </a:spcAft>
              <a:buClrTx/>
              <a:buSzTx/>
              <a:buFontTx/>
              <a:buChar char="-"/>
              <a:tabLst/>
              <a:defRPr/>
            </a:pPr>
            <a:r>
              <a:rPr kumimoji="0" lang="en-US" alt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QSARs</a:t>
            </a:r>
          </a:p>
          <a:p>
            <a:pPr marL="914400" marR="0" lvl="2" indent="0" algn="l" defTabSz="914400" rtl="0" eaLnBrk="1" fontAlgn="base" latinLnBrk="0" hangingPunct="1">
              <a:lnSpc>
                <a:spcPct val="100000"/>
              </a:lnSpc>
              <a:spcBef>
                <a:spcPct val="0"/>
              </a:spcBef>
              <a:spcAft>
                <a:spcPct val="0"/>
              </a:spcAft>
              <a:buClrTx/>
              <a:buSzTx/>
              <a:buFontTx/>
              <a:buChar char="-"/>
              <a:tabLst/>
              <a:defRPr/>
            </a:pPr>
            <a:r>
              <a:rPr kumimoji="0" lang="en-US" alt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Pharmacophore Perception</a:t>
            </a:r>
          </a:p>
          <a:p>
            <a:pPr marL="914400" marR="0" lvl="2" indent="0" algn="l" defTabSz="914400" rtl="0" eaLnBrk="1" fontAlgn="base" latinLnBrk="0" hangingPunct="1">
              <a:lnSpc>
                <a:spcPct val="100000"/>
              </a:lnSpc>
              <a:spcBef>
                <a:spcPct val="0"/>
              </a:spcBef>
              <a:spcAft>
                <a:spcPct val="0"/>
              </a:spcAft>
              <a:buClrTx/>
              <a:buSzTx/>
              <a:buFontTx/>
              <a:buChar char="-"/>
              <a:tabLst/>
              <a:defRPr/>
            </a:pPr>
            <a:endParaRPr kumimoji="0" lang="en-US" altLang="en-US" sz="10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Char char="-"/>
              <a:tabLst/>
              <a:defRPr/>
            </a:pPr>
            <a:r>
              <a:rPr kumimoji="0" lang="en-US" alt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Structure Based Drug Design</a:t>
            </a:r>
          </a:p>
          <a:p>
            <a:pPr marL="914400" marR="0" lvl="2" indent="0" algn="l" defTabSz="914400" rtl="0" eaLnBrk="1" fontAlgn="base" latinLnBrk="0" hangingPunct="1">
              <a:lnSpc>
                <a:spcPct val="100000"/>
              </a:lnSpc>
              <a:spcBef>
                <a:spcPct val="0"/>
              </a:spcBef>
              <a:spcAft>
                <a:spcPct val="0"/>
              </a:spcAft>
              <a:buClrTx/>
              <a:buSzTx/>
              <a:buFontTx/>
              <a:buChar char="-"/>
              <a:tabLst/>
              <a:defRPr/>
            </a:pPr>
            <a:r>
              <a:rPr kumimoji="0" lang="en-US" alt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Docking &amp; Scoring</a:t>
            </a:r>
          </a:p>
          <a:p>
            <a:pPr marL="914400" marR="0" lvl="2" indent="0" algn="l" defTabSz="914400" rtl="0" eaLnBrk="1" fontAlgn="base" latinLnBrk="0" hangingPunct="1">
              <a:lnSpc>
                <a:spcPct val="100000"/>
              </a:lnSpc>
              <a:spcBef>
                <a:spcPct val="0"/>
              </a:spcBef>
              <a:spcAft>
                <a:spcPct val="0"/>
              </a:spcAft>
              <a:buClrTx/>
              <a:buSzTx/>
              <a:buFontTx/>
              <a:buChar char="-"/>
              <a:tabLst/>
              <a:defRPr/>
            </a:pPr>
            <a:r>
              <a:rPr kumimoji="0" lang="en-US" alt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de-novo drug design</a:t>
            </a:r>
          </a:p>
          <a:p>
            <a:pPr marL="457200" marR="0" lvl="1" indent="0" algn="l" defTabSz="914400" rtl="0" eaLnBrk="1" fontAlgn="base" latinLnBrk="0" hangingPunct="1">
              <a:lnSpc>
                <a:spcPct val="100000"/>
              </a:lnSpc>
              <a:spcBef>
                <a:spcPct val="0"/>
              </a:spcBef>
              <a:spcAft>
                <a:spcPct val="0"/>
              </a:spcAft>
              <a:buClrTx/>
              <a:buSzTx/>
              <a:buFontTx/>
              <a:buNone/>
              <a:tabLst/>
              <a:defRPr/>
            </a:pPr>
            <a:endParaRPr kumimoji="0" lang="en-US" altLang="en-US" sz="10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Pharmacokinetic Modeling (QSPRs)</a:t>
            </a:r>
          </a:p>
          <a:p>
            <a:pPr marL="457200" marR="0" lvl="1" indent="0" algn="l" defTabSz="914400" rtl="0" eaLnBrk="1" fontAlgn="base" latinLnBrk="0" hangingPunct="1">
              <a:lnSpc>
                <a:spcPct val="100000"/>
              </a:lnSpc>
              <a:spcBef>
                <a:spcPct val="0"/>
              </a:spcBef>
              <a:spcAft>
                <a:spcPct val="0"/>
              </a:spcAft>
              <a:buClrTx/>
              <a:buSzTx/>
              <a:buFontTx/>
              <a:buChar char="-"/>
              <a:tabLst/>
              <a:defRPr/>
            </a:pPr>
            <a:r>
              <a:rPr kumimoji="0" lang="en-US" alt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Absorption, Metabolism, </a:t>
            </a:r>
            <a:r>
              <a:rPr kumimoji="0" lang="en-US" altLang="en-US" sz="18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Distribution and</a:t>
            </a:r>
            <a:r>
              <a:rPr kumimoji="0" lang="en-US" alt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a:t>
            </a:r>
            <a:r>
              <a:rPr kumimoji="0" lang="en-US" alt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Toxicity etc.</a:t>
            </a:r>
          </a:p>
          <a:p>
            <a:pPr marL="457200" marR="0" lvl="1" indent="0" algn="l" defTabSz="914400" rtl="0" eaLnBrk="1" fontAlgn="base" latinLnBrk="0" hangingPunct="1">
              <a:lnSpc>
                <a:spcPct val="100000"/>
              </a:lnSpc>
              <a:spcBef>
                <a:spcPct val="0"/>
              </a:spcBef>
              <a:spcAft>
                <a:spcPct val="0"/>
              </a:spcAft>
              <a:buClrTx/>
              <a:buSzTx/>
              <a:buFontTx/>
              <a:buNone/>
              <a:tabLst/>
              <a:defRPr/>
            </a:pPr>
            <a:endParaRPr kumimoji="0" lang="en-US" altLang="en-US" sz="10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Cheminformatics</a:t>
            </a:r>
          </a:p>
          <a:p>
            <a:pPr marL="457200" marR="0" lvl="1" indent="0" algn="l" defTabSz="914400" rtl="0" eaLnBrk="1" fontAlgn="base" latinLnBrk="0" hangingPunct="1">
              <a:lnSpc>
                <a:spcPct val="100000"/>
              </a:lnSpc>
              <a:spcBef>
                <a:spcPct val="0"/>
              </a:spcBef>
              <a:spcAft>
                <a:spcPct val="0"/>
              </a:spcAft>
              <a:buClrTx/>
              <a:buSzTx/>
              <a:buFontTx/>
              <a:buChar char="-"/>
              <a:tabLst/>
              <a:defRPr/>
            </a:pPr>
            <a:r>
              <a:rPr kumimoji="0" lang="en-US" alt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Database Management </a:t>
            </a:r>
          </a:p>
          <a:p>
            <a:pPr marL="457200" marR="0" lvl="1" indent="0" algn="l" defTabSz="914400" rtl="0" eaLnBrk="1" fontAlgn="base" latinLnBrk="0" hangingPunct="1">
              <a:lnSpc>
                <a:spcPct val="100000"/>
              </a:lnSpc>
              <a:spcBef>
                <a:spcPct val="0"/>
              </a:spcBef>
              <a:spcAft>
                <a:spcPct val="0"/>
              </a:spcAft>
              <a:buClrTx/>
              <a:buSzTx/>
              <a:buFontTx/>
              <a:buChar char="-"/>
              <a:tabLst/>
              <a:defRPr/>
            </a:pPr>
            <a:r>
              <a:rPr kumimoji="0" lang="en-US" alt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Similarity / Diversity Searches</a:t>
            </a:r>
          </a:p>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en-US" sz="20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All techniques joins together to form VIRTUAL SCREENING protocols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928670"/>
            <a:ext cx="8358246" cy="923330"/>
          </a:xfrm>
          <a:prstGeom prst="rect">
            <a:avLst/>
          </a:prstGeom>
          <a:noFill/>
        </p:spPr>
        <p:txBody>
          <a:bodyPr wrap="square" rtlCol="0">
            <a:spAutoFit/>
          </a:bodyPr>
          <a:lstStyle/>
          <a:p>
            <a:pPr>
              <a:buFont typeface="Wingdings" pitchFamily="2" charset="2"/>
              <a:buChar char="§"/>
            </a:pPr>
            <a:r>
              <a:rPr lang="en-US" b="1" dirty="0"/>
              <a:t> Lead Optimization</a:t>
            </a:r>
          </a:p>
          <a:p>
            <a:r>
              <a:rPr lang="en-US" dirty="0"/>
              <a:t>Alter the structure of lead candidates to improve properties. </a:t>
            </a:r>
          </a:p>
          <a:p>
            <a:endParaRPr lang="en-US" dirty="0"/>
          </a:p>
        </p:txBody>
      </p:sp>
      <p:sp>
        <p:nvSpPr>
          <p:cNvPr id="3" name="TextBox 2"/>
          <p:cNvSpPr txBox="1"/>
          <p:nvPr/>
        </p:nvSpPr>
        <p:spPr>
          <a:xfrm>
            <a:off x="214282" y="2000240"/>
            <a:ext cx="8429684" cy="923330"/>
          </a:xfrm>
          <a:prstGeom prst="rect">
            <a:avLst/>
          </a:prstGeom>
          <a:noFill/>
        </p:spPr>
        <p:txBody>
          <a:bodyPr wrap="square" rtlCol="0">
            <a:spAutoFit/>
          </a:bodyPr>
          <a:lstStyle/>
          <a:p>
            <a:pPr>
              <a:buFont typeface="Wingdings" pitchFamily="2" charset="2"/>
              <a:buChar char="§"/>
            </a:pPr>
            <a:r>
              <a:rPr lang="en-US" b="1" dirty="0"/>
              <a:t> Preclinical Testing</a:t>
            </a:r>
          </a:p>
          <a:p>
            <a:r>
              <a:rPr lang="en-US" i="1" dirty="0"/>
              <a:t>In-vitro</a:t>
            </a:r>
            <a:r>
              <a:rPr lang="en-US" dirty="0"/>
              <a:t> (lab; test tube) and </a:t>
            </a:r>
            <a:r>
              <a:rPr lang="en-US" i="1" dirty="0"/>
              <a:t>in-vivo</a:t>
            </a:r>
            <a:r>
              <a:rPr lang="en-US" dirty="0"/>
              <a:t> ( animal model) testing, to determine if the drug is safe enough for human testing.</a:t>
            </a:r>
          </a:p>
        </p:txBody>
      </p:sp>
      <p:sp>
        <p:nvSpPr>
          <p:cNvPr id="4" name="TextBox 3"/>
          <p:cNvSpPr txBox="1"/>
          <p:nvPr/>
        </p:nvSpPr>
        <p:spPr>
          <a:xfrm>
            <a:off x="357158" y="3214686"/>
            <a:ext cx="8215370" cy="646331"/>
          </a:xfrm>
          <a:prstGeom prst="rect">
            <a:avLst/>
          </a:prstGeom>
          <a:noFill/>
        </p:spPr>
        <p:txBody>
          <a:bodyPr wrap="square" rtlCol="0">
            <a:spAutoFit/>
          </a:bodyPr>
          <a:lstStyle/>
          <a:p>
            <a:r>
              <a:rPr lang="en-US" dirty="0"/>
              <a:t>After starting with approximately 5,000 to 10,000 compounds, one and five molecules are selected as “candidate drugs,” which then be studied in clinical trials.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642910" y="1428736"/>
            <a:ext cx="3571875" cy="442912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357686" y="1428736"/>
            <a:ext cx="4445032" cy="4429156"/>
          </a:xfrm>
          <a:prstGeom prst="rect">
            <a:avLst/>
          </a:prstGeom>
          <a:noFill/>
          <a:ln w="9525">
            <a:noFill/>
            <a:miter lim="800000"/>
            <a:headEnd/>
            <a:tailEnd/>
          </a:ln>
          <a:effectLst/>
        </p:spPr>
      </p:pic>
      <p:sp>
        <p:nvSpPr>
          <p:cNvPr id="4" name="Rectangle 3"/>
          <p:cNvSpPr/>
          <p:nvPr/>
        </p:nvSpPr>
        <p:spPr>
          <a:xfrm>
            <a:off x="0" y="0"/>
            <a:ext cx="9144000" cy="1292662"/>
          </a:xfrm>
          <a:prstGeom prst="rect">
            <a:avLst/>
          </a:prstGeom>
        </p:spPr>
        <p:txBody>
          <a:bodyPr wrap="square">
            <a:spAutoFit/>
          </a:bodyPr>
          <a:lstStyle/>
          <a:p>
            <a:endParaRPr lang="en-US" dirty="0"/>
          </a:p>
          <a:p>
            <a:r>
              <a:rPr lang="en-US" sz="3600" dirty="0"/>
              <a:t>		</a:t>
            </a:r>
            <a:r>
              <a:rPr lang="en-US" sz="3600" dirty="0">
                <a:solidFill>
                  <a:schemeClr val="accent1">
                    <a:lumMod val="75000"/>
                  </a:schemeClr>
                </a:solidFill>
              </a:rPr>
              <a:t>High throughput automation </a:t>
            </a:r>
          </a:p>
          <a:p>
            <a:r>
              <a:rPr lang="en-US" sz="2400" dirty="0"/>
              <a:t>          High-throughput screening 	Combinatorial chemistry </a:t>
            </a:r>
          </a:p>
        </p:txBody>
      </p:sp>
      <p:sp>
        <p:nvSpPr>
          <p:cNvPr id="5" name="Rectangle 4"/>
          <p:cNvSpPr/>
          <p:nvPr/>
        </p:nvSpPr>
        <p:spPr>
          <a:xfrm>
            <a:off x="642910" y="5934670"/>
            <a:ext cx="8215370" cy="800219"/>
          </a:xfrm>
          <a:prstGeom prst="rect">
            <a:avLst/>
          </a:prstGeom>
        </p:spPr>
        <p:txBody>
          <a:bodyPr wrap="square">
            <a:spAutoFit/>
          </a:bodyPr>
          <a:lstStyle/>
          <a:p>
            <a:endParaRPr lang="en-US" dirty="0"/>
          </a:p>
          <a:p>
            <a:r>
              <a:rPr lang="en-US" sz="2800" dirty="0"/>
              <a:t>Still need to consider carefully what to screen/make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descr="Image result for steps in drug designing"/>
          <p:cNvPicPr>
            <a:picLocks noChangeAspect="1" noChangeArrowheads="1"/>
          </p:cNvPicPr>
          <p:nvPr/>
        </p:nvPicPr>
        <p:blipFill>
          <a:blip r:embed="rId2"/>
          <a:srcRect/>
          <a:stretch>
            <a:fillRect/>
          </a:stretch>
        </p:blipFill>
        <p:spPr bwMode="auto">
          <a:xfrm>
            <a:off x="1500166" y="428604"/>
            <a:ext cx="5786478" cy="5980856"/>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1661</TotalTime>
  <Words>2511</Words>
  <Application>Microsoft Office PowerPoint</Application>
  <PresentationFormat>On-screen Show (4:3)</PresentationFormat>
  <Paragraphs>456</Paragraphs>
  <Slides>60</Slides>
  <Notes>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60</vt:i4>
      </vt:variant>
    </vt:vector>
  </HeadingPairs>
  <TitlesOfParts>
    <vt:vector size="71" baseType="lpstr">
      <vt:lpstr>Arial</vt:lpstr>
      <vt:lpstr>Calibri</vt:lpstr>
      <vt:lpstr>Comic Sans MS</vt:lpstr>
      <vt:lpstr>Google Sans</vt:lpstr>
      <vt:lpstr>Symbol</vt:lpstr>
      <vt:lpstr>Times</vt:lpstr>
      <vt:lpstr>Times New Roman</vt:lpstr>
      <vt:lpstr>Verdana</vt:lpstr>
      <vt:lpstr>Wingdings</vt:lpstr>
      <vt:lpstr>Office Theme</vt:lpstr>
      <vt:lpstr>Beam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Natural Products as Drugs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Molecular similarity on the Chemical Space</vt:lpstr>
      <vt:lpstr>PowerPoint Presentation</vt:lpstr>
      <vt:lpstr>QSAR and Drug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King's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DRUG DESIGN</dc:title>
  <dc:creator>Sadaf Naeem</dc:creator>
  <cp:lastModifiedBy>Sadaf Naeem</cp:lastModifiedBy>
  <cp:revision>191</cp:revision>
  <dcterms:created xsi:type="dcterms:W3CDTF">2012-10-14T05:47:59Z</dcterms:created>
  <dcterms:modified xsi:type="dcterms:W3CDTF">2023-08-23T20:17:12Z</dcterms:modified>
</cp:coreProperties>
</file>