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9" r:id="rId4"/>
    <p:sldId id="268" r:id="rId5"/>
    <p:sldId id="267" r:id="rId6"/>
    <p:sldId id="271" r:id="rId7"/>
    <p:sldId id="272" r:id="rId8"/>
    <p:sldId id="270" r:id="rId9"/>
    <p:sldId id="274" r:id="rId10"/>
    <p:sldId id="275" r:id="rId11"/>
    <p:sldId id="262" r:id="rId12"/>
    <p:sldId id="263" r:id="rId13"/>
    <p:sldId id="258" r:id="rId14"/>
    <p:sldId id="264" r:id="rId15"/>
    <p:sldId id="259" r:id="rId16"/>
    <p:sldId id="265" r:id="rId17"/>
    <p:sldId id="266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 Chao" initials="BC" lastIdx="1" clrIdx="0">
    <p:extLst>
      <p:ext uri="{19B8F6BF-5375-455C-9EA6-DF929625EA0E}">
        <p15:presenceInfo xmlns:p15="http://schemas.microsoft.com/office/powerpoint/2012/main" userId="S::BowChao@VIACPU.com::020e4501-1199-4492-8762-369ad006ac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4" autoAdjust="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D149-B935-45B3-9F5E-EADB1EC407DD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DA9E-CE0A-4CC5-99B0-EF038A632E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7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Asynchronous      Synchronized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 recovery time   =  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setup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4F4F4F"/>
                </a:solidFill>
                <a:effectLst/>
                <a:latin typeface="PingFang SC"/>
              </a:rPr>
              <a:t> removal time   =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hold time</a:t>
            </a: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1DA9E-CE0A-4CC5-99B0-EF038A632EF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2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ackiezhang1993/article/details/85319001" TargetMode="External"/><Relationship Id="rId7" Type="http://schemas.openxmlformats.org/officeDocument/2006/relationships/hyperlink" Target="https://www.twblogs.net/a/5c265c9fbd9eee16b3db96f2" TargetMode="External"/><Relationship Id="rId2" Type="http://schemas.openxmlformats.org/officeDocument/2006/relationships/hyperlink" Target="https://www.intel.com/content/www/us/en/docs/programmable/683082/22-1/using-asynchronous-re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hub.org/basics-serial-peripheral-interface-spi/" TargetMode="External"/><Relationship Id="rId5" Type="http://schemas.openxmlformats.org/officeDocument/2006/relationships/hyperlink" Target="https://en.wikipedia.org/wiki/Serial_Peripheral_Interface#Mode_numbers" TargetMode="External"/><Relationship Id="rId4" Type="http://schemas.openxmlformats.org/officeDocument/2006/relationships/hyperlink" Target="https://magicjackting.pixnet.net/blog/post/1647251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avel-harness.readthedocs.io/en/latest/housekeeping-spi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6BC35-FD5A-4C96-BCD4-7BE08BF7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29509"/>
            <a:ext cx="8915399" cy="2262781"/>
          </a:xfrm>
        </p:spPr>
        <p:txBody>
          <a:bodyPr/>
          <a:lstStyle/>
          <a:p>
            <a:pPr algn="ctr"/>
            <a:r>
              <a:rPr lang="en-US" altLang="zh-TW" b="1" dirty="0"/>
              <a:t>SPI</a:t>
            </a:r>
            <a:r>
              <a:rPr lang="zh-TW" altLang="en-US" b="1" dirty="0"/>
              <a:t> </a:t>
            </a:r>
            <a:r>
              <a:rPr lang="en-US" altLang="zh-TW" b="1" dirty="0"/>
              <a:t>Device Simulation</a:t>
            </a:r>
            <a:br>
              <a:rPr lang="en-US" altLang="zh-TW" b="1" dirty="0"/>
            </a:br>
            <a:r>
              <a:rPr lang="en-US" altLang="zh-TW" b="1" dirty="0"/>
              <a:t>LAB2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DA5078-A974-44AB-9540-3DD2DDE1F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2023/05/15  Bow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8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B315F2-BFFF-47A4-9273-BB2D5593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23" y="1104725"/>
            <a:ext cx="5800000" cy="304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B92F73-C773-4B79-928A-E21264F4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0" y="1643994"/>
            <a:ext cx="8622955" cy="13428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C4CF05-BAE4-4CD2-8122-97E7FA2E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15" y="3312831"/>
            <a:ext cx="3857143" cy="7523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1EE874A-8E70-4700-824A-962C017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15" y="4229465"/>
            <a:ext cx="8706600" cy="131428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85C528-485B-48EA-B84E-5A7479624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360" y="5708004"/>
            <a:ext cx="6971428" cy="78095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623209-1CC5-4B4E-8C4D-9D893B181573}"/>
              </a:ext>
            </a:extLst>
          </p:cNvPr>
          <p:cNvSpPr txBox="1"/>
          <p:nvPr/>
        </p:nvSpPr>
        <p:spPr>
          <a:xfrm>
            <a:off x="8392561" y="1040155"/>
            <a:ext cx="18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Default value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211D995-5C9F-4ADC-BD70-A8C5B649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79128"/>
              </p:ext>
            </p:extLst>
          </p:nvPr>
        </p:nvGraphicFramePr>
        <p:xfrm>
          <a:off x="9929011" y="1724788"/>
          <a:ext cx="2057400" cy="4965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6110156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594929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34620547"/>
                    </a:ext>
                  </a:extLst>
                </a:gridCol>
              </a:tblGrid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 clk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spi clk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123438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085751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336358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452099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406623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723491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084632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850433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264308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5311422"/>
                  </a:ext>
                </a:extLst>
              </a:tr>
              <a:tr h="412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721215"/>
                  </a:ext>
                </a:extLst>
              </a:tr>
              <a:tr h="4309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D46D4B5-3CB0-4526-BFA9-1D12B1BCB54A}"/>
              </a:ext>
            </a:extLst>
          </p:cNvPr>
          <p:cNvSpPr txBox="1"/>
          <p:nvPr/>
        </p:nvSpPr>
        <p:spPr>
          <a:xfrm>
            <a:off x="2029580" y="476334"/>
            <a:ext cx="95184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44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4400" b="1" i="0" dirty="0">
                <a:solidFill>
                  <a:srgbClr val="262626"/>
                </a:solidFill>
                <a:effectLst/>
                <a:latin typeface="intel-one"/>
              </a:rPr>
              <a:t>ynchronous Reset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A764D6-3633-4161-9C13-5C321634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55" y="1709974"/>
            <a:ext cx="5621693" cy="1972524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3E0CC650-8009-41E3-9B78-5A07C6F97E1C}"/>
              </a:ext>
            </a:extLst>
          </p:cNvPr>
          <p:cNvGrpSpPr/>
          <p:nvPr/>
        </p:nvGrpSpPr>
        <p:grpSpPr>
          <a:xfrm>
            <a:off x="2029580" y="1512673"/>
            <a:ext cx="3905795" cy="4339650"/>
            <a:chOff x="889505" y="1557196"/>
            <a:chExt cx="3905795" cy="4339650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4F29F6D-645B-4687-AA77-6DF8E85CDD4B}"/>
                </a:ext>
              </a:extLst>
            </p:cNvPr>
            <p:cNvSpPr txBox="1"/>
            <p:nvPr/>
          </p:nvSpPr>
          <p:spPr>
            <a:xfrm>
              <a:off x="889505" y="1557196"/>
              <a:ext cx="3905795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module </a:t>
              </a:r>
              <a:r>
                <a:rPr lang="en-US" altLang="zh-TW" sz="1200" b="1" dirty="0" err="1"/>
                <a:t>clk_rst_sync</a:t>
              </a:r>
              <a:r>
                <a:rPr lang="en-US" altLang="zh-TW" sz="1200" b="1" dirty="0"/>
                <a:t> (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,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,</a:t>
              </a:r>
            </a:p>
            <a:p>
              <a:r>
                <a:rPr lang="en-US" altLang="zh-TW" sz="1200" b="1" dirty="0"/>
                <a:t>        din,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dout</a:t>
              </a:r>
              <a:endParaRPr lang="en-US" altLang="zh-TW" sz="1200" b="1" dirty="0"/>
            </a:p>
            <a:p>
              <a:r>
                <a:rPr lang="en-US" altLang="zh-TW" sz="1200" b="1" dirty="0"/>
                <a:t>);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input  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;</a:t>
              </a:r>
            </a:p>
            <a:p>
              <a:r>
                <a:rPr lang="en-US" altLang="zh-TW" sz="1200" b="1" dirty="0"/>
                <a:t>input   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;</a:t>
              </a:r>
            </a:p>
            <a:p>
              <a:r>
                <a:rPr lang="en-US" altLang="zh-TW" sz="1200" b="1" dirty="0"/>
                <a:t>input   din;</a:t>
              </a:r>
            </a:p>
            <a:p>
              <a:r>
                <a:rPr lang="en-US" altLang="zh-TW" sz="1200" b="1" dirty="0"/>
                <a:t>output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reg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always@(</a:t>
              </a:r>
              <a:r>
                <a:rPr lang="en-US" altLang="zh-TW" sz="1200" b="1" dirty="0" err="1"/>
                <a:t>posedge</a:t>
              </a:r>
              <a:r>
                <a:rPr lang="en-US" altLang="zh-TW" sz="1200" b="1" dirty="0"/>
                <a:t>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) begin</a:t>
              </a:r>
            </a:p>
            <a:p>
              <a:r>
                <a:rPr lang="en-US" altLang="zh-TW" sz="1200" b="1" dirty="0"/>
                <a:t>    if(!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) begin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 &lt;= 1'b0;</a:t>
              </a:r>
            </a:p>
            <a:p>
              <a:r>
                <a:rPr lang="en-US" altLang="zh-TW" sz="1200" b="1" dirty="0"/>
                <a:t>    end else begin</a:t>
              </a:r>
            </a:p>
            <a:p>
              <a:r>
                <a:rPr lang="en-US" altLang="zh-TW" sz="1200" b="1" dirty="0"/>
                <a:t>       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 &lt;= din;</a:t>
              </a:r>
            </a:p>
            <a:p>
              <a:r>
                <a:rPr lang="en-US" altLang="zh-TW" sz="1200" b="1" dirty="0"/>
                <a:t>    end</a:t>
              </a:r>
            </a:p>
            <a:p>
              <a:r>
                <a:rPr lang="en-US" altLang="zh-TW" sz="1200" b="1" dirty="0"/>
                <a:t>end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 err="1"/>
                <a:t>endmodule</a:t>
              </a:r>
              <a:endParaRPr lang="zh-TW" altLang="en-US" sz="1200" b="1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9BDAAEE-964A-4418-A7DB-262D04038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20" y="3727021"/>
              <a:ext cx="476282" cy="408579"/>
            </a:xfrm>
            <a:prstGeom prst="straightConnector1">
              <a:avLst/>
            </a:prstGeom>
            <a:ln w="47625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9D8168D-DC06-4644-8432-C7784FB3026F}"/>
                </a:ext>
              </a:extLst>
            </p:cNvPr>
            <p:cNvSpPr txBox="1"/>
            <p:nvPr/>
          </p:nvSpPr>
          <p:spPr>
            <a:xfrm>
              <a:off x="2240919" y="3357689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intel-one"/>
                </a:rPr>
                <a:t>S</a:t>
              </a:r>
              <a:r>
                <a:rPr lang="en-US" altLang="zh-TW" sz="1800" b="1" i="0" dirty="0">
                  <a:solidFill>
                    <a:srgbClr val="FF0000"/>
                  </a:solidFill>
                  <a:effectLst/>
                  <a:latin typeface="intel-one"/>
                </a:rPr>
                <a:t>ynchronous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07DECF5-3645-45B3-BD06-80242AF97F1A}"/>
              </a:ext>
            </a:extLst>
          </p:cNvPr>
          <p:cNvCxnSpPr>
            <a:cxnSpLocks/>
          </p:cNvCxnSpPr>
          <p:nvPr/>
        </p:nvCxnSpPr>
        <p:spPr>
          <a:xfrm flipH="1">
            <a:off x="2743200" y="3643251"/>
            <a:ext cx="972155" cy="71472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D46D4B5-3CB0-4526-BFA9-1D12B1BCB54A}"/>
              </a:ext>
            </a:extLst>
          </p:cNvPr>
          <p:cNvSpPr txBox="1"/>
          <p:nvPr/>
        </p:nvSpPr>
        <p:spPr>
          <a:xfrm>
            <a:off x="2029580" y="476334"/>
            <a:ext cx="95184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44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4400" b="1" i="0" dirty="0">
                <a:solidFill>
                  <a:srgbClr val="262626"/>
                </a:solidFill>
                <a:effectLst/>
                <a:latin typeface="intel-one"/>
              </a:rPr>
              <a:t>ynchronous Reset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645670-58D7-44C5-8E2F-AA7F34BFB4D3}"/>
              </a:ext>
            </a:extLst>
          </p:cNvPr>
          <p:cNvSpPr txBox="1"/>
          <p:nvPr/>
        </p:nvSpPr>
        <p:spPr>
          <a:xfrm>
            <a:off x="1255217" y="1949230"/>
            <a:ext cx="94550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Advantages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Make sure clock &amp; reset is 100% synchronous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Filter some glitch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Make sure reset trigger on right clock edge</a:t>
            </a:r>
            <a:endParaRPr lang="zh-TW" altLang="en-US" sz="2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A287F-F094-4B0C-A67F-289B5AADC253}"/>
              </a:ext>
            </a:extLst>
          </p:cNvPr>
          <p:cNvSpPr txBox="1"/>
          <p:nvPr/>
        </p:nvSpPr>
        <p:spPr>
          <a:xfrm>
            <a:off x="5562700" y="4687431"/>
            <a:ext cx="54368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Disadvantages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More gate count</a:t>
            </a:r>
          </a:p>
          <a:p>
            <a:endParaRPr lang="en-US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082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D46D4B5-3CB0-4526-BFA9-1D12B1BCB54A}"/>
              </a:ext>
            </a:extLst>
          </p:cNvPr>
          <p:cNvSpPr txBox="1"/>
          <p:nvPr/>
        </p:nvSpPr>
        <p:spPr>
          <a:xfrm>
            <a:off x="2029580" y="476334"/>
            <a:ext cx="95184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4400" b="1" i="0" dirty="0">
                <a:solidFill>
                  <a:srgbClr val="262626"/>
                </a:solidFill>
                <a:effectLst/>
                <a:latin typeface="intel-one"/>
              </a:rPr>
              <a:t>Asynchronous Reset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D65D63-B54A-4E42-A94F-5C8953F2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67" y="1557196"/>
            <a:ext cx="4886712" cy="24433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AF14F19-3780-46C1-B808-BF35BF15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50" y="4306240"/>
            <a:ext cx="4961905" cy="2219048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6C45EDBA-3C27-4F3C-9840-CB0EB268D500}"/>
              </a:ext>
            </a:extLst>
          </p:cNvPr>
          <p:cNvGrpSpPr/>
          <p:nvPr/>
        </p:nvGrpSpPr>
        <p:grpSpPr>
          <a:xfrm>
            <a:off x="1409128" y="1722894"/>
            <a:ext cx="4014437" cy="4339650"/>
            <a:chOff x="8425563" y="1442236"/>
            <a:chExt cx="4014437" cy="433965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694096-CC2D-4139-B702-E9822EF1416D}"/>
                </a:ext>
              </a:extLst>
            </p:cNvPr>
            <p:cNvSpPr txBox="1"/>
            <p:nvPr/>
          </p:nvSpPr>
          <p:spPr>
            <a:xfrm>
              <a:off x="8425563" y="1442236"/>
              <a:ext cx="3905795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module </a:t>
              </a:r>
              <a:r>
                <a:rPr lang="en-US" altLang="zh-TW" sz="1200" b="1" dirty="0" err="1"/>
                <a:t>clk_rst_sync</a:t>
              </a:r>
              <a:r>
                <a:rPr lang="en-US" altLang="zh-TW" sz="1200" b="1" dirty="0"/>
                <a:t> (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,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,</a:t>
              </a:r>
            </a:p>
            <a:p>
              <a:r>
                <a:rPr lang="en-US" altLang="zh-TW" sz="1200" b="1" dirty="0"/>
                <a:t>        din,</a:t>
              </a:r>
            </a:p>
            <a:p>
              <a:r>
                <a:rPr lang="en-US" altLang="zh-TW" sz="1200" b="1" dirty="0"/>
                <a:t>        </a:t>
              </a:r>
              <a:r>
                <a:rPr lang="en-US" altLang="zh-TW" sz="1200" b="1" dirty="0" err="1"/>
                <a:t>dout</a:t>
              </a:r>
              <a:endParaRPr lang="en-US" altLang="zh-TW" sz="1200" b="1" dirty="0"/>
            </a:p>
            <a:p>
              <a:r>
                <a:rPr lang="en-US" altLang="zh-TW" sz="1200" b="1" dirty="0"/>
                <a:t>);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    input  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;</a:t>
              </a:r>
            </a:p>
            <a:p>
              <a:r>
                <a:rPr lang="en-US" altLang="zh-TW" sz="1200" b="1" dirty="0"/>
                <a:t>    input   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;</a:t>
              </a:r>
            </a:p>
            <a:p>
              <a:r>
                <a:rPr lang="en-US" altLang="zh-TW" sz="1200" b="1" dirty="0"/>
                <a:t>    input   din;</a:t>
              </a:r>
            </a:p>
            <a:p>
              <a:r>
                <a:rPr lang="en-US" altLang="zh-TW" sz="1200" b="1" dirty="0"/>
                <a:t>    output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    reg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;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/>
                <a:t>    always@(</a:t>
              </a:r>
              <a:r>
                <a:rPr lang="en-US" altLang="zh-TW" sz="1200" b="1" dirty="0" err="1"/>
                <a:t>posedge</a:t>
              </a:r>
              <a:r>
                <a:rPr lang="en-US" altLang="zh-TW" sz="1200" b="1" dirty="0"/>
                <a:t> </a:t>
              </a:r>
              <a:r>
                <a:rPr lang="en-US" altLang="zh-TW" sz="1200" b="1" dirty="0" err="1"/>
                <a:t>clk</a:t>
              </a:r>
              <a:r>
                <a:rPr lang="en-US" altLang="zh-TW" sz="1200" b="1" dirty="0"/>
                <a:t> or </a:t>
              </a:r>
              <a:r>
                <a:rPr lang="en-US" altLang="zh-TW" sz="1200" b="1" dirty="0" err="1"/>
                <a:t>negedge</a:t>
              </a:r>
              <a:r>
                <a:rPr lang="en-US" altLang="zh-TW" sz="1200" b="1" dirty="0"/>
                <a:t> 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) begin</a:t>
              </a:r>
            </a:p>
            <a:p>
              <a:r>
                <a:rPr lang="en-US" altLang="zh-TW" sz="1200" b="1" dirty="0"/>
                <a:t>        if(!</a:t>
              </a:r>
              <a:r>
                <a:rPr lang="en-US" altLang="zh-TW" sz="1200" b="1" dirty="0" err="1"/>
                <a:t>rst_n</a:t>
              </a:r>
              <a:r>
                <a:rPr lang="en-US" altLang="zh-TW" sz="1200" b="1" dirty="0"/>
                <a:t>) begin</a:t>
              </a:r>
            </a:p>
            <a:p>
              <a:r>
                <a:rPr lang="en-US" altLang="zh-TW" sz="1200" b="1" dirty="0"/>
                <a:t>           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 &lt;= 1'b0;</a:t>
              </a:r>
            </a:p>
            <a:p>
              <a:r>
                <a:rPr lang="en-US" altLang="zh-TW" sz="1200" b="1" dirty="0"/>
                <a:t>        end else begin</a:t>
              </a:r>
            </a:p>
            <a:p>
              <a:r>
                <a:rPr lang="en-US" altLang="zh-TW" sz="1200" b="1" dirty="0"/>
                <a:t>             </a:t>
              </a:r>
              <a:r>
                <a:rPr lang="en-US" altLang="zh-TW" sz="1200" b="1" dirty="0" err="1"/>
                <a:t>dout</a:t>
              </a:r>
              <a:r>
                <a:rPr lang="en-US" altLang="zh-TW" sz="1200" b="1" dirty="0"/>
                <a:t> &lt;= din;</a:t>
              </a:r>
            </a:p>
            <a:p>
              <a:r>
                <a:rPr lang="en-US" altLang="zh-TW" sz="1200" b="1" dirty="0"/>
                <a:t>        end</a:t>
              </a:r>
            </a:p>
            <a:p>
              <a:r>
                <a:rPr lang="en-US" altLang="zh-TW" sz="1200" b="1" dirty="0"/>
                <a:t>    end</a:t>
              </a:r>
            </a:p>
            <a:p>
              <a:endParaRPr lang="en-US" altLang="zh-TW" sz="1200" b="1" dirty="0"/>
            </a:p>
            <a:p>
              <a:r>
                <a:rPr lang="en-US" altLang="zh-TW" sz="1200" b="1" dirty="0" err="1"/>
                <a:t>endmodule</a:t>
              </a:r>
              <a:endParaRPr lang="zh-TW" altLang="en-US" sz="1200" b="1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0BF9A80B-5A38-49E7-948C-5C8B457C47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2328" y="4210775"/>
              <a:ext cx="828000" cy="1013836"/>
            </a:xfrm>
            <a:prstGeom prst="straightConnector1">
              <a:avLst/>
            </a:prstGeom>
            <a:ln w="47625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DE59DB-24C2-413F-A1D4-E515492D9FEE}"/>
                </a:ext>
              </a:extLst>
            </p:cNvPr>
            <p:cNvSpPr txBox="1"/>
            <p:nvPr/>
          </p:nvSpPr>
          <p:spPr>
            <a:xfrm>
              <a:off x="10805933" y="5343469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intel-one"/>
                </a:rPr>
                <a:t>As</a:t>
              </a:r>
              <a:r>
                <a:rPr lang="en-US" altLang="zh-TW" sz="1800" b="1" i="0" dirty="0">
                  <a:solidFill>
                    <a:srgbClr val="FF0000"/>
                  </a:solidFill>
                  <a:effectLst/>
                  <a:latin typeface="intel-one"/>
                </a:rPr>
                <a:t>ynchronous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2D4B3FA-B8E8-4DAD-A1D0-D780D8092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48935" y="4210775"/>
              <a:ext cx="1671741" cy="1039248"/>
            </a:xfrm>
            <a:prstGeom prst="straightConnector1">
              <a:avLst/>
            </a:prstGeom>
            <a:ln w="47625"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6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D46D4B5-3CB0-4526-BFA9-1D12B1BCB54A}"/>
              </a:ext>
            </a:extLst>
          </p:cNvPr>
          <p:cNvSpPr txBox="1"/>
          <p:nvPr/>
        </p:nvSpPr>
        <p:spPr>
          <a:xfrm>
            <a:off x="2029580" y="476334"/>
            <a:ext cx="9518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4800" b="1" i="0" dirty="0">
                <a:solidFill>
                  <a:srgbClr val="262626"/>
                </a:solidFill>
                <a:effectLst/>
                <a:latin typeface="intel-one"/>
              </a:rPr>
              <a:t>Asynchronous Reset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645670-58D7-44C5-8E2F-AA7F34BFB4D3}"/>
              </a:ext>
            </a:extLst>
          </p:cNvPr>
          <p:cNvSpPr txBox="1"/>
          <p:nvPr/>
        </p:nvSpPr>
        <p:spPr>
          <a:xfrm>
            <a:off x="1255316" y="1920895"/>
            <a:ext cx="9681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Advantages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Reset anytime don’t care clock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Reduce gate count</a:t>
            </a:r>
            <a:endParaRPr lang="zh-TW" altLang="en-US" sz="2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A287F-F094-4B0C-A67F-289B5AADC253}"/>
              </a:ext>
            </a:extLst>
          </p:cNvPr>
          <p:cNvSpPr txBox="1"/>
          <p:nvPr/>
        </p:nvSpPr>
        <p:spPr>
          <a:xfrm>
            <a:off x="2828554" y="4219934"/>
            <a:ext cx="8796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Disadvantages</a:t>
            </a: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en-US" altLang="zh-TW" sz="2400" b="1" dirty="0"/>
              <a:t>Glitch affect reset release easier</a:t>
            </a: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en-US" altLang="zh-TW" sz="2400" b="1" i="0" dirty="0">
                <a:solidFill>
                  <a:srgbClr val="282829"/>
                </a:solidFill>
                <a:effectLst/>
              </a:rPr>
              <a:t>These resets have to follow a special condition and logic to fix up reset recovery time and reset removal time.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757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F09FAC1-ECEF-42B6-A71E-C62CB0971C6B}"/>
              </a:ext>
            </a:extLst>
          </p:cNvPr>
          <p:cNvSpPr txBox="1"/>
          <p:nvPr/>
        </p:nvSpPr>
        <p:spPr>
          <a:xfrm>
            <a:off x="1554479" y="529272"/>
            <a:ext cx="10713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4800" b="1" i="0" dirty="0">
                <a:solidFill>
                  <a:srgbClr val="262626"/>
                </a:solidFill>
                <a:effectLst/>
                <a:latin typeface="intel-one"/>
              </a:rPr>
              <a:t>ynchronous &amp; </a:t>
            </a:r>
            <a:r>
              <a:rPr lang="en-US" altLang="zh-TW" sz="4800" b="1" dirty="0">
                <a:solidFill>
                  <a:srgbClr val="262626"/>
                </a:solidFill>
                <a:latin typeface="intel-one"/>
              </a:rPr>
              <a:t>As</a:t>
            </a:r>
            <a:r>
              <a:rPr lang="en-US" altLang="zh-TW" sz="4800" b="1" i="0" dirty="0">
                <a:solidFill>
                  <a:srgbClr val="262626"/>
                </a:solidFill>
                <a:effectLst/>
                <a:latin typeface="intel-one"/>
              </a:rPr>
              <a:t>ynchronous </a:t>
            </a:r>
            <a:r>
              <a:rPr lang="en-US" altLang="zh-TW" sz="4800" b="1" dirty="0"/>
              <a:t>Compare</a:t>
            </a:r>
            <a:endParaRPr lang="zh-TW" altLang="en-US" sz="4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A366C-97D2-4A3D-B277-4C04CB5B66E1}"/>
              </a:ext>
            </a:extLst>
          </p:cNvPr>
          <p:cNvSpPr txBox="1"/>
          <p:nvPr/>
        </p:nvSpPr>
        <p:spPr>
          <a:xfrm>
            <a:off x="2199817" y="1360269"/>
            <a:ext cx="3264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ynchronous</a:t>
            </a:r>
            <a:endParaRPr lang="zh-TW" altLang="en-US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B4453D-8BE7-4359-9F7F-79C6079531D8}"/>
              </a:ext>
            </a:extLst>
          </p:cNvPr>
          <p:cNvSpPr txBox="1"/>
          <p:nvPr/>
        </p:nvSpPr>
        <p:spPr>
          <a:xfrm>
            <a:off x="7322731" y="1313809"/>
            <a:ext cx="3264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Asynchronous</a:t>
            </a:r>
            <a:endParaRPr lang="zh-TW" altLang="en-US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4C8212-30E0-42D2-8F33-9529B7A2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10" y="1960139"/>
            <a:ext cx="8863343" cy="48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9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4B2AE71-AEB7-4376-B3BE-8DB5DF86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11" y="1812769"/>
            <a:ext cx="4021127" cy="48386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150682B-90DF-41DE-9FAA-026A7AFE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517" y="1991673"/>
            <a:ext cx="3366901" cy="468857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2537F7-54C1-44AC-9DC7-960D210E2D59}"/>
              </a:ext>
            </a:extLst>
          </p:cNvPr>
          <p:cNvSpPr txBox="1"/>
          <p:nvPr/>
        </p:nvSpPr>
        <p:spPr>
          <a:xfrm>
            <a:off x="2270510" y="1345342"/>
            <a:ext cx="3264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ynchronous</a:t>
            </a:r>
            <a:endParaRPr lang="zh-TW" altLang="en-US" sz="36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B62269-0596-45DE-9BE3-A9F54D68CCC8}"/>
              </a:ext>
            </a:extLst>
          </p:cNvPr>
          <p:cNvSpPr txBox="1"/>
          <p:nvPr/>
        </p:nvSpPr>
        <p:spPr>
          <a:xfrm>
            <a:off x="7648890" y="1345341"/>
            <a:ext cx="3264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Asynchronous</a:t>
            </a:r>
            <a:endParaRPr lang="zh-TW" altLang="en-US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57A056-814E-4C73-8BDE-07CB0C155788}"/>
              </a:ext>
            </a:extLst>
          </p:cNvPr>
          <p:cNvSpPr txBox="1"/>
          <p:nvPr/>
        </p:nvSpPr>
        <p:spPr>
          <a:xfrm>
            <a:off x="1567179" y="514343"/>
            <a:ext cx="10713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4800" b="1" i="0" dirty="0">
                <a:solidFill>
                  <a:srgbClr val="262626"/>
                </a:solidFill>
                <a:effectLst/>
                <a:latin typeface="intel-one"/>
              </a:rPr>
              <a:t>ynchronous &amp; </a:t>
            </a:r>
            <a:r>
              <a:rPr lang="en-US" altLang="zh-TW" sz="4800" b="1" dirty="0">
                <a:solidFill>
                  <a:srgbClr val="262626"/>
                </a:solidFill>
                <a:latin typeface="intel-one"/>
              </a:rPr>
              <a:t>As</a:t>
            </a:r>
            <a:r>
              <a:rPr lang="en-US" altLang="zh-TW" sz="4800" b="1" i="0" dirty="0">
                <a:solidFill>
                  <a:srgbClr val="262626"/>
                </a:solidFill>
                <a:effectLst/>
                <a:latin typeface="intel-one"/>
              </a:rPr>
              <a:t>ynchronous </a:t>
            </a:r>
            <a:r>
              <a:rPr lang="en-US" altLang="zh-TW" sz="4800" b="1" dirty="0"/>
              <a:t>Compare</a:t>
            </a:r>
            <a:endParaRPr lang="zh-TW" altLang="en-US" sz="48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B3291C-E3A2-4B5F-86C6-147D48B50C7C}"/>
              </a:ext>
            </a:extLst>
          </p:cNvPr>
          <p:cNvSpPr txBox="1"/>
          <p:nvPr/>
        </p:nvSpPr>
        <p:spPr>
          <a:xfrm>
            <a:off x="4808815" y="4589328"/>
            <a:ext cx="220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Total power : 2286</a:t>
            </a: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LUT: 46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B2FE71-9239-46F9-8708-E26E06FA833D}"/>
              </a:ext>
            </a:extLst>
          </p:cNvPr>
          <p:cNvSpPr txBox="1"/>
          <p:nvPr/>
        </p:nvSpPr>
        <p:spPr>
          <a:xfrm>
            <a:off x="9808895" y="4633755"/>
            <a:ext cx="220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Total power : 2281</a:t>
            </a: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LUT: 44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2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9D9791-57AD-4CFE-A2DE-891DCE92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65" y="2375700"/>
            <a:ext cx="9923809" cy="18771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75D43C-7548-44D7-889B-547E3DC2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65" y="4748271"/>
            <a:ext cx="10599908" cy="18771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23C4AC-60EE-44EA-8697-75B3545579AD}"/>
              </a:ext>
            </a:extLst>
          </p:cNvPr>
          <p:cNvSpPr txBox="1"/>
          <p:nvPr/>
        </p:nvSpPr>
        <p:spPr>
          <a:xfrm>
            <a:off x="613564" y="4252853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0" dirty="0">
                <a:solidFill>
                  <a:srgbClr val="262626"/>
                </a:solidFill>
                <a:effectLst/>
                <a:latin typeface="intel-one"/>
              </a:rPr>
              <a:t>Asynchronous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DA840E-49EB-4E5E-800F-3B2240C8D282}"/>
              </a:ext>
            </a:extLst>
          </p:cNvPr>
          <p:cNvSpPr txBox="1"/>
          <p:nvPr/>
        </p:nvSpPr>
        <p:spPr>
          <a:xfrm>
            <a:off x="613564" y="1587894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3200" b="1" i="0" dirty="0">
                <a:solidFill>
                  <a:srgbClr val="262626"/>
                </a:solidFill>
                <a:effectLst/>
                <a:latin typeface="intel-one"/>
              </a:rPr>
              <a:t>ynchronous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9BEF92-6A57-489F-BD0C-9D4BA3556777}"/>
              </a:ext>
            </a:extLst>
          </p:cNvPr>
          <p:cNvSpPr txBox="1"/>
          <p:nvPr/>
        </p:nvSpPr>
        <p:spPr>
          <a:xfrm>
            <a:off x="1567179" y="514343"/>
            <a:ext cx="107137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rgbClr val="262626"/>
                </a:solidFill>
                <a:latin typeface="intel-one"/>
              </a:rPr>
              <a:t>Design bug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5285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8F6F65-C303-4566-A8FE-7CB7F868A916}"/>
              </a:ext>
            </a:extLst>
          </p:cNvPr>
          <p:cNvSpPr txBox="1"/>
          <p:nvPr/>
        </p:nvSpPr>
        <p:spPr>
          <a:xfrm>
            <a:off x="1913468" y="2023301"/>
            <a:ext cx="91778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https://www.intel.com/content/www/us/en/docs/programmable/683082/22-1/using-asynchronous-resets.html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https://blog.csdn.net/Jackiezhang1993/article/details/85319001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https://magicjackting.pixnet.net/blog/post/164725144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https://en.wikipedia.org/wiki/Serial_Peripheral_Interface#Mode_numbers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6"/>
              </a:rPr>
              <a:t>https://www.electronicshub.org/basics-serial-peripheral-interface-spi/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7"/>
              </a:rPr>
              <a:t>https://www.twblogs.net/a/5c265c9fbd9eee16b3db96f2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CA5857-D346-468C-978C-CCCE6769F89F}"/>
              </a:ext>
            </a:extLst>
          </p:cNvPr>
          <p:cNvSpPr txBox="1"/>
          <p:nvPr/>
        </p:nvSpPr>
        <p:spPr>
          <a:xfrm>
            <a:off x="1989667" y="60090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Reference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173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1955A-5CBD-4394-B98E-064AEF0C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14761-EE50-4EB4-8635-D1F31CF3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600" b="1" dirty="0"/>
              <a:t>SPI spec introduction</a:t>
            </a:r>
          </a:p>
          <a:p>
            <a:r>
              <a:rPr lang="en-US" altLang="zh-TW" sz="3600" b="1" dirty="0"/>
              <a:t>Our SPI design spec introduction</a:t>
            </a:r>
          </a:p>
          <a:p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ynchronous Reset</a:t>
            </a:r>
          </a:p>
          <a:p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Asynchronous Reset</a:t>
            </a:r>
          </a:p>
          <a:p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S</a:t>
            </a:r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ynchronous &amp; </a:t>
            </a:r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As</a:t>
            </a:r>
            <a:r>
              <a:rPr lang="en-US" altLang="zh-TW" sz="3600" b="1" i="0" dirty="0">
                <a:solidFill>
                  <a:srgbClr val="262626"/>
                </a:solidFill>
                <a:effectLst/>
                <a:latin typeface="intel-one"/>
              </a:rPr>
              <a:t>ynchronous </a:t>
            </a:r>
            <a:r>
              <a:rPr lang="en-US" altLang="zh-TW" sz="3600" b="1" dirty="0"/>
              <a:t>Compare</a:t>
            </a:r>
          </a:p>
          <a:p>
            <a:r>
              <a:rPr lang="en-US" altLang="zh-TW" sz="3600" b="1" dirty="0">
                <a:solidFill>
                  <a:srgbClr val="262626"/>
                </a:solidFill>
                <a:latin typeface="intel-one"/>
              </a:rPr>
              <a:t>Design bug</a:t>
            </a:r>
            <a:endParaRPr lang="zh-TW" altLang="en-US" sz="3600" b="1" dirty="0"/>
          </a:p>
          <a:p>
            <a:endParaRPr lang="zh-TW" altLang="en-US" sz="3600" b="1" dirty="0"/>
          </a:p>
          <a:p>
            <a:endParaRPr lang="en-US" altLang="zh-TW" sz="1800" b="1" i="0" dirty="0">
              <a:solidFill>
                <a:srgbClr val="262626"/>
              </a:solidFill>
              <a:effectLst/>
              <a:latin typeface="intel-one"/>
            </a:endParaRPr>
          </a:p>
          <a:p>
            <a:endParaRPr lang="en-US" altLang="zh-TW" sz="1800" b="1" i="0" dirty="0">
              <a:solidFill>
                <a:srgbClr val="262626"/>
              </a:solidFill>
              <a:effectLst/>
              <a:latin typeface="intel-on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8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2D4EF10-9001-46BB-B948-C0FE1B1C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8" y="1339912"/>
            <a:ext cx="9943867" cy="535604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331A06-EC0E-4778-BF1C-954D4C37F228}"/>
              </a:ext>
            </a:extLst>
          </p:cNvPr>
          <p:cNvSpPr/>
          <p:nvPr/>
        </p:nvSpPr>
        <p:spPr>
          <a:xfrm>
            <a:off x="3567065" y="2281473"/>
            <a:ext cx="1937442" cy="154814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D48B3BA-EE7B-409B-A386-616C22F2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SPI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2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A8FDA232-7659-45E1-9210-593116B34DC8}"/>
              </a:ext>
            </a:extLst>
          </p:cNvPr>
          <p:cNvGrpSpPr/>
          <p:nvPr/>
        </p:nvGrpSpPr>
        <p:grpSpPr>
          <a:xfrm>
            <a:off x="2188721" y="1819376"/>
            <a:ext cx="8659915" cy="3682122"/>
            <a:chOff x="2614234" y="1357650"/>
            <a:chExt cx="8659915" cy="368212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B98B721E-F5A2-418B-9371-0664910106EF}"/>
                </a:ext>
              </a:extLst>
            </p:cNvPr>
            <p:cNvSpPr/>
            <p:nvPr/>
          </p:nvSpPr>
          <p:spPr>
            <a:xfrm>
              <a:off x="2614234" y="1357650"/>
              <a:ext cx="2860895" cy="3657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1B664F5-390D-4290-A3B4-64B51475091B}"/>
                </a:ext>
              </a:extLst>
            </p:cNvPr>
            <p:cNvSpPr/>
            <p:nvPr/>
          </p:nvSpPr>
          <p:spPr>
            <a:xfrm>
              <a:off x="6801778" y="1834662"/>
              <a:ext cx="1711105" cy="32051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SPI</a:t>
              </a:r>
              <a:r>
                <a:rPr lang="zh-TW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Slave</a:t>
              </a:r>
              <a:endParaRPr lang="zh-TW" altLang="en-US" b="1" dirty="0">
                <a:solidFill>
                  <a:schemeClr val="tx1"/>
                </a:solidFill>
              </a:endParaRPr>
            </a:p>
            <a:p>
              <a:pPr algn="ctr"/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3D2D25B-A50F-4ACB-9CA7-D02F08B6717F}"/>
                </a:ext>
              </a:extLst>
            </p:cNvPr>
            <p:cNvSpPr/>
            <p:nvPr/>
          </p:nvSpPr>
          <p:spPr>
            <a:xfrm>
              <a:off x="10124359" y="1839242"/>
              <a:ext cx="1149790" cy="3156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BRAM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2F37497-7834-4D6C-8F21-0B24EF16C9DD}"/>
                </a:ext>
              </a:extLst>
            </p:cNvPr>
            <p:cNvSpPr/>
            <p:nvPr/>
          </p:nvSpPr>
          <p:spPr>
            <a:xfrm>
              <a:off x="3736863" y="2251678"/>
              <a:ext cx="1711105" cy="21909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SPI</a:t>
              </a:r>
              <a:r>
                <a:rPr lang="zh-TW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Master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9E16EEF-5CF2-44B1-8087-779792E25158}"/>
                </a:ext>
              </a:extLst>
            </p:cNvPr>
            <p:cNvSpPr txBox="1"/>
            <p:nvPr/>
          </p:nvSpPr>
          <p:spPr>
            <a:xfrm>
              <a:off x="3247975" y="1674521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Caravel SOC</a:t>
              </a:r>
              <a:endParaRPr lang="zh-TW" altLang="en-US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0471C48-2881-4FB3-82EC-96E7C1845C49}"/>
                </a:ext>
              </a:extLst>
            </p:cNvPr>
            <p:cNvCxnSpPr>
              <a:cxnSpLocks/>
            </p:cNvCxnSpPr>
            <p:nvPr/>
          </p:nvCxnSpPr>
          <p:spPr>
            <a:xfrm>
              <a:off x="5496939" y="2664330"/>
              <a:ext cx="1304839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A32C4494-D2C0-4025-966B-8D5A4A78D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6939" y="3111759"/>
              <a:ext cx="1304839" cy="34843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7B91C35-E4DB-4204-AF24-1A281FC5E8E4}"/>
                </a:ext>
              </a:extLst>
            </p:cNvPr>
            <p:cNvCxnSpPr>
              <a:cxnSpLocks/>
            </p:cNvCxnSpPr>
            <p:nvPr/>
          </p:nvCxnSpPr>
          <p:spPr>
            <a:xfrm>
              <a:off x="5496939" y="4531398"/>
              <a:ext cx="1269819" cy="7592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74CAFE8-348D-4D5E-A090-331B0F398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851" y="3558200"/>
              <a:ext cx="1291907" cy="2302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24070F4-074B-4BA7-9D7B-028DE3C4D8EF}"/>
                </a:ext>
              </a:extLst>
            </p:cNvPr>
            <p:cNvSpPr txBox="1"/>
            <p:nvPr/>
          </p:nvSpPr>
          <p:spPr>
            <a:xfrm>
              <a:off x="5647143" y="2330829"/>
              <a:ext cx="1119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APCLK</a:t>
              </a:r>
              <a:endParaRPr lang="zh-TW" altLang="en-US" sz="1400" b="1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49C59A4-A38E-4897-8A2F-DADD35815052}"/>
                </a:ext>
              </a:extLst>
            </p:cNvPr>
            <p:cNvSpPr txBox="1"/>
            <p:nvPr/>
          </p:nvSpPr>
          <p:spPr>
            <a:xfrm>
              <a:off x="5672453" y="281371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SPICLK</a:t>
              </a:r>
              <a:endParaRPr lang="zh-TW" altLang="en-US" sz="14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3FE4BF6-CA49-4B97-8DD3-011A4EAB2D4F}"/>
                </a:ext>
              </a:extLst>
            </p:cNvPr>
            <p:cNvSpPr txBox="1"/>
            <p:nvPr/>
          </p:nvSpPr>
          <p:spPr>
            <a:xfrm>
              <a:off x="5852358" y="424470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CSB</a:t>
              </a:r>
              <a:endParaRPr lang="zh-TW" altLang="en-US" sz="1400" b="1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251A724-2068-4ABA-8539-AD2D7792B30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127" y="4030806"/>
              <a:ext cx="1269819" cy="7592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0DC93A-62CC-43E4-BD8E-D6E89D8194C4}"/>
                </a:ext>
              </a:extLst>
            </p:cNvPr>
            <p:cNvSpPr txBox="1"/>
            <p:nvPr/>
          </p:nvSpPr>
          <p:spPr>
            <a:xfrm>
              <a:off x="5749750" y="3317031"/>
              <a:ext cx="1029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MISO/IO1</a:t>
              </a:r>
              <a:endParaRPr lang="zh-TW" altLang="en-US" sz="1400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A0932A1-942A-4742-97DD-C9D04D142D37}"/>
                </a:ext>
              </a:extLst>
            </p:cNvPr>
            <p:cNvSpPr txBox="1"/>
            <p:nvPr/>
          </p:nvSpPr>
          <p:spPr>
            <a:xfrm>
              <a:off x="5672453" y="3748535"/>
              <a:ext cx="1920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MOSI/IO0</a:t>
              </a:r>
              <a:endParaRPr lang="zh-TW" altLang="en-US" sz="1400" b="1" dirty="0"/>
            </a:p>
          </p:txBody>
        </p:sp>
        <p:sp>
          <p:nvSpPr>
            <p:cNvPr id="35" name="箭號: 左-右雙向 34">
              <a:extLst>
                <a:ext uri="{FF2B5EF4-FFF2-40B4-BE49-F238E27FC236}">
                  <a16:creationId xmlns:a16="http://schemas.microsoft.com/office/drawing/2014/main" id="{CA5522A8-C90F-42FA-909B-6BDB7F03E621}"/>
                </a:ext>
              </a:extLst>
            </p:cNvPr>
            <p:cNvSpPr/>
            <p:nvPr/>
          </p:nvSpPr>
          <p:spPr>
            <a:xfrm>
              <a:off x="8512883" y="3146602"/>
              <a:ext cx="1611476" cy="411598"/>
            </a:xfrm>
            <a:prstGeom prst="left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1A13DA08-7F83-4F53-BE77-9BED0639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SPI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235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77E1712-AD4F-4C61-8D8C-6ECE54F1C962}"/>
              </a:ext>
            </a:extLst>
          </p:cNvPr>
          <p:cNvSpPr txBox="1"/>
          <p:nvPr/>
        </p:nvSpPr>
        <p:spPr>
          <a:xfrm>
            <a:off x="2407298" y="5794900"/>
            <a:ext cx="36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CPOL</a:t>
            </a:r>
            <a:r>
              <a:rPr lang="zh-TW" altLang="en-US" dirty="0"/>
              <a:t>：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lock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pol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arity</a:t>
            </a:r>
            <a:endParaRPr lang="en-US" altLang="zh-TW" dirty="0"/>
          </a:p>
          <a:p>
            <a:r>
              <a:rPr lang="en-US" altLang="zh-TW" dirty="0"/>
              <a:t>CPHA</a:t>
            </a:r>
            <a:r>
              <a:rPr lang="zh-TW" altLang="en-US" dirty="0"/>
              <a:t>：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lock  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pha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F89AD-0A75-43C9-A656-812F323D759E}"/>
              </a:ext>
            </a:extLst>
          </p:cNvPr>
          <p:cNvSpPr txBox="1"/>
          <p:nvPr/>
        </p:nvSpPr>
        <p:spPr>
          <a:xfrm>
            <a:off x="6538425" y="5779158"/>
            <a:ext cx="5215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Our SPI device design only support</a:t>
            </a:r>
          </a:p>
          <a:p>
            <a:r>
              <a:rPr lang="en-US" altLang="zh-TW" dirty="0"/>
              <a:t>CPOL = 0</a:t>
            </a:r>
          </a:p>
          <a:p>
            <a:r>
              <a:rPr lang="en-US" altLang="zh-TW" dirty="0"/>
              <a:t>MISO CPHA = 0</a:t>
            </a:r>
            <a:r>
              <a:rPr lang="zh-TW" altLang="en-US" dirty="0"/>
              <a:t>，</a:t>
            </a:r>
            <a:r>
              <a:rPr lang="en-US" altLang="zh-TW" dirty="0"/>
              <a:t>MOSI CPHA = 1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930ABE-AC27-4892-8489-40BBDA0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53" y="1500214"/>
            <a:ext cx="9762167" cy="4090299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7B68EEE7-E8BF-420C-9BB3-D5513AA5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SPI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931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60A975-1D6B-43BE-84E2-720DC173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63" y="2188957"/>
            <a:ext cx="9169270" cy="37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B070479-1F9E-454B-940B-61E0418C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SPI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905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FA8C7C-566B-4B96-A136-40DB8DCA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43" y="1937443"/>
            <a:ext cx="11231257" cy="3238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F60C17-9FAD-4AF2-9A56-09555F8EB4FB}"/>
              </a:ext>
            </a:extLst>
          </p:cNvPr>
          <p:cNvSpPr txBox="1"/>
          <p:nvPr/>
        </p:nvSpPr>
        <p:spPr>
          <a:xfrm>
            <a:off x="2382730" y="6211669"/>
            <a:ext cx="8387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https://caravel-harness.readthedocs.io/en/latest/housekeeping-spi.html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DAC039-246B-4633-918C-CF79087E4EA2}"/>
              </a:ext>
            </a:extLst>
          </p:cNvPr>
          <p:cNvSpPr txBox="1"/>
          <p:nvPr/>
        </p:nvSpPr>
        <p:spPr>
          <a:xfrm>
            <a:off x="1258432" y="5432176"/>
            <a:ext cx="10933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Our SPI device design only support 0x03(read command)</a:t>
            </a:r>
            <a:endParaRPr lang="zh-TW" altLang="en-US" sz="2800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E17343A-4931-4530-8D2E-F20942CA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SPI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778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E0E24C-14FC-472C-9785-6CB26A9250CA}"/>
              </a:ext>
            </a:extLst>
          </p:cNvPr>
          <p:cNvSpPr txBox="1"/>
          <p:nvPr/>
        </p:nvSpPr>
        <p:spPr>
          <a:xfrm>
            <a:off x="2661895" y="4951584"/>
            <a:ext cx="86813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ap_clk runs at FPGA clock</a:t>
            </a:r>
          </a:p>
          <a:p>
            <a:r>
              <a:rPr lang="zh-TW" altLang="en-US" sz="2800" dirty="0"/>
              <a:t>spiclk is 1/4 of ap_clk</a:t>
            </a:r>
          </a:p>
          <a:p>
            <a:r>
              <a:rPr lang="zh-TW" altLang="en-US" sz="2800" dirty="0"/>
              <a:t>io0 is input and sampled at spiclk rising</a:t>
            </a:r>
          </a:p>
          <a:p>
            <a:r>
              <a:rPr lang="zh-TW" altLang="en-US" sz="2800" dirty="0"/>
              <a:t>io1 is output and output at spiclk falling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6FEBB93-8614-4898-B867-FB5269E2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0" y="1541100"/>
            <a:ext cx="11105539" cy="123864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D5928AC-C418-4A48-BB8F-7387E7EF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" y="2945761"/>
            <a:ext cx="11874027" cy="1906895"/>
          </a:xfrm>
          <a:prstGeom prst="rect">
            <a:avLst/>
          </a:pr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4F5DDF88-4343-4003-9904-0B576A0C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5" y="288830"/>
            <a:ext cx="9915975" cy="1280890"/>
          </a:xfrm>
        </p:spPr>
        <p:txBody>
          <a:bodyPr>
            <a:noAutofit/>
          </a:bodyPr>
          <a:lstStyle/>
          <a:p>
            <a:r>
              <a:rPr lang="en-US" altLang="zh-TW" sz="4400" b="1" dirty="0"/>
              <a:t>Our SPI design spec introduction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6405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E80431-4788-491C-8BC1-2EFFF200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4" y="4054449"/>
            <a:ext cx="9571428" cy="23523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87299C2-02A9-4908-BFF7-29E60441FF8A}"/>
              </a:ext>
            </a:extLst>
          </p:cNvPr>
          <p:cNvSpPr txBox="1"/>
          <p:nvPr/>
        </p:nvSpPr>
        <p:spPr>
          <a:xfrm>
            <a:off x="1600200" y="867178"/>
            <a:ext cx="82499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Clock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{</a:t>
            </a:r>
            <a:r>
              <a:rPr lang="en-US" altLang="zh-TW" dirty="0" err="1"/>
              <a:t>mgmt_core</a:t>
            </a:r>
            <a:r>
              <a:rPr lang="en-US" altLang="zh-TW" dirty="0"/>
              <a:t>}  input </a:t>
            </a:r>
            <a:r>
              <a:rPr lang="en-US" altLang="zh-TW" dirty="0" err="1"/>
              <a:t>core_clk</a:t>
            </a:r>
            <a:r>
              <a:rPr lang="en-US" altLang="zh-TW" dirty="0"/>
              <a:t>[wire] --- &gt; </a:t>
            </a:r>
            <a:r>
              <a:rPr lang="en-US" altLang="zh-TW" dirty="0" err="1"/>
              <a:t>sys_clk</a:t>
            </a:r>
            <a:r>
              <a:rPr lang="en-US" altLang="zh-TW" dirty="0"/>
              <a:t>[wire] --- &gt;</a:t>
            </a:r>
            <a:r>
              <a:rPr lang="en-US" altLang="zh-TW" dirty="0" err="1"/>
              <a:t>sdrio_clk</a:t>
            </a:r>
            <a:r>
              <a:rPr lang="en-US" altLang="zh-TW" dirty="0"/>
              <a:t>[wire]</a:t>
            </a:r>
          </a:p>
          <a:p>
            <a:r>
              <a:rPr lang="en-US" altLang="zh-TW" dirty="0"/>
              <a:t>always @(posedge </a:t>
            </a:r>
            <a:r>
              <a:rPr lang="en-US" altLang="zh-TW" dirty="0" err="1"/>
              <a:t>sdrio_clk</a:t>
            </a:r>
            <a:r>
              <a:rPr lang="en-US" altLang="zh-TW" dirty="0"/>
              <a:t>) begin</a:t>
            </a:r>
          </a:p>
          <a:p>
            <a:r>
              <a:rPr lang="en-US" altLang="zh-TW" dirty="0"/>
              <a:t>--- &gt; </a:t>
            </a:r>
            <a:r>
              <a:rPr lang="en-US" altLang="zh-TW" dirty="0" err="1"/>
              <a:t>mgmtsoc_litespisdrphycore_clk</a:t>
            </a:r>
            <a:r>
              <a:rPr lang="en-US" altLang="zh-TW" dirty="0"/>
              <a:t>[reg 1’d0] ---&gt; </a:t>
            </a:r>
            <a:r>
              <a:rPr lang="en-US" altLang="zh-TW" dirty="0" err="1"/>
              <a:t>flash_clk</a:t>
            </a:r>
            <a:endParaRPr lang="en-US" altLang="zh-TW" dirty="0"/>
          </a:p>
          <a:p>
            <a:r>
              <a:rPr lang="en-US" altLang="zh-TW" dirty="0"/>
              <a:t>end</a:t>
            </a:r>
          </a:p>
          <a:p>
            <a:endParaRPr lang="en-US" altLang="zh-TW" dirty="0"/>
          </a:p>
          <a:p>
            <a:r>
              <a:rPr lang="en-US" altLang="zh-TW" dirty="0"/>
              <a:t>Divisor</a:t>
            </a:r>
          </a:p>
          <a:p>
            <a:r>
              <a:rPr lang="en-US" altLang="zh-TW" dirty="0" err="1"/>
              <a:t>mgmtsoc_litespisdrphycore_storage</a:t>
            </a:r>
            <a:r>
              <a:rPr lang="en-US" altLang="zh-TW" dirty="0"/>
              <a:t> [reg [7:0]]--- &gt; </a:t>
            </a:r>
            <a:r>
              <a:rPr lang="en-US" altLang="zh-TW" dirty="0" err="1"/>
              <a:t>mgmtsoc_litespisdrphycore_spi_clk_divisor</a:t>
            </a:r>
            <a:r>
              <a:rPr lang="en-US" altLang="zh-TW" dirty="0"/>
              <a:t>[wire [7:0]] --- &gt; </a:t>
            </a:r>
            <a:r>
              <a:rPr lang="en-US" altLang="zh-TW" dirty="0" err="1"/>
              <a:t>mgmtsoc_litespisdrphycore_div</a:t>
            </a:r>
            <a:r>
              <a:rPr lang="en-US" altLang="zh-TW" dirty="0"/>
              <a:t>[wire [7:0]] </a:t>
            </a:r>
          </a:p>
        </p:txBody>
      </p:sp>
    </p:spTree>
    <p:extLst>
      <p:ext uri="{BB962C8B-B14F-4D97-AF65-F5344CB8AC3E}">
        <p14:creationId xmlns:p14="http://schemas.microsoft.com/office/powerpoint/2010/main" val="340728077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7299</TotalTime>
  <Words>734</Words>
  <Application>Microsoft Office PowerPoint</Application>
  <PresentationFormat>寬螢幕</PresentationFormat>
  <Paragraphs>182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-apple-system</vt:lpstr>
      <vt:lpstr>intel-one</vt:lpstr>
      <vt:lpstr>PingFang SC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SPI Device Simulation LAB2</vt:lpstr>
      <vt:lpstr>Contents</vt:lpstr>
      <vt:lpstr>SPI spec introduction</vt:lpstr>
      <vt:lpstr>SPI spec introduction</vt:lpstr>
      <vt:lpstr>SPI spec introduction</vt:lpstr>
      <vt:lpstr>SPI spec introduction</vt:lpstr>
      <vt:lpstr>SPI spec introduction</vt:lpstr>
      <vt:lpstr>Our SPI design spec 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Bow Chao</dc:creator>
  <cp:lastModifiedBy>Bow Chao</cp:lastModifiedBy>
  <cp:revision>54</cp:revision>
  <dcterms:created xsi:type="dcterms:W3CDTF">2023-04-20T04:14:21Z</dcterms:created>
  <dcterms:modified xsi:type="dcterms:W3CDTF">2023-05-15T13:38:02Z</dcterms:modified>
</cp:coreProperties>
</file>