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7EE815-2AFA-49EB-BEA7-1F4EC167C833}" type="doc">
      <dgm:prSet loTypeId="urn:microsoft.com/office/officeart/2009/layout/CircleArrowProcess" loCatId="process" qsTypeId="urn:microsoft.com/office/officeart/2005/8/quickstyle/simple1" qsCatId="simple" csTypeId="urn:microsoft.com/office/officeart/2005/8/colors/colorful1" csCatId="colorful" phldr="1"/>
      <dgm:spPr/>
      <dgm:t>
        <a:bodyPr/>
        <a:lstStyle/>
        <a:p>
          <a:endParaRPr lang="en-US"/>
        </a:p>
      </dgm:t>
    </dgm:pt>
    <dgm:pt modelId="{4B9DFCFF-F08A-453F-AE1E-7154EEC9CFA6}">
      <dgm:prSet phldrT="[Text]"/>
      <dgm:spPr/>
      <dgm:t>
        <a:bodyPr/>
        <a:lstStyle/>
        <a:p>
          <a:r>
            <a:rPr lang="en-US"/>
            <a:t>collect the New York City data </a:t>
          </a:r>
        </a:p>
      </dgm:t>
    </dgm:pt>
    <dgm:pt modelId="{E85C1EB4-1C0B-409D-AB92-2896CBDDD5A8}" type="parTrans" cxnId="{A510D6B8-61EA-4218-A990-5EF8F660745A}">
      <dgm:prSet/>
      <dgm:spPr/>
      <dgm:t>
        <a:bodyPr/>
        <a:lstStyle/>
        <a:p>
          <a:endParaRPr lang="en-US"/>
        </a:p>
      </dgm:t>
    </dgm:pt>
    <dgm:pt modelId="{9589B421-A9B4-4E2D-9263-8D898A470CB3}" type="sibTrans" cxnId="{A510D6B8-61EA-4218-A990-5EF8F660745A}">
      <dgm:prSet/>
      <dgm:spPr/>
      <dgm:t>
        <a:bodyPr/>
        <a:lstStyle/>
        <a:p>
          <a:endParaRPr lang="en-US"/>
        </a:p>
      </dgm:t>
    </dgm:pt>
    <dgm:pt modelId="{827B127F-DF2F-48D5-8379-7DB80EA526CC}">
      <dgm:prSet phldrT="[Text]"/>
      <dgm:spPr/>
      <dgm:t>
        <a:bodyPr/>
        <a:lstStyle/>
        <a:p>
          <a:r>
            <a:rPr lang="en-US" dirty="0" err="1"/>
            <a:t>FourSquare</a:t>
          </a:r>
          <a:r>
            <a:rPr lang="en-US" dirty="0"/>
            <a:t> API to find all venues for all neighborhood</a:t>
          </a:r>
        </a:p>
      </dgm:t>
    </dgm:pt>
    <dgm:pt modelId="{CEAF050D-27EB-45DE-BF08-C3A3E0FF3DF4}" type="parTrans" cxnId="{D4B20888-D2E1-4DD6-9B07-AC144F1798CD}">
      <dgm:prSet/>
      <dgm:spPr/>
      <dgm:t>
        <a:bodyPr/>
        <a:lstStyle/>
        <a:p>
          <a:endParaRPr lang="en-US"/>
        </a:p>
      </dgm:t>
    </dgm:pt>
    <dgm:pt modelId="{E3CD1E69-BC5F-4421-A89F-78FB6E199DB9}" type="sibTrans" cxnId="{D4B20888-D2E1-4DD6-9B07-AC144F1798CD}">
      <dgm:prSet/>
      <dgm:spPr/>
      <dgm:t>
        <a:bodyPr/>
        <a:lstStyle/>
        <a:p>
          <a:endParaRPr lang="en-US"/>
        </a:p>
      </dgm:t>
    </dgm:pt>
    <dgm:pt modelId="{4338E684-E1E7-40AB-A94F-F39EB9E67761}">
      <dgm:prSet phldrT="[Text]"/>
      <dgm:spPr/>
      <dgm:t>
        <a:bodyPr/>
        <a:lstStyle/>
        <a:p>
          <a:r>
            <a:rPr lang="en-US" dirty="0"/>
            <a:t>Filter venues to get Italian Restaurants</a:t>
          </a:r>
        </a:p>
      </dgm:t>
    </dgm:pt>
    <dgm:pt modelId="{EF422D5C-33DA-4980-B682-BECED56ED798}" type="parTrans" cxnId="{9237BC67-A4BB-458F-B257-79735A467908}">
      <dgm:prSet/>
      <dgm:spPr/>
      <dgm:t>
        <a:bodyPr/>
        <a:lstStyle/>
        <a:p>
          <a:endParaRPr lang="en-US"/>
        </a:p>
      </dgm:t>
    </dgm:pt>
    <dgm:pt modelId="{32C912F7-FC35-4254-B0E6-73B7F24B0007}" type="sibTrans" cxnId="{9237BC67-A4BB-458F-B257-79735A467908}">
      <dgm:prSet/>
      <dgm:spPr/>
      <dgm:t>
        <a:bodyPr/>
        <a:lstStyle/>
        <a:p>
          <a:endParaRPr lang="en-US"/>
        </a:p>
      </dgm:t>
    </dgm:pt>
    <dgm:pt modelId="{F47F38CD-B991-4E7B-9683-2E9BCDF98AF3}">
      <dgm:prSet phldrT="[Text]"/>
      <dgm:spPr/>
      <dgm:t>
        <a:bodyPr/>
        <a:lstStyle/>
        <a:p>
          <a:r>
            <a:rPr lang="en-US" dirty="0"/>
            <a:t>Find Rating , Tips and Likes count for each Restaurants </a:t>
          </a:r>
        </a:p>
      </dgm:t>
    </dgm:pt>
    <dgm:pt modelId="{9053F5C7-8C8C-4C65-A3AD-842BC1D0C9AD}" type="parTrans" cxnId="{A98EFD51-DAC8-4622-96B7-128DBA9DCA19}">
      <dgm:prSet/>
      <dgm:spPr/>
      <dgm:t>
        <a:bodyPr/>
        <a:lstStyle/>
        <a:p>
          <a:endParaRPr lang="en-US"/>
        </a:p>
      </dgm:t>
    </dgm:pt>
    <dgm:pt modelId="{095C4F0F-1BDD-4615-81E2-23E4E53AB958}" type="sibTrans" cxnId="{A98EFD51-DAC8-4622-96B7-128DBA9DCA19}">
      <dgm:prSet/>
      <dgm:spPr/>
      <dgm:t>
        <a:bodyPr/>
        <a:lstStyle/>
        <a:p>
          <a:endParaRPr lang="en-US"/>
        </a:p>
      </dgm:t>
    </dgm:pt>
    <dgm:pt modelId="{FC970D47-18AB-4F01-9538-0FA31D3AFF4A}">
      <dgm:prSet phldrT="[Text]"/>
      <dgm:spPr/>
      <dgm:t>
        <a:bodyPr/>
        <a:lstStyle/>
        <a:p>
          <a:r>
            <a:rPr lang="en-US"/>
            <a:t>will sort that data</a:t>
          </a:r>
          <a:endParaRPr lang="en-US" dirty="0"/>
        </a:p>
      </dgm:t>
    </dgm:pt>
    <dgm:pt modelId="{97737640-E872-41E3-9BA3-52A929B908A3}" type="parTrans" cxnId="{688AD150-4455-47A5-BAB0-26221590266C}">
      <dgm:prSet/>
      <dgm:spPr/>
      <dgm:t>
        <a:bodyPr/>
        <a:lstStyle/>
        <a:p>
          <a:endParaRPr lang="en-US"/>
        </a:p>
      </dgm:t>
    </dgm:pt>
    <dgm:pt modelId="{7F423283-DFB3-4522-9F8D-50E15519E14B}" type="sibTrans" cxnId="{688AD150-4455-47A5-BAB0-26221590266C}">
      <dgm:prSet/>
      <dgm:spPr/>
      <dgm:t>
        <a:bodyPr/>
        <a:lstStyle/>
        <a:p>
          <a:endParaRPr lang="en-US"/>
        </a:p>
      </dgm:t>
    </dgm:pt>
    <dgm:pt modelId="{E7533FE2-E3F6-4669-B2ED-383C641F536F}">
      <dgm:prSet phldrT="[Text]"/>
      <dgm:spPr/>
      <dgm:t>
        <a:bodyPr/>
        <a:lstStyle/>
        <a:p>
          <a:r>
            <a:rPr lang="en-US"/>
            <a:t>Visualize</a:t>
          </a:r>
          <a:endParaRPr lang="en-US" dirty="0"/>
        </a:p>
      </dgm:t>
    </dgm:pt>
    <dgm:pt modelId="{7CBDA857-0EB7-496C-BFD9-90781D230923}" type="parTrans" cxnId="{8BCF7989-1B2A-4288-BEDA-F16168945644}">
      <dgm:prSet/>
      <dgm:spPr/>
      <dgm:t>
        <a:bodyPr/>
        <a:lstStyle/>
        <a:p>
          <a:endParaRPr lang="en-US"/>
        </a:p>
      </dgm:t>
    </dgm:pt>
    <dgm:pt modelId="{346A18EC-88B8-474E-BAAB-6BF86275B5A7}" type="sibTrans" cxnId="{8BCF7989-1B2A-4288-BEDA-F16168945644}">
      <dgm:prSet/>
      <dgm:spPr/>
      <dgm:t>
        <a:bodyPr/>
        <a:lstStyle/>
        <a:p>
          <a:endParaRPr lang="en-US"/>
        </a:p>
      </dgm:t>
    </dgm:pt>
    <dgm:pt modelId="{2D60D50D-7CA4-4A07-B5AF-192F0798E046}" type="pres">
      <dgm:prSet presAssocID="{3E7EE815-2AFA-49EB-BEA7-1F4EC167C833}" presName="Name0" presStyleCnt="0">
        <dgm:presLayoutVars>
          <dgm:chMax val="7"/>
          <dgm:chPref val="7"/>
          <dgm:dir/>
          <dgm:animLvl val="lvl"/>
        </dgm:presLayoutVars>
      </dgm:prSet>
      <dgm:spPr/>
    </dgm:pt>
    <dgm:pt modelId="{C9D97321-F95F-4704-8441-E2DA824FB67E}" type="pres">
      <dgm:prSet presAssocID="{4B9DFCFF-F08A-453F-AE1E-7154EEC9CFA6}" presName="Accent1" presStyleCnt="0"/>
      <dgm:spPr/>
    </dgm:pt>
    <dgm:pt modelId="{6D13690E-B887-4F4B-9BE0-7C3A920B269C}" type="pres">
      <dgm:prSet presAssocID="{4B9DFCFF-F08A-453F-AE1E-7154EEC9CFA6}" presName="Accent" presStyleLbl="node1" presStyleIdx="0" presStyleCnt="6"/>
      <dgm:spPr/>
    </dgm:pt>
    <dgm:pt modelId="{F60DC0E7-D8D0-489F-93F5-A0D05BA5F8CD}" type="pres">
      <dgm:prSet presAssocID="{4B9DFCFF-F08A-453F-AE1E-7154EEC9CFA6}" presName="Parent1" presStyleLbl="revTx" presStyleIdx="0" presStyleCnt="6">
        <dgm:presLayoutVars>
          <dgm:chMax val="1"/>
          <dgm:chPref val="1"/>
          <dgm:bulletEnabled val="1"/>
        </dgm:presLayoutVars>
      </dgm:prSet>
      <dgm:spPr/>
    </dgm:pt>
    <dgm:pt modelId="{4F1104EF-E1C7-4FEB-87CC-C159B8348E85}" type="pres">
      <dgm:prSet presAssocID="{827B127F-DF2F-48D5-8379-7DB80EA526CC}" presName="Accent2" presStyleCnt="0"/>
      <dgm:spPr/>
    </dgm:pt>
    <dgm:pt modelId="{0112BBAB-3916-4926-8EF6-EB64B8F4F8B3}" type="pres">
      <dgm:prSet presAssocID="{827B127F-DF2F-48D5-8379-7DB80EA526CC}" presName="Accent" presStyleLbl="node1" presStyleIdx="1" presStyleCnt="6"/>
      <dgm:spPr/>
    </dgm:pt>
    <dgm:pt modelId="{BB487B74-C595-4077-97EB-3B9FDAB4C1DD}" type="pres">
      <dgm:prSet presAssocID="{827B127F-DF2F-48D5-8379-7DB80EA526CC}" presName="Parent2" presStyleLbl="revTx" presStyleIdx="1" presStyleCnt="6">
        <dgm:presLayoutVars>
          <dgm:chMax val="1"/>
          <dgm:chPref val="1"/>
          <dgm:bulletEnabled val="1"/>
        </dgm:presLayoutVars>
      </dgm:prSet>
      <dgm:spPr/>
    </dgm:pt>
    <dgm:pt modelId="{33C2D0F0-074E-4DA8-B626-6CE657E09363}" type="pres">
      <dgm:prSet presAssocID="{4338E684-E1E7-40AB-A94F-F39EB9E67761}" presName="Accent3" presStyleCnt="0"/>
      <dgm:spPr/>
    </dgm:pt>
    <dgm:pt modelId="{68C863A8-1E5C-439A-A615-6E06472DD7C1}" type="pres">
      <dgm:prSet presAssocID="{4338E684-E1E7-40AB-A94F-F39EB9E67761}" presName="Accent" presStyleLbl="node1" presStyleIdx="2" presStyleCnt="6"/>
      <dgm:spPr/>
    </dgm:pt>
    <dgm:pt modelId="{3D1A643D-EDDD-4916-9F15-4A4952B11696}" type="pres">
      <dgm:prSet presAssocID="{4338E684-E1E7-40AB-A94F-F39EB9E67761}" presName="Parent3" presStyleLbl="revTx" presStyleIdx="2" presStyleCnt="6">
        <dgm:presLayoutVars>
          <dgm:chMax val="1"/>
          <dgm:chPref val="1"/>
          <dgm:bulletEnabled val="1"/>
        </dgm:presLayoutVars>
      </dgm:prSet>
      <dgm:spPr/>
    </dgm:pt>
    <dgm:pt modelId="{89301636-2287-4BE3-B5CE-1F5E470F74E2}" type="pres">
      <dgm:prSet presAssocID="{F47F38CD-B991-4E7B-9683-2E9BCDF98AF3}" presName="Accent4" presStyleCnt="0"/>
      <dgm:spPr/>
    </dgm:pt>
    <dgm:pt modelId="{40DE293B-D6FB-4819-A185-8327656C114D}" type="pres">
      <dgm:prSet presAssocID="{F47F38CD-B991-4E7B-9683-2E9BCDF98AF3}" presName="Accent" presStyleLbl="node1" presStyleIdx="3" presStyleCnt="6"/>
      <dgm:spPr/>
    </dgm:pt>
    <dgm:pt modelId="{514A9609-33AC-4451-897D-CA93E861684C}" type="pres">
      <dgm:prSet presAssocID="{F47F38CD-B991-4E7B-9683-2E9BCDF98AF3}" presName="Parent4" presStyleLbl="revTx" presStyleIdx="3" presStyleCnt="6">
        <dgm:presLayoutVars>
          <dgm:chMax val="1"/>
          <dgm:chPref val="1"/>
          <dgm:bulletEnabled val="1"/>
        </dgm:presLayoutVars>
      </dgm:prSet>
      <dgm:spPr/>
    </dgm:pt>
    <dgm:pt modelId="{2A3AC64A-3C4D-4FAA-853C-DABE9BA4E1DC}" type="pres">
      <dgm:prSet presAssocID="{FC970D47-18AB-4F01-9538-0FA31D3AFF4A}" presName="Accent5" presStyleCnt="0"/>
      <dgm:spPr/>
    </dgm:pt>
    <dgm:pt modelId="{08E982A3-3D74-40DE-BF17-0F5C05B0DCCB}" type="pres">
      <dgm:prSet presAssocID="{FC970D47-18AB-4F01-9538-0FA31D3AFF4A}" presName="Accent" presStyleLbl="node1" presStyleIdx="4" presStyleCnt="6"/>
      <dgm:spPr/>
    </dgm:pt>
    <dgm:pt modelId="{2AFBC383-CCE6-4F41-809A-245A0D17680D}" type="pres">
      <dgm:prSet presAssocID="{FC970D47-18AB-4F01-9538-0FA31D3AFF4A}" presName="Parent5" presStyleLbl="revTx" presStyleIdx="4" presStyleCnt="6">
        <dgm:presLayoutVars>
          <dgm:chMax val="1"/>
          <dgm:chPref val="1"/>
          <dgm:bulletEnabled val="1"/>
        </dgm:presLayoutVars>
      </dgm:prSet>
      <dgm:spPr/>
    </dgm:pt>
    <dgm:pt modelId="{33DE7162-8470-4AFA-8F24-45A1678061BD}" type="pres">
      <dgm:prSet presAssocID="{E7533FE2-E3F6-4669-B2ED-383C641F536F}" presName="Accent6" presStyleCnt="0"/>
      <dgm:spPr/>
    </dgm:pt>
    <dgm:pt modelId="{2CCF33E1-15F4-4FF0-BFF9-BAEB08559EFE}" type="pres">
      <dgm:prSet presAssocID="{E7533FE2-E3F6-4669-B2ED-383C641F536F}" presName="Accent" presStyleLbl="node1" presStyleIdx="5" presStyleCnt="6"/>
      <dgm:spPr/>
    </dgm:pt>
    <dgm:pt modelId="{E867D88D-46F1-470D-9563-CA0BAB6C9DF3}" type="pres">
      <dgm:prSet presAssocID="{E7533FE2-E3F6-4669-B2ED-383C641F536F}" presName="Parent6" presStyleLbl="revTx" presStyleIdx="5" presStyleCnt="6">
        <dgm:presLayoutVars>
          <dgm:chMax val="1"/>
          <dgm:chPref val="1"/>
          <dgm:bulletEnabled val="1"/>
        </dgm:presLayoutVars>
      </dgm:prSet>
      <dgm:spPr/>
    </dgm:pt>
  </dgm:ptLst>
  <dgm:cxnLst>
    <dgm:cxn modelId="{CD1DEF1A-5504-4458-9A2B-CB0A22BF8A4E}" type="presOf" srcId="{E7533FE2-E3F6-4669-B2ED-383C641F536F}" destId="{E867D88D-46F1-470D-9563-CA0BAB6C9DF3}" srcOrd="0" destOrd="0" presId="urn:microsoft.com/office/officeart/2009/layout/CircleArrowProcess"/>
    <dgm:cxn modelId="{0446E322-9BCB-47DC-9D75-1A409A21C0BE}" type="presOf" srcId="{3E7EE815-2AFA-49EB-BEA7-1F4EC167C833}" destId="{2D60D50D-7CA4-4A07-B5AF-192F0798E046}" srcOrd="0" destOrd="0" presId="urn:microsoft.com/office/officeart/2009/layout/CircleArrowProcess"/>
    <dgm:cxn modelId="{9237BC67-A4BB-458F-B257-79735A467908}" srcId="{3E7EE815-2AFA-49EB-BEA7-1F4EC167C833}" destId="{4338E684-E1E7-40AB-A94F-F39EB9E67761}" srcOrd="2" destOrd="0" parTransId="{EF422D5C-33DA-4980-B682-BECED56ED798}" sibTransId="{32C912F7-FC35-4254-B0E6-73B7F24B0007}"/>
    <dgm:cxn modelId="{688AD150-4455-47A5-BAB0-26221590266C}" srcId="{3E7EE815-2AFA-49EB-BEA7-1F4EC167C833}" destId="{FC970D47-18AB-4F01-9538-0FA31D3AFF4A}" srcOrd="4" destOrd="0" parTransId="{97737640-E872-41E3-9BA3-52A929B908A3}" sibTransId="{7F423283-DFB3-4522-9F8D-50E15519E14B}"/>
    <dgm:cxn modelId="{A98EFD51-DAC8-4622-96B7-128DBA9DCA19}" srcId="{3E7EE815-2AFA-49EB-BEA7-1F4EC167C833}" destId="{F47F38CD-B991-4E7B-9683-2E9BCDF98AF3}" srcOrd="3" destOrd="0" parTransId="{9053F5C7-8C8C-4C65-A3AD-842BC1D0C9AD}" sibTransId="{095C4F0F-1BDD-4615-81E2-23E4E53AB958}"/>
    <dgm:cxn modelId="{8FA38458-95BF-49A5-8754-530C2A1F3310}" type="presOf" srcId="{F47F38CD-B991-4E7B-9683-2E9BCDF98AF3}" destId="{514A9609-33AC-4451-897D-CA93E861684C}" srcOrd="0" destOrd="0" presId="urn:microsoft.com/office/officeart/2009/layout/CircleArrowProcess"/>
    <dgm:cxn modelId="{D4B20888-D2E1-4DD6-9B07-AC144F1798CD}" srcId="{3E7EE815-2AFA-49EB-BEA7-1F4EC167C833}" destId="{827B127F-DF2F-48D5-8379-7DB80EA526CC}" srcOrd="1" destOrd="0" parTransId="{CEAF050D-27EB-45DE-BF08-C3A3E0FF3DF4}" sibTransId="{E3CD1E69-BC5F-4421-A89F-78FB6E199DB9}"/>
    <dgm:cxn modelId="{8BCF7989-1B2A-4288-BEDA-F16168945644}" srcId="{3E7EE815-2AFA-49EB-BEA7-1F4EC167C833}" destId="{E7533FE2-E3F6-4669-B2ED-383C641F536F}" srcOrd="5" destOrd="0" parTransId="{7CBDA857-0EB7-496C-BFD9-90781D230923}" sibTransId="{346A18EC-88B8-474E-BAAB-6BF86275B5A7}"/>
    <dgm:cxn modelId="{A86DCE93-7FFE-4CE6-9C47-142D499DC39C}" type="presOf" srcId="{4338E684-E1E7-40AB-A94F-F39EB9E67761}" destId="{3D1A643D-EDDD-4916-9F15-4A4952B11696}" srcOrd="0" destOrd="0" presId="urn:microsoft.com/office/officeart/2009/layout/CircleArrowProcess"/>
    <dgm:cxn modelId="{30DBA6A8-8B45-4F49-A3C5-2139F0BB4424}" type="presOf" srcId="{827B127F-DF2F-48D5-8379-7DB80EA526CC}" destId="{BB487B74-C595-4077-97EB-3B9FDAB4C1DD}" srcOrd="0" destOrd="0" presId="urn:microsoft.com/office/officeart/2009/layout/CircleArrowProcess"/>
    <dgm:cxn modelId="{629D59B7-18AA-426C-BBD2-0762ADFC115F}" type="presOf" srcId="{FC970D47-18AB-4F01-9538-0FA31D3AFF4A}" destId="{2AFBC383-CCE6-4F41-809A-245A0D17680D}" srcOrd="0" destOrd="0" presId="urn:microsoft.com/office/officeart/2009/layout/CircleArrowProcess"/>
    <dgm:cxn modelId="{A510D6B8-61EA-4218-A990-5EF8F660745A}" srcId="{3E7EE815-2AFA-49EB-BEA7-1F4EC167C833}" destId="{4B9DFCFF-F08A-453F-AE1E-7154EEC9CFA6}" srcOrd="0" destOrd="0" parTransId="{E85C1EB4-1C0B-409D-AB92-2896CBDDD5A8}" sibTransId="{9589B421-A9B4-4E2D-9263-8D898A470CB3}"/>
    <dgm:cxn modelId="{886026C6-4FDB-4D96-AB64-C450104898F4}" type="presOf" srcId="{4B9DFCFF-F08A-453F-AE1E-7154EEC9CFA6}" destId="{F60DC0E7-D8D0-489F-93F5-A0D05BA5F8CD}" srcOrd="0" destOrd="0" presId="urn:microsoft.com/office/officeart/2009/layout/CircleArrowProcess"/>
    <dgm:cxn modelId="{AE0BE0B5-CB2E-43EF-8BE1-6ABE6706C52B}" type="presParOf" srcId="{2D60D50D-7CA4-4A07-B5AF-192F0798E046}" destId="{C9D97321-F95F-4704-8441-E2DA824FB67E}" srcOrd="0" destOrd="0" presId="urn:microsoft.com/office/officeart/2009/layout/CircleArrowProcess"/>
    <dgm:cxn modelId="{2C4D3298-7E79-40D6-9CD6-CB56ED09B156}" type="presParOf" srcId="{C9D97321-F95F-4704-8441-E2DA824FB67E}" destId="{6D13690E-B887-4F4B-9BE0-7C3A920B269C}" srcOrd="0" destOrd="0" presId="urn:microsoft.com/office/officeart/2009/layout/CircleArrowProcess"/>
    <dgm:cxn modelId="{BFCF1FFC-9D9F-45D8-B02C-ABB79FF868D9}" type="presParOf" srcId="{2D60D50D-7CA4-4A07-B5AF-192F0798E046}" destId="{F60DC0E7-D8D0-489F-93F5-A0D05BA5F8CD}" srcOrd="1" destOrd="0" presId="urn:microsoft.com/office/officeart/2009/layout/CircleArrowProcess"/>
    <dgm:cxn modelId="{4DB13AFF-1B96-4435-B5CF-77C5D0FE0A83}" type="presParOf" srcId="{2D60D50D-7CA4-4A07-B5AF-192F0798E046}" destId="{4F1104EF-E1C7-4FEB-87CC-C159B8348E85}" srcOrd="2" destOrd="0" presId="urn:microsoft.com/office/officeart/2009/layout/CircleArrowProcess"/>
    <dgm:cxn modelId="{714E1BBD-EB77-4FDF-8877-2ECD2018B8C1}" type="presParOf" srcId="{4F1104EF-E1C7-4FEB-87CC-C159B8348E85}" destId="{0112BBAB-3916-4926-8EF6-EB64B8F4F8B3}" srcOrd="0" destOrd="0" presId="urn:microsoft.com/office/officeart/2009/layout/CircleArrowProcess"/>
    <dgm:cxn modelId="{851771B4-D373-4ACF-96CE-BB9E5E3F1D6D}" type="presParOf" srcId="{2D60D50D-7CA4-4A07-B5AF-192F0798E046}" destId="{BB487B74-C595-4077-97EB-3B9FDAB4C1DD}" srcOrd="3" destOrd="0" presId="urn:microsoft.com/office/officeart/2009/layout/CircleArrowProcess"/>
    <dgm:cxn modelId="{7E78ACC7-719B-41CB-9C97-D7C1C2B30F9D}" type="presParOf" srcId="{2D60D50D-7CA4-4A07-B5AF-192F0798E046}" destId="{33C2D0F0-074E-4DA8-B626-6CE657E09363}" srcOrd="4" destOrd="0" presId="urn:microsoft.com/office/officeart/2009/layout/CircleArrowProcess"/>
    <dgm:cxn modelId="{2B845127-FD55-460B-8C6D-911D19D4EAC5}" type="presParOf" srcId="{33C2D0F0-074E-4DA8-B626-6CE657E09363}" destId="{68C863A8-1E5C-439A-A615-6E06472DD7C1}" srcOrd="0" destOrd="0" presId="urn:microsoft.com/office/officeart/2009/layout/CircleArrowProcess"/>
    <dgm:cxn modelId="{50E97508-AA3B-44A9-BD14-F37AA7F3CA91}" type="presParOf" srcId="{2D60D50D-7CA4-4A07-B5AF-192F0798E046}" destId="{3D1A643D-EDDD-4916-9F15-4A4952B11696}" srcOrd="5" destOrd="0" presId="urn:microsoft.com/office/officeart/2009/layout/CircleArrowProcess"/>
    <dgm:cxn modelId="{261927DB-FE80-43DE-9525-C98B479814A5}" type="presParOf" srcId="{2D60D50D-7CA4-4A07-B5AF-192F0798E046}" destId="{89301636-2287-4BE3-B5CE-1F5E470F74E2}" srcOrd="6" destOrd="0" presId="urn:microsoft.com/office/officeart/2009/layout/CircleArrowProcess"/>
    <dgm:cxn modelId="{E57391F8-00DB-4494-9252-666ACB377AD3}" type="presParOf" srcId="{89301636-2287-4BE3-B5CE-1F5E470F74E2}" destId="{40DE293B-D6FB-4819-A185-8327656C114D}" srcOrd="0" destOrd="0" presId="urn:microsoft.com/office/officeart/2009/layout/CircleArrowProcess"/>
    <dgm:cxn modelId="{C3AAB505-C10F-4BAC-9E4D-E4F168ED526F}" type="presParOf" srcId="{2D60D50D-7CA4-4A07-B5AF-192F0798E046}" destId="{514A9609-33AC-4451-897D-CA93E861684C}" srcOrd="7" destOrd="0" presId="urn:microsoft.com/office/officeart/2009/layout/CircleArrowProcess"/>
    <dgm:cxn modelId="{A6D798C3-B2BE-4BE3-ACA6-7E6650645A45}" type="presParOf" srcId="{2D60D50D-7CA4-4A07-B5AF-192F0798E046}" destId="{2A3AC64A-3C4D-4FAA-853C-DABE9BA4E1DC}" srcOrd="8" destOrd="0" presId="urn:microsoft.com/office/officeart/2009/layout/CircleArrowProcess"/>
    <dgm:cxn modelId="{91A0810D-CBBB-4E01-8E2B-C7D398965312}" type="presParOf" srcId="{2A3AC64A-3C4D-4FAA-853C-DABE9BA4E1DC}" destId="{08E982A3-3D74-40DE-BF17-0F5C05B0DCCB}" srcOrd="0" destOrd="0" presId="urn:microsoft.com/office/officeart/2009/layout/CircleArrowProcess"/>
    <dgm:cxn modelId="{53214DF5-762A-4F81-8E38-E1E753EBE6F6}" type="presParOf" srcId="{2D60D50D-7CA4-4A07-B5AF-192F0798E046}" destId="{2AFBC383-CCE6-4F41-809A-245A0D17680D}" srcOrd="9" destOrd="0" presId="urn:microsoft.com/office/officeart/2009/layout/CircleArrowProcess"/>
    <dgm:cxn modelId="{8415311F-46DF-41C5-8CE8-9A31D59A4714}" type="presParOf" srcId="{2D60D50D-7CA4-4A07-B5AF-192F0798E046}" destId="{33DE7162-8470-4AFA-8F24-45A1678061BD}" srcOrd="10" destOrd="0" presId="urn:microsoft.com/office/officeart/2009/layout/CircleArrowProcess"/>
    <dgm:cxn modelId="{64B7EE32-8361-4CE5-8E58-B79D8C6F50D9}" type="presParOf" srcId="{33DE7162-8470-4AFA-8F24-45A1678061BD}" destId="{2CCF33E1-15F4-4FF0-BFF9-BAEB08559EFE}" srcOrd="0" destOrd="0" presId="urn:microsoft.com/office/officeart/2009/layout/CircleArrowProcess"/>
    <dgm:cxn modelId="{CBE59F30-DCF4-4750-81A2-32785EC2DEDB}" type="presParOf" srcId="{2D60D50D-7CA4-4A07-B5AF-192F0798E046}" destId="{E867D88D-46F1-470D-9563-CA0BAB6C9DF3}" srcOrd="11"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3690E-B887-4F4B-9BE0-7C3A920B269C}">
      <dsp:nvSpPr>
        <dsp:cNvPr id="0" name=""/>
        <dsp:cNvSpPr/>
      </dsp:nvSpPr>
      <dsp:spPr>
        <a:xfrm>
          <a:off x="3188099" y="0"/>
          <a:ext cx="1722261" cy="1722447"/>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0DC0E7-D8D0-489F-93F5-A0D05BA5F8CD}">
      <dsp:nvSpPr>
        <dsp:cNvPr id="0" name=""/>
        <dsp:cNvSpPr/>
      </dsp:nvSpPr>
      <dsp:spPr>
        <a:xfrm>
          <a:off x="3568347" y="623723"/>
          <a:ext cx="961119" cy="48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collect the New York City data </a:t>
          </a:r>
        </a:p>
      </dsp:txBody>
      <dsp:txXfrm>
        <a:off x="3568347" y="623723"/>
        <a:ext cx="961119" cy="480241"/>
      </dsp:txXfrm>
    </dsp:sp>
    <dsp:sp modelId="{0112BBAB-3916-4926-8EF6-EB64B8F4F8B3}">
      <dsp:nvSpPr>
        <dsp:cNvPr id="0" name=""/>
        <dsp:cNvSpPr/>
      </dsp:nvSpPr>
      <dsp:spPr>
        <a:xfrm>
          <a:off x="2709639" y="989964"/>
          <a:ext cx="1722261" cy="1722447"/>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87B74-C595-4077-97EB-3B9FDAB4C1DD}">
      <dsp:nvSpPr>
        <dsp:cNvPr id="0" name=""/>
        <dsp:cNvSpPr/>
      </dsp:nvSpPr>
      <dsp:spPr>
        <a:xfrm>
          <a:off x="3087949" y="1615654"/>
          <a:ext cx="961119" cy="48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FourSquare</a:t>
          </a:r>
          <a:r>
            <a:rPr lang="en-US" sz="800" kern="1200" dirty="0"/>
            <a:t> API to find all venues for all neighborhood</a:t>
          </a:r>
        </a:p>
      </dsp:txBody>
      <dsp:txXfrm>
        <a:off x="3087949" y="1615654"/>
        <a:ext cx="961119" cy="480241"/>
      </dsp:txXfrm>
    </dsp:sp>
    <dsp:sp modelId="{68C863A8-1E5C-439A-A615-6E06472DD7C1}">
      <dsp:nvSpPr>
        <dsp:cNvPr id="0" name=""/>
        <dsp:cNvSpPr/>
      </dsp:nvSpPr>
      <dsp:spPr>
        <a:xfrm>
          <a:off x="3188099" y="1983205"/>
          <a:ext cx="1722261" cy="1722447"/>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1A643D-EDDD-4916-9F15-4A4952B11696}">
      <dsp:nvSpPr>
        <dsp:cNvPr id="0" name=""/>
        <dsp:cNvSpPr/>
      </dsp:nvSpPr>
      <dsp:spPr>
        <a:xfrm>
          <a:off x="3568347" y="2606929"/>
          <a:ext cx="961119" cy="48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Filter venues to get Italian Restaurants</a:t>
          </a:r>
        </a:p>
      </dsp:txBody>
      <dsp:txXfrm>
        <a:off x="3568347" y="2606929"/>
        <a:ext cx="961119" cy="480241"/>
      </dsp:txXfrm>
    </dsp:sp>
    <dsp:sp modelId="{40DE293B-D6FB-4819-A185-8327656C114D}">
      <dsp:nvSpPr>
        <dsp:cNvPr id="0" name=""/>
        <dsp:cNvSpPr/>
      </dsp:nvSpPr>
      <dsp:spPr>
        <a:xfrm>
          <a:off x="2709639" y="2975136"/>
          <a:ext cx="1722261" cy="1722447"/>
        </a:xfrm>
        <a:prstGeom prst="leftCircularArrow">
          <a:avLst>
            <a:gd name="adj1" fmla="val 10980"/>
            <a:gd name="adj2" fmla="val 1142322"/>
            <a:gd name="adj3" fmla="val 6300000"/>
            <a:gd name="adj4" fmla="val 18900000"/>
            <a:gd name="adj5" fmla="val 125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4A9609-33AC-4451-897D-CA93E861684C}">
      <dsp:nvSpPr>
        <dsp:cNvPr id="0" name=""/>
        <dsp:cNvSpPr/>
      </dsp:nvSpPr>
      <dsp:spPr>
        <a:xfrm>
          <a:off x="3087949" y="3598859"/>
          <a:ext cx="961119" cy="48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Find Rating , Tips and Likes count for each Restaurants </a:t>
          </a:r>
        </a:p>
      </dsp:txBody>
      <dsp:txXfrm>
        <a:off x="3087949" y="3598859"/>
        <a:ext cx="961119" cy="480241"/>
      </dsp:txXfrm>
    </dsp:sp>
    <dsp:sp modelId="{08E982A3-3D74-40DE-BF17-0F5C05B0DCCB}">
      <dsp:nvSpPr>
        <dsp:cNvPr id="0" name=""/>
        <dsp:cNvSpPr/>
      </dsp:nvSpPr>
      <dsp:spPr>
        <a:xfrm>
          <a:off x="3188099" y="3965756"/>
          <a:ext cx="1722261" cy="1722447"/>
        </a:xfrm>
        <a:prstGeom prst="circularArrow">
          <a:avLst>
            <a:gd name="adj1" fmla="val 10980"/>
            <a:gd name="adj2" fmla="val 1142322"/>
            <a:gd name="adj3" fmla="val 4500000"/>
            <a:gd name="adj4" fmla="val 13500000"/>
            <a:gd name="adj5" fmla="val 125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FBC383-CCE6-4F41-809A-245A0D17680D}">
      <dsp:nvSpPr>
        <dsp:cNvPr id="0" name=""/>
        <dsp:cNvSpPr/>
      </dsp:nvSpPr>
      <dsp:spPr>
        <a:xfrm>
          <a:off x="3568347" y="4589479"/>
          <a:ext cx="961119" cy="48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will sort that data</a:t>
          </a:r>
          <a:endParaRPr lang="en-US" sz="800" kern="1200" dirty="0"/>
        </a:p>
      </dsp:txBody>
      <dsp:txXfrm>
        <a:off x="3568347" y="4589479"/>
        <a:ext cx="961119" cy="480241"/>
      </dsp:txXfrm>
    </dsp:sp>
    <dsp:sp modelId="{2CCF33E1-15F4-4FF0-BFF9-BAEB08559EFE}">
      <dsp:nvSpPr>
        <dsp:cNvPr id="0" name=""/>
        <dsp:cNvSpPr/>
      </dsp:nvSpPr>
      <dsp:spPr>
        <a:xfrm>
          <a:off x="2832404" y="5071031"/>
          <a:ext cx="1479639" cy="1480688"/>
        </a:xfrm>
        <a:prstGeom prst="blockArc">
          <a:avLst>
            <a:gd name="adj1" fmla="val 0"/>
            <a:gd name="adj2" fmla="val 18900000"/>
            <a:gd name="adj3" fmla="val 1274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7D88D-46F1-470D-9563-CA0BAB6C9DF3}">
      <dsp:nvSpPr>
        <dsp:cNvPr id="0" name=""/>
        <dsp:cNvSpPr/>
      </dsp:nvSpPr>
      <dsp:spPr>
        <a:xfrm>
          <a:off x="3087949" y="5581410"/>
          <a:ext cx="961119" cy="48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Visualize</a:t>
          </a:r>
          <a:endParaRPr lang="en-US" sz="800" kern="1200" dirty="0"/>
        </a:p>
      </dsp:txBody>
      <dsp:txXfrm>
        <a:off x="3087949" y="5581410"/>
        <a:ext cx="961119" cy="48024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data.cityofnewyork.us/City-Government/Borough-Boundaries/tqmj-j8zm"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213065" y="2053641"/>
            <a:ext cx="3444536"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chemeClr val="bg1"/>
                </a:solidFill>
                <a:latin typeface="Algerian" panose="04020705040A02060702" pitchFamily="82" charset="0"/>
              </a:rPr>
              <a:t>THE BATTLE OF NEIGHBORHOODS </a:t>
            </a:r>
            <a:endParaRPr lang="en-US" sz="2800" b="0" strike="noStrike" kern="1200" spc="-1" dirty="0">
              <a:solidFill>
                <a:schemeClr val="bg1"/>
              </a:solidFill>
              <a:latin typeface="Algerian" panose="04020705040A02060702" pitchFamily="82" charset="0"/>
              <a:ea typeface="+mj-ea"/>
              <a:cs typeface="+mj-cs"/>
            </a:endParaRP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Introduction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dirty="0">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1. </a:t>
            </a:r>
            <a:r>
              <a:rPr lang="en-US" dirty="0"/>
              <a:t>Food trade is the most growing industry in New York</a:t>
            </a:r>
          </a:p>
          <a:p>
            <a:pPr marL="432000" indent="-228600">
              <a:lnSpc>
                <a:spcPct val="90000"/>
              </a:lnSpc>
              <a:spcBef>
                <a:spcPts val="1417"/>
              </a:spcBef>
              <a:buClr>
                <a:srgbClr val="000000"/>
              </a:buClr>
              <a:buSzPct val="45000"/>
              <a:buFont typeface="Arial" panose="020B0604020202020204" pitchFamily="34" charset="0"/>
              <a:buChar char="•"/>
            </a:pPr>
            <a:r>
              <a:rPr lang="en-US" dirty="0"/>
              <a:t>New York City is a major metropolitan area with more than 8.4 million people</a:t>
            </a:r>
          </a:p>
          <a:p>
            <a:pPr marL="432000" indent="-228600">
              <a:lnSpc>
                <a:spcPct val="90000"/>
              </a:lnSpc>
              <a:spcBef>
                <a:spcPts val="1417"/>
              </a:spcBef>
              <a:buClr>
                <a:srgbClr val="000000"/>
              </a:buClr>
              <a:buSzPct val="45000"/>
              <a:buFont typeface="Arial" panose="020B0604020202020204" pitchFamily="34" charset="0"/>
              <a:buChar char="•"/>
            </a:pPr>
            <a:r>
              <a:rPr lang="en-US" dirty="0"/>
              <a:t>most Italian immigration to the United States occurred between 19</a:t>
            </a:r>
            <a:r>
              <a:rPr lang="en-US" baseline="30000" dirty="0"/>
              <a:t>th</a:t>
            </a:r>
            <a:r>
              <a:rPr lang="en-US" dirty="0"/>
              <a:t> and 20</a:t>
            </a:r>
            <a:r>
              <a:rPr lang="en-US" baseline="30000" dirty="0"/>
              <a:t>th</a:t>
            </a:r>
            <a:r>
              <a:rPr lang="en-US" dirty="0"/>
              <a:t> </a:t>
            </a:r>
            <a:endParaRPr lang="en-US" b="0" strike="noStrike" spc="-1" dirty="0">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dirty="0"/>
              <a:t>The need to find and enjoy Italian cuisine is increasing</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Data</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fontScale="85000" lnSpcReduction="10000"/>
          </a:bodyPr>
          <a:lstStyle/>
          <a:p>
            <a:pPr indent="-228600">
              <a:lnSpc>
                <a:spcPct val="90000"/>
              </a:lnSpc>
              <a:spcAft>
                <a:spcPts val="600"/>
              </a:spcAft>
              <a:buFont typeface="Arial" panose="020B0604020202020204" pitchFamily="34" charset="0"/>
              <a:buChar char="•"/>
            </a:pPr>
            <a:endParaRPr lang="en-US" sz="2100" b="0" strike="noStrike" spc="-1" dirty="0">
              <a:solidFill>
                <a:srgbClr val="000000"/>
              </a:solidFill>
            </a:endParaRPr>
          </a:p>
          <a:p>
            <a:pPr marL="285750" indent="-285750">
              <a:lnSpc>
                <a:spcPct val="200000"/>
              </a:lnSpc>
              <a:spcAft>
                <a:spcPts val="600"/>
              </a:spcAft>
              <a:buFont typeface="Arial" panose="020B0604020202020204" pitchFamily="34" charset="0"/>
              <a:buChar char="•"/>
            </a:pPr>
            <a:r>
              <a:rPr lang="en-US" dirty="0"/>
              <a:t>New York City data containing the neighborhoods and boroughs: </a:t>
            </a:r>
            <a:r>
              <a:rPr lang="en-US" u="sng" dirty="0">
                <a:hlinkClick r:id="rId3"/>
              </a:rPr>
              <a:t>https://cocl.us/new_york_dataset</a:t>
            </a:r>
            <a:r>
              <a:rPr lang="en-US" dirty="0">
                <a:hlinkClick r:id="rId3"/>
              </a:rPr>
              <a:t> </a:t>
            </a:r>
            <a:endParaRPr lang="en-US" dirty="0"/>
          </a:p>
          <a:p>
            <a:pPr marL="285750" indent="-285750">
              <a:lnSpc>
                <a:spcPct val="200000"/>
              </a:lnSpc>
              <a:buFont typeface="Arial" panose="020B0604020202020204" pitchFamily="34" charset="0"/>
              <a:buChar char="•"/>
            </a:pPr>
            <a:r>
              <a:rPr lang="en-US" dirty="0"/>
              <a:t>New York City data containing neighborhood boundaries </a:t>
            </a:r>
            <a:r>
              <a:rPr lang="en-US" u="sng" dirty="0">
                <a:hlinkClick r:id="rId4"/>
              </a:rPr>
              <a:t>https://data.cityofnewyork.us/City-Government/Borough-Boundaries/tqmj-j8zm</a:t>
            </a:r>
            <a:r>
              <a:rPr lang="en-US" dirty="0">
                <a:hlinkClick r:id="rId4"/>
              </a:rPr>
              <a:t> </a:t>
            </a:r>
            <a:endParaRPr lang="en-US" dirty="0"/>
          </a:p>
          <a:p>
            <a:pPr marL="285750" indent="-285750">
              <a:lnSpc>
                <a:spcPct val="200000"/>
              </a:lnSpc>
              <a:spcAft>
                <a:spcPts val="600"/>
              </a:spcAft>
              <a:buFont typeface="Arial" panose="020B0604020202020204" pitchFamily="34" charset="0"/>
              <a:buChar char="•"/>
            </a:pPr>
            <a:r>
              <a:rPr lang="en-US" dirty="0"/>
              <a:t>locations and quality of Italian restaurants will be obtained via the </a:t>
            </a:r>
            <a:r>
              <a:rPr lang="en-US" dirty="0" err="1"/>
              <a:t>FourSquare</a:t>
            </a:r>
            <a:r>
              <a:rPr lang="en-US" dirty="0"/>
              <a:t> API </a:t>
            </a:r>
            <a:endParaRPr lang="en-US" sz="2100" b="0" strike="noStrike" spc="-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97654" y="2048951"/>
            <a:ext cx="3444535" cy="2760098"/>
          </a:xfrm>
          <a:prstGeom prst="rect">
            <a:avLst/>
          </a:prstGeom>
        </p:spPr>
        <p:txBody>
          <a:bodyPr vert="horz" lIns="91440" tIns="45720" rIns="91440" bIns="45720" rtlCol="0" anchor="ctr">
            <a:normAutofit/>
          </a:bodyPr>
          <a:lstStyle/>
          <a:p>
            <a:r>
              <a:rPr lang="en-US" sz="4400" spc="-1" dirty="0">
                <a:solidFill>
                  <a:srgbClr val="FFFFFF"/>
                </a:solidFill>
                <a:latin typeface="+mj-lt"/>
                <a:ea typeface="+mj-ea"/>
                <a:cs typeface="+mj-cs"/>
              </a:rPr>
              <a:t>Methodology</a:t>
            </a:r>
            <a:r>
              <a:rPr lang="en-US" b="1" dirty="0"/>
              <a:t> </a:t>
            </a:r>
          </a:p>
        </p:txBody>
      </p:sp>
      <p:graphicFrame>
        <p:nvGraphicFramePr>
          <p:cNvPr id="2" name="Diagram 1">
            <a:extLst>
              <a:ext uri="{FF2B5EF4-FFF2-40B4-BE49-F238E27FC236}">
                <a16:creationId xmlns:a16="http://schemas.microsoft.com/office/drawing/2014/main" id="{88788C04-F0C8-4ACA-9898-36E07285B373}"/>
              </a:ext>
            </a:extLst>
          </p:cNvPr>
          <p:cNvGraphicFramePr/>
          <p:nvPr>
            <p:extLst>
              <p:ext uri="{D42A27DB-BD31-4B8C-83A1-F6EECF244321}">
                <p14:modId xmlns:p14="http://schemas.microsoft.com/office/powerpoint/2010/main" val="1141601037"/>
              </p:ext>
            </p:extLst>
          </p:nvPr>
        </p:nvGraphicFramePr>
        <p:xfrm>
          <a:off x="2172070" y="153140"/>
          <a:ext cx="7620000" cy="6551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spc="-1" dirty="0">
                <a:solidFill>
                  <a:srgbClr val="FFFFFF"/>
                </a:solidFill>
                <a:latin typeface="+mj-lt"/>
                <a:ea typeface="+mj-ea"/>
                <a:cs typeface="+mj-cs"/>
              </a:rPr>
              <a:t>Problem</a:t>
            </a:r>
            <a:r>
              <a:rPr lang="en-US" b="1" dirty="0"/>
              <a:t> </a:t>
            </a:r>
            <a:r>
              <a:rPr lang="en-US" sz="4400" spc="-1" dirty="0">
                <a:solidFill>
                  <a:srgbClr val="FFFFFF"/>
                </a:solidFill>
                <a:latin typeface="+mj-lt"/>
                <a:ea typeface="+mj-ea"/>
                <a:cs typeface="+mj-cs"/>
              </a:rPr>
              <a:t>Statement</a:t>
            </a:r>
            <a:r>
              <a:rPr lang="en-US" b="1" dirty="0"/>
              <a:t> </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285750" lvl="0" indent="-285750" fontAlgn="base">
              <a:buFont typeface="Arial" panose="020B0604020202020204" pitchFamily="34" charset="0"/>
              <a:buChar char="•"/>
            </a:pPr>
            <a:r>
              <a:rPr lang="en-US" dirty="0"/>
              <a:t>What is / are the best location(s) for Italian cuisine in New York City? </a:t>
            </a:r>
          </a:p>
          <a:p>
            <a:pPr marL="285750" lvl="0" indent="-285750" fontAlgn="base">
              <a:buFont typeface="Arial" panose="020B0604020202020204" pitchFamily="34" charset="0"/>
              <a:buChar char="•"/>
            </a:pPr>
            <a:r>
              <a:rPr lang="en-US" dirty="0"/>
              <a:t>In what Neighborhood and/or borough should I open an Italian restaurant to have the best chance of being successful? </a:t>
            </a:r>
          </a:p>
          <a:p>
            <a:pPr marL="285750" lvl="0" indent="-285750" fontAlgn="base">
              <a:buFont typeface="Arial" panose="020B0604020202020204" pitchFamily="34" charset="0"/>
              <a:buChar char="•"/>
            </a:pPr>
            <a:r>
              <a:rPr lang="en-US" dirty="0"/>
              <a:t>Where would I go in New York City to have the best Italian food?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133165" y="2053641"/>
            <a:ext cx="3346882"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pc="-1" dirty="0">
                <a:solidFill>
                  <a:srgbClr val="FFFFFF"/>
                </a:solidFill>
                <a:latin typeface="+mj-lt"/>
                <a:ea typeface="+mj-ea"/>
                <a:cs typeface="+mj-cs"/>
              </a:rPr>
              <a:t>Conclusion</a:t>
            </a:r>
            <a:r>
              <a:rPr lang="en-US" b="1" dirty="0"/>
              <a:t> </a:t>
            </a: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fontScale="85000" lnSpcReduction="20000"/>
          </a:bodyPr>
          <a:lstStyle/>
          <a:p>
            <a:r>
              <a:rPr lang="en-US" dirty="0"/>
              <a:t>Manhattan and Queens have the best rated Italian restaurants on average. Queens and The Bronx have the least number of Italian restaurants per borough. However, of note, Belmont of The Bronx is the neighborhood in all of NYC with the most Italian Restaurants. Despite Manhattan having the least number of neighborhoods in all five boroughs, it has the most Italian restaurants. Based on this information, I would state that Manhattan and Queens are the best locations for Italian cuisine in NYC. To have the best shot of success, I would open an Italian restaurant in Queens. Queens has multiple neighborhoods with average ratings exceeding 8.0 of a scale of 1.0 to 10.0 and has the least number of Italian restaurants making competition easier than in other boroughs. Finally, I would go to Gramercy in Manhattan for the best Italian food based on 131 likes. As a final note, all of the above analysis is depended on the adequacy and accuracy of Four Square data. A more comprehensive analysis and future work would need to incorporate data from other external databases.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400</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mahomar33@gmail.com</cp:lastModifiedBy>
  <cp:revision>4</cp:revision>
  <dcterms:created xsi:type="dcterms:W3CDTF">2019-10-05T02:54:49Z</dcterms:created>
  <dcterms:modified xsi:type="dcterms:W3CDTF">2020-03-30T14:05:29Z</dcterms:modified>
</cp:coreProperties>
</file>