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6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Mahoney" initials="TM" lastIdx="1" clrIdx="0">
    <p:extLst>
      <p:ext uri="{19B8F6BF-5375-455C-9EA6-DF929625EA0E}">
        <p15:presenceInfo xmlns:p15="http://schemas.microsoft.com/office/powerpoint/2012/main" userId="408d3869ed8fa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10/17/2018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869590"/>
            <a:ext cx="9604310" cy="3383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Brain Computer Interface Feature Selection Using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Mahoney and Marcus Gallagher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CC90-0B80-49E4-902E-E635BE88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Penalised 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74528-9DE0-4F7D-B259-5567FDA71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197" y="67916"/>
                <a:ext cx="6217920" cy="5715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performance metric used to evaluate the fitness of any candidate set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dirty="0"/>
                  <a:t> where: 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 </a:t>
                </a:r>
              </a:p>
              <a:p>
                <a:pPr marL="0" indent="0">
                  <a:buNone/>
                </a:pPr>
                <a:r>
                  <a:rPr lang="en-AU" dirty="0"/>
                  <a:t>is given by the following error function:</a:t>
                </a:r>
              </a:p>
              <a:p>
                <a:pPr marL="0" indent="0">
                  <a:buNone/>
                </a:pPr>
                <a:r>
                  <a:rPr lang="en-AU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=1]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i="1" dirty="0"/>
                  <a:t>R</a:t>
                </a:r>
                <a:r>
                  <a:rPr lang="en-AU" dirty="0"/>
                  <a:t> coefficient presents a trade off.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74528-9DE0-4F7D-B259-5567FDA71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197" y="67916"/>
                <a:ext cx="6217920" cy="5715000"/>
              </a:xfrm>
              <a:blipFill>
                <a:blip r:embed="rId2"/>
                <a:stretch>
                  <a:fillRect l="-980" b="-13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F5BE-6EEF-4A39-92EF-860717934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Encourages an appropriate </a:t>
            </a:r>
            <a:r>
              <a:rPr lang="en-AU" b="1" dirty="0"/>
              <a:t>and</a:t>
            </a:r>
            <a:r>
              <a:rPr lang="en-AU" dirty="0"/>
              <a:t> small feature set.</a:t>
            </a:r>
          </a:p>
        </p:txBody>
      </p:sp>
    </p:spTree>
    <p:extLst>
      <p:ext uri="{BB962C8B-B14F-4D97-AF65-F5344CB8AC3E}">
        <p14:creationId xmlns:p14="http://schemas.microsoft.com/office/powerpoint/2010/main" val="39203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39EB-1C37-46E4-8DF4-61D4967B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with Greedy 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3AC8-3E8C-4DF3-96E8-07015AA0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7" y="1656522"/>
            <a:ext cx="6217920" cy="462997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First perform GA as usual until reaching stopping criterion.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The resulting set is the starting set for Greedy Backward Elimination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An appropriate set is then selected to include benefits from the high accuracy starting set and low feature inclusion of backward elimination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B5D3-DEEC-407A-AB2A-248B728A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Combined effort to first search for a suitable feature set, followed by dimension reduction.</a:t>
            </a:r>
          </a:p>
        </p:txBody>
      </p:sp>
    </p:spTree>
    <p:extLst>
      <p:ext uri="{BB962C8B-B14F-4D97-AF65-F5344CB8AC3E}">
        <p14:creationId xmlns:p14="http://schemas.microsoft.com/office/powerpoint/2010/main" val="172577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621-2BC2-4D64-9D98-EE60F1CB92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71500"/>
            <a:ext cx="9601200" cy="1143000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D0CB3-7167-417C-8438-B67857C8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7" y="469821"/>
            <a:ext cx="3784212" cy="2846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71D87-6D66-4728-9195-715959B519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712" y="477763"/>
            <a:ext cx="3784212" cy="28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41074-E5E4-4DD9-9E21-EF11E1BD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93" y="487715"/>
            <a:ext cx="3784212" cy="2827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EE8E5-C36D-4569-A0E6-94A8A4563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35" t="41929" r="66413" b="45698"/>
          <a:stretch/>
        </p:blipFill>
        <p:spPr>
          <a:xfrm>
            <a:off x="510673" y="3752607"/>
            <a:ext cx="993913" cy="848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1D215-0337-4831-BA3B-5F84E3A71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630" y="3605546"/>
            <a:ext cx="7706004" cy="3146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F8DC3-7CF7-4A09-9375-55B01F151FCD}"/>
              </a:ext>
            </a:extLst>
          </p:cNvPr>
          <p:cNvSpPr txBox="1"/>
          <p:nvPr/>
        </p:nvSpPr>
        <p:spPr>
          <a:xfrm>
            <a:off x="4409825" y="3426000"/>
            <a:ext cx="318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Penalised GA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D53800-AA4A-44A0-89EE-F2DB8351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7242"/>
              </p:ext>
            </p:extLst>
          </p:nvPr>
        </p:nvGraphicFramePr>
        <p:xfrm>
          <a:off x="8184447" y="4425429"/>
          <a:ext cx="3740853" cy="13930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3">
                  <a:extLst>
                    <a:ext uri="{9D8B030D-6E8A-4147-A177-3AD203B41FA5}">
                      <a16:colId xmlns:a16="http://schemas.microsoft.com/office/drawing/2014/main" val="1013895424"/>
                    </a:ext>
                  </a:extLst>
                </a:gridCol>
                <a:gridCol w="1231404">
                  <a:extLst>
                    <a:ext uri="{9D8B030D-6E8A-4147-A177-3AD203B41FA5}">
                      <a16:colId xmlns:a16="http://schemas.microsoft.com/office/drawing/2014/main" val="412997526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48872126"/>
                    </a:ext>
                  </a:extLst>
                </a:gridCol>
                <a:gridCol w="767346">
                  <a:extLst>
                    <a:ext uri="{9D8B030D-6E8A-4147-A177-3AD203B41FA5}">
                      <a16:colId xmlns:a16="http://schemas.microsoft.com/office/drawing/2014/main" val="3305767386"/>
                    </a:ext>
                  </a:extLst>
                </a:gridCol>
              </a:tblGrid>
              <a:tr h="249209">
                <a:tc>
                  <a:txBody>
                    <a:bodyPr/>
                    <a:lstStyle/>
                    <a:p>
                      <a:endParaRPr lang="en-AU" sz="1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0" dirty="0"/>
                        <a:t>Classification Error (Test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b="0" dirty="0"/>
                        <a:t>Number of 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b="0" dirty="0"/>
                        <a:t>Score (R=0.001)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972629"/>
                  </a:ext>
                </a:extLst>
              </a:tr>
              <a:tr h="249209">
                <a:tc>
                  <a:txBody>
                    <a:bodyPr/>
                    <a:lstStyle/>
                    <a:p>
                      <a:r>
                        <a:rPr lang="en-AU" sz="1000" b="0" dirty="0"/>
                        <a:t>GBE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0.2350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0.3150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272484"/>
                  </a:ext>
                </a:extLst>
              </a:tr>
              <a:tr h="249209">
                <a:tc>
                  <a:txBody>
                    <a:bodyPr/>
                    <a:lstStyle/>
                    <a:p>
                      <a:r>
                        <a:rPr lang="en-AU" sz="1000" b="0" dirty="0"/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0.2091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0.5371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810454"/>
                  </a:ext>
                </a:extLst>
              </a:tr>
              <a:tr h="249209">
                <a:tc>
                  <a:txBody>
                    <a:bodyPr/>
                    <a:lstStyle/>
                    <a:p>
                      <a:r>
                        <a:rPr lang="en-AU" sz="1000" b="0" dirty="0"/>
                        <a:t>Penalised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0.2410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0.3720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957770"/>
                  </a:ext>
                </a:extLst>
              </a:tr>
              <a:tr h="249209">
                <a:tc>
                  <a:txBody>
                    <a:bodyPr/>
                    <a:lstStyle/>
                    <a:p>
                      <a:r>
                        <a:rPr lang="en-AU" sz="1000" b="0" dirty="0"/>
                        <a:t>GA w GBE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0.1864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0" dirty="0"/>
                        <a:t>0.2384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94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F46C6-4310-4098-B6D6-3E6B2ECF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31C40-F4FC-4839-B908-1A241448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AU" i="1" dirty="0"/>
              <a:t>Given enough time, Penalised GA could perform as well as GA with Greedy Backward Elimination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dirty="0"/>
              <a:t>	However,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i="1" dirty="0"/>
              <a:t>GA operations do not discriminate between including or excluding features.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i="1" dirty="0"/>
              <a:t>	</a:t>
            </a:r>
            <a:r>
              <a:rPr lang="en-AU" dirty="0"/>
              <a:t>As a result,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AU" i="1" dirty="0"/>
              <a:t>Penalised GA spends generations producing and searching poor candidates because it includes more features without knowing the effect this has on the candidates score.</a:t>
            </a:r>
          </a:p>
          <a:p>
            <a:pPr marL="0" indent="0">
              <a:lnSpc>
                <a:spcPct val="120000"/>
              </a:lnSpc>
              <a:buNone/>
            </a:pPr>
            <a:endParaRPr lang="en-AU" dirty="0"/>
          </a:p>
          <a:p>
            <a:pPr marL="0" indent="0">
              <a:lnSpc>
                <a:spcPct val="120000"/>
              </a:lnSpc>
              <a:buNone/>
            </a:pPr>
            <a:r>
              <a:rPr lang="en-AU" dirty="0"/>
              <a:t>GA with Greedy Backward Elimination utilises both algorithms in ways they were designed to be used: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/>
              <a:t>GA to find an appropriate feature set and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AU" dirty="0"/>
              <a:t>Backward Elimination to determine how many features can be ignored while maintaining classification performance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DB9EF-CB16-4FA6-9FE9-403E057E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Why did GA with Greedy Backward Elimination outperform Penalised GA? </a:t>
            </a:r>
          </a:p>
        </p:txBody>
      </p:sp>
    </p:spTree>
    <p:extLst>
      <p:ext uri="{BB962C8B-B14F-4D97-AF65-F5344CB8AC3E}">
        <p14:creationId xmlns:p14="http://schemas.microsoft.com/office/powerpoint/2010/main" val="5558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0CCF-9EB2-4767-B4AA-29966DD3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Feature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4ECB6-E7E1-4E24-ACD8-F2551AB6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6" y="2179789"/>
            <a:ext cx="4433851" cy="3335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DB3E4-99DF-4D76-A352-6B3D7381A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9" r="8634" b="14017"/>
          <a:stretch/>
        </p:blipFill>
        <p:spPr>
          <a:xfrm>
            <a:off x="8467248" y="2179789"/>
            <a:ext cx="3356637" cy="3024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58392D-AC7D-4E87-B75B-ACC7A4FDE4DD}"/>
              </a:ext>
            </a:extLst>
          </p:cNvPr>
          <p:cNvSpPr txBox="1"/>
          <p:nvPr/>
        </p:nvSpPr>
        <p:spPr>
          <a:xfrm>
            <a:off x="9117492" y="5204108"/>
            <a:ext cx="2928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Reduced to 28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827E-8996-4C86-8120-F9675C62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30" y="2186221"/>
            <a:ext cx="4433851" cy="33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BBD-C3C0-409F-9C67-C6121481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0E7D-63A1-42B6-94C6-007EC595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Incorporating feature reduction into GA operations</a:t>
            </a:r>
          </a:p>
          <a:p>
            <a:pPr marL="0" indent="0">
              <a:buNone/>
            </a:pPr>
            <a:r>
              <a:rPr lang="en-AU" dirty="0"/>
              <a:t>Investigate and optimising performance of other classifiers</a:t>
            </a:r>
          </a:p>
          <a:p>
            <a:pPr marL="0" indent="0">
              <a:buNone/>
            </a:pPr>
            <a:r>
              <a:rPr lang="en-AU" dirty="0"/>
              <a:t>Reduce reliance on temporal data</a:t>
            </a:r>
          </a:p>
          <a:p>
            <a:pPr marL="0" indent="0">
              <a:buNone/>
            </a:pPr>
            <a:r>
              <a:rPr lang="en-AU" dirty="0"/>
              <a:t>Expanding classifier to include ‘rest’ class</a:t>
            </a:r>
          </a:p>
          <a:p>
            <a:pPr marL="0" indent="0">
              <a:buNone/>
            </a:pPr>
            <a:r>
              <a:rPr lang="en-AU" dirty="0"/>
              <a:t>Testing on live data</a:t>
            </a:r>
          </a:p>
        </p:txBody>
      </p:sp>
    </p:spTree>
    <p:extLst>
      <p:ext uri="{BB962C8B-B14F-4D97-AF65-F5344CB8AC3E}">
        <p14:creationId xmlns:p14="http://schemas.microsoft.com/office/powerpoint/2010/main" val="969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94A2-9B4C-43CA-96FC-07B3DC26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D951-F5A3-4714-8E49-D5C8FB7E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project has been successful in satisfying the aim to:</a:t>
            </a:r>
          </a:p>
          <a:p>
            <a:pPr marL="228600" lvl="1" indent="0">
              <a:buNone/>
            </a:pPr>
            <a:r>
              <a:rPr lang="en-AU" sz="2400" dirty="0"/>
              <a:t>Develop a feature selection method to find an </a:t>
            </a:r>
            <a:r>
              <a:rPr lang="en-AU" sz="2400" b="1" dirty="0"/>
              <a:t>appropriate</a:t>
            </a:r>
            <a:r>
              <a:rPr lang="en-AU" sz="2400" dirty="0"/>
              <a:t> and </a:t>
            </a:r>
            <a:r>
              <a:rPr lang="en-AU" sz="2400" b="1" dirty="0"/>
              <a:t>small</a:t>
            </a:r>
            <a:r>
              <a:rPr lang="en-AU" sz="2400" dirty="0"/>
              <a:t> subset of EEG features for the purposes of motor-imagery event classification.</a:t>
            </a:r>
          </a:p>
          <a:p>
            <a:pPr marL="228600" lvl="1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dirty="0"/>
              <a:t> The method with the best performance: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sz="2400" dirty="0"/>
              <a:t>Genetic Algorithm with Greedy Backward Elimination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65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Scope and Aim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C779-BCEC-4DD3-B469-28C7843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Brain Computer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C64C-47E8-4CC7-95B4-696E902D6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8264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dirty="0"/>
              <a:t>Challenges include:</a:t>
            </a:r>
          </a:p>
          <a:p>
            <a:pPr marL="0" indent="0">
              <a:spcBef>
                <a:spcPts val="0"/>
              </a:spcBef>
              <a:buNone/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Difficult to get clean signal (heaps of noise, non-invasive…)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Hardware requirements – many channels, </a:t>
            </a:r>
            <a:r>
              <a:rPr lang="en-AU" dirty="0" err="1"/>
              <a:t>gell</a:t>
            </a:r>
            <a:r>
              <a:rPr lang="en-AU" dirty="0"/>
              <a:t>, preparation time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Difficult to classify – features are separated spatially, temporally and in frequency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8CB45F5-DA30-44F5-8251-5599CC50C2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537" t="22803" r="30918" b="22933"/>
          <a:stretch/>
        </p:blipFill>
        <p:spPr>
          <a:xfrm>
            <a:off x="505572" y="1032277"/>
            <a:ext cx="6213282" cy="47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8AE-5027-47DA-82AD-FF58431F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5E01-A14C-4869-ACA6-CC78D617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The aim of this project is: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sz="2400" dirty="0"/>
              <a:t>Develop a feature selection method to find an </a:t>
            </a:r>
            <a:r>
              <a:rPr lang="en-AU" sz="2400" b="1" dirty="0"/>
              <a:t>appropriate</a:t>
            </a:r>
            <a:r>
              <a:rPr lang="en-AU" sz="2400" dirty="0"/>
              <a:t> and 	</a:t>
            </a:r>
            <a:r>
              <a:rPr lang="en-AU" sz="2400" b="1" dirty="0"/>
              <a:t>small</a:t>
            </a:r>
            <a:r>
              <a:rPr lang="en-AU" sz="2400" dirty="0"/>
              <a:t> subset of EEG features for the purposes of motor-	imagery event classification.</a:t>
            </a:r>
          </a:p>
          <a:p>
            <a:pPr marL="0" indent="0">
              <a:buNone/>
            </a:pPr>
            <a:r>
              <a:rPr lang="en-AU" dirty="0"/>
              <a:t>The data processing pathway should simulate an online BCI system. As such methods should be:</a:t>
            </a:r>
          </a:p>
          <a:p>
            <a:r>
              <a:rPr lang="en-AU" dirty="0"/>
              <a:t>Completely automated</a:t>
            </a:r>
          </a:p>
          <a:p>
            <a:r>
              <a:rPr lang="en-AU" dirty="0"/>
              <a:t>Computationally efficient</a:t>
            </a:r>
          </a:p>
          <a:p>
            <a:r>
              <a:rPr lang="en-AU" dirty="0"/>
              <a:t>Robust to slow sampling</a:t>
            </a:r>
          </a:p>
        </p:txBody>
      </p:sp>
    </p:spTree>
    <p:extLst>
      <p:ext uri="{BB962C8B-B14F-4D97-AF65-F5344CB8AC3E}">
        <p14:creationId xmlns:p14="http://schemas.microsoft.com/office/powerpoint/2010/main" val="27676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EB1F-9C41-48AE-924C-CACFE11F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0C78-F48E-4BD8-AB34-6734779F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Dataset - </a:t>
            </a:r>
            <a:r>
              <a:rPr lang="en-AU" dirty="0" err="1"/>
              <a:t>PhysioNet</a:t>
            </a:r>
            <a:r>
              <a:rPr lang="en-AU" dirty="0"/>
              <a:t> Motor Movement/Imagery set</a:t>
            </a:r>
          </a:p>
          <a:p>
            <a:r>
              <a:rPr lang="en-AU" dirty="0"/>
              <a:t>109 Subjects, three repeated two minute recordings</a:t>
            </a:r>
          </a:p>
          <a:p>
            <a:r>
              <a:rPr lang="en-AU" dirty="0"/>
              <a:t>64 channel EEG sampled at 160Hz</a:t>
            </a:r>
          </a:p>
          <a:p>
            <a:r>
              <a:rPr lang="en-AU" dirty="0"/>
              <a:t>Task 2: subject </a:t>
            </a:r>
            <a:r>
              <a:rPr lang="en-AU" i="1" dirty="0"/>
              <a:t>imagines</a:t>
            </a:r>
            <a:r>
              <a:rPr lang="en-AU" dirty="0"/>
              <a:t> closing their fist on the left or right in response to a visual cue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All processing completed in MATLAB.</a:t>
            </a:r>
          </a:p>
        </p:txBody>
      </p:sp>
    </p:spTree>
    <p:extLst>
      <p:ext uri="{BB962C8B-B14F-4D97-AF65-F5344CB8AC3E}">
        <p14:creationId xmlns:p14="http://schemas.microsoft.com/office/powerpoint/2010/main" val="35640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2E1-7077-42AE-8E3E-D4FDB86C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/>
          <a:lstStyle/>
          <a:p>
            <a:r>
              <a:rPr lang="en-AU" dirty="0"/>
              <a:t>Pre-processing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F6C4D-11F6-413A-9899-98FA48FDF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359653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Bandpass (1-80Hz) and Notch (60Hz) Filter</a:t>
            </a:r>
          </a:p>
          <a:p>
            <a:endParaRPr lang="en-AU" dirty="0"/>
          </a:p>
          <a:p>
            <a:r>
              <a:rPr lang="en-AU" dirty="0"/>
              <a:t>Automated Artefact Removal (AAR)</a:t>
            </a:r>
          </a:p>
          <a:p>
            <a:r>
              <a:rPr lang="en-AU" dirty="0"/>
              <a:t>Artefacts include: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/>
              <a:t>Noise from muscles (EMG)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/>
              <a:t>Eye movements and blinking (EOG)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dirty="0"/>
              <a:t>Electrode shift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Surface Laplacian – improves spatial resolution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Features – spatial, temporal and frequency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39FA98-55D8-4119-8EA9-65DABA24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505" y="4269442"/>
            <a:ext cx="3055397" cy="232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60237B-6C3D-4D32-A4CE-DAA248EA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018" y="4269442"/>
            <a:ext cx="3025591" cy="2299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9CAB4F-5186-48DF-824B-391D986BB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05" t="17182" r="30869" b="21919"/>
          <a:stretch/>
        </p:blipFill>
        <p:spPr>
          <a:xfrm>
            <a:off x="80441" y="244336"/>
            <a:ext cx="7142922" cy="37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DE91-5422-4458-B821-6367ED3E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 – Genetic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27B4-4395-45C1-AC35-074E3D999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62539"/>
                <a:ext cx="9601200" cy="43202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Feature selection can be modelled as a binary optimisation problem such that for any feature set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𝑖𝑛𝑐𝑙𝑢𝑑𝑒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</m:e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1,        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𝑖𝑛𝑐𝑙𝑢𝑑𝑒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Genetic Algorithm attempts to optimise a binary string given some fitness metric.</a:t>
                </a:r>
              </a:p>
              <a:p>
                <a:pPr marL="0" indent="0">
                  <a:buNone/>
                </a:pPr>
                <a:r>
                  <a:rPr lang="en-AU" dirty="0"/>
                  <a:t>Four methods are implemented as </a:t>
                </a:r>
                <a:r>
                  <a:rPr lang="en-AU" i="1" dirty="0"/>
                  <a:t>wrapper</a:t>
                </a:r>
                <a:r>
                  <a:rPr lang="en-AU" dirty="0"/>
                  <a:t> feature selectors: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AU" dirty="0"/>
                  <a:t>Greedy Backward Elimination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AU" dirty="0"/>
                  <a:t>Genetic Algorithm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AU" dirty="0"/>
                  <a:t>Penalised Genetic Algorithm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AU" dirty="0"/>
                  <a:t>Genetic Algorithm with Greedy Backward Elimination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dirty="0"/>
                  <a:t>Fitness metric is given by Classification Error of a Support Vector Machine (SVM)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27B4-4395-45C1-AC35-074E3D999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62539"/>
                <a:ext cx="9601200" cy="4320209"/>
              </a:xfrm>
              <a:blipFill>
                <a:blip r:embed="rId2"/>
                <a:stretch>
                  <a:fillRect l="-698" t="-12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4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0C1B-E1AE-435C-8192-C8A8CCE2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Greedy 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F89-9080-4669-8D44-6DF0A33F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7" y="1220858"/>
            <a:ext cx="6217920" cy="57150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Pseudo Code: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Start with full feature set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Compute fitness of new </a:t>
            </a:r>
            <a:r>
              <a:rPr lang="en-AU" i="1" dirty="0"/>
              <a:t>candidate</a:t>
            </a:r>
            <a:r>
              <a:rPr lang="en-AU" dirty="0"/>
              <a:t> sets given the removal of a single feature. That is, given a current set with </a:t>
            </a:r>
            <a:r>
              <a:rPr lang="en-AU" i="1" dirty="0"/>
              <a:t>n</a:t>
            </a:r>
            <a:r>
              <a:rPr lang="en-AU" dirty="0"/>
              <a:t> included features, there are </a:t>
            </a:r>
            <a:r>
              <a:rPr lang="en-AU" i="1" dirty="0"/>
              <a:t>n</a:t>
            </a:r>
            <a:r>
              <a:rPr lang="en-AU" dirty="0"/>
              <a:t> </a:t>
            </a:r>
            <a:r>
              <a:rPr lang="en-AU" i="1" dirty="0"/>
              <a:t>candidates</a:t>
            </a:r>
            <a:r>
              <a:rPr lang="en-AU" dirty="0"/>
              <a:t> each excluding a different feature.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Next set is the set from </a:t>
            </a:r>
            <a:r>
              <a:rPr lang="en-AU" i="1" dirty="0"/>
              <a:t>candidates</a:t>
            </a:r>
            <a:r>
              <a:rPr lang="en-AU" dirty="0"/>
              <a:t> with the best computed fitness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Repeat from 2 until no features remain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Select the feature set which best balances fitness and number of included features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7CE0-A844-416E-973E-228D51AF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A simple method to compare GA against.</a:t>
            </a:r>
          </a:p>
        </p:txBody>
      </p:sp>
    </p:spTree>
    <p:extLst>
      <p:ext uri="{BB962C8B-B14F-4D97-AF65-F5344CB8AC3E}">
        <p14:creationId xmlns:p14="http://schemas.microsoft.com/office/powerpoint/2010/main" val="413359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EC9D-2152-4B9C-BF88-95F9F22A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Genetic Algorithm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FCE9-5BAF-431F-955E-C868796F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The algorithm is applied as follows: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Eight candidate sets are sampled at random from the feature space to create the </a:t>
            </a:r>
            <a:r>
              <a:rPr lang="en-AU" i="1" dirty="0"/>
              <a:t>candidate</a:t>
            </a:r>
            <a:r>
              <a:rPr lang="en-AU" dirty="0"/>
              <a:t> pool.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Evaluate </a:t>
            </a:r>
            <a:r>
              <a:rPr lang="en-AU" i="1" dirty="0"/>
              <a:t>candidate</a:t>
            </a:r>
            <a:r>
              <a:rPr lang="en-AU" dirty="0"/>
              <a:t> pool scores.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Automatically include the two highest scoring candidates (elite children) in the new </a:t>
            </a:r>
            <a:r>
              <a:rPr lang="en-AU" i="1" dirty="0"/>
              <a:t>candidate</a:t>
            </a:r>
            <a:r>
              <a:rPr lang="en-AU" dirty="0"/>
              <a:t> pool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Create a </a:t>
            </a:r>
            <a:r>
              <a:rPr lang="en-AU" i="1" dirty="0"/>
              <a:t>mating </a:t>
            </a:r>
            <a:r>
              <a:rPr lang="en-AU" dirty="0"/>
              <a:t>pool which includes two copies of the highest scoring candidate and one of each of the next two highest scoring candidates.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Select six sets of two different parents from the </a:t>
            </a:r>
            <a:r>
              <a:rPr lang="en-AU" i="1" dirty="0"/>
              <a:t>mating</a:t>
            </a:r>
            <a:r>
              <a:rPr lang="en-AU" dirty="0"/>
              <a:t> pool at random and perform uniform crossover to produce the remaining six candidates for the </a:t>
            </a:r>
            <a:r>
              <a:rPr lang="en-AU" i="1" dirty="0"/>
              <a:t>candidate</a:t>
            </a:r>
            <a:r>
              <a:rPr lang="en-AU" dirty="0"/>
              <a:t> pool.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Apply mutation with a probability of 0.01 to every candidate except for the best.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Repeat from step 2 until reaching a stopping criterion of 1000 generations.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2F3C-E742-4F09-AC63-42B748B61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Search for an appropriate feature set.</a:t>
            </a:r>
          </a:p>
          <a:p>
            <a:r>
              <a:rPr lang="en-AU" dirty="0"/>
              <a:t>Does not consider number of features included.</a:t>
            </a:r>
          </a:p>
        </p:txBody>
      </p:sp>
    </p:spTree>
    <p:extLst>
      <p:ext uri="{BB962C8B-B14F-4D97-AF65-F5344CB8AC3E}">
        <p14:creationId xmlns:p14="http://schemas.microsoft.com/office/powerpoint/2010/main" val="24505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2735</TotalTime>
  <Words>727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Cambria Math</vt:lpstr>
      <vt:lpstr>Diamond Grid 16x9</vt:lpstr>
      <vt:lpstr>Brain Computer Interface Feature Selection Using Genetic Algorithm</vt:lpstr>
      <vt:lpstr>Summary</vt:lpstr>
      <vt:lpstr>Brain Computer Interfacing</vt:lpstr>
      <vt:lpstr>Aim</vt:lpstr>
      <vt:lpstr>Scope</vt:lpstr>
      <vt:lpstr>Pre-processing</vt:lpstr>
      <vt:lpstr>Methods – Genetic Algorithm</vt:lpstr>
      <vt:lpstr>Greedy Backward Elimination</vt:lpstr>
      <vt:lpstr>Genetic Algorithm (GA)</vt:lpstr>
      <vt:lpstr>Penalised GA</vt:lpstr>
      <vt:lpstr>GA with Greedy Backward Elimination</vt:lpstr>
      <vt:lpstr>Results</vt:lpstr>
      <vt:lpstr>Discussion</vt:lpstr>
      <vt:lpstr>The Feature Set</vt:lpstr>
      <vt:lpstr>Further Investigation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Computer Interface Feature Selection Using Genetic Algorithm</dc:title>
  <dc:creator>Tim Mahoney</dc:creator>
  <cp:lastModifiedBy>Tim Mahoney</cp:lastModifiedBy>
  <cp:revision>37</cp:revision>
  <dcterms:created xsi:type="dcterms:W3CDTF">2018-10-15T22:32:37Z</dcterms:created>
  <dcterms:modified xsi:type="dcterms:W3CDTF">2018-10-17T23:34:41Z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