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310" r:id="rId4"/>
    <p:sldId id="309" r:id="rId5"/>
    <p:sldId id="311" r:id="rId6"/>
    <p:sldId id="313" r:id="rId7"/>
    <p:sldId id="257" r:id="rId8"/>
    <p:sldId id="297" r:id="rId9"/>
    <p:sldId id="312" r:id="rId10"/>
    <p:sldId id="287" r:id="rId11"/>
    <p:sldId id="307" r:id="rId12"/>
    <p:sldId id="315" r:id="rId13"/>
    <p:sldId id="291" r:id="rId14"/>
    <p:sldId id="266" r:id="rId15"/>
    <p:sldId id="290" r:id="rId16"/>
    <p:sldId id="260" r:id="rId17"/>
    <p:sldId id="300" r:id="rId18"/>
    <p:sldId id="301" r:id="rId19"/>
    <p:sldId id="280" r:id="rId20"/>
    <p:sldId id="316" r:id="rId21"/>
    <p:sldId id="314" r:id="rId22"/>
    <p:sldId id="294" r:id="rId23"/>
    <p:sldId id="283" r:id="rId24"/>
    <p:sldId id="278" r:id="rId25"/>
    <p:sldId id="275" r:id="rId26"/>
    <p:sldId id="281" r:id="rId27"/>
    <p:sldId id="289" r:id="rId28"/>
    <p:sldId id="27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3578-D979-4E65-B287-D40039A3E466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F990-A07F-4FFC-8454-A7C24DC7E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3578-D979-4E65-B287-D40039A3E466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F990-A07F-4FFC-8454-A7C24DC7E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8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3578-D979-4E65-B287-D40039A3E466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F990-A07F-4FFC-8454-A7C24DC7E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3578-D979-4E65-B287-D40039A3E466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F990-A07F-4FFC-8454-A7C24DC7E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4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3578-D979-4E65-B287-D40039A3E466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F990-A07F-4FFC-8454-A7C24DC7E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3578-D979-4E65-B287-D40039A3E466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F990-A07F-4FFC-8454-A7C24DC7E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3578-D979-4E65-B287-D40039A3E466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F990-A07F-4FFC-8454-A7C24DC7E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8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3578-D979-4E65-B287-D40039A3E466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F990-A07F-4FFC-8454-A7C24DC7E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3578-D979-4E65-B287-D40039A3E466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F990-A07F-4FFC-8454-A7C24DC7E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9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3578-D979-4E65-B287-D40039A3E466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F990-A07F-4FFC-8454-A7C24DC7E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3578-D979-4E65-B287-D40039A3E466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1F990-A07F-4FFC-8454-A7C24DC7E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1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23578-D979-4E65-B287-D40039A3E466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1F990-A07F-4FFC-8454-A7C24DC7E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jpg"/><Relationship Id="rId7" Type="http://schemas.openxmlformats.org/officeDocument/2006/relationships/image" Target="../media/image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victorsavkin.com/post/145672529346/angular-route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hyperlink" Target="https://angular.io/docs/ts/lat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gular/angular-cl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457" y="2854181"/>
            <a:ext cx="2957964" cy="321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.gravatar.com/avatar/17e414f1d3c2a1c190a1fe04d9850286?size=496&amp;default=ret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421" y="2946544"/>
            <a:ext cx="2896523" cy="289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637" y="558944"/>
            <a:ext cx="9144000" cy="2387600"/>
          </a:xfrm>
        </p:spPr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and Angular 2 </a:t>
            </a:r>
            <a:br>
              <a:rPr lang="en-US" dirty="0" smtClean="0"/>
            </a:br>
            <a:r>
              <a:rPr lang="en-US" dirty="0" smtClean="0"/>
              <a:t>an unlikely love 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707" y="4934875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Presented 9/21/16 to Houston </a:t>
            </a:r>
            <a:r>
              <a:rPr lang="en-US" dirty="0" err="1" smtClean="0"/>
              <a:t>Sharepoint</a:t>
            </a:r>
            <a:r>
              <a:rPr lang="en-US" dirty="0" smtClean="0"/>
              <a:t> Users Group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80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Compiler (TSC): many ways to get it…</a:t>
            </a:r>
          </a:p>
          <a:p>
            <a:pPr lvl="1"/>
            <a:r>
              <a:rPr lang="en-US" dirty="0" smtClean="0"/>
              <a:t>Visual Studio 2015 (update 2)</a:t>
            </a:r>
          </a:p>
          <a:p>
            <a:pPr lvl="1"/>
            <a:r>
              <a:rPr lang="en-US" dirty="0" smtClean="0"/>
              <a:t>Node via NPM</a:t>
            </a:r>
          </a:p>
          <a:p>
            <a:pPr lvl="1"/>
            <a:r>
              <a:rPr lang="en-US" dirty="0" smtClean="0"/>
              <a:t>An Exe</a:t>
            </a:r>
          </a:p>
          <a:p>
            <a:r>
              <a:rPr lang="en-US" dirty="0" smtClean="0"/>
              <a:t>Type Definitions Files (.</a:t>
            </a:r>
            <a:r>
              <a:rPr lang="en-US" dirty="0" err="1" smtClean="0"/>
              <a:t>tsd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Type Definitions for JS libraries, Definitely Typed is a repository of </a:t>
            </a:r>
            <a:r>
              <a:rPr lang="en-US" dirty="0" err="1" smtClean="0"/>
              <a:t>tsd</a:t>
            </a:r>
            <a:r>
              <a:rPr lang="en-US" dirty="0" smtClean="0"/>
              <a:t> files</a:t>
            </a:r>
          </a:p>
          <a:p>
            <a:pPr lvl="2"/>
            <a:r>
              <a:rPr lang="en-US" dirty="0" smtClean="0"/>
              <a:t>Managed via </a:t>
            </a:r>
            <a:r>
              <a:rPr lang="en-US" dirty="0" err="1" smtClean="0"/>
              <a:t>Typings</a:t>
            </a:r>
            <a:r>
              <a:rPr lang="en-US" dirty="0"/>
              <a:t> </a:t>
            </a:r>
            <a:r>
              <a:rPr lang="en-US" dirty="0" smtClean="0"/>
              <a:t>or TSD &lt;- Deprecated</a:t>
            </a:r>
          </a:p>
          <a:p>
            <a:r>
              <a:rPr lang="en-US" dirty="0" err="1"/>
              <a:t>Linting</a:t>
            </a:r>
            <a:r>
              <a:rPr lang="en-US" dirty="0"/>
              <a:t> - </a:t>
            </a:r>
            <a:r>
              <a:rPr lang="en-US" dirty="0" err="1"/>
              <a:t>TSLint</a:t>
            </a:r>
            <a:endParaRPr lang="en-US" dirty="0"/>
          </a:p>
          <a:p>
            <a:pPr lvl="1"/>
            <a:r>
              <a:rPr lang="en-US" dirty="0"/>
              <a:t>VS Code – Plugin</a:t>
            </a:r>
          </a:p>
          <a:p>
            <a:pPr lvl="1"/>
            <a:r>
              <a:rPr lang="en-US" dirty="0"/>
              <a:t>Visual Studio - Web Analyzer by Mads </a:t>
            </a:r>
            <a:r>
              <a:rPr lang="en-US" dirty="0" err="1"/>
              <a:t>Kristensen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 descr="https://s.gravatar.com/avatar/17e414f1d3c2a1c190a1fe04d9850286?size=496&amp;default=ret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262" y="130981"/>
            <a:ext cx="1559706" cy="155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74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s://assets.onestore.ms/cdnfiles/onestorerolling-1608-23000/shell/v3/images/logo/microsof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82" y="2346410"/>
            <a:ext cx="4183192" cy="89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s.gravatar.com/avatar/17e414f1d3c2a1c190a1fe04d9850286?size=496&amp;default=retr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21" y="3427201"/>
            <a:ext cx="1559706" cy="155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gstatic.com/images/branding/googlelogo/2x/googlelogo_color_284x96d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9" y="2156484"/>
            <a:ext cx="3759199" cy="127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951" y="3237275"/>
            <a:ext cx="1839101" cy="199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22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s://cdn.meme.am/instances/500x/658012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272" y="1380806"/>
            <a:ext cx="5236153" cy="406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78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typescriptExample.ts</a:t>
            </a:r>
            <a:r>
              <a:rPr lang="en-US" dirty="0" smtClean="0"/>
              <a:t> vs typescriptExample.js</a:t>
            </a:r>
            <a:endParaRPr lang="en-US" dirty="0"/>
          </a:p>
        </p:txBody>
      </p:sp>
      <p:pic>
        <p:nvPicPr>
          <p:cNvPr id="4" name="Picture 2" descr="https://s.gravatar.com/avatar/17e414f1d3c2a1c190a1fe04d9850286?size=496&amp;default=ret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262" y="130981"/>
            <a:ext cx="1559706" cy="155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14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255" y="2740818"/>
            <a:ext cx="2132903" cy="238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324731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282" y="323483"/>
            <a:ext cx="3028950" cy="1514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241" y="4955839"/>
            <a:ext cx="3140705" cy="1221385"/>
          </a:xfrm>
          <a:prstGeom prst="rect">
            <a:avLst/>
          </a:prstGeom>
        </p:spPr>
      </p:pic>
      <p:pic>
        <p:nvPicPr>
          <p:cNvPr id="8" name="Picture 2" descr="https://s.gravatar.com/avatar/17e414f1d3c2a1c190a1fe04d9850286?size=496&amp;default=retr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526" y="297235"/>
            <a:ext cx="2109024" cy="210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08" y="111902"/>
            <a:ext cx="2379200" cy="258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rma - Spectacular Test Runner for JavaScrip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42" y="2952045"/>
            <a:ext cx="27432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g00glen00b.be/wp-content/uploads/2015/10/protractor-logo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75" y="405942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derickbailey.com/wp-content/uploads/2014/04/jasmin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97" y="3160320"/>
            <a:ext cx="2078576" cy="172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raw.githubusercontent.com/reactjs/redux/master/logo/logo-title-dark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601" y="5125243"/>
            <a:ext cx="4223850" cy="174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21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- Angular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Need Node &amp; NPM installed</a:t>
            </a:r>
          </a:p>
          <a:p>
            <a:r>
              <a:rPr lang="en-US" dirty="0" smtClean="0"/>
              <a:t>Install CLI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- g angular-cli</a:t>
            </a:r>
          </a:p>
          <a:p>
            <a:r>
              <a:rPr lang="en-US" dirty="0" smtClean="0"/>
              <a:t>Create Project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g new </a:t>
            </a:r>
            <a:r>
              <a:rPr lang="en-US" dirty="0" err="1" smtClean="0"/>
              <a:t>myProject</a:t>
            </a:r>
            <a:endParaRPr lang="en-US" dirty="0" smtClean="0"/>
          </a:p>
          <a:p>
            <a:r>
              <a:rPr lang="en-US" dirty="0" smtClean="0"/>
              <a:t>Add component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g generate component my-components-name</a:t>
            </a:r>
          </a:p>
          <a:p>
            <a:r>
              <a:rPr lang="en-US" dirty="0" smtClean="0"/>
              <a:t>Add service</a:t>
            </a:r>
          </a:p>
          <a:p>
            <a:pPr lvl="1"/>
            <a:r>
              <a:rPr lang="en-US" dirty="0" smtClean="0"/>
              <a:t>ng generate service my-service-name</a:t>
            </a:r>
          </a:p>
          <a:p>
            <a:r>
              <a:rPr lang="en-US" dirty="0" smtClean="0"/>
              <a:t>In windows, it should be run in an elevated prompt</a:t>
            </a:r>
          </a:p>
          <a:p>
            <a:endParaRPr lang="en-US" dirty="0" smtClean="0"/>
          </a:p>
        </p:txBody>
      </p:sp>
      <p:pic>
        <p:nvPicPr>
          <p:cNvPr id="7" name="Picture 6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992" y="153646"/>
            <a:ext cx="1040686" cy="113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5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Complete rewrite of Angular</a:t>
            </a:r>
          </a:p>
          <a:p>
            <a:r>
              <a:rPr lang="en-US" dirty="0" smtClean="0"/>
              <a:t>Written in </a:t>
            </a:r>
            <a:r>
              <a:rPr lang="en-US" dirty="0" err="1" smtClean="0"/>
              <a:t>TypeScript</a:t>
            </a:r>
            <a:endParaRPr lang="en-US" dirty="0"/>
          </a:p>
          <a:p>
            <a:r>
              <a:rPr lang="en-US" dirty="0" smtClean="0"/>
              <a:t>Designed as a bridge to Web Components standard</a:t>
            </a:r>
          </a:p>
          <a:p>
            <a:r>
              <a:rPr lang="en-US" dirty="0" smtClean="0"/>
              <a:t>Gains</a:t>
            </a:r>
          </a:p>
          <a:p>
            <a:pPr lvl="1"/>
            <a:r>
              <a:rPr lang="en-US" dirty="0" smtClean="0"/>
              <a:t>Better Performance</a:t>
            </a:r>
          </a:p>
          <a:p>
            <a:pPr lvl="1"/>
            <a:r>
              <a:rPr lang="en-US" dirty="0" smtClean="0"/>
              <a:t>Better Debugging</a:t>
            </a:r>
          </a:p>
          <a:p>
            <a:pPr lvl="1"/>
            <a:r>
              <a:rPr lang="en-US" dirty="0" smtClean="0"/>
              <a:t>Better Docs</a:t>
            </a:r>
          </a:p>
          <a:p>
            <a:pPr lvl="1"/>
            <a:r>
              <a:rPr lang="en-US" dirty="0" smtClean="0"/>
              <a:t>Simplified API</a:t>
            </a:r>
          </a:p>
          <a:p>
            <a:pPr lvl="1"/>
            <a:r>
              <a:rPr lang="en-US" dirty="0" smtClean="0"/>
              <a:t>More Extensible</a:t>
            </a:r>
          </a:p>
          <a:p>
            <a:r>
              <a:rPr lang="en-US" dirty="0" smtClean="0"/>
              <a:t>Cost</a:t>
            </a:r>
            <a:endParaRPr lang="en-US" dirty="0"/>
          </a:p>
          <a:p>
            <a:pPr lvl="1"/>
            <a:r>
              <a:rPr lang="en-US" dirty="0" smtClean="0"/>
              <a:t>More Complex Set Up</a:t>
            </a:r>
          </a:p>
          <a:p>
            <a:pPr lvl="1"/>
            <a:r>
              <a:rPr lang="en-US" dirty="0" smtClean="0"/>
              <a:t>Some Angular 1.x sugar removed</a:t>
            </a:r>
          </a:p>
        </p:txBody>
      </p:sp>
      <p:pic>
        <p:nvPicPr>
          <p:cNvPr id="6" name="Picture 6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992" y="153646"/>
            <a:ext cx="1040686" cy="113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3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Angular2 Architecture</a:t>
            </a:r>
            <a:endParaRPr lang="en-US" dirty="0"/>
          </a:p>
        </p:txBody>
      </p:sp>
      <p:pic>
        <p:nvPicPr>
          <p:cNvPr id="7" name="Picture 6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992" y="153646"/>
            <a:ext cx="1040686" cy="113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over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265" y="1690688"/>
            <a:ext cx="79819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957647" y="6262254"/>
            <a:ext cx="714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https://angular.io/docs/ts/latest/guide/architecture.html</a:t>
            </a:r>
          </a:p>
        </p:txBody>
      </p:sp>
    </p:spTree>
    <p:extLst>
      <p:ext uri="{BB962C8B-B14F-4D97-AF65-F5344CB8AC3E}">
        <p14:creationId xmlns:p14="http://schemas.microsoft.com/office/powerpoint/2010/main" val="11567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Angular2 Architecture</a:t>
            </a:r>
            <a:endParaRPr lang="en-US" dirty="0"/>
          </a:p>
        </p:txBody>
      </p:sp>
      <p:pic>
        <p:nvPicPr>
          <p:cNvPr id="7" name="Picture 6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992" y="153646"/>
            <a:ext cx="1040686" cy="113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24268" y="2968407"/>
            <a:ext cx="2757551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60239" y="6127438"/>
            <a:ext cx="214283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1" y="4160403"/>
            <a:ext cx="214283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60984" y="4160403"/>
            <a:ext cx="214283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09638" y="5002047"/>
            <a:ext cx="214283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26582" y="5143920"/>
            <a:ext cx="214283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655297" y="6127438"/>
            <a:ext cx="214283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85892" y="6127438"/>
            <a:ext cx="214283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60553" y="6127438"/>
            <a:ext cx="214283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031345" y="3652569"/>
            <a:ext cx="272475" cy="2821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444509" y="3652569"/>
            <a:ext cx="230909" cy="3283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867564" y="4720832"/>
            <a:ext cx="249381" cy="1838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57236" y="5569527"/>
            <a:ext cx="406400" cy="397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992254" y="5550826"/>
            <a:ext cx="240148" cy="2928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506691" y="4720832"/>
            <a:ext cx="378691" cy="281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88" name="Straight Arrow Connector 12287"/>
          <p:cNvCxnSpPr/>
          <p:nvPr/>
        </p:nvCxnSpPr>
        <p:spPr>
          <a:xfrm flipH="1">
            <a:off x="8326582" y="5697258"/>
            <a:ext cx="180109" cy="2694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1" name="Straight Arrow Connector 12290"/>
          <p:cNvCxnSpPr/>
          <p:nvPr/>
        </p:nvCxnSpPr>
        <p:spPr>
          <a:xfrm>
            <a:off x="9892145" y="5697258"/>
            <a:ext cx="452582" cy="2694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1798132" y="1592350"/>
            <a:ext cx="1" cy="6133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5" name="TextBox 12294"/>
          <p:cNvSpPr txBox="1"/>
          <p:nvPr/>
        </p:nvSpPr>
        <p:spPr>
          <a:xfrm>
            <a:off x="10344727" y="1717501"/>
            <a:ext cx="143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11798132" y="2403214"/>
            <a:ext cx="18472" cy="80254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9" name="TextBox 12298"/>
          <p:cNvSpPr txBox="1"/>
          <p:nvPr/>
        </p:nvSpPr>
        <p:spPr>
          <a:xfrm>
            <a:off x="10469418" y="2513198"/>
            <a:ext cx="94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10603346" y="5441649"/>
            <a:ext cx="812989" cy="51121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7767784" y="5514201"/>
            <a:ext cx="457200" cy="4524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8977747" y="4657822"/>
            <a:ext cx="502059" cy="30237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7832438" y="3583333"/>
            <a:ext cx="249381" cy="3233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435600" y="5583173"/>
            <a:ext cx="249381" cy="3233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665843" y="5457507"/>
            <a:ext cx="417946" cy="35116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594102" y="4570506"/>
            <a:ext cx="417946" cy="35116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267035" y="3574560"/>
            <a:ext cx="417946" cy="35116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0" name="Rectangle 12309"/>
          <p:cNvSpPr/>
          <p:nvPr/>
        </p:nvSpPr>
        <p:spPr>
          <a:xfrm>
            <a:off x="690418" y="2652026"/>
            <a:ext cx="1975425" cy="68571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1" name="TextBox 12310"/>
          <p:cNvSpPr txBox="1"/>
          <p:nvPr/>
        </p:nvSpPr>
        <p:spPr>
          <a:xfrm>
            <a:off x="1271000" y="2809648"/>
            <a:ext cx="1460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A</a:t>
            </a:r>
            <a:endParaRPr lang="en-US" dirty="0"/>
          </a:p>
        </p:txBody>
      </p:sp>
      <p:cxnSp>
        <p:nvCxnSpPr>
          <p:cNvPr id="12313" name="Straight Arrow Connector 12312"/>
          <p:cNvCxnSpPr/>
          <p:nvPr/>
        </p:nvCxnSpPr>
        <p:spPr>
          <a:xfrm>
            <a:off x="2974109" y="3147858"/>
            <a:ext cx="2111666" cy="1799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07651" y="4736698"/>
            <a:ext cx="1975425" cy="68571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B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/>
              <a:t>vice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2388180" y="5061448"/>
            <a:ext cx="669057" cy="1810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50129" y="1573086"/>
            <a:ext cx="6262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Application = Tree of Components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8635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 - </a:t>
            </a:r>
            <a:r>
              <a:rPr lang="en-US" dirty="0" err="1" smtClean="0"/>
              <a:t>RxJS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409" y="307915"/>
            <a:ext cx="1382773" cy="13827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825625"/>
            <a:ext cx="950920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are they?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Asynchronous event streams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Replaces promises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Convertible to a promises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Cold until “subscribe” is called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r>
              <a:rPr lang="en-US" sz="2800" dirty="0" smtClean="0"/>
              <a:t>What do we get that promises didn’t have?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Cancellable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Multiple 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Multiple subscribers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Event </a:t>
            </a:r>
            <a:r>
              <a:rPr lang="en-US" sz="2800" dirty="0"/>
              <a:t>s</a:t>
            </a:r>
            <a:r>
              <a:rPr lang="en-US" sz="2800" dirty="0" smtClean="0"/>
              <a:t>treams can be manipulated: ex </a:t>
            </a:r>
            <a:r>
              <a:rPr lang="en-US" sz="2800" dirty="0" err="1" smtClean="0"/>
              <a:t>debounce</a:t>
            </a:r>
            <a:endParaRPr lang="en-US" sz="2800" dirty="0"/>
          </a:p>
        </p:txBody>
      </p:sp>
      <p:pic>
        <p:nvPicPr>
          <p:cNvPr id="2050" name="Picture 2" descr="https://s3.amazonaws.com/media-p.slid.es/uploads/263775/images/1763829/687474703a2f2f692e696d6775722e636f6d2f4149696d5138432e6a7067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467" y="2253528"/>
            <a:ext cx="401955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0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215888"/>
            <a:ext cx="10515600" cy="1325563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639" y="1173018"/>
            <a:ext cx="5668433" cy="48690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Alex Miller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amahopa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Likes: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Tea</a:t>
            </a:r>
          </a:p>
          <a:p>
            <a:pPr lvl="1"/>
            <a:r>
              <a:rPr lang="en-US" dirty="0" smtClean="0"/>
              <a:t>Long walks in the Redwoods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Dislikes:</a:t>
            </a:r>
          </a:p>
          <a:p>
            <a:pPr lvl="1"/>
            <a:r>
              <a:rPr lang="en-US" dirty="0" smtClean="0"/>
              <a:t>Legacy Browsers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Work Relationship Status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 smtClean="0">
                <a:solidFill>
                  <a:srgbClr val="FF0000"/>
                </a:solidFill>
              </a:rPr>
              <a:t>&lt;3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(and get to work there too)</a:t>
            </a:r>
            <a:endParaRPr lang="en-US" dirty="0"/>
          </a:p>
        </p:txBody>
      </p:sp>
      <p:sp>
        <p:nvSpPr>
          <p:cNvPr id="5" name="AutoShape 2" descr="data:image/png;base64,iVBORw0KGgoAAAANSUhEUgAAAXoAAACFCAMAAABizcPaAAAAsVBMVEX///8AcsgAbscAcMcAbMYAa8aUv+WSveWMuuQAaMUFeszK3vFwn9hil9UAZcT5+v231u+Csd8vjdPH4fN0otjs9vsAdspgm9eGrN3Z6vfi7vh1rt/y9/zI3fHK2e+fvePe7PdBhs8qgM0/ktS71u6tzetPm9ikyenR5PS3z+tGjdJxqt2fvOMAfc13pdqWxOeqxOYjidJ/tuJfo9takdN5suAAXsKmzuxWntkSg8/C1O0QqNngAAAN3UlEQVR4nO2da2ObuBKGjQZswK2xnYIDwakNvhC8tEmcbJL+/x92wPgC0kgIb7r29uj91lYepIdBl9FI7XSUlJSUlJSUlJSUlJSUlJSUlJSUlJSUlJSUlJSUlJSUlK5e0163rv4nGX74XYb/GJkGJfOTDH8ZUIZ7n2T4j5EJWk3wWYS+kbphrftJhv8YKfQXk0J/MSn0F9PvQ68r9GIpr7+Yfhv6Lwp9g5TXX0zK6y8mNcxeTMrrLybV119MyusvJuX1F9Pv83o1zDZIef3FpPr6i0l5/cWkvP5iUqvZi6ktejeXI2O4vdc7hW1XrtpNZqSqGH7K8+jHJ8Nu73Yvs7seJrxHtECfvHVvf0xyfbk11zdNVWjV17vDtVnanvzIjS/OBZK8mbffSiu9N19Q0B92b2/L5416w9mZj2MUrN+jzAYgpXTQPM+O0u1PrC6y6Kd388wDXS9tgmfP747m3BtKYaeN1yevaeR5QPa2C+NR/MwF51MPS47tNlM7r2LZ6NxKlHKM+M/5AzX9yKcoOeM9Tl6z9YdlEIAaUShEjAHE3SSof4tS6INeNqjbzP+gD8bTcPfPy7+tqgYw7ch6vZuYmaVDvb7FH3UrM5MQ+8lkUH9atPtbpx/rBl1FwxpP6Q/IfXiyDOZ5xmC1QJ8mrf4oMyiW9VdgQDqqfc4S6BMzwo0S8r4oCiytugm7SDSTWc2Gi4nHrS8Y3naB9NnU5wTz4i+DkUe/6vJfyWRY+/VyZeEPJDBZnA8+fI6IAHxZF9DtdHT8SCXQd/lGgdgmD72E199MPF1U37yqW3ZMwdBPU0EVRxVCW/wN7Z9mnuv403kj+PIZueJhKIfeXwmNgv4ecLy+CX24IdDsKOSOxoGgX3I8uSxA4tn+p8mHuDGnku201rgvFGmS9fEQSKBfZHS/QVvSJ+7wHK8fPgk9/mjMSKl+gEW/1MSW9LRMtV1ETYT0D9G0iKfvjS5EtamskBC909SoQmSyNuomZLzetGUdhdj1XzLo+1FTJcm8IDptJJ+XPIP92mtHPq+zN21C35MyClTT914vGmbDZymX39uDUXW0pdHbcbMpPQ07bibzsiEOWpJftCavkY3TgP5R1IVWf0P9sbHDCSaieRhr39hWJmX05yT1teuTYNXQde5lbKVWwicvepLv5w819nazLgH6Zcsu7GiiqcNxtnIUTtIrPBjDcnWKZZ3TWLdCbxrNJunKpI4YfWKfR77Z60dtyec8TicuzkKvgbQfgdcmjOFy7ILggVa51OCid1/OaqLW7PU/z/iaQDv64nnoW0h/boG+i9QGiGF4uYihY/NnyDpi9KOzW9gwzC7O+prAPswxfzt6mLeY5UzYxhBv1Xtc5Fo+jrZxVoQtav9+6NF46Pt8QE3frtjr3RX/1yLLZBX+S+g1eJQm78/pGsPg3T/2WE4YBH4v1q2K9+tpIEYf4yER0K0BfHzYg4HBDy8I+3qTY5hYAyt7ygYDi7PI1U0x+iJaNihkNS3qjyU5bchXibLol/TgDd4SKbbYzO2yWfly6hDF4aAfDrAqEzt93Qf4Zj8nEW+EEXl9gE1YgXjzzbBsr/u2maOBFrBcAfq8brF5U8wcguGWV7OyJNipuWtF8MYpmUn3OI+M02/wuak7HKWaZenR7dE2Bz22TAHty7AaUPHNCJ2qCL1+g/wEtMmy6mfu+gUjom/56EH7MT0ZCHr8hSvAphKZCLpYSetBFv1f1NQS7CG3rD/99evXKXDJQY8NhcRe05Gs/hZDJBpmkwwxnK3pDzzoIrNwiG546Em0rDtbgneYxRj4UG9FP2adgWxk0X+n0UdJ84/2wtHfshVHI0vOMzZ5Eng9Mm/S0QmFjyz7YdfbI+j3L6UqF3nHRckPBo3PviWIZfEx6AVeTwtF77Phb5jjsQ1kki7o6xHDJMXHtBkzd9DgyccM530I8vISLKgG2ZQtOWVKQiYbTKA7nL17SAlF/8C27on3IY046FGvZyOhesob0pKUrUXRS7PodXQ/mW5ZIYKXZGIBliz673RvBZl0HAJD7zAr/cpikpY7oVHwvd65Ywzb/F05ZuKm6XeYYRij3w075c6fhj7IseiCA1n0bB2BjBeh1M8x9O4TbU807jBDMt/rgw+moqLvc8O+1BBDj82ksZ9zI2NbuqQ0+gUypICVbb/fJ35TMhCGPqCD6eCJxm0aMn+GkzA9YyRavLiMSw0SJGjM6wvfmE/M4+y9Tmm3l0Y/QzeFgRgkepr8uO2uhz43/o+hX9A1IcIR/wZHj3h9j0ZviCNVzCLA6LLo9S8cTgFdA7LilaSHIGn0Haa7PVIAoutFSlGUvndvMHsYeqZHtsQzJqrH4ff1zIdtiFfsM/pVkXfE60e8n9P7MTqvd3PHZ6MfiiNK+wwoyxo/B3RbMfQrxo3FNXnVqeI8r6c7RrIStyukF9XwwW4Qaj95P6eBWvecgi7dYnn0HWb4wgWGturWe0YMPT3Kcj/UvaayySB0R9Z4M5RJfX8AyN4s95Ok0es89A49IrdAv2SmRxwBIfNRdSaNoadXSTr3ky7l1gOA3GHWoWNyXDc86IFqF0BwPvqyXpiY2XQL9M5GfocfIDNPljH0NCGDM3s7KMwQ9IjX+zRIuyngMaWHkXzdemXoO8F7i60fsMbHNsugb3LO8Anzegn02Z+AvhOsZPucQiQ6OPKnoH+v0ZD3+j8DfSfcDto4vibYIPwU9P8/Xp9rmLbY6odB6fefgh7t69lhNvkj+/qdgm6qS+8ZQ7ariNQw2xCMC225vj6gDAM0of8F/xH0+fJvuWJyD3iC3eYvhp5Z+TRs2gSymcbM59S0EfdI70RAeK3ocyv+87iIHzRnWwEUDZdZUsGTuCbSmcZ0qKTpnTp05AG0f7Ck+t3oC4Xru69ppOm6+AXAOMTRs6EWcfbtiobB83p6edm0G8Ts8sH4ytEXxoLpLvfpw7OK7DOcvTXF0XeZAKNw1yv0sCZiZ6numLg4sl9XERtC3V4/+tJiGMz8+/XdKrOKU3oM+mLTB0Pfp/tkiESP+SkdNF4zKMXxM/or2Q34/wn0FduLuzl7QKSIA6JbJczWCwjmOC69W8Dv6wP6/YMmOrU3ZNI0LHaX6trRF+aX7DazgaOnlkjF33LyEQr1mPfE9XqXyawCQY5dwOwAQfyfRF+cn2O2mX08I4HOLin2I3iVYZMuBMkgzDYVaNy4sTNi+sjdmHN16GUSNJnhk3DQs8lnAJwNiXDMpmzws88Qwx6vy2EPtZSnv64NfTixho3075lRjoOeTfDQAF/+BB9ILhjf61HDODrkLCzZ9U7Xhn6agR6vZ+JCD7Jez/bfxSaLyb5b9JS2KPFvjQz2HmI4GLEbEPuQ35Whd4oZM9HSnnDtwySm6DMO+hmS7goafYmA84qeWBUlebvIL3LDNL0lFgmEMkXwytAHu1VNvna1V33urxbMGKdzk7yfkXNxOY34lFjlBCYnjV2Y5M2MN2W941N36bjrMWrYeutcIfq7Q4OAWB+96Qz5ZcAmpsITF32IHhPPrWfv3V/39/fL1zHhnX0V3wzCDsulYW1lPuSGH8xYs1DyxSrk+tDXlvJgkPT2cehXMq0cf9hL2XACbzVbiM4FOEEyiltoDGx1XGsi70AP73A1EN0QGT6uvq4LfZdKhAEd7Hn6srnbafOSzm2sQYMFH/2s/SHoehO5hzdH7c/4FjIOaRFXhZ5Zymu7/vN0AxcewIQnTuRyp4V9DqBTE7lHlpEJpoTIcdl7VeiRGZtUawrKXPQOlp8upaYjy+ihgyabp9Mg14T+PDfSyO78Jv+gvoMcMpJS480gi9bHxQFO0eVrQj896xqJ/QJFcD2Fi6xUpSw33gzy0PIek9oBiGtCz8QZpWTcdRrQd3wmXo4LDRoLb4FaSN1NcxCJqjsqV4TegXM6BmOfwkqHDGpXESXoJJwS6FsaRtFE5oxV7S6nKX7kFpX+VEMmjx7duPxM9J3+qvFoOi0wJvuQwxvls/W7z2bjxtuIwDKpJI+yiV0h+k4Sy95zZFF3wY1oX+aip84J8NEzUXL5ef1N7LXq74k2Oiy4XDrJqB4/d+4aZk/gdenAcdlEn+7PqWvnwp4t4TBAoi6F4aZeIwH6xKBKctHTqVZtIpfDTSTpRUUPkVb2+6iTi8w9l8tUZFjfJW/Wz2Tum7ihQtTMPZc3XxvvKCTehM2Sqt+kJUDvbKiSXPTO5nz0HSfpjfmXdVQrYETdanzTWdXCs+wVo/5I42WQg/6+a019Q2nfxCCuOx17xWi4jPFwzd4OMeIlcvCsfpBcdD57ltZL8v9789lH7S213SAM+xtPR+8dOjy7ONaT0VeYupvDxco7IRt2yRbLJwHQo+OtCc+DihGvnJDM3knVMnancTgdEzRZqKgqxPilxvk4UbGre4KDXn5sVGrgCf5nebdW8u8z9mZvzK9zW2Nzn4oLmnUvennFshz9168noccYQvMlAv1odAcmmlT3DIPnydHEsZO42TQZLm53eYm8aoUL43lVv/4U7D1UDU+E97m/VUsK71qZVkq+nLct7i/Wo0mceZZ1+L/sLYvYH6tv35foGUI5hYvvt6vILm/P1qL4x+P003btb5Z/bceRtr+a247G3/5aNt6Pf61ygyTp33f3ur/vJz5zdrC1nMBP7vuFcmv/7MZxRu7MT3am+/eJP/tk40pKSkpKSkpKSkpKSkpKSkpKSkpKSkpKSkpKSkpKSkpK16r/AUwaGHkRT9Xw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png;base64,iVBORw0KGgoAAAANSUhEUgAAAXoAAACFCAMAAABizcPaAAAAsVBMVEX///8AcsgAbscAcMcAbMYAa8aUv+WSveWMuuQAaMUFeszK3vFwn9hil9UAZcT5+v231u+Csd8vjdPH4fN0otjs9vsAdspgm9eGrN3Z6vfi7vh1rt/y9/zI3fHK2e+fvePe7PdBhs8qgM0/ktS71u6tzetPm9ikyenR5PS3z+tGjdJxqt2fvOMAfc13pdqWxOeqxOYjidJ/tuJfo9takdN5suAAXsKmzuxWntkSg8/C1O0QqNngAAAN3UlEQVR4nO2da2ObuBKGjQZswK2xnYIDwakNvhC8tEmcbJL+/x92wPgC0kgIb7r29uj91lYepIdBl9FI7XSUlJSUlJSUlJSUlJSUlJSUlJSUlJSUlJSUlJSUlJSUlK5e0163rv4nGX74XYb/GJkGJfOTDH8ZUIZ7n2T4j5EJWk3wWYS+kbphrftJhv8YKfQXk0J/MSn0F9PvQ68r9GIpr7+Yfhv6Lwp9g5TXX0zK6y8mNcxeTMrrLybV119MyusvJuX1F9Pv83o1zDZIef3FpPr6i0l5/cWkvP5iUqvZi6ktejeXI2O4vdc7hW1XrtpNZqSqGH7K8+jHJ8Nu73Yvs7seJrxHtECfvHVvf0xyfbk11zdNVWjV17vDtVnanvzIjS/OBZK8mbffSiu9N19Q0B92b2/L5416w9mZj2MUrN+jzAYgpXTQPM+O0u1PrC6y6Kd388wDXS9tgmfP747m3BtKYaeN1yevaeR5QPa2C+NR/MwF51MPS47tNlM7r2LZ6NxKlHKM+M/5AzX9yKcoOeM9Tl6z9YdlEIAaUShEjAHE3SSof4tS6INeNqjbzP+gD8bTcPfPy7+tqgYw7ch6vZuYmaVDvb7FH3UrM5MQ+8lkUH9atPtbpx/rBl1FwxpP6Q/IfXiyDOZ5xmC1QJ8mrf4oMyiW9VdgQDqqfc4S6BMzwo0S8r4oCiytugm7SDSTWc2Gi4nHrS8Y3naB9NnU5wTz4i+DkUe/6vJfyWRY+/VyZeEPJDBZnA8+fI6IAHxZF9DtdHT8SCXQd/lGgdgmD72E199MPF1U37yqW3ZMwdBPU0EVRxVCW/wN7Z9mnuv403kj+PIZueJhKIfeXwmNgv4ecLy+CX24IdDsKOSOxoGgX3I8uSxA4tn+p8mHuDGnku201rgvFGmS9fEQSKBfZHS/QVvSJ+7wHK8fPgk9/mjMSKl+gEW/1MSW9LRMtV1ETYT0D9G0iKfvjS5EtamskBC909SoQmSyNuomZLzetGUdhdj1XzLo+1FTJcm8IDptJJ+XPIP92mtHPq+zN21C35MyClTT914vGmbDZymX39uDUXW0pdHbcbMpPQ07bibzsiEOWpJftCavkY3TgP5R1IVWf0P9sbHDCSaieRhr39hWJmX05yT1teuTYNXQde5lbKVWwicvepLv5w819nazLgH6Zcsu7GiiqcNxtnIUTtIrPBjDcnWKZZ3TWLdCbxrNJunKpI4YfWKfR77Z60dtyec8TicuzkKvgbQfgdcmjOFy7ILggVa51OCid1/OaqLW7PU/z/iaQDv64nnoW0h/boG+i9QGiGF4uYihY/NnyDpi9KOzW9gwzC7O+prAPswxfzt6mLeY5UzYxhBv1Xtc5Fo+jrZxVoQtav9+6NF46Pt8QE3frtjr3RX/1yLLZBX+S+g1eJQm78/pGsPg3T/2WE4YBH4v1q2K9+tpIEYf4yER0K0BfHzYg4HBDy8I+3qTY5hYAyt7ygYDi7PI1U0x+iJaNihkNS3qjyU5bchXibLol/TgDd4SKbbYzO2yWfly6hDF4aAfDrAqEzt93Qf4Zj8nEW+EEXl9gE1YgXjzzbBsr/u2maOBFrBcAfq8brF5U8wcguGWV7OyJNipuWtF8MYpmUn3OI+M02/wuak7HKWaZenR7dE2Bz22TAHty7AaUPHNCJ2qCL1+g/wEtMmy6mfu+gUjom/56EH7MT0ZCHr8hSvAphKZCLpYSetBFv1f1NQS7CG3rD/99evXKXDJQY8NhcRe05Gs/hZDJBpmkwwxnK3pDzzoIrNwiG546Em0rDtbgneYxRj4UG9FP2adgWxk0X+n0UdJ84/2wtHfshVHI0vOMzZ5Eng9Mm/S0QmFjyz7YdfbI+j3L6UqF3nHRckPBo3PviWIZfEx6AVeTwtF77Phb5jjsQ1kki7o6xHDJMXHtBkzd9DgyccM530I8vISLKgG2ZQtOWVKQiYbTKA7nL17SAlF/8C27on3IY046FGvZyOhesob0pKUrUXRS7PodXQ/mW5ZIYKXZGIBliz673RvBZl0HAJD7zAr/cpikpY7oVHwvd65Ywzb/F05ZuKm6XeYYRij3w075c6fhj7IseiCA1n0bB2BjBeh1M8x9O4TbU807jBDMt/rgw+moqLvc8O+1BBDj82ksZ9zI2NbuqQ0+gUypICVbb/fJ35TMhCGPqCD6eCJxm0aMn+GkzA9YyRavLiMSw0SJGjM6wvfmE/M4+y9Tmm3l0Y/QzeFgRgkepr8uO2uhz43/o+hX9A1IcIR/wZHj3h9j0ZviCNVzCLA6LLo9S8cTgFdA7LilaSHIGn0Haa7PVIAoutFSlGUvndvMHsYeqZHtsQzJqrH4ff1zIdtiFfsM/pVkXfE60e8n9P7MTqvd3PHZ6MfiiNK+wwoyxo/B3RbMfQrxo3FNXnVqeI8r6c7RrIStyukF9XwwW4Qaj95P6eBWvecgi7dYnn0HWb4wgWGturWe0YMPT3Kcj/UvaayySB0R9Z4M5RJfX8AyN4s95Ok0es89A49IrdAv2SmRxwBIfNRdSaNoadXSTr3ky7l1gOA3GHWoWNyXDc86IFqF0BwPvqyXpiY2XQL9M5GfocfIDNPljH0NCGDM3s7KMwQ9IjX+zRIuyngMaWHkXzdemXoO8F7i60fsMbHNsugb3LO8Anzegn02Z+AvhOsZPucQiQ6OPKnoH+v0ZD3+j8DfSfcDto4vibYIPwU9P8/Xp9rmLbY6odB6fefgh7t69lhNvkj+/qdgm6qS+8ZQ7ariNQw2xCMC225vj6gDAM0of8F/xH0+fJvuWJyD3iC3eYvhp5Z+TRs2gSymcbM59S0EfdI70RAeK3ocyv+87iIHzRnWwEUDZdZUsGTuCbSmcZ0qKTpnTp05AG0f7Ck+t3oC4Xru69ppOm6+AXAOMTRs6EWcfbtiobB83p6edm0G8Ts8sH4ytEXxoLpLvfpw7OK7DOcvTXF0XeZAKNw1yv0sCZiZ6numLg4sl9XERtC3V4/+tJiGMz8+/XdKrOKU3oM+mLTB0Pfp/tkiESP+SkdNF4zKMXxM/or2Q34/wn0FduLuzl7QKSIA6JbJczWCwjmOC69W8Dv6wP6/YMmOrU3ZNI0LHaX6trRF+aX7DazgaOnlkjF33LyEQr1mPfE9XqXyawCQY5dwOwAQfyfRF+cn2O2mX08I4HOLin2I3iVYZMuBMkgzDYVaNy4sTNi+sjdmHN16GUSNJnhk3DQs8lnAJwNiXDMpmzws88Qwx6vy2EPtZSnv64NfTixho3075lRjoOeTfDQAF/+BB9ILhjf61HDODrkLCzZ9U7Xhn6agR6vZ+JCD7Jez/bfxSaLyb5b9JS2KPFvjQz2HmI4GLEbEPuQ35Whd4oZM9HSnnDtwySm6DMO+hmS7goafYmA84qeWBUlebvIL3LDNL0lFgmEMkXwytAHu1VNvna1V33urxbMGKdzk7yfkXNxOY34lFjlBCYnjV2Y5M2MN2W941N36bjrMWrYeutcIfq7Q4OAWB+96Qz5ZcAmpsITF32IHhPPrWfv3V/39/fL1zHhnX0V3wzCDsulYW1lPuSGH8xYs1DyxSrk+tDXlvJgkPT2cehXMq0cf9hL2XACbzVbiM4FOEEyiltoDGx1XGsi70AP73A1EN0QGT6uvq4LfZdKhAEd7Hn6srnbafOSzm2sQYMFH/2s/SHoehO5hzdH7c/4FjIOaRFXhZ5Zymu7/vN0AxcewIQnTuRyp4V9DqBTE7lHlpEJpoTIcdl7VeiRGZtUawrKXPQOlp8upaYjy+ihgyabp9Mg14T+PDfSyO78Jv+gvoMcMpJS480gi9bHxQFO0eVrQj896xqJ/QJFcD2Fi6xUpSw33gzy0PIek9oBiGtCz8QZpWTcdRrQd3wmXo4LDRoLb4FaSN1NcxCJqjsqV4TegXM6BmOfwkqHDGpXESXoJJwS6FsaRtFE5oxV7S6nKX7kFpX+VEMmjx7duPxM9J3+qvFoOi0wJvuQwxvls/W7z2bjxtuIwDKpJI+yiV0h+k4Sy95zZFF3wY1oX+aip84J8NEzUXL5ef1N7LXq74k2Oiy4XDrJqB4/d+4aZk/gdenAcdlEn+7PqWvnwp4t4TBAoi6F4aZeIwH6xKBKctHTqVZtIpfDTSTpRUUPkVb2+6iTi8w9l8tUZFjfJW/Wz2Tum7ihQtTMPZc3XxvvKCTehM2Sqt+kJUDvbKiSXPTO5nz0HSfpjfmXdVQrYETdanzTWdXCs+wVo/5I42WQg/6+a019Q2nfxCCuOx17xWi4jPFwzd4OMeIlcvCsfpBcdD57ltZL8v9789lH7S213SAM+xtPR+8dOjy7ONaT0VeYupvDxco7IRt2yRbLJwHQo+OtCc+DihGvnJDM3knVMnancTgdEzRZqKgqxPilxvk4UbGre4KDXn5sVGrgCf5nebdW8u8z9mZvzK9zW2Nzn4oLmnUvennFshz9168noccYQvMlAv1odAcmmlT3DIPnydHEsZO42TQZLm53eYm8aoUL43lVv/4U7D1UDU+E97m/VUsK71qZVkq+nLct7i/Wo0mceZZ1+L/sLYvYH6tv35foGUI5hYvvt6vILm/P1qL4x+P003btb5Z/bceRtr+a247G3/5aNt6Pf61ygyTp33f3ur/vJz5zdrC1nMBP7vuFcmv/7MZxRu7MT3am+/eJP/tk40pKSkpKSkpKSkpKSkpKSkpKSkpKSkpKSkpKSkpKSkpK16r/AUwaGHkRT9XwAAAAAElFTkSuQmCC"/>
          <p:cNvSpPr>
            <a:spLocks noChangeAspect="1" noChangeArrowheads="1"/>
          </p:cNvSpPr>
          <p:nvPr/>
        </p:nvSpPr>
        <p:spPr bwMode="auto">
          <a:xfrm>
            <a:off x="612775" y="534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http://hortonworks.com/wp-content/uploads/2015/04/slalom-logo-blue-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32" y="4252887"/>
            <a:ext cx="3074962" cy="10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upload.wikimedia.org/wikipedia/commons/thumb/0/0e/Microsoft_.NET_logo.png/120px-Microsoft_.NET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937" y="4407708"/>
            <a:ext cx="1239029" cy="123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66085" y="6191263"/>
            <a:ext cx="716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*Opinions and corny jokes are my own and not my employer’s</a:t>
            </a:r>
            <a:endParaRPr lang="en-US" dirty="0"/>
          </a:p>
        </p:txBody>
      </p:sp>
      <p:pic>
        <p:nvPicPr>
          <p:cNvPr id="11" name="Picture 2" descr="http://nodeframework.com/assets/img/j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628" y="2432038"/>
            <a:ext cx="1272198" cy="127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985" y="2863389"/>
            <a:ext cx="2398611" cy="1199306"/>
          </a:xfrm>
          <a:prstGeom prst="rect">
            <a:avLst/>
          </a:prstGeom>
        </p:spPr>
      </p:pic>
      <p:pic>
        <p:nvPicPr>
          <p:cNvPr id="13" name="Picture 12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985" y="4592396"/>
            <a:ext cx="1040686" cy="113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jaydata.org/Themes/Bootstrap/Styles/img/logo_kendoui_sol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290" y="3962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24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Hardest problem in any relationship?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6310" y="19768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Deciding what to 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6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Wait, what happened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928" y="1745582"/>
            <a:ext cx="5673436" cy="4351338"/>
          </a:xfrm>
        </p:spPr>
        <p:txBody>
          <a:bodyPr/>
          <a:lstStyle/>
          <a:p>
            <a:r>
              <a:rPr lang="en-US" dirty="0" smtClean="0"/>
              <a:t>Controllers, Factories </a:t>
            </a:r>
            <a:endParaRPr lang="en-US" dirty="0"/>
          </a:p>
          <a:p>
            <a:r>
              <a:rPr lang="en-US" dirty="0" smtClean="0"/>
              <a:t>$scope, $</a:t>
            </a:r>
            <a:r>
              <a:rPr lang="en-US" dirty="0" err="1" smtClean="0"/>
              <a:t>rootScope</a:t>
            </a:r>
            <a:endParaRPr lang="en-US" dirty="0" smtClean="0"/>
          </a:p>
          <a:p>
            <a:r>
              <a:rPr lang="en-US" dirty="0" smtClean="0"/>
              <a:t>ng-click, ng-show, ng-</a:t>
            </a:r>
            <a:r>
              <a:rPr lang="en-US" dirty="0" err="1" smtClean="0"/>
              <a:t>doThatThing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$broadcast, $emit, $on</a:t>
            </a:r>
          </a:p>
          <a:p>
            <a:r>
              <a:rPr lang="en-US" dirty="0" smtClean="0"/>
              <a:t>MVC</a:t>
            </a:r>
          </a:p>
        </p:txBody>
      </p:sp>
      <p:pic>
        <p:nvPicPr>
          <p:cNvPr id="5" name="Picture 6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992" y="153646"/>
            <a:ext cx="1040686" cy="113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90" y="1690688"/>
            <a:ext cx="3609145" cy="38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6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[</a:t>
            </a:r>
            <a:r>
              <a:rPr lang="en-US" dirty="0"/>
              <a:t>property</a:t>
            </a:r>
            <a:r>
              <a:rPr lang="en-US" dirty="0">
                <a:solidFill>
                  <a:schemeClr val="accent1"/>
                </a:solidFill>
              </a:rPr>
              <a:t>]</a:t>
            </a:r>
            <a:r>
              <a:rPr lang="en-US" dirty="0"/>
              <a:t> property binding</a:t>
            </a:r>
          </a:p>
          <a:p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event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event binding</a:t>
            </a:r>
          </a:p>
          <a:p>
            <a:r>
              <a:rPr lang="en-US" dirty="0">
                <a:solidFill>
                  <a:schemeClr val="accent1"/>
                </a:solidFill>
              </a:rPr>
              <a:t>[(</a:t>
            </a:r>
            <a:r>
              <a:rPr lang="en-US" dirty="0"/>
              <a:t>two-way</a:t>
            </a:r>
            <a:r>
              <a:rPr lang="en-US" dirty="0">
                <a:solidFill>
                  <a:schemeClr val="accent1"/>
                </a:solidFill>
              </a:rPr>
              <a:t>)] </a:t>
            </a:r>
            <a:r>
              <a:rPr lang="en-US" dirty="0"/>
              <a:t>two way </a:t>
            </a:r>
            <a:r>
              <a:rPr lang="en-US" dirty="0" smtClean="0"/>
              <a:t>binding &lt;- Banana in a Box/Hot Dog in a Bun</a:t>
            </a:r>
          </a:p>
          <a:p>
            <a:r>
              <a:rPr lang="en-US" dirty="0" smtClean="0"/>
              <a:t>Example: Receipt Input Component</a:t>
            </a:r>
            <a:endParaRPr lang="en-US" dirty="0"/>
          </a:p>
        </p:txBody>
      </p:sp>
      <p:pic>
        <p:nvPicPr>
          <p:cNvPr id="5" name="Picture 6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992" y="153646"/>
            <a:ext cx="1040686" cy="113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85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Parent-Child Component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@Output: creates event </a:t>
            </a:r>
            <a:r>
              <a:rPr lang="en-US" dirty="0" err="1" smtClean="0"/>
              <a:t>emiters</a:t>
            </a:r>
            <a:r>
              <a:rPr lang="en-US" dirty="0" smtClean="0"/>
              <a:t> that the parent can listen for</a:t>
            </a:r>
          </a:p>
          <a:p>
            <a:pPr lvl="1"/>
            <a:r>
              <a:rPr lang="en-US" dirty="0" smtClean="0"/>
              <a:t>Child Syntax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@Output() </a:t>
            </a:r>
            <a:r>
              <a:rPr lang="en-US" dirty="0" err="1" smtClean="0"/>
              <a:t>customEventName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1"/>
                </a:solidFill>
              </a:rPr>
              <a:t>new </a:t>
            </a:r>
            <a:r>
              <a:rPr lang="en-US" dirty="0" err="1" smtClean="0">
                <a:solidFill>
                  <a:schemeClr val="accent1"/>
                </a:solidFill>
              </a:rPr>
              <a:t>EventEmiter</a:t>
            </a:r>
            <a:r>
              <a:rPr lang="en-US" dirty="0" smtClean="0">
                <a:solidFill>
                  <a:schemeClr val="accent1"/>
                </a:solidFill>
              </a:rPr>
              <a:t>();</a:t>
            </a:r>
          </a:p>
          <a:p>
            <a:pPr lvl="2"/>
            <a:r>
              <a:rPr lang="en-US" dirty="0" err="1" smtClean="0"/>
              <a:t>customEventName</a:t>
            </a:r>
            <a:r>
              <a:rPr lang="en-US" dirty="0" err="1" smtClean="0">
                <a:solidFill>
                  <a:schemeClr val="accent1"/>
                </a:solidFill>
              </a:rPr>
              <a:t>.emit</a:t>
            </a:r>
            <a:r>
              <a:rPr lang="en-US" dirty="0" smtClean="0"/>
              <a:t>({“</a:t>
            </a:r>
            <a:r>
              <a:rPr lang="en-US" dirty="0" err="1" smtClean="0"/>
              <a:t>emitted”:”Up</a:t>
            </a:r>
            <a:r>
              <a:rPr lang="en-US" dirty="0" smtClean="0"/>
              <a:t> to the parent”});</a:t>
            </a:r>
          </a:p>
          <a:p>
            <a:pPr lvl="1"/>
            <a:r>
              <a:rPr lang="en-US" dirty="0" smtClean="0"/>
              <a:t>Parent Syntax</a:t>
            </a:r>
          </a:p>
          <a:p>
            <a:pPr lvl="2"/>
            <a:r>
              <a:rPr lang="en-US" dirty="0" smtClean="0"/>
              <a:t>&lt;child (</a:t>
            </a:r>
            <a:r>
              <a:rPr lang="en-US" dirty="0" err="1" smtClean="0"/>
              <a:t>customEventName</a:t>
            </a:r>
            <a:r>
              <a:rPr lang="en-US" dirty="0" smtClean="0"/>
              <a:t>) = “</a:t>
            </a:r>
            <a:r>
              <a:rPr lang="en-US" dirty="0" err="1"/>
              <a:t>p</a:t>
            </a:r>
            <a:r>
              <a:rPr lang="en-US" dirty="0" err="1" smtClean="0"/>
              <a:t>arentFunctionToCall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$event </a:t>
            </a:r>
            <a:r>
              <a:rPr lang="en-US" dirty="0" smtClean="0"/>
              <a:t>)”&gt;&lt;/child&gt;</a:t>
            </a:r>
          </a:p>
          <a:p>
            <a:r>
              <a:rPr lang="en-US" dirty="0" smtClean="0"/>
              <a:t>@Input()</a:t>
            </a:r>
          </a:p>
          <a:p>
            <a:pPr lvl="1"/>
            <a:r>
              <a:rPr lang="en-US" dirty="0" smtClean="0"/>
              <a:t>Parent Syntax</a:t>
            </a:r>
          </a:p>
          <a:p>
            <a:pPr lvl="2"/>
            <a:r>
              <a:rPr lang="en-US" dirty="0" smtClean="0"/>
              <a:t>&lt;child [</a:t>
            </a:r>
            <a:r>
              <a:rPr lang="en-US" dirty="0" err="1" smtClean="0"/>
              <a:t>customObject</a:t>
            </a:r>
            <a:r>
              <a:rPr lang="en-US" dirty="0" smtClean="0"/>
              <a:t>] = “{passed: ’down to child’} ”&gt;&lt;/child&gt;</a:t>
            </a:r>
          </a:p>
          <a:p>
            <a:pPr lvl="1"/>
            <a:r>
              <a:rPr lang="en-US" dirty="0" smtClean="0"/>
              <a:t>Child Syntax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@Input()</a:t>
            </a:r>
            <a:r>
              <a:rPr lang="en-US" dirty="0" smtClean="0"/>
              <a:t> </a:t>
            </a:r>
            <a:r>
              <a:rPr lang="en-US" dirty="0" err="1" smtClean="0"/>
              <a:t>customObject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@Input</a:t>
            </a:r>
            <a:r>
              <a:rPr lang="en-US" dirty="0" smtClean="0"/>
              <a:t>(‘</a:t>
            </a:r>
            <a:r>
              <a:rPr lang="en-US" dirty="0" err="1" smtClean="0"/>
              <a:t>customObject</a:t>
            </a:r>
            <a:r>
              <a:rPr lang="en-US" dirty="0" smtClean="0"/>
              <a:t>’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 err="1" smtClean="0"/>
              <a:t>customChild</a:t>
            </a:r>
            <a:r>
              <a:rPr lang="en-US" dirty="0" smtClean="0"/>
              <a:t>;</a:t>
            </a:r>
          </a:p>
          <a:p>
            <a:r>
              <a:rPr lang="en-US" dirty="0" smtClean="0"/>
              <a:t>Smart vs Dumb Components</a:t>
            </a:r>
          </a:p>
          <a:p>
            <a:pPr lvl="1"/>
            <a:r>
              <a:rPr lang="en-US" dirty="0" smtClean="0"/>
              <a:t>Receipt Manager &amp; Receipt List</a:t>
            </a:r>
          </a:p>
        </p:txBody>
      </p:sp>
      <p:pic>
        <p:nvPicPr>
          <p:cNvPr id="5" name="Picture 6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992" y="153646"/>
            <a:ext cx="1040686" cy="113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0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Services, Pipes &amp;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97891"/>
            <a:ext cx="10515600" cy="45790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Location for abstracting business L</a:t>
            </a:r>
          </a:p>
          <a:p>
            <a:pPr lvl="1"/>
            <a:r>
              <a:rPr lang="en-US" dirty="0" smtClean="0"/>
              <a:t>Replace Services, Factories &amp; Providers from Angular 1.x</a:t>
            </a:r>
          </a:p>
          <a:p>
            <a:pPr lvl="1"/>
            <a:r>
              <a:rPr lang="en-US" dirty="0" smtClean="0"/>
              <a:t>@Injectable() decorator</a:t>
            </a:r>
          </a:p>
          <a:p>
            <a:r>
              <a:rPr lang="en-US" dirty="0" smtClean="0"/>
              <a:t>Pipes</a:t>
            </a:r>
          </a:p>
          <a:p>
            <a:pPr lvl="1"/>
            <a:r>
              <a:rPr lang="en-US" dirty="0" smtClean="0"/>
              <a:t>Replace Filters</a:t>
            </a:r>
          </a:p>
          <a:p>
            <a:pPr lvl="1"/>
            <a:r>
              <a:rPr lang="en-US" dirty="0" smtClean="0"/>
              <a:t>Several filters no longer default in pipes like </a:t>
            </a:r>
            <a:r>
              <a:rPr lang="en-US" dirty="0" err="1" smtClean="0"/>
              <a:t>orderBy</a:t>
            </a:r>
            <a:r>
              <a:rPr lang="en-US" dirty="0" smtClean="0"/>
              <a:t>. Angular2 team is relying on the community add these modules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filter understands Observables and Promises natively</a:t>
            </a:r>
          </a:p>
          <a:p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Rewritten for RC2 which was released 6/15/16</a:t>
            </a:r>
          </a:p>
          <a:p>
            <a:pPr lvl="1"/>
            <a:r>
              <a:rPr lang="en-US" dirty="0" smtClean="0"/>
              <a:t>Child routes in default router</a:t>
            </a:r>
          </a:p>
          <a:p>
            <a:pPr lvl="1"/>
            <a:r>
              <a:rPr lang="en-US" dirty="0" smtClean="0"/>
              <a:t>No hash routing. Server routes look the same as client side routes.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victorsavkin.com/post/145672529346/angular-router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6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992" y="153646"/>
            <a:ext cx="1040686" cy="113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4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Jasmine is baked into Angular2</a:t>
            </a:r>
          </a:p>
          <a:p>
            <a:r>
              <a:rPr lang="en-US" dirty="0" smtClean="0"/>
              <a:t>Karma Unit test runner</a:t>
            </a:r>
          </a:p>
          <a:p>
            <a:r>
              <a:rPr lang="en-US" dirty="0" smtClean="0"/>
              <a:t>Protractor for end to end testing</a:t>
            </a:r>
          </a:p>
          <a:p>
            <a:pPr lvl="1"/>
            <a:r>
              <a:rPr lang="en-US" dirty="0" smtClean="0"/>
              <a:t>Wrapper Around Selenium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With the CLI – (server needs to de running)</a:t>
            </a:r>
          </a:p>
          <a:p>
            <a:r>
              <a:rPr lang="en-US" dirty="0"/>
              <a:t>n</a:t>
            </a:r>
            <a:r>
              <a:rPr lang="en-US" dirty="0" smtClean="0"/>
              <a:t>g e2e</a:t>
            </a:r>
          </a:p>
          <a:p>
            <a:r>
              <a:rPr lang="en-US" dirty="0" smtClean="0"/>
              <a:t>ng test –build=false</a:t>
            </a:r>
          </a:p>
          <a:p>
            <a:pPr lvl="1"/>
            <a:r>
              <a:rPr lang="en-US" dirty="0" smtClean="0"/>
              <a:t>Prevents </a:t>
            </a:r>
            <a:r>
              <a:rPr lang="en-US" dirty="0"/>
              <a:t>b</a:t>
            </a:r>
            <a:r>
              <a:rPr lang="en-US" dirty="0" smtClean="0"/>
              <a:t>roccoli compiler error</a:t>
            </a:r>
          </a:p>
        </p:txBody>
      </p:sp>
      <p:pic>
        <p:nvPicPr>
          <p:cNvPr id="4" name="Picture 4" descr="Karma - Spectacular Test Runner for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839042"/>
            <a:ext cx="27432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g00glen00b.be/wp-content/uploads/2015/10/protractor-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224" y="203335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derickbailey.com/wp-content/uploads/2014/04/jasmi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224" y="4455209"/>
            <a:ext cx="2078576" cy="172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64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need a loader…so use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Loads Script Dependencies</a:t>
            </a:r>
          </a:p>
          <a:p>
            <a:r>
              <a:rPr lang="en-US" dirty="0" smtClean="0"/>
              <a:t>Resolves import statements and allow modules to be loaded</a:t>
            </a:r>
          </a:p>
          <a:p>
            <a:pPr lvl="1"/>
            <a:r>
              <a:rPr lang="en-US" dirty="0" smtClean="0"/>
              <a:t>Bundle -&gt; Minify and combine application scripts</a:t>
            </a:r>
          </a:p>
          <a:p>
            <a:pPr lvl="1"/>
            <a:r>
              <a:rPr lang="en-US" dirty="0" smtClean="0"/>
              <a:t>Code Splitting -&gt;</a:t>
            </a:r>
            <a:r>
              <a:rPr lang="en-US" dirty="0"/>
              <a:t> </a:t>
            </a:r>
            <a:r>
              <a:rPr lang="en-US" dirty="0" smtClean="0"/>
              <a:t>Lazy loading scripts, allows browsers to understand module syntax. (similar to </a:t>
            </a:r>
            <a:r>
              <a:rPr lang="en-US" dirty="0" err="1" smtClean="0"/>
              <a:t>requireJS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Options</a:t>
            </a:r>
          </a:p>
          <a:p>
            <a:pPr lvl="1"/>
            <a:r>
              <a:rPr lang="en-US" dirty="0" err="1"/>
              <a:t>WebPack</a:t>
            </a:r>
            <a:r>
              <a:rPr lang="en-US" dirty="0"/>
              <a:t> – </a:t>
            </a:r>
            <a:r>
              <a:rPr lang="en-US" dirty="0" smtClean="0"/>
              <a:t>Used by </a:t>
            </a:r>
            <a:r>
              <a:rPr lang="en-US" dirty="0" err="1" smtClean="0"/>
              <a:t>AngularCLI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opular </a:t>
            </a:r>
            <a:r>
              <a:rPr lang="en-US" dirty="0"/>
              <a:t>module loader, also “Angular Approved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SystemJS</a:t>
            </a:r>
            <a:r>
              <a:rPr lang="en-US" dirty="0" smtClean="0"/>
              <a:t> - Angular Examples</a:t>
            </a:r>
          </a:p>
          <a:p>
            <a:pPr lvl="1"/>
            <a:r>
              <a:rPr lang="en-US" dirty="0" smtClean="0"/>
              <a:t>Combine and Minify JS through other means (Gulp/Grunt)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460" y="321454"/>
            <a:ext cx="1345503" cy="150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0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– Angular &amp;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 Docs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angular.io/docs/ts/latest</a:t>
            </a:r>
            <a:endParaRPr lang="en-US" dirty="0" smtClean="0"/>
          </a:p>
          <a:p>
            <a:r>
              <a:rPr lang="en-US" dirty="0" err="1" smtClean="0"/>
              <a:t>TypeScript</a:t>
            </a:r>
            <a:r>
              <a:rPr lang="en-US" dirty="0" smtClean="0"/>
              <a:t> Docs</a:t>
            </a:r>
          </a:p>
          <a:p>
            <a:pPr lvl="1"/>
            <a:r>
              <a:rPr lang="en-US" dirty="0">
                <a:hlinkClick r:id="rId3"/>
              </a:rPr>
              <a:t>https://www.typescriptlang.org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r>
              <a:rPr lang="en-US" dirty="0" smtClean="0"/>
              <a:t>Angular CLI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github.com/angular/angular-cli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428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LOVE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79532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of Love</a:t>
            </a:r>
            <a:endParaRPr lang="en-US" dirty="0"/>
          </a:p>
        </p:txBody>
      </p:sp>
      <p:pic>
        <p:nvPicPr>
          <p:cNvPr id="1026" name="Picture 2" descr="http://nodeframework.com/assets/img/j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19" y="2615838"/>
            <a:ext cx="2166433" cy="216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ore0.staticworld.net/images/article/2014/09/browser_comparison_sept_2014-100438170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14" y="1244507"/>
            <a:ext cx="4450931" cy="301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ore0.staticworld.net/images/article/2015/04/microsoft-edge-100582336-lar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84" y="2752451"/>
            <a:ext cx="1762472" cy="117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364" y="4260396"/>
            <a:ext cx="2398611" cy="11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9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495"/>
            <a:ext cx="10515600" cy="1325563"/>
          </a:xfrm>
        </p:spPr>
        <p:txBody>
          <a:bodyPr/>
          <a:lstStyle/>
          <a:p>
            <a:r>
              <a:rPr lang="en-US" dirty="0" smtClean="0"/>
              <a:t>Love is Awesome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764" y="1826058"/>
            <a:ext cx="10347036" cy="4351338"/>
          </a:xfrm>
        </p:spPr>
        <p:txBody>
          <a:bodyPr/>
          <a:lstStyle/>
          <a:p>
            <a:r>
              <a:rPr lang="en-US" dirty="0" smtClean="0"/>
              <a:t>Runs almost everywhere</a:t>
            </a:r>
          </a:p>
          <a:p>
            <a:r>
              <a:rPr lang="en-US" dirty="0" smtClean="0"/>
              <a:t>Expressive</a:t>
            </a:r>
          </a:p>
          <a:p>
            <a:r>
              <a:rPr lang="en-US" dirty="0" smtClean="0"/>
              <a:t>First class functions</a:t>
            </a:r>
          </a:p>
          <a:p>
            <a:r>
              <a:rPr lang="en-US" dirty="0" smtClean="0"/>
              <a:t>Object composition</a:t>
            </a:r>
            <a:endParaRPr lang="en-US" dirty="0"/>
          </a:p>
        </p:txBody>
      </p:sp>
      <p:pic>
        <p:nvPicPr>
          <p:cNvPr id="3076" name="Picture 4" descr="http://akamaicovers.oreilly.com/images/9780596517748/ca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364" y="685143"/>
            <a:ext cx="3514147" cy="460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74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495"/>
            <a:ext cx="10515600" cy="1325563"/>
          </a:xfrm>
        </p:spPr>
        <p:txBody>
          <a:bodyPr/>
          <a:lstStyle/>
          <a:p>
            <a:r>
              <a:rPr lang="en-US" dirty="0" smtClean="0"/>
              <a:t>Love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764" y="1826058"/>
            <a:ext cx="10347036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122" name="Picture 2" descr="http://phillihp.com/wp-content/uploads/2012/02/javascript_the_evil_par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498" y="1131419"/>
            <a:ext cx="3546302" cy="465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81891" y="1570182"/>
            <a:ext cx="10924309" cy="4759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Which version runs everywhere? </a:t>
            </a:r>
          </a:p>
          <a:p>
            <a:pPr lvl="1"/>
            <a:r>
              <a:rPr lang="en-US" dirty="0" smtClean="0"/>
              <a:t>ES3, ES5, ES6</a:t>
            </a:r>
          </a:p>
          <a:p>
            <a:r>
              <a:rPr lang="en-US" dirty="0" smtClean="0"/>
              <a:t>Will let you do almost anything</a:t>
            </a:r>
          </a:p>
          <a:p>
            <a:r>
              <a:rPr lang="en-US" dirty="0" smtClean="0"/>
              <a:t>People miss classes</a:t>
            </a:r>
          </a:p>
          <a:p>
            <a:r>
              <a:rPr lang="en-US" dirty="0" smtClean="0"/>
              <a:t>Runtime errors: </a:t>
            </a:r>
          </a:p>
          <a:p>
            <a:pPr lvl="1"/>
            <a:r>
              <a:rPr lang="en-US" dirty="0" smtClean="0"/>
              <a:t>‘undefined is not a function’</a:t>
            </a:r>
          </a:p>
          <a:p>
            <a:r>
              <a:rPr lang="en-US" dirty="0" smtClean="0"/>
              <a:t>Weak Typing System</a:t>
            </a:r>
          </a:p>
        </p:txBody>
      </p:sp>
    </p:spTree>
    <p:extLst>
      <p:ext uri="{BB962C8B-B14F-4D97-AF65-F5344CB8AC3E}">
        <p14:creationId xmlns:p14="http://schemas.microsoft.com/office/powerpoint/2010/main" val="62645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33583" y="693522"/>
            <a:ext cx="9379340" cy="4986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8819" y="920170"/>
            <a:ext cx="5411244" cy="4622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978" y="1922385"/>
            <a:ext cx="2367414" cy="34196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2" descr="https://s.gravatar.com/avatar/17e414f1d3c2a1c190a1fe04d9850286?size=496&amp;default=ret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545" y="239865"/>
            <a:ext cx="1555252" cy="155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64108" y="2093997"/>
            <a:ext cx="209184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ES5 </a:t>
            </a:r>
            <a:r>
              <a:rPr lang="en-US" b="1" dirty="0" smtClean="0"/>
              <a:t>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Strict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Array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Object Methods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6479" y="1169550"/>
            <a:ext cx="246762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ES2015 (ES6)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C</a:t>
            </a:r>
            <a:r>
              <a:rPr lang="en-US" sz="2000" b="1" dirty="0" smtClean="0"/>
              <a:t>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Arrow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M</a:t>
            </a:r>
            <a:r>
              <a:rPr lang="en-US" sz="2000" b="1" dirty="0" smtClean="0"/>
              <a:t>odules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l</a:t>
            </a:r>
            <a:r>
              <a:rPr lang="en-US" sz="2000" b="1" dirty="0" smtClean="0"/>
              <a:t>et &amp; </a:t>
            </a:r>
            <a:r>
              <a:rPr lang="en-US" sz="2000" b="1" dirty="0" err="1" smtClean="0"/>
              <a:t>const</a:t>
            </a:r>
            <a:endParaRPr lang="en-US" sz="20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Promises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Iterators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Generators </a:t>
            </a:r>
            <a:r>
              <a:rPr lang="en-US" sz="2000" b="1" dirty="0" smtClean="0">
                <a:sym typeface="Wingdings" panose="05000000000000000000" pitchFamily="2" charset="2"/>
              </a:rPr>
              <a:t></a:t>
            </a:r>
            <a:endParaRPr lang="en-US" sz="20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err="1"/>
              <a:t>f</a:t>
            </a:r>
            <a:r>
              <a:rPr lang="en-US" sz="2000" b="1" dirty="0" err="1" smtClean="0"/>
              <a:t>or..of</a:t>
            </a:r>
            <a:endParaRPr lang="en-US" sz="20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Symbols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Multi-line strings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Spread operator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Destructuring</a:t>
            </a:r>
            <a:endParaRPr lang="en-US" sz="20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81554" y="841377"/>
            <a:ext cx="378286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TypeScript</a:t>
            </a:r>
            <a:endParaRPr lang="en-US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Static Typing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Generics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Decorators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Mixins</a:t>
            </a: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Compile time checks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Compiles to plain ES3, ES5, ES6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  <p:sp>
        <p:nvSpPr>
          <p:cNvPr id="15" name="Rectangle 14"/>
          <p:cNvSpPr/>
          <p:nvPr/>
        </p:nvSpPr>
        <p:spPr>
          <a:xfrm>
            <a:off x="650269" y="4371583"/>
            <a:ext cx="1291265" cy="8593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9225" y="4511984"/>
            <a:ext cx="1529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ES3 </a:t>
            </a:r>
            <a:r>
              <a:rPr lang="en-US" b="1" dirty="0" smtClean="0"/>
              <a:t>1999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9760609" y="3509769"/>
            <a:ext cx="2159457" cy="21698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744773" y="3600985"/>
            <a:ext cx="20558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ES2016 (finalized)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Exponent operator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Array.includes</a:t>
            </a:r>
            <a:endParaRPr lang="en-US" sz="2000" b="1" dirty="0"/>
          </a:p>
        </p:txBody>
      </p:sp>
      <p:pic>
        <p:nvPicPr>
          <p:cNvPr id="19" name="Picture 6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690" y="2118311"/>
            <a:ext cx="424265" cy="46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416" y="1242717"/>
            <a:ext cx="495232" cy="53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085" y="845014"/>
            <a:ext cx="613503" cy="6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149" y="4924424"/>
            <a:ext cx="613503" cy="6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08" y="5871192"/>
            <a:ext cx="613503" cy="6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164921" y="6032420"/>
            <a:ext cx="305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be used to write Angular 2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881554" y="6032420"/>
            <a:ext cx="4198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http://kangax.github.io/compat-table/es6/</a:t>
            </a:r>
          </a:p>
        </p:txBody>
      </p:sp>
    </p:spTree>
    <p:extLst>
      <p:ext uri="{BB962C8B-B14F-4D97-AF65-F5344CB8AC3E}">
        <p14:creationId xmlns:p14="http://schemas.microsoft.com/office/powerpoint/2010/main" val="18006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9" grpId="0" animBg="1"/>
      <p:bldP spid="10" grpId="0"/>
      <p:bldP spid="12" grpId="0"/>
      <p:bldP spid="14" grpId="0"/>
      <p:bldP spid="15" grpId="0" animBg="1"/>
      <p:bldP spid="16" grpId="0"/>
      <p:bldP spid="17" grpId="0" animBg="1"/>
      <p:bldP spid="18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-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Intellisense</a:t>
            </a:r>
            <a:r>
              <a:rPr lang="en-US" dirty="0"/>
              <a:t> </a:t>
            </a:r>
            <a:r>
              <a:rPr lang="en-US" dirty="0" smtClean="0"/>
              <a:t>&amp; Code </a:t>
            </a:r>
            <a:r>
              <a:rPr lang="en-US" dirty="0"/>
              <a:t>C</a:t>
            </a:r>
            <a:r>
              <a:rPr lang="en-US" dirty="0" smtClean="0"/>
              <a:t>ompletion</a:t>
            </a:r>
          </a:p>
          <a:p>
            <a:r>
              <a:rPr lang="en-US" dirty="0" smtClean="0"/>
              <a:t>Errors on Save &gt; Build Errors &gt; Runtime Errors</a:t>
            </a:r>
          </a:p>
          <a:p>
            <a:r>
              <a:rPr lang="en-US" dirty="0" smtClean="0"/>
              <a:t>Use the latest language features</a:t>
            </a:r>
          </a:p>
          <a:p>
            <a:r>
              <a:rPr lang="en-US" dirty="0" smtClean="0"/>
              <a:t>Static Type Checking</a:t>
            </a:r>
          </a:p>
          <a:p>
            <a:r>
              <a:rPr lang="en-US" dirty="0" smtClean="0"/>
              <a:t>Why with Angular2?</a:t>
            </a:r>
          </a:p>
          <a:p>
            <a:pPr lvl="1"/>
            <a:r>
              <a:rPr lang="en-US" dirty="0" smtClean="0"/>
              <a:t>Angular2 is written in </a:t>
            </a:r>
            <a:r>
              <a:rPr lang="en-US" dirty="0" err="1" smtClean="0"/>
              <a:t>TypeScript</a:t>
            </a:r>
            <a:endParaRPr lang="en-US" dirty="0" smtClean="0"/>
          </a:p>
          <a:p>
            <a:pPr lvl="1"/>
            <a:r>
              <a:rPr lang="en-US" dirty="0" smtClean="0"/>
              <a:t>More &amp; </a:t>
            </a:r>
            <a:r>
              <a:rPr lang="en-US" dirty="0"/>
              <a:t>b</a:t>
            </a:r>
            <a:r>
              <a:rPr lang="en-US" dirty="0" smtClean="0"/>
              <a:t>etter documentation in </a:t>
            </a:r>
            <a:r>
              <a:rPr lang="en-US" dirty="0" err="1" smtClean="0"/>
              <a:t>TypeScript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 descr="https://s.gravatar.com/avatar/17e414f1d3c2a1c190a1fe04d9850286?size=496&amp;default=ret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691" y="230188"/>
            <a:ext cx="1356073" cy="135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51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s.gravatar.com/avatar/17e414f1d3c2a1c190a1fe04d9850286?size=496&amp;default=retro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5788"/>
            <a:ext cx="1766455" cy="17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2918691" y="3278909"/>
            <a:ext cx="1154546" cy="692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4202544" y="2389349"/>
            <a:ext cx="2660073" cy="238192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042727" y="3341691"/>
            <a:ext cx="1154546" cy="692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://nodeframework.com/assets/img/j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763" y="2604837"/>
            <a:ext cx="2166433" cy="216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72362" y="3454400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Magic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6110" y="3302106"/>
            <a:ext cx="1496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Typescript 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6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12320</TotalTime>
  <Words>831</Words>
  <Application>Microsoft Office PowerPoint</Application>
  <PresentationFormat>Widescreen</PresentationFormat>
  <Paragraphs>215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TypeScript and Angular 2  an unlikely love story</vt:lpstr>
      <vt:lpstr>About Me</vt:lpstr>
      <vt:lpstr>LOVE</vt:lpstr>
      <vt:lpstr>Language of Love</vt:lpstr>
      <vt:lpstr>Love is Awesome</vt:lpstr>
      <vt:lpstr>Love is Hard</vt:lpstr>
      <vt:lpstr>PowerPoint Presentation</vt:lpstr>
      <vt:lpstr>TypeScript - Why?</vt:lpstr>
      <vt:lpstr>PowerPoint Presentation</vt:lpstr>
      <vt:lpstr>TypeScript Tools</vt:lpstr>
      <vt:lpstr>PowerPoint Presentation</vt:lpstr>
      <vt:lpstr>PowerPoint Presentation</vt:lpstr>
      <vt:lpstr>Code Example</vt:lpstr>
      <vt:lpstr>  </vt:lpstr>
      <vt:lpstr>Getting Started - Angular CLI</vt:lpstr>
      <vt:lpstr>Angular2</vt:lpstr>
      <vt:lpstr>Angular2 Architecture</vt:lpstr>
      <vt:lpstr>Angular2 Architecture</vt:lpstr>
      <vt:lpstr>Observables - RxJS</vt:lpstr>
      <vt:lpstr>Hardest problem in any relationship?</vt:lpstr>
      <vt:lpstr>Code</vt:lpstr>
      <vt:lpstr>Wait, what happened to…</vt:lpstr>
      <vt:lpstr>Bindings</vt:lpstr>
      <vt:lpstr>Parent-Child Component Communication</vt:lpstr>
      <vt:lpstr>Services, Pipes &amp; Routing</vt:lpstr>
      <vt:lpstr>Testing</vt:lpstr>
      <vt:lpstr>Modules need a loader…so use one</vt:lpstr>
      <vt:lpstr>Resources – Angular &amp; TypeScript</vt:lpstr>
    </vt:vector>
  </TitlesOfParts>
  <Company>Slalom,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 with TypeScript</dc:title>
  <dc:creator>Alex Miller</dc:creator>
  <cp:lastModifiedBy>Alex Miller</cp:lastModifiedBy>
  <cp:revision>155</cp:revision>
  <dcterms:created xsi:type="dcterms:W3CDTF">2016-05-25T16:01:06Z</dcterms:created>
  <dcterms:modified xsi:type="dcterms:W3CDTF">2016-09-26T01:22:31Z</dcterms:modified>
</cp:coreProperties>
</file>