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4261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7" r:id="rId8"/>
    <p:sldId id="263" r:id="rId9"/>
    <p:sldId id="265" r:id="rId10"/>
    <p:sldId id="268" r:id="rId11"/>
    <p:sldId id="266" r:id="rId12"/>
    <p:sldId id="262" r:id="rId13"/>
    <p:sldId id="264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mbria Math" panose="02040503050406030204" pitchFamily="18" charset="0"/>
      <p:regular r:id="rId22"/>
    </p:embeddedFont>
    <p:embeddedFont>
      <p:font typeface="Vazir FD" panose="020B0603030804020204" pitchFamily="34" charset="-78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018207-65F1-443F-8D2F-78F3B67E23A4}">
          <p14:sldIdLst>
            <p14:sldId id="256"/>
          </p14:sldIdLst>
        </p14:section>
        <p14:section name="Summary Section" id="{DAEE4CF1-9975-4F24-B9DC-792154A124DE}">
          <p14:sldIdLst>
            <p14:sldId id="269"/>
          </p14:sldIdLst>
        </p14:section>
        <p14:section name="فصل اول" id="{677DA057-9B8F-4B9E-9961-1C17FBA5D099}">
          <p14:sldIdLst>
            <p14:sldId id="258"/>
            <p14:sldId id="259"/>
            <p14:sldId id="260"/>
            <p14:sldId id="261"/>
          </p14:sldIdLst>
        </p14:section>
        <p14:section name="فصل دوم" id="{087C8EF0-79A7-4B59-8E1B-94BF7F523D4F}">
          <p14:sldIdLst>
            <p14:sldId id="267"/>
            <p14:sldId id="263"/>
            <p14:sldId id="265"/>
            <p14:sldId id="268"/>
          </p14:sldIdLst>
        </p14:section>
        <p14:section name="نتیجه‌گیری" id="{406D9DEB-8169-45CA-93EA-7C497382A813}">
          <p14:sldIdLst>
            <p14:sldId id="266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Hosseinzadeh" initials="MH" lastIdx="1" clrIdx="0">
    <p:extLst>
      <p:ext uri="{19B8F6BF-5375-455C-9EA6-DF929625EA0E}">
        <p15:presenceInfo xmlns:p15="http://schemas.microsoft.com/office/powerpoint/2012/main" userId="a019fcce179c5a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B Nazanin" panose="00000400000000000000" pitchFamily="2" charset="-78"/>
              </a:defRPr>
            </a:pPr>
            <a:r>
              <a:rPr lang="fa-IR" sz="2130" b="1" dirty="0" err="1"/>
              <a:t>رتبه‌بندی</a:t>
            </a:r>
            <a:r>
              <a:rPr lang="fa-IR" sz="2130" b="1" dirty="0"/>
              <a:t> صفحات</a:t>
            </a:r>
            <a:endParaRPr lang="en-US" sz="2130" b="1" dirty="0"/>
          </a:p>
        </c:rich>
      </c:tx>
      <c:layout>
        <c:manualLayout>
          <c:xMode val="edge"/>
          <c:yMode val="edge"/>
          <c:x val="0.42381621331424479"/>
          <c:y val="2.5256511444356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B Nazanin" panose="00000400000000000000" pitchFamily="2" charset="-78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بدون PageRank</c:v>
                </c:pt>
              </c:strCache>
            </c:strRef>
          </c:tx>
          <c:spPr>
            <a:ln w="19050" cap="rnd" cmpd="sng" algn="ctr">
              <a:solidFill>
                <a:schemeClr val="accent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solidFill>
                  <a:schemeClr val="accent2">
                    <a:lumMod val="75000"/>
                  </a:schemeClr>
                </a:solidFill>
                <a:prstDash val="dash"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  <c:pt idx="3">
                  <c:v>P@100</c:v>
                </c:pt>
              </c:strCache>
            </c:strRef>
          </c:cat>
          <c:val>
            <c:numRef>
              <c:f>Sheet1!$B$2:$B$5</c:f>
              <c:numCache>
                <c:formatCode>[$-3000401]0</c:formatCode>
                <c:ptCount val="4"/>
                <c:pt idx="0">
                  <c:v>25</c:v>
                </c:pt>
                <c:pt idx="1">
                  <c:v>26</c:v>
                </c:pt>
                <c:pt idx="2">
                  <c:v>40</c:v>
                </c:pt>
                <c:pt idx="3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63-484D-A87F-872290CC29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با PageRank</c:v>
                </c:pt>
              </c:strCache>
            </c:strRef>
          </c:tx>
          <c:spPr>
            <a:ln w="19050" cap="rnd" cmpd="sng" algn="ctr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8"/>
            <c:spPr>
              <a:solidFill>
                <a:schemeClr val="lt1"/>
              </a:solidFill>
              <a:ln w="12700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P@5</c:v>
                </c:pt>
                <c:pt idx="1">
                  <c:v>P@10</c:v>
                </c:pt>
                <c:pt idx="2">
                  <c:v>P@20</c:v>
                </c:pt>
                <c:pt idx="3">
                  <c:v>P@100</c:v>
                </c:pt>
              </c:strCache>
            </c:strRef>
          </c:cat>
          <c:val>
            <c:numRef>
              <c:f>Sheet1!$C$2:$C$5</c:f>
              <c:numCache>
                <c:formatCode>[$-3000401]0</c:formatCode>
                <c:ptCount val="4"/>
                <c:pt idx="0">
                  <c:v>11</c:v>
                </c:pt>
                <c:pt idx="1">
                  <c:v>42</c:v>
                </c:pt>
                <c:pt idx="2">
                  <c:v>50</c:v>
                </c:pt>
                <c:pt idx="3">
                  <c:v>66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563-484D-A87F-872290CC2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02493983"/>
        <c:axId val="906955855"/>
      </c:lineChart>
      <c:catAx>
        <c:axId val="9024939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906955855"/>
        <c:crosses val="autoZero"/>
        <c:auto val="1"/>
        <c:lblAlgn val="ctr"/>
        <c:lblOffset val="100"/>
        <c:noMultiLvlLbl val="0"/>
      </c:catAx>
      <c:valAx>
        <c:axId val="906955855"/>
        <c:scaling>
          <c:orientation val="minMax"/>
        </c:scaling>
        <c:delete val="0"/>
        <c:axPos val="l"/>
        <c:numFmt formatCode="[$-3000401]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902493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B Nazanin" panose="00000400000000000000" pitchFamily="2" charset="-78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>
          <a:cs typeface="B Nazanin" panose="00000400000000000000" pitchFamily="2" charset="-78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r>
              <a:rPr lang="fa-IR" spc="0" baseline="0" dirty="0"/>
              <a:t>نتیجه در </a:t>
            </a:r>
            <a:r>
              <a:rPr lang="fa-IR" spc="0" baseline="0" dirty="0" err="1"/>
              <a:t>کانفیگ‌های</a:t>
            </a:r>
            <a:r>
              <a:rPr lang="fa-IR" spc="0" baseline="0" dirty="0"/>
              <a:t> مختلف</a:t>
            </a:r>
            <a:endParaRPr lang="en-US" spc="0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B Nazanin" panose="00000400000000000000" pitchFamily="2" charset="-78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یک هسته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سیستم ۳</c:v>
                </c:pt>
                <c:pt idx="1">
                  <c:v>سیستم ۲</c:v>
                </c:pt>
                <c:pt idx="2">
                  <c:v>سیستم ۱</c:v>
                </c:pt>
              </c:strCache>
            </c:strRef>
          </c:cat>
          <c:val>
            <c:numRef>
              <c:f>Sheet1!$D$2:$D$4</c:f>
              <c:numCache>
                <c:formatCode>[$-3000401]0.#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C-4309-849C-89B5ECC5CD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چهار هسته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سیستم ۳</c:v>
                </c:pt>
                <c:pt idx="1">
                  <c:v>سیستم ۲</c:v>
                </c:pt>
                <c:pt idx="2">
                  <c:v>سیستم ۱</c:v>
                </c:pt>
              </c:strCache>
            </c:strRef>
          </c:cat>
          <c:val>
            <c:numRef>
              <c:f>Sheet1!$C$2:$C$4</c:f>
              <c:numCache>
                <c:formatCode>[$-3000401]0.#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C-4309-849C-89B5ECC5CDFF}"/>
            </c:ext>
          </c:extLst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هشت هسته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B Nazanin" panose="00000400000000000000" pitchFamily="2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سیستم ۳</c:v>
                </c:pt>
                <c:pt idx="1">
                  <c:v>سیستم ۲</c:v>
                </c:pt>
                <c:pt idx="2">
                  <c:v>سیستم ۱</c:v>
                </c:pt>
              </c:strCache>
            </c:strRef>
          </c:cat>
          <c:val>
            <c:numRef>
              <c:f>Sheet1!$B$2:$B$4</c:f>
              <c:numCache>
                <c:formatCode>[$-3000401]0</c:formatCode>
                <c:ptCount val="3"/>
                <c:pt idx="0">
                  <c:v>2.2000000000000002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C-4309-849C-89B5ECC5CD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54514880"/>
        <c:axId val="512723392"/>
      </c:barChart>
      <c:catAx>
        <c:axId val="554514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B Nazanin" panose="00000400000000000000" pitchFamily="2" charset="-78"/>
              </a:defRPr>
            </a:pPr>
            <a:endParaRPr lang="en-US"/>
          </a:p>
        </c:txPr>
        <c:crossAx val="512723392"/>
        <c:crosses val="autoZero"/>
        <c:auto val="1"/>
        <c:lblAlgn val="ctr"/>
        <c:lblOffset val="100"/>
        <c:noMultiLvlLbl val="0"/>
      </c:catAx>
      <c:valAx>
        <c:axId val="512723392"/>
        <c:scaling>
          <c:orientation val="minMax"/>
        </c:scaling>
        <c:delete val="1"/>
        <c:axPos val="l"/>
        <c:numFmt formatCode="[$-3000401]0" sourceLinked="0"/>
        <c:majorTickMark val="none"/>
        <c:minorTickMark val="none"/>
        <c:tickLblPos val="nextTo"/>
        <c:crossAx val="554514880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B Nazanin" panose="00000400000000000000" pitchFamily="2" charset="-78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cs typeface="B Nazanin" panose="00000400000000000000" pitchFamily="2" charset="-78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CF8E7-46C3-4950-AF42-23509DF1E2C4}" type="datetimeFigureOut">
              <a:rPr lang="en-US" smtClean="0"/>
              <a:t>2020-06-08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3282-B244-41DA-AE0E-CD360027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کامنت و </a:t>
            </a:r>
            <a:r>
              <a:rPr lang="fa-IR" dirty="0" err="1"/>
              <a:t>نوت</a:t>
            </a:r>
            <a:r>
              <a:rPr lang="fa-IR" dirty="0"/>
              <a:t> نمونه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C3282-B244-41DA-AE0E-CD360027A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B7A-D3BE-47D8-9725-102E2AF92623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691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3A04-3CA6-435D-988B-F5A7F6D1EFE6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9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0DE6-C2E2-44B2-8161-CB03014DE342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9B32-5A0C-4097-92C8-BED18B025AFC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9D95-A21B-4379-B2D8-81566A9F8073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40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D36F0-A2B4-488F-B740-D01475A48517}" type="datetime1">
              <a:rPr lang="en-US" smtClean="0"/>
              <a:t>2020-06-08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1862-CE52-4777-9661-CF54AB806454}" type="datetime1">
              <a:rPr lang="en-US" smtClean="0"/>
              <a:t>2020-06-08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8D133-DC4F-4535-9B6F-77F41A08ED1D}" type="datetime1">
              <a:rPr lang="en-US" smtClean="0"/>
              <a:t>2020-06-08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EFE3-5600-4FE8-8B3D-90C9F1C1FA01}" type="datetime1">
              <a:rPr lang="en-US" smtClean="0"/>
              <a:t>2020-06-08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2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64CD11-904D-45B1-8216-CD3E279C3D20}" type="datetime1">
              <a:rPr lang="en-US" smtClean="0"/>
              <a:t>2020-06-08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EF660-D717-4F87-B483-D1EE797A0506}" type="datetime1">
              <a:rPr lang="en-US" smtClean="0"/>
              <a:t>2020-06-08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E15BE3-C89E-450C-B6B4-B2D76C2B1903}" type="datetime1">
              <a:rPr lang="en-US" smtClean="0"/>
              <a:t>2020-06-08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3D3E24-1652-4749-982F-5530622986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5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hyperlink" Target="http://www.european-rhetoric.com/presentation/how-to-animate-each-element-in-a-chart-in-powerpoin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slide" Target="slide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CEA6-0908-4454-8B62-7D025505F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a-IR" b="1" dirty="0">
                <a:cs typeface="B Lotus" panose="00000400000000000000" pitchFamily="2" charset="-78"/>
              </a:rPr>
              <a:t>گزارش کار</a:t>
            </a:r>
            <a:endParaRPr lang="en-US" b="1" dirty="0">
              <a:cs typeface="B Lotus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7847A-BF80-482E-B05E-2F4F9D83E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 rtl="1">
              <a:lnSpc>
                <a:spcPct val="150000"/>
              </a:lnSpc>
            </a:pPr>
            <a:r>
              <a:rPr lang="fa-IR" spc="0" dirty="0">
                <a:cs typeface="B Nazanin" panose="00000400000000000000" pitchFamily="2" charset="-78"/>
              </a:rPr>
              <a:t>مهدی </a:t>
            </a:r>
            <a:r>
              <a:rPr lang="fa-IR" spc="0" dirty="0" err="1">
                <a:cs typeface="B Nazanin" panose="00000400000000000000" pitchFamily="2" charset="-78"/>
              </a:rPr>
              <a:t>حسین‌زاده</a:t>
            </a:r>
            <a:endParaRPr lang="en-US" spc="0" dirty="0">
              <a:cs typeface="B Nazanin" panose="000004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800" spc="0" dirty="0">
                <a:cs typeface="B Nazanin" panose="00000400000000000000" pitchFamily="2" charset="-78"/>
              </a:rPr>
              <a:t>بهار ۱۳۹۹</a:t>
            </a:r>
            <a:endParaRPr lang="en-US" sz="1800" spc="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FFFC4-8B0B-48BA-9A7B-03C18E0C7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84572"/>
            <a:ext cx="1166198" cy="20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3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E89C-E9B3-4D15-BDB4-F93954AC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Lotus" panose="00000400000000000000" pitchFamily="2" charset="-78"/>
              </a:rPr>
              <a:t>زمان اجرا</a:t>
            </a:r>
            <a:endParaRPr lang="en-US" b="1" dirty="0">
              <a:cs typeface="B Lotus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E3F90-7076-4EAB-BDEC-2B2246BB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z="1100" smtClean="0">
                <a:latin typeface="Vazir FD" panose="020B0603030804020204" pitchFamily="34" charset="-78"/>
                <a:cs typeface="Vazir FD" panose="020B0603030804020204" pitchFamily="34" charset="-78"/>
              </a:rPr>
              <a:t>10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6D9DB-DFA5-4C7F-B2D6-23E114FBA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8C8D482A-7A1C-4B60-AB45-DC90D904C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68912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14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Chart bld="categoryEl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E89C-E9B3-4D15-BDB4-F93954AC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err="1">
                <a:cs typeface="B Lotus" panose="00000400000000000000" pitchFamily="2" charset="-78"/>
              </a:rPr>
              <a:t>نتیجه‌گیری</a:t>
            </a:r>
            <a:endParaRPr lang="en-US" b="1" dirty="0">
              <a:cs typeface="B Lotus" panose="00000400000000000000" pitchFamily="2" charset="-78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17661-791D-4056-A29A-199EFEA3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تطبیق </a:t>
            </a:r>
            <a:r>
              <a:rPr lang="fa-IR" sz="32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آموخته‌ها</a:t>
            </a: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با عمل</a:t>
            </a:r>
          </a:p>
          <a:p>
            <a:pPr algn="r" rt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مشارکت در کار تیمی</a:t>
            </a:r>
          </a:p>
          <a:p>
            <a:pPr algn="r" rt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تقویت </a:t>
            </a:r>
            <a:r>
              <a:rPr lang="fa-IR" sz="32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روحیه‌ی</a:t>
            </a: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همکاری</a:t>
            </a:r>
          </a:p>
          <a:p>
            <a:pPr algn="r" rt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فراگیری </a:t>
            </a:r>
            <a:r>
              <a:rPr lang="fa-IR" sz="32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مهارت‌های</a:t>
            </a: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جدید بر اساس نیاز روز</a:t>
            </a:r>
            <a:endParaRPr lang="en-US" sz="3200" dirty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E3F90-7076-4EAB-BDEC-2B2246BB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z="1100" smtClean="0">
                <a:latin typeface="Vazir FD" panose="020B0603030804020204" pitchFamily="34" charset="-78"/>
                <a:cs typeface="Vazir FD" panose="020B0603030804020204" pitchFamily="34" charset="-78"/>
              </a:rPr>
              <a:t>11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6D9DB-DFA5-4C7F-B2D6-23E114FBA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6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CEFC-B200-493C-B59E-B5C142401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Lotus" panose="00000400000000000000" pitchFamily="2" charset="-78"/>
              </a:rPr>
              <a:t>مراجع</a:t>
            </a:r>
            <a:endParaRPr lang="en-US" b="1" dirty="0"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959-AB43-4E7C-9B24-C48D4A76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Android Developers. (2010, January 1). Retrieved June 3, 2020, from </a:t>
            </a:r>
            <a:r>
              <a:rPr lang="en-US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https://developer.android.com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Kotlin Programming Language. (2015, January 1). Retrieved June 3, 2020, from </a:t>
            </a:r>
            <a:r>
              <a:rPr lang="en-US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https://kotlinlang.org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Marsicano, K., Gardner, B., Phillips, B., &amp; Stewart, C. (2019).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programming: The Big Nerd Ranch Guide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(3rd ed.). Atlanta, GA: Big Nerd Ranch.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animate each Element in a Chart in PowerPoint. (2015, December 8). Retrieved June 8, 2020, from </a:t>
            </a: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http://www.european-rhetoric.com/presentation/how-to-animate-each-element-in-a-chart-in-powerpoint/</a:t>
            </a:r>
            <a:endParaRPr 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[۴] </a:t>
            </a:r>
            <a:r>
              <a:rPr lang="ar-BH" dirty="0">
                <a:cs typeface="B Nazanin" panose="00000400000000000000" pitchFamily="2" charset="-78"/>
              </a:rPr>
              <a:t>فایل</a:t>
            </a:r>
            <a:r>
              <a:rPr lang="fa-IR" dirty="0">
                <a:cs typeface="B Nazanin" panose="00000400000000000000" pitchFamily="2" charset="-78"/>
              </a:rPr>
              <a:t>‌های</a:t>
            </a:r>
            <a:r>
              <a:rPr lang="ar-BH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نمونه</a:t>
            </a:r>
            <a:r>
              <a:rPr lang="ar-BH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درس </a:t>
            </a:r>
            <a:r>
              <a:rPr lang="ar-BH" dirty="0">
                <a:cs typeface="B Nazanin" panose="00000400000000000000" pitchFamily="2" charset="-78"/>
              </a:rPr>
              <a:t>برای </a:t>
            </a:r>
            <a:r>
              <a:rPr lang="fa-IR" dirty="0">
                <a:cs typeface="B Nazanin" panose="00000400000000000000" pitchFamily="2" charset="-78"/>
              </a:rPr>
              <a:t>تهیه ارائه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B2531-9A10-40FA-A3D8-E00F5EBD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z="1100" smtClean="0">
                <a:latin typeface="Vazir FD" panose="020B0603030804020204" pitchFamily="34" charset="-78"/>
                <a:cs typeface="Vazir FD" panose="020B0603030804020204" pitchFamily="34" charset="-78"/>
              </a:rPr>
              <a:t>12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FF570-94BC-4C03-BF2A-D38492485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2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22F3-21E0-4FB8-A349-8E0C2FF53B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624077"/>
            <a:ext cx="10058400" cy="1184275"/>
          </a:xfrm>
        </p:spPr>
        <p:txBody>
          <a:bodyPr>
            <a:normAutofit/>
          </a:bodyPr>
          <a:lstStyle/>
          <a:p>
            <a:pPr algn="ctr"/>
            <a:r>
              <a:rPr lang="fa-IR" sz="6000" b="1" dirty="0">
                <a:cs typeface="B Lotus" panose="00000400000000000000" pitchFamily="2" charset="-78"/>
              </a:rPr>
              <a:t>با </a:t>
            </a:r>
            <a:r>
              <a:rPr lang="fa-IR" sz="7200" b="1" dirty="0">
                <a:cs typeface="B Lotus" panose="00000400000000000000" pitchFamily="2" charset="-78"/>
              </a:rPr>
              <a:t>تشکر</a:t>
            </a:r>
            <a:endParaRPr lang="en-US" sz="6000" b="1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054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4A55-4B27-49CC-B938-EC892B68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err="1">
                <a:cs typeface="B Lotus" panose="00000400000000000000" pitchFamily="2" charset="-78"/>
              </a:rPr>
              <a:t>سرفصل</a:t>
            </a:r>
            <a:r>
              <a:rPr lang="fa-IR" b="1" dirty="0">
                <a:cs typeface="B Lotus" panose="00000400000000000000" pitchFamily="2" charset="-78"/>
              </a:rPr>
              <a:t> مطالب</a:t>
            </a:r>
            <a:endParaRPr lang="en-US" b="1" dirty="0">
              <a:cs typeface="B Lotus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4EC02-D495-4A74-BC39-666571BA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z="1100" smtClean="0">
                <a:latin typeface="Vazir FD" panose="020B0603030804020204" pitchFamily="34" charset="-78"/>
                <a:cs typeface="Vazir FD" panose="020B0603030804020204" pitchFamily="34" charset="-78"/>
              </a:rPr>
              <a:t>2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Summary Zoom 5">
                <a:extLst>
                  <a:ext uri="{FF2B5EF4-FFF2-40B4-BE49-F238E27FC236}">
                    <a16:creationId xmlns:a16="http://schemas.microsoft.com/office/drawing/2014/main" id="{BA4D0896-4E4A-4D42-90FE-98ECDAE54C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3680165"/>
                  </p:ext>
                </p:extLst>
              </p:nvPr>
            </p:nvGraphicFramePr>
            <p:xfrm>
              <a:off x="1096963" y="1846263"/>
              <a:ext cx="10058400" cy="4022725"/>
            </p:xfrm>
            <a:graphic>
              <a:graphicData uri="http://schemas.microsoft.com/office/powerpoint/2016/summaryzoom">
                <psuz:summaryZm>
                  <psuz:summaryZmObj sectionId="{677DA057-9B8F-4B9E-9961-1C17FBA5D099}" offsetFactorX="104905" offsetFactorY="-393">
                    <psuz:zmPr id="{D14158A2-D80E-4C3C-81AB-F8C6AB069C6E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166346" y="728340"/>
                          <a:ext cx="4526280" cy="25460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87C8EF0-79A7-4B59-8E1B-94BF7F523D4F}" offsetFactorX="-104905" offsetFactorY="-393">
                    <psuz:zmPr id="{1C72A3C8-AA60-4C6A-ADE6-9785EBE27996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5774" y="728340"/>
                          <a:ext cx="4526280" cy="25460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Summary Zoom 5">
                <a:extLst>
                  <a:ext uri="{FF2B5EF4-FFF2-40B4-BE49-F238E27FC236}">
                    <a16:creationId xmlns:a16="http://schemas.microsoft.com/office/drawing/2014/main" id="{BA4D0896-4E4A-4D42-90FE-98ECDAE54C6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096963" y="1846263"/>
                <a:ext cx="10058400" cy="4022725"/>
                <a:chOff x="1096963" y="1846263"/>
                <a:chExt cx="10058400" cy="4022725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63309" y="2574603"/>
                  <a:ext cx="4526280" cy="254603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Picture 5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62737" y="2574603"/>
                  <a:ext cx="4526280" cy="254603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49E40B-37E9-41B0-BA41-AFC91F2253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12BE-3AEC-408F-8A3E-BC7C044CC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Lotus" panose="00000400000000000000" pitchFamily="2" charset="-78"/>
              </a:rPr>
              <a:t>فصل اول: مقدمه</a:t>
            </a:r>
            <a:endParaRPr lang="en-US" b="1" dirty="0">
              <a:cs typeface="B Lotus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F0AC9-B459-48D2-810B-80F78FDC8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16D3-84BA-42F6-AC49-9CE29EEF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err="1">
                <a:cs typeface="B Lotus" panose="00000400000000000000" pitchFamily="2" charset="-78"/>
              </a:rPr>
              <a:t>تکنولوژی‌های</a:t>
            </a:r>
            <a:r>
              <a:rPr lang="fa-IR" b="1" dirty="0">
                <a:cs typeface="B Lotus" panose="00000400000000000000" pitchFamily="2" charset="-78"/>
              </a:rPr>
              <a:t> استفاده شده</a:t>
            </a:r>
            <a:endParaRPr lang="en-US" b="1" dirty="0"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9598-2BB8-4CE6-ACC8-51527CB7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fa-IR" sz="35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35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اندروید</a:t>
            </a:r>
            <a:endParaRPr lang="fa-IR" sz="3500" dirty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lvl="1" algn="r" rtl="1">
              <a:spcBef>
                <a:spcPts val="600"/>
              </a:spcBef>
              <a:buClrTx/>
              <a:buSzPct val="110000"/>
            </a:pPr>
            <a:r>
              <a:rPr lang="fa-IR" sz="2600" dirty="0" err="1">
                <a:cs typeface="B Nazanin" panose="00000400000000000000" pitchFamily="2" charset="-78"/>
              </a:rPr>
              <a:t>محبوب‌ترین</a:t>
            </a:r>
            <a:r>
              <a:rPr lang="fa-IR" sz="2600" dirty="0">
                <a:cs typeface="B Nazanin" panose="00000400000000000000" pitchFamily="2" charset="-78"/>
              </a:rPr>
              <a:t> </a:t>
            </a:r>
            <a:r>
              <a:rPr lang="fa-IR" sz="2600" dirty="0" err="1">
                <a:cs typeface="B Nazanin" panose="00000400000000000000" pitchFamily="2" charset="-78"/>
              </a:rPr>
              <a:t>سیستم‌عامل</a:t>
            </a:r>
            <a:r>
              <a:rPr lang="fa-IR" sz="2600" dirty="0">
                <a:cs typeface="B Nazanin" panose="00000400000000000000" pitchFamily="2" charset="-78"/>
              </a:rPr>
              <a:t> موبایلی دنیا</a:t>
            </a:r>
          </a:p>
          <a:p>
            <a:pPr lvl="1" algn="r" rtl="1">
              <a:spcBef>
                <a:spcPts val="600"/>
              </a:spcBef>
              <a:buClrTx/>
              <a:buSzPct val="110000"/>
            </a:pPr>
            <a:r>
              <a:rPr lang="fa-IR" sz="2600" dirty="0">
                <a:cs typeface="B Nazanin" panose="00000400000000000000" pitchFamily="2" charset="-78"/>
              </a:rPr>
              <a:t>ساده و </a:t>
            </a:r>
            <a:r>
              <a:rPr lang="fa-IR" sz="2600" dirty="0" err="1">
                <a:cs typeface="B Nazanin" panose="00000400000000000000" pitchFamily="2" charset="-78"/>
              </a:rPr>
              <a:t>کم‌هزینه</a:t>
            </a:r>
            <a:endParaRPr lang="fa-IR" sz="2600" dirty="0">
              <a:cs typeface="B Nazanin" panose="00000400000000000000" pitchFamily="2" charset="-78"/>
            </a:endParaRPr>
          </a:p>
          <a:p>
            <a:pPr lvl="1" algn="r" rtl="1">
              <a:spcBef>
                <a:spcPts val="600"/>
              </a:spcBef>
              <a:buClrTx/>
              <a:buSzPct val="110000"/>
            </a:pPr>
            <a:r>
              <a:rPr lang="fa-IR" sz="2600" dirty="0">
                <a:cs typeface="B Nazanin" panose="00000400000000000000" pitchFamily="2" charset="-78"/>
              </a:rPr>
              <a:t> سریع بودن توسعه </a:t>
            </a:r>
            <a:r>
              <a:rPr lang="fa-IR" sz="2600" dirty="0" err="1">
                <a:cs typeface="B Nazanin" panose="00000400000000000000" pitchFamily="2" charset="-78"/>
              </a:rPr>
              <a:t>اپ</a:t>
            </a:r>
            <a:endParaRPr lang="fa-IR" sz="2600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buSzPct val="110000"/>
              <a:buFont typeface="Arial" panose="020B0604020202020204" pitchFamily="34" charset="0"/>
              <a:buChar char="•"/>
            </a:pPr>
            <a:r>
              <a:rPr lang="fa-IR" sz="35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35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کاتلین</a:t>
            </a:r>
            <a:endParaRPr lang="fa-IR" sz="3500" dirty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lvl="1" algn="r" rtl="1">
              <a:spcBef>
                <a:spcPts val="600"/>
              </a:spcBef>
              <a:buClrTx/>
              <a:buSzPct val="110000"/>
            </a:pPr>
            <a:r>
              <a:rPr lang="fa-IR" sz="2600" dirty="0">
                <a:cs typeface="B Nazanin" panose="00000400000000000000" pitchFamily="2" charset="-78"/>
              </a:rPr>
              <a:t>جاوا: </a:t>
            </a:r>
            <a:r>
              <a:rPr lang="fa-IR" sz="2600" dirty="0" err="1">
                <a:cs typeface="B Nazanin" panose="00000400000000000000" pitchFamily="2" charset="-78"/>
              </a:rPr>
              <a:t>پرتکلف</a:t>
            </a:r>
            <a:r>
              <a:rPr lang="fa-IR" sz="2600" dirty="0">
                <a:cs typeface="B Nazanin" panose="00000400000000000000" pitchFamily="2" charset="-78"/>
              </a:rPr>
              <a:t> و مستعد خطا</a:t>
            </a:r>
          </a:p>
          <a:p>
            <a:pPr lvl="1" algn="r" rtl="1">
              <a:spcBef>
                <a:spcPts val="600"/>
              </a:spcBef>
              <a:buClrTx/>
              <a:buSzPct val="110000"/>
            </a:pPr>
            <a:r>
              <a:rPr lang="fa-IR" sz="2600" dirty="0">
                <a:cs typeface="B Nazanin" panose="00000400000000000000" pitchFamily="2" charset="-78"/>
              </a:rPr>
              <a:t>برطرف کردن نقاط ضعف جاوا</a:t>
            </a:r>
          </a:p>
          <a:p>
            <a:pPr lvl="1" algn="r" rtl="1">
              <a:spcBef>
                <a:spcPts val="600"/>
              </a:spcBef>
              <a:buClrTx/>
              <a:buSzPct val="110000"/>
            </a:pPr>
            <a:r>
              <a:rPr lang="fa-IR" sz="2600" dirty="0">
                <a:cs typeface="B Nazanin" panose="00000400000000000000" pitchFamily="2" charset="-78"/>
              </a:rPr>
              <a:t>قابلیت استفاده صد درصد </a:t>
            </a:r>
            <a:r>
              <a:rPr lang="fa-IR" sz="2600" dirty="0" err="1">
                <a:cs typeface="B Nazanin" panose="00000400000000000000" pitchFamily="2" charset="-78"/>
              </a:rPr>
              <a:t>کتابخانه‌های</a:t>
            </a:r>
            <a:r>
              <a:rPr lang="fa-IR" sz="2600" dirty="0">
                <a:cs typeface="B Nazanin" panose="00000400000000000000" pitchFamily="2" charset="-78"/>
              </a:rPr>
              <a:t> موجود جاوا</a:t>
            </a:r>
            <a:endParaRPr lang="en-US" sz="26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91805-FF32-4C69-90FC-654755A2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z="1100" smtClean="0">
                <a:latin typeface="Vazir FD" panose="020B0603030804020204" pitchFamily="34" charset="-78"/>
                <a:cs typeface="B Nazanin" panose="00000400000000000000" pitchFamily="2" charset="-78"/>
              </a:rPr>
              <a:t>4</a:t>
            </a:fld>
            <a:endParaRPr lang="en-US" sz="1100" dirty="0">
              <a:latin typeface="Vazir FD" panose="020B0603030804020204" pitchFamily="34" charset="-78"/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9686F-43B0-4A9C-BD78-B23C9F9DB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CF29-B316-4228-94E2-F2540AB7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err="1">
                <a:cs typeface="B Lotus" panose="00000400000000000000" pitchFamily="2" charset="-78"/>
              </a:rPr>
              <a:t>توسعه‌ی</a:t>
            </a:r>
            <a:r>
              <a:rPr lang="fa-IR" b="1" dirty="0">
                <a:cs typeface="B Lotus" panose="00000400000000000000" pitchFamily="2" charset="-78"/>
              </a:rPr>
              <a:t> برنامه</a:t>
            </a:r>
            <a:endParaRPr lang="en-US" b="1" dirty="0">
              <a:cs typeface="B Lotus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F85-9069-4809-826A-597BAE47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بررسی </a:t>
            </a:r>
            <a:r>
              <a:rPr lang="fa-IR" sz="32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نیازمندی‌ها</a:t>
            </a:r>
            <a:endParaRPr lang="fa-IR" sz="3200" dirty="0">
              <a:solidFill>
                <a:schemeClr val="accent2">
                  <a:lumMod val="75000"/>
                </a:schemeClr>
              </a:solidFill>
              <a:cs typeface="B Nazanin" panose="00000400000000000000" pitchFamily="2" charset="-78"/>
            </a:endParaRPr>
          </a:p>
          <a:p>
            <a:pPr lvl="1" algn="r" rtl="1">
              <a:lnSpc>
                <a:spcPct val="100000"/>
              </a:lnSpc>
              <a:buClrTx/>
              <a:buSzPct val="110000"/>
            </a:pPr>
            <a:r>
              <a:rPr lang="fa-IR" sz="2400" dirty="0">
                <a:cs typeface="B Nazanin" panose="00000400000000000000" pitchFamily="2" charset="-78"/>
              </a:rPr>
              <a:t> اهداف اصلی برنامه کدامند؟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بررسی </a:t>
            </a:r>
            <a:r>
              <a:rPr lang="fa-IR" sz="32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پلتفرم</a:t>
            </a: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هدف</a:t>
            </a:r>
          </a:p>
          <a:p>
            <a:pPr lvl="1" algn="r" rtl="1">
              <a:lnSpc>
                <a:spcPct val="100000"/>
              </a:lnSpc>
              <a:buClrTx/>
              <a:buSzPct val="110000"/>
            </a:pPr>
            <a:r>
              <a:rPr lang="fa-IR" sz="2400" dirty="0" err="1">
                <a:cs typeface="B Nazanin" panose="00000400000000000000" pitchFamily="2" charset="-78"/>
              </a:rPr>
              <a:t>قابلیت‌های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err="1">
                <a:cs typeface="B Nazanin" panose="00000400000000000000" pitchFamily="2" charset="-78"/>
              </a:rPr>
              <a:t>گوشی‌های</a:t>
            </a:r>
            <a:r>
              <a:rPr lang="fa-IR" sz="2400" dirty="0">
                <a:cs typeface="B Nazanin" panose="00000400000000000000" pitchFamily="2" charset="-78"/>
              </a:rPr>
              <a:t> موبایل</a:t>
            </a:r>
          </a:p>
          <a:p>
            <a:pPr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3200" dirty="0" err="1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پیاده‌سازی</a:t>
            </a:r>
            <a:r>
              <a:rPr lang="fa-IR" sz="3200" dirty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 برنامه</a:t>
            </a:r>
          </a:p>
          <a:p>
            <a:pPr lvl="1" algn="r" rtl="1">
              <a:lnSpc>
                <a:spcPct val="100000"/>
              </a:lnSpc>
              <a:buClrTx/>
              <a:buSzPct val="110000"/>
            </a:pPr>
            <a:r>
              <a:rPr lang="fa-IR" sz="2400" dirty="0" err="1">
                <a:cs typeface="B Nazanin" panose="00000400000000000000" pitchFamily="2" charset="-78"/>
              </a:rPr>
              <a:t>سیستم‌عامل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err="1">
                <a:cs typeface="B Nazanin" panose="00000400000000000000" pitchFamily="2" charset="-78"/>
              </a:rPr>
              <a:t>اندروید</a:t>
            </a:r>
            <a:r>
              <a:rPr lang="fa-IR" sz="2400" dirty="0">
                <a:cs typeface="B Nazanin" panose="00000400000000000000" pitchFamily="2" charset="-78"/>
              </a:rPr>
              <a:t> چه </a:t>
            </a:r>
            <a:r>
              <a:rPr lang="fa-IR" sz="2400" dirty="0" err="1">
                <a:cs typeface="B Nazanin" panose="00000400000000000000" pitchFamily="2" charset="-78"/>
              </a:rPr>
              <a:t>ویژگی‌هایی</a:t>
            </a:r>
            <a:r>
              <a:rPr lang="fa-IR" sz="2400" dirty="0">
                <a:cs typeface="B Nazanin" panose="00000400000000000000" pitchFamily="2" charset="-78"/>
              </a:rPr>
              <a:t> دارد؟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C50C7-F260-40CD-8F27-F13E3AEC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z="1100" smtClean="0">
                <a:latin typeface="Vazir FD" panose="020B0603030804020204" pitchFamily="34" charset="-78"/>
                <a:cs typeface="Vazir FD" panose="020B0603030804020204" pitchFamily="34" charset="-78"/>
              </a:rPr>
              <a:t>5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FD3C4-23F3-4AEE-B9BF-272C7A85B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0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33D5-E759-4000-AA9F-73F160CB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Lotus" panose="00000400000000000000" pitchFamily="2" charset="-78"/>
              </a:rPr>
              <a:t>میزان فعالیت</a:t>
            </a:r>
            <a:endParaRPr lang="en-US" b="1" dirty="0">
              <a:cs typeface="B Lotus" panose="00000400000000000000" pitchFamily="2" charset="-78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A75E5-8199-43D6-B0B9-9B7FA6A30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53" y="2181295"/>
            <a:ext cx="4572000" cy="3428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F839E-36DE-4514-9599-64EDF1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z="1100" smtClean="0">
                <a:latin typeface="Vazir FD" panose="020B0603030804020204" pitchFamily="34" charset="-78"/>
                <a:cs typeface="Vazir FD" panose="020B0603030804020204" pitchFamily="34" charset="-78"/>
              </a:rPr>
              <a:t>6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E5782-2624-40DF-BD47-B4CA25F3076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49" y="2181293"/>
            <a:ext cx="4572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A7730-4202-462E-BB32-987E79ECE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5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12BE-3AEC-408F-8A3E-BC7C044CC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Lotus" panose="00000400000000000000" pitchFamily="2" charset="-78"/>
              </a:rPr>
              <a:t>فصل دوم: اعداد و ارقام </a:t>
            </a:r>
            <a:endParaRPr lang="en-US" b="1" dirty="0"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BD4E3-5121-4212-A060-694EF8B37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53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E89C-E9B3-4D15-BDB4-F93954AC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err="1">
                <a:cs typeface="B Lotus" panose="00000400000000000000" pitchFamily="2" charset="-78"/>
              </a:rPr>
              <a:t>فرمول‌های</a:t>
            </a:r>
            <a:r>
              <a:rPr lang="fa-IR" b="1" dirty="0">
                <a:cs typeface="B Lotus" panose="00000400000000000000" pitchFamily="2" charset="-78"/>
              </a:rPr>
              <a:t> استفاده شده</a:t>
            </a:r>
            <a:endParaRPr lang="en-US" b="1" dirty="0">
              <a:cs typeface="B Lotus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17C5A-330E-43BD-A246-BDB0C5BC5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a-I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𝛾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1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𝑖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𝑛</m:t>
                            </m:r>
                          </m:sup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𝑙𝑛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j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   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𝑚𝑖𝑛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=</m:t>
                        </m:r>
                        <m:r>
                          <m:rPr>
                            <m:brk m:alnAt="2"/>
                          </m:r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1</m:t>
                        </m:r>
                      </m:e>
                    </m:groupCh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    </m:t>
                    </m:r>
                    <m:r>
                      <a:rPr lang="en-US" sz="36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𝛾</m:t>
                    </m:r>
                    <m:r>
                      <a:rPr lang="en-US" sz="36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=</m:t>
                    </m:r>
                    <m:r>
                      <a:rPr lang="en-US" sz="36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1</m:t>
                    </m:r>
                    <m:r>
                      <a:rPr lang="en-US" sz="36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+</m:t>
                    </m:r>
                    <m:f>
                      <m:fPr>
                        <m:ctrlPr>
                          <a:rPr lang="en-US" sz="3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3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𝑖</m:t>
                            </m:r>
                            <m:r>
                              <a:rPr lang="en-US" sz="3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3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1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𝑛</m:t>
                            </m:r>
                          </m:sup>
                          <m:e>
                            <m:r>
                              <a:rPr lang="en-US" sz="3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2</m:t>
                            </m:r>
                            <m:r>
                              <a:rPr lang="en-US" sz="3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𝑙𝑛</m:t>
                            </m:r>
                            <m:sSub>
                              <m:sSubPr>
                                <m:ctrlPr>
                                  <a:rPr lang="en-US" sz="36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fa-IR" sz="3600" dirty="0">
                  <a:cs typeface="+mj-cs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+mj-cs"/>
                      </a:rPr>
                      <m:t>𝑚𝑜𝑚𝑒𝑛𝑡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+mj-cs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cs typeface="+mj-cs"/>
                      </a:rPr>
                      <m:t>=</m:t>
                    </m:r>
                    <m:nary>
                      <m:nary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+mj-cs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𝑚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+mj-cs"/>
                          </a:rPr>
                          <m:t>𝑝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+mj-cs"/>
                          </a:rPr>
                          <m:t>𝑑𝑥</m:t>
                        </m:r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  <a:cs typeface="+mj-cs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𝛼</m:t>
                        </m:r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−</m:t>
                        </m:r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𝛼</m:t>
                        </m:r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−</m:t>
                        </m:r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1</m:t>
                        </m:r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−</m:t>
                        </m:r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𝑚</m:t>
                        </m:r>
                      </m:den>
                    </m:f>
                    <m:sSubSup>
                      <m:sSubSupPr>
                        <m:ctrlP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𝑚𝑖𝑛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+mj-cs"/>
                          </a:rPr>
                          <m:t>𝑚</m:t>
                        </m:r>
                      </m:sup>
                    </m:sSubSup>
                  </m:oMath>
                </a14:m>
                <a:endParaRPr lang="en-US" sz="3600" dirty="0"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17C5A-330E-43BD-A246-BDB0C5BC5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E3F90-7076-4EAB-BDEC-2B2246BB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z="1100" smtClean="0">
                <a:latin typeface="Vazir FD" panose="020B0603030804020204" pitchFamily="34" charset="-78"/>
                <a:cs typeface="Vazir FD" panose="020B0603030804020204" pitchFamily="34" charset="-78"/>
              </a:rPr>
              <a:t>8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6D9DB-DFA5-4C7F-B2D6-23E114FBA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E89C-E9B3-4D15-BDB4-F93954AC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Lotus" panose="00000400000000000000" pitchFamily="2" charset="-78"/>
              </a:rPr>
              <a:t>روند بهبود دقت جستجو</a:t>
            </a:r>
            <a:endParaRPr lang="en-US" b="1" dirty="0">
              <a:cs typeface="B Lotus" panose="00000400000000000000" pitchFamily="2" charset="-78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094F77F-C099-4096-AF36-71984425D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49583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E3F90-7076-4EAB-BDEC-2B2246BB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3E24-1652-4749-982F-553062298601}" type="slidenum">
              <a:rPr lang="en-US" sz="1100" smtClean="0">
                <a:latin typeface="Vazir FD" panose="020B0603030804020204" pitchFamily="34" charset="-78"/>
                <a:cs typeface="Vazir FD" panose="020B0603030804020204" pitchFamily="34" charset="-78"/>
              </a:rPr>
              <a:t>9</a:t>
            </a:fld>
            <a:endParaRPr lang="en-US" dirty="0">
              <a:latin typeface="Vazir FD" panose="020B0603030804020204" pitchFamily="34" charset="-78"/>
              <a:cs typeface="Vazir FD" panose="020B0603030804020204" pitchFamily="34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6D9DB-DFA5-4C7F-B2D6-23E114FBA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37210"/>
            <a:ext cx="680262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5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301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Arial</vt:lpstr>
      <vt:lpstr>Calibri</vt:lpstr>
      <vt:lpstr>Cambria Math</vt:lpstr>
      <vt:lpstr>Calibri Light</vt:lpstr>
      <vt:lpstr>Vazir FD</vt:lpstr>
      <vt:lpstr>Retrospect</vt:lpstr>
      <vt:lpstr>گزارش کار</vt:lpstr>
      <vt:lpstr>سرفصل مطالب</vt:lpstr>
      <vt:lpstr>فصل اول: مقدمه</vt:lpstr>
      <vt:lpstr>تکنولوژی‌های استفاده شده</vt:lpstr>
      <vt:lpstr>توسعه‌ی برنامه</vt:lpstr>
      <vt:lpstr>میزان فعالیت</vt:lpstr>
      <vt:lpstr>فصل دوم: اعداد و ارقام </vt:lpstr>
      <vt:lpstr>فرمول‌های استفاده شده</vt:lpstr>
      <vt:lpstr>روند بهبود دقت جستجو</vt:lpstr>
      <vt:lpstr>زمان اجرا</vt:lpstr>
      <vt:lpstr>نتیجه‌گیری</vt:lpstr>
      <vt:lpstr>مراجع</vt:lpstr>
      <vt:lpstr>با تشکر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گزارش کارآموزی</dc:title>
  <dc:creator>Mahdi Hosseinzadeh</dc:creator>
  <cp:lastModifiedBy>Mahdi Hosseinzadeh</cp:lastModifiedBy>
  <cp:revision>68</cp:revision>
  <dcterms:created xsi:type="dcterms:W3CDTF">2020-06-08T10:44:49Z</dcterms:created>
  <dcterms:modified xsi:type="dcterms:W3CDTF">2020-06-08T16:26:44Z</dcterms:modified>
</cp:coreProperties>
</file>