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70" r:id="rId4"/>
    <p:sldId id="272" r:id="rId5"/>
    <p:sldId id="288" r:id="rId6"/>
    <p:sldId id="279" r:id="rId7"/>
    <p:sldId id="280" r:id="rId8"/>
    <p:sldId id="258" r:id="rId9"/>
    <p:sldId id="259" r:id="rId10"/>
    <p:sldId id="274" r:id="rId11"/>
    <p:sldId id="260" r:id="rId12"/>
    <p:sldId id="261" r:id="rId13"/>
    <p:sldId id="262" r:id="rId14"/>
    <p:sldId id="263" r:id="rId15"/>
    <p:sldId id="273" r:id="rId16"/>
    <p:sldId id="268" r:id="rId17"/>
    <p:sldId id="278" r:id="rId18"/>
    <p:sldId id="286" r:id="rId19"/>
    <p:sldId id="264" r:id="rId20"/>
    <p:sldId id="265" r:id="rId21"/>
    <p:sldId id="266" r:id="rId22"/>
    <p:sldId id="275" r:id="rId23"/>
    <p:sldId id="276" r:id="rId24"/>
    <p:sldId id="284" r:id="rId25"/>
    <p:sldId id="267" r:id="rId26"/>
    <p:sldId id="281" r:id="rId27"/>
    <p:sldId id="282" r:id="rId28"/>
    <p:sldId id="269" r:id="rId29"/>
    <p:sldId id="283" r:id="rId30"/>
    <p:sldId id="271" r:id="rId31"/>
    <p:sldId id="277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2721F"/>
    <a:srgbClr val="83137E"/>
    <a:srgbClr val="1A1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4F27C-EA36-47EB-83EF-437380A7038F}" type="doc">
      <dgm:prSet loTypeId="urn:microsoft.com/office/officeart/2005/8/layout/hierarchy2" loCatId="hierarchy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BF79FC25-EF0E-4734-A216-87573EDD8890}">
      <dgm:prSet phldrT="[Text]"/>
      <dgm:spPr/>
      <dgm:t>
        <a:bodyPr/>
        <a:lstStyle/>
        <a:p>
          <a:r>
            <a:rPr lang="fa-IR" dirty="0" smtClean="0">
              <a:solidFill>
                <a:srgbClr val="002060"/>
              </a:solidFill>
            </a:rPr>
            <a:t>خطا</a:t>
          </a:r>
          <a:endParaRPr lang="en-US" dirty="0">
            <a:solidFill>
              <a:srgbClr val="002060"/>
            </a:solidFill>
          </a:endParaRPr>
        </a:p>
      </dgm:t>
    </dgm:pt>
    <dgm:pt modelId="{7E931FE3-3817-48A9-8DB5-177B0D8B9330}" type="parTrans" cxnId="{1B210BFE-5D65-4D5F-A1F5-8752CE43B53D}">
      <dgm:prSet/>
      <dgm:spPr/>
      <dgm:t>
        <a:bodyPr/>
        <a:lstStyle/>
        <a:p>
          <a:endParaRPr lang="en-US"/>
        </a:p>
      </dgm:t>
    </dgm:pt>
    <dgm:pt modelId="{6403487D-9B63-4679-9DC0-A1F5C8660DC7}" type="sibTrans" cxnId="{1B210BFE-5D65-4D5F-A1F5-8752CE43B53D}">
      <dgm:prSet/>
      <dgm:spPr/>
      <dgm:t>
        <a:bodyPr/>
        <a:lstStyle/>
        <a:p>
          <a:endParaRPr lang="en-US"/>
        </a:p>
      </dgm:t>
    </dgm:pt>
    <dgm:pt modelId="{A8A6EAD5-7C6C-44AA-8995-795E77E5A1DB}">
      <dgm:prSet phldrT="[Text]"/>
      <dgm:spPr/>
      <dgm:t>
        <a:bodyPr/>
        <a:lstStyle/>
        <a:p>
          <a:r>
            <a:rPr lang="fa-IR" dirty="0" smtClean="0">
              <a:solidFill>
                <a:srgbClr val="002060"/>
              </a:solidFill>
            </a:rPr>
            <a:t>طراحی</a:t>
          </a:r>
          <a:endParaRPr lang="en-US" dirty="0">
            <a:solidFill>
              <a:srgbClr val="002060"/>
            </a:solidFill>
          </a:endParaRPr>
        </a:p>
      </dgm:t>
    </dgm:pt>
    <dgm:pt modelId="{759CC6FE-40D0-4C63-A1B2-D795D9AF30E6}" type="parTrans" cxnId="{BA80BDB3-B86B-4DD3-B7D3-6CA97200C4FA}">
      <dgm:prSet/>
      <dgm:spPr/>
      <dgm:t>
        <a:bodyPr/>
        <a:lstStyle/>
        <a:p>
          <a:endParaRPr lang="en-US"/>
        </a:p>
      </dgm:t>
    </dgm:pt>
    <dgm:pt modelId="{8ECD144D-1BD9-44A1-A80C-939C868085EE}" type="sibTrans" cxnId="{BA80BDB3-B86B-4DD3-B7D3-6CA97200C4FA}">
      <dgm:prSet/>
      <dgm:spPr/>
      <dgm:t>
        <a:bodyPr/>
        <a:lstStyle/>
        <a:p>
          <a:endParaRPr lang="en-US"/>
        </a:p>
      </dgm:t>
    </dgm:pt>
    <dgm:pt modelId="{64CE025A-6995-4F7C-995F-8D42B0556909}">
      <dgm:prSet phldrT="[Text]"/>
      <dgm:spPr/>
      <dgm:t>
        <a:bodyPr/>
        <a:lstStyle/>
        <a:p>
          <a:r>
            <a:rPr lang="fa-IR" dirty="0" smtClean="0">
              <a:solidFill>
                <a:srgbClr val="002060"/>
              </a:solidFill>
            </a:rPr>
            <a:t>پیاده سازی</a:t>
          </a:r>
          <a:endParaRPr lang="en-US" dirty="0">
            <a:solidFill>
              <a:srgbClr val="002060"/>
            </a:solidFill>
          </a:endParaRPr>
        </a:p>
      </dgm:t>
    </dgm:pt>
    <dgm:pt modelId="{0197E13F-B767-4296-893A-650ED7DB1BCA}" type="parTrans" cxnId="{8D4DD037-BC1D-4DD9-84F3-E2D799C0C4F0}">
      <dgm:prSet/>
      <dgm:spPr/>
      <dgm:t>
        <a:bodyPr/>
        <a:lstStyle/>
        <a:p>
          <a:endParaRPr lang="en-US"/>
        </a:p>
      </dgm:t>
    </dgm:pt>
    <dgm:pt modelId="{0463AE40-8999-4B78-BD6A-11355872072D}" type="sibTrans" cxnId="{8D4DD037-BC1D-4DD9-84F3-E2D799C0C4F0}">
      <dgm:prSet/>
      <dgm:spPr/>
      <dgm:t>
        <a:bodyPr/>
        <a:lstStyle/>
        <a:p>
          <a:endParaRPr lang="en-US"/>
        </a:p>
      </dgm:t>
    </dgm:pt>
    <dgm:pt modelId="{123DE2DE-6948-4AD2-B4E5-98C25ECF77FF}" type="pres">
      <dgm:prSet presAssocID="{44F4F27C-EA36-47EB-83EF-437380A7038F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3DB26C-8BA0-47F6-BF69-BD166D3FFCFE}" type="pres">
      <dgm:prSet presAssocID="{BF79FC25-EF0E-4734-A216-87573EDD8890}" presName="root1" presStyleCnt="0"/>
      <dgm:spPr/>
    </dgm:pt>
    <dgm:pt modelId="{FC380A1F-0ECC-4F96-9AA2-9F9D0DAF92EB}" type="pres">
      <dgm:prSet presAssocID="{BF79FC25-EF0E-4734-A216-87573EDD889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9A60B6-69DF-42A2-89F9-656C5A3AD38D}" type="pres">
      <dgm:prSet presAssocID="{BF79FC25-EF0E-4734-A216-87573EDD8890}" presName="level2hierChild" presStyleCnt="0"/>
      <dgm:spPr/>
    </dgm:pt>
    <dgm:pt modelId="{2F2F09B8-B7C6-4083-ACA8-D3AB64D8A07D}" type="pres">
      <dgm:prSet presAssocID="{759CC6FE-40D0-4C63-A1B2-D795D9AF30E6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0481379-3907-4BB5-BA70-A3B2A37A727E}" type="pres">
      <dgm:prSet presAssocID="{759CC6FE-40D0-4C63-A1B2-D795D9AF30E6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52BEC19-E210-43C4-BF12-FCB7D6567189}" type="pres">
      <dgm:prSet presAssocID="{A8A6EAD5-7C6C-44AA-8995-795E77E5A1DB}" presName="root2" presStyleCnt="0"/>
      <dgm:spPr/>
    </dgm:pt>
    <dgm:pt modelId="{D345EF7A-EA6A-4A08-B9D7-F595394AE001}" type="pres">
      <dgm:prSet presAssocID="{A8A6EAD5-7C6C-44AA-8995-795E77E5A1D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61187D-F194-4102-A0F1-37C8A7B12C33}" type="pres">
      <dgm:prSet presAssocID="{A8A6EAD5-7C6C-44AA-8995-795E77E5A1DB}" presName="level3hierChild" presStyleCnt="0"/>
      <dgm:spPr/>
    </dgm:pt>
    <dgm:pt modelId="{101CC5D3-F04A-4C41-A007-3A62852EA8B0}" type="pres">
      <dgm:prSet presAssocID="{0197E13F-B767-4296-893A-650ED7DB1BC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C60C374-7C7C-4096-B092-7D4284598CA7}" type="pres">
      <dgm:prSet presAssocID="{0197E13F-B767-4296-893A-650ED7DB1BC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E512B7B-A795-4458-AF29-56F5D478DDFC}" type="pres">
      <dgm:prSet presAssocID="{64CE025A-6995-4F7C-995F-8D42B0556909}" presName="root2" presStyleCnt="0"/>
      <dgm:spPr/>
    </dgm:pt>
    <dgm:pt modelId="{FA50287A-5D75-4DB6-8734-FAD36C85CCBF}" type="pres">
      <dgm:prSet presAssocID="{64CE025A-6995-4F7C-995F-8D42B055690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B0939-BD11-4DF3-83C9-D7CB8BF8EE1B}" type="pres">
      <dgm:prSet presAssocID="{64CE025A-6995-4F7C-995F-8D42B0556909}" presName="level3hierChild" presStyleCnt="0"/>
      <dgm:spPr/>
    </dgm:pt>
  </dgm:ptLst>
  <dgm:cxnLst>
    <dgm:cxn modelId="{449DD477-1C86-4AC7-9F97-236CB70C72BC}" type="presOf" srcId="{64CE025A-6995-4F7C-995F-8D42B0556909}" destId="{FA50287A-5D75-4DB6-8734-FAD36C85CCBF}" srcOrd="0" destOrd="0" presId="urn:microsoft.com/office/officeart/2005/8/layout/hierarchy2"/>
    <dgm:cxn modelId="{BA80BDB3-B86B-4DD3-B7D3-6CA97200C4FA}" srcId="{BF79FC25-EF0E-4734-A216-87573EDD8890}" destId="{A8A6EAD5-7C6C-44AA-8995-795E77E5A1DB}" srcOrd="0" destOrd="0" parTransId="{759CC6FE-40D0-4C63-A1B2-D795D9AF30E6}" sibTransId="{8ECD144D-1BD9-44A1-A80C-939C868085EE}"/>
    <dgm:cxn modelId="{788764EF-84D9-4DB7-8831-7BE604781E00}" type="presOf" srcId="{759CC6FE-40D0-4C63-A1B2-D795D9AF30E6}" destId="{2F2F09B8-B7C6-4083-ACA8-D3AB64D8A07D}" srcOrd="0" destOrd="0" presId="urn:microsoft.com/office/officeart/2005/8/layout/hierarchy2"/>
    <dgm:cxn modelId="{68932D39-7530-4A6C-BA1F-3EC15A4E2D65}" type="presOf" srcId="{BF79FC25-EF0E-4734-A216-87573EDD8890}" destId="{FC380A1F-0ECC-4F96-9AA2-9F9D0DAF92EB}" srcOrd="0" destOrd="0" presId="urn:microsoft.com/office/officeart/2005/8/layout/hierarchy2"/>
    <dgm:cxn modelId="{8DAEE22A-EBAA-43EF-BF1D-53C4445A5929}" type="presOf" srcId="{0197E13F-B767-4296-893A-650ED7DB1BCA}" destId="{AC60C374-7C7C-4096-B092-7D4284598CA7}" srcOrd="1" destOrd="0" presId="urn:microsoft.com/office/officeart/2005/8/layout/hierarchy2"/>
    <dgm:cxn modelId="{43212F66-BBE9-4094-8D71-EF97CECC6289}" type="presOf" srcId="{759CC6FE-40D0-4C63-A1B2-D795D9AF30E6}" destId="{30481379-3907-4BB5-BA70-A3B2A37A727E}" srcOrd="1" destOrd="0" presId="urn:microsoft.com/office/officeart/2005/8/layout/hierarchy2"/>
    <dgm:cxn modelId="{99982AA7-61E4-468C-913B-5FEDD8477DE7}" type="presOf" srcId="{44F4F27C-EA36-47EB-83EF-437380A7038F}" destId="{123DE2DE-6948-4AD2-B4E5-98C25ECF77FF}" srcOrd="0" destOrd="0" presId="urn:microsoft.com/office/officeart/2005/8/layout/hierarchy2"/>
    <dgm:cxn modelId="{4DF63DC7-3EF9-4E17-9964-74F56C4200AF}" type="presOf" srcId="{A8A6EAD5-7C6C-44AA-8995-795E77E5A1DB}" destId="{D345EF7A-EA6A-4A08-B9D7-F595394AE001}" srcOrd="0" destOrd="0" presId="urn:microsoft.com/office/officeart/2005/8/layout/hierarchy2"/>
    <dgm:cxn modelId="{EFF2FF03-D632-4CB8-858F-BD8D5BE5ACD2}" type="presOf" srcId="{0197E13F-B767-4296-893A-650ED7DB1BCA}" destId="{101CC5D3-F04A-4C41-A007-3A62852EA8B0}" srcOrd="0" destOrd="0" presId="urn:microsoft.com/office/officeart/2005/8/layout/hierarchy2"/>
    <dgm:cxn modelId="{1B210BFE-5D65-4D5F-A1F5-8752CE43B53D}" srcId="{44F4F27C-EA36-47EB-83EF-437380A7038F}" destId="{BF79FC25-EF0E-4734-A216-87573EDD8890}" srcOrd="0" destOrd="0" parTransId="{7E931FE3-3817-48A9-8DB5-177B0D8B9330}" sibTransId="{6403487D-9B63-4679-9DC0-A1F5C8660DC7}"/>
    <dgm:cxn modelId="{8D4DD037-BC1D-4DD9-84F3-E2D799C0C4F0}" srcId="{BF79FC25-EF0E-4734-A216-87573EDD8890}" destId="{64CE025A-6995-4F7C-995F-8D42B0556909}" srcOrd="1" destOrd="0" parTransId="{0197E13F-B767-4296-893A-650ED7DB1BCA}" sibTransId="{0463AE40-8999-4B78-BD6A-11355872072D}"/>
    <dgm:cxn modelId="{B6E16B9B-DDCD-4D5A-903E-80F23A73542B}" type="presParOf" srcId="{123DE2DE-6948-4AD2-B4E5-98C25ECF77FF}" destId="{DA3DB26C-8BA0-47F6-BF69-BD166D3FFCFE}" srcOrd="0" destOrd="0" presId="urn:microsoft.com/office/officeart/2005/8/layout/hierarchy2"/>
    <dgm:cxn modelId="{1C4BC391-C7E3-4E32-BCA2-C20C3C6AD3FB}" type="presParOf" srcId="{DA3DB26C-8BA0-47F6-BF69-BD166D3FFCFE}" destId="{FC380A1F-0ECC-4F96-9AA2-9F9D0DAF92EB}" srcOrd="0" destOrd="0" presId="urn:microsoft.com/office/officeart/2005/8/layout/hierarchy2"/>
    <dgm:cxn modelId="{B6D663D0-B302-41CE-AC37-308AC53E9CF4}" type="presParOf" srcId="{DA3DB26C-8BA0-47F6-BF69-BD166D3FFCFE}" destId="{CD9A60B6-69DF-42A2-89F9-656C5A3AD38D}" srcOrd="1" destOrd="0" presId="urn:microsoft.com/office/officeart/2005/8/layout/hierarchy2"/>
    <dgm:cxn modelId="{609C29D6-F698-46C1-9C55-B38DBCC8CCC8}" type="presParOf" srcId="{CD9A60B6-69DF-42A2-89F9-656C5A3AD38D}" destId="{2F2F09B8-B7C6-4083-ACA8-D3AB64D8A07D}" srcOrd="0" destOrd="0" presId="urn:microsoft.com/office/officeart/2005/8/layout/hierarchy2"/>
    <dgm:cxn modelId="{67C645A8-27E3-4B30-A4EE-1DC4A8A522D5}" type="presParOf" srcId="{2F2F09B8-B7C6-4083-ACA8-D3AB64D8A07D}" destId="{30481379-3907-4BB5-BA70-A3B2A37A727E}" srcOrd="0" destOrd="0" presId="urn:microsoft.com/office/officeart/2005/8/layout/hierarchy2"/>
    <dgm:cxn modelId="{C6C5E7A4-34DD-4087-80E4-681E32FA96AF}" type="presParOf" srcId="{CD9A60B6-69DF-42A2-89F9-656C5A3AD38D}" destId="{452BEC19-E210-43C4-BF12-FCB7D6567189}" srcOrd="1" destOrd="0" presId="urn:microsoft.com/office/officeart/2005/8/layout/hierarchy2"/>
    <dgm:cxn modelId="{BA1777B8-3243-4851-AC38-9421DAC31BC2}" type="presParOf" srcId="{452BEC19-E210-43C4-BF12-FCB7D6567189}" destId="{D345EF7A-EA6A-4A08-B9D7-F595394AE001}" srcOrd="0" destOrd="0" presId="urn:microsoft.com/office/officeart/2005/8/layout/hierarchy2"/>
    <dgm:cxn modelId="{0B5461A7-C30A-465E-B178-723EA936DF74}" type="presParOf" srcId="{452BEC19-E210-43C4-BF12-FCB7D6567189}" destId="{F761187D-F194-4102-A0F1-37C8A7B12C33}" srcOrd="1" destOrd="0" presId="urn:microsoft.com/office/officeart/2005/8/layout/hierarchy2"/>
    <dgm:cxn modelId="{64F32901-CBA3-4A0F-AF49-CF93BD503543}" type="presParOf" srcId="{CD9A60B6-69DF-42A2-89F9-656C5A3AD38D}" destId="{101CC5D3-F04A-4C41-A007-3A62852EA8B0}" srcOrd="2" destOrd="0" presId="urn:microsoft.com/office/officeart/2005/8/layout/hierarchy2"/>
    <dgm:cxn modelId="{56FE12D5-6BC5-47B4-8B5C-E960DEC80E8A}" type="presParOf" srcId="{101CC5D3-F04A-4C41-A007-3A62852EA8B0}" destId="{AC60C374-7C7C-4096-B092-7D4284598CA7}" srcOrd="0" destOrd="0" presId="urn:microsoft.com/office/officeart/2005/8/layout/hierarchy2"/>
    <dgm:cxn modelId="{22172BD7-746D-4163-AA45-BB080D82CBE3}" type="presParOf" srcId="{CD9A60B6-69DF-42A2-89F9-656C5A3AD38D}" destId="{AE512B7B-A795-4458-AF29-56F5D478DDFC}" srcOrd="3" destOrd="0" presId="urn:microsoft.com/office/officeart/2005/8/layout/hierarchy2"/>
    <dgm:cxn modelId="{F85E6161-E718-4462-A999-604C496A27C6}" type="presParOf" srcId="{AE512B7B-A795-4458-AF29-56F5D478DDFC}" destId="{FA50287A-5D75-4DB6-8734-FAD36C85CCBF}" srcOrd="0" destOrd="0" presId="urn:microsoft.com/office/officeart/2005/8/layout/hierarchy2"/>
    <dgm:cxn modelId="{6A9E5F37-BA04-4035-8DB9-1E6984DA785D}" type="presParOf" srcId="{AE512B7B-A795-4458-AF29-56F5D478DDFC}" destId="{230B0939-BD11-4DF3-83C9-D7CB8BF8EE1B}" srcOrd="1" destOrd="0" presId="urn:microsoft.com/office/officeart/2005/8/layout/hierarchy2"/>
  </dgm:cxnLst>
  <dgm:bg>
    <a:effectLst>
      <a:innerShdw blurRad="63500" dist="50800" dir="13500000">
        <a:prstClr val="black">
          <a:alpha val="50000"/>
        </a:prstClr>
      </a:innerShdw>
    </a:effectLst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F7554-B4E6-437B-963E-B1126126BF4C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5D0F3-BDCE-428B-B088-0BC30EABB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5D0F3-BDCE-428B-B088-0BC30EABBB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91A2-5ECE-424F-AA8B-173E3C2A9CA4}" type="datetime1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5309-6577-4CAA-AD88-6D0818F071CB}" type="datetime1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5FC4-5E49-4BF5-ABFF-3861E33A0D2D}" type="datetime1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A7A0-B017-438E-95C7-921100CB4189}" type="datetime1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EF0-295A-4878-B788-070F4ECF7BF4}" type="datetime1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37F8-DE0E-4E86-BBA5-BBBFAE3BCAA7}" type="datetime1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F11B-D1FA-4011-9BFC-5A4798A8A111}" type="datetime1">
              <a:rPr lang="en-US" smtClean="0"/>
              <a:pPr/>
              <a:t>9/28/2011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7B1-8ADB-415E-9879-E18E6CEAD87B}" type="datetime1">
              <a:rPr lang="en-US" smtClean="0"/>
              <a:pPr/>
              <a:t>9/28/2011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5A66-CC26-4BA7-97FD-F74708F83267}" type="datetime1">
              <a:rPr lang="en-US" smtClean="0"/>
              <a:pPr/>
              <a:t>9/28/2011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C320-AFB1-4C57-9326-F6C3996CC1F2}" type="datetime1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9DE-5D21-45DD-8655-40AA81863217}" type="datetime1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D93567EE-5D9D-4C89-8740-4F5ABA796359}" type="datetime1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66D2BD6-1429-4A9F-9C33-B19E2670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0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97-2003_Worksheet2.xls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fa-IR" dirty="0" smtClean="0"/>
              <a:t>موضوع:</a:t>
            </a:r>
            <a:br>
              <a:rPr lang="fa-IR" dirty="0" smtClean="0"/>
            </a:br>
            <a:r>
              <a:rPr lang="fa-IR" dirty="0" smtClean="0"/>
              <a:t>ویژگی های اسلاید خوب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657600"/>
            <a:ext cx="4267200" cy="129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9" descr="Pict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"/>
            <a:ext cx="91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05200" y="1009934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 smtClean="0">
                <a:solidFill>
                  <a:srgbClr val="002060"/>
                </a:solidFill>
              </a:rPr>
              <a:t>دانشگاه یزد</a:t>
            </a:r>
          </a:p>
          <a:p>
            <a:pPr algn="ctr" rtl="1"/>
            <a:r>
              <a:rPr lang="fa-IR" sz="2000" dirty="0" smtClean="0">
                <a:solidFill>
                  <a:srgbClr val="002060"/>
                </a:solidFill>
              </a:rPr>
              <a:t>دانشکده کامپیوتر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000500" y="6400800"/>
            <a:ext cx="1143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a-I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مهر 89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رنگ فونت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رنگ متفاوت:</a:t>
            </a:r>
          </a:p>
          <a:p>
            <a:pPr lvl="1"/>
            <a:r>
              <a:rPr lang="fa-IR" dirty="0" smtClean="0"/>
              <a:t>ساختار را نشان می دهد:</a:t>
            </a:r>
          </a:p>
          <a:p>
            <a:pPr lvl="2"/>
            <a:r>
              <a:rPr lang="fa-IR" dirty="0" smtClean="0"/>
              <a:t>آبی روشن برای عنوان و آبی تیره برای متن</a:t>
            </a:r>
          </a:p>
          <a:p>
            <a:pPr lvl="1"/>
            <a:r>
              <a:rPr lang="fa-IR" dirty="0" smtClean="0"/>
              <a:t>برجسته سازی یک کلمه:</a:t>
            </a:r>
          </a:p>
          <a:p>
            <a:pPr lvl="2"/>
            <a:r>
              <a:rPr lang="fa-IR" dirty="0" smtClean="0"/>
              <a:t>فقط </a:t>
            </a:r>
            <a:r>
              <a:rPr lang="fa-IR" dirty="0" smtClean="0">
                <a:solidFill>
                  <a:srgbClr val="02721F"/>
                </a:solidFill>
              </a:rPr>
              <a:t>گهگاه</a:t>
            </a:r>
            <a:r>
              <a:rPr lang="fa-IR" dirty="0" smtClean="0"/>
              <a:t> استفاده شود.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حرف بزرگ، </a:t>
            </a:r>
            <a:r>
              <a:rPr lang="en-US" dirty="0" smtClean="0"/>
              <a:t>Italic</a:t>
            </a:r>
            <a:r>
              <a:rPr lang="fa-IR" dirty="0" smtClean="0"/>
              <a:t> و </a:t>
            </a:r>
            <a:r>
              <a:rPr lang="en-US" dirty="0" smtClean="0"/>
              <a:t>Bold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متون انگلیسی تمام حروف بزرگ نباشد.</a:t>
            </a:r>
          </a:p>
          <a:p>
            <a:r>
              <a:rPr lang="fa-IR" dirty="0" smtClean="0"/>
              <a:t>کاربرد حروف بزرگ:</a:t>
            </a:r>
          </a:p>
          <a:p>
            <a:pPr lvl="1"/>
            <a:r>
              <a:rPr lang="fa-IR" dirty="0" smtClean="0"/>
              <a:t>سرواژه</a:t>
            </a:r>
          </a:p>
          <a:p>
            <a:pPr lvl="1"/>
            <a:r>
              <a:rPr lang="fa-IR" dirty="0" smtClean="0"/>
              <a:t>تأکید</a:t>
            </a:r>
          </a:p>
          <a:p>
            <a:r>
              <a:rPr lang="fa-IR" dirty="0" smtClean="0"/>
              <a:t>کاربرد </a:t>
            </a:r>
            <a:r>
              <a:rPr lang="en-US" dirty="0" smtClean="0"/>
              <a:t>Italic</a:t>
            </a:r>
            <a:r>
              <a:rPr lang="fa-IR" dirty="0" smtClean="0"/>
              <a:t>:</a:t>
            </a:r>
          </a:p>
          <a:p>
            <a:pPr lvl="1"/>
            <a:r>
              <a:rPr lang="fa-IR" i="1" dirty="0" smtClean="0"/>
              <a:t>”نقل قول“</a:t>
            </a:r>
            <a:endParaRPr lang="en-US" i="1" dirty="0" smtClean="0"/>
          </a:p>
          <a:p>
            <a:r>
              <a:rPr lang="fa-IR" b="1" dirty="0" smtClean="0"/>
              <a:t>فونت های فارسی اغلب نیاز به </a:t>
            </a:r>
            <a:r>
              <a:rPr lang="en-US" b="1" dirty="0" smtClean="0"/>
              <a:t>Bold</a:t>
            </a:r>
            <a:r>
              <a:rPr lang="fa-IR" b="1" dirty="0" smtClean="0"/>
              <a:t> کردن دارند.</a:t>
            </a:r>
            <a:endParaRPr lang="en-US" b="1" dirty="0" smtClean="0"/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fa-IR" dirty="0" smtClean="0"/>
              <a:t>از یک مجموعه فونت و رنگ مشخص استفاده کنید.</a:t>
            </a:r>
          </a:p>
          <a:p>
            <a:r>
              <a:rPr lang="fa-IR" b="1" dirty="0" smtClean="0"/>
              <a:t>سبک های </a:t>
            </a:r>
            <a:r>
              <a:rPr lang="fa-IR" sz="2800" dirty="0" smtClean="0">
                <a:solidFill>
                  <a:srgbClr val="FF0000"/>
                </a:solidFill>
                <a:cs typeface="2  Davat" pitchFamily="2" charset="-78"/>
              </a:rPr>
              <a:t>مختلف</a:t>
            </a:r>
            <a:r>
              <a:rPr lang="fa-IR" dirty="0" smtClean="0"/>
              <a:t> </a:t>
            </a:r>
            <a:r>
              <a:rPr lang="fa-IR" sz="4000" i="1" dirty="0" smtClean="0">
                <a:solidFill>
                  <a:schemeClr val="accent5">
                    <a:lumMod val="75000"/>
                  </a:schemeClr>
                </a:solidFill>
              </a:rPr>
              <a:t>تمرکز</a:t>
            </a:r>
            <a:r>
              <a:rPr lang="fa-IR" dirty="0" smtClean="0"/>
              <a:t> </a:t>
            </a:r>
            <a:r>
              <a:rPr lang="fa-IR" u="sng" dirty="0" smtClean="0">
                <a:solidFill>
                  <a:schemeClr val="accent2"/>
                </a:solidFill>
              </a:rPr>
              <a:t>شنونده را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2  Kamran" pitchFamily="2" charset="-78"/>
              </a:rPr>
              <a:t>منحرف</a:t>
            </a:r>
            <a:r>
              <a:rPr lang="fa-IR" dirty="0" smtClean="0"/>
              <a:t> </a:t>
            </a:r>
            <a:r>
              <a:rPr lang="fa-IR" b="1" i="1" dirty="0" smtClean="0">
                <a:solidFill>
                  <a:schemeClr val="accent3">
                    <a:lumMod val="50000"/>
                  </a:schemeClr>
                </a:solidFill>
                <a:cs typeface="2  Farnaz" pitchFamily="2" charset="-78"/>
              </a:rPr>
              <a:t>می کند.</a:t>
            </a:r>
            <a:endParaRPr lang="fa-IR" dirty="0" smtClean="0"/>
          </a:p>
          <a:p>
            <a:r>
              <a:rPr lang="fa-IR" dirty="0" smtClean="0"/>
              <a:t>در </a:t>
            </a:r>
            <a:r>
              <a:rPr lang="en-US" dirty="0" smtClean="0"/>
              <a:t>PowerPoint</a:t>
            </a:r>
            <a:r>
              <a:rPr lang="fa-IR" dirty="0" smtClean="0"/>
              <a:t>:</a:t>
            </a:r>
          </a:p>
          <a:p>
            <a:pPr lvl="1"/>
            <a:r>
              <a:rPr lang="en-US" dirty="0" smtClean="0"/>
              <a:t>Slide Master</a:t>
            </a:r>
          </a:p>
          <a:p>
            <a:pPr lvl="1"/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Fonts</a:t>
            </a:r>
          </a:p>
          <a:p>
            <a:pPr lvl="1"/>
            <a:r>
              <a:rPr lang="en-US" dirty="0" smtClean="0"/>
              <a:t>Colors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پس زمینه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از یک پس زمینه برای تمام اسلاید ها استفاده کنید.</a:t>
            </a:r>
          </a:p>
          <a:p>
            <a:r>
              <a:rPr lang="fa-IR" dirty="0" smtClean="0"/>
              <a:t>تغییر پس زمینه تمرکز حاضرین را مختل می کند.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86400" y="3810000"/>
            <a:ext cx="3124200" cy="609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3276600"/>
            <a:ext cx="31242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86400" y="2743200"/>
            <a:ext cx="31242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2133600"/>
            <a:ext cx="3124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fa-IR" dirty="0" smtClean="0"/>
              <a:t>از ترکیبهای غیر قابل خواندن جلوگیری کنید:</a:t>
            </a:r>
          </a:p>
          <a:p>
            <a:pPr lvl="1"/>
            <a:r>
              <a:rPr lang="fa-IR" dirty="0" smtClean="0">
                <a:solidFill>
                  <a:srgbClr val="02721F"/>
                </a:solidFill>
              </a:rPr>
              <a:t>سبز روی آبی</a:t>
            </a:r>
          </a:p>
          <a:p>
            <a:pPr lvl="1"/>
            <a:r>
              <a:rPr lang="fa-IR" dirty="0" smtClean="0">
                <a:solidFill>
                  <a:srgbClr val="FFFF00"/>
                </a:solidFill>
              </a:rPr>
              <a:t>زرد روی سبز</a:t>
            </a:r>
          </a:p>
          <a:p>
            <a:pPr lvl="1"/>
            <a:r>
              <a:rPr lang="fa-IR" dirty="0" smtClean="0">
                <a:solidFill>
                  <a:srgbClr val="FFC000"/>
                </a:solidFill>
              </a:rPr>
              <a:t>نارنجی روی سبز</a:t>
            </a:r>
          </a:p>
          <a:p>
            <a:pPr lvl="1"/>
            <a:r>
              <a:rPr lang="fa-IR" dirty="0" smtClean="0">
                <a:solidFill>
                  <a:srgbClr val="FF0000"/>
                </a:solidFill>
              </a:rPr>
              <a:t>قرمز روی سبز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 پس زمینه و </a:t>
            </a:r>
            <a:r>
              <a:rPr lang="fa-IR" dirty="0" smtClean="0">
                <a:solidFill>
                  <a:schemeClr val="bg2">
                    <a:lumMod val="25000"/>
                  </a:schemeClr>
                </a:solidFill>
              </a:rPr>
              <a:t>ر</a:t>
            </a:r>
            <a:r>
              <a:rPr lang="fa-IR" dirty="0" smtClean="0">
                <a:solidFill>
                  <a:srgbClr val="FF0000"/>
                </a:solidFill>
              </a:rPr>
              <a:t>ن</a:t>
            </a:r>
            <a:r>
              <a:rPr lang="fa-IR" dirty="0" smtClean="0">
                <a:solidFill>
                  <a:srgbClr val="02721F"/>
                </a:solidFill>
              </a:rPr>
              <a:t>گ</a:t>
            </a:r>
            <a:r>
              <a:rPr lang="fa-IR" dirty="0" smtClean="0">
                <a:solidFill>
                  <a:srgbClr val="1A12B2"/>
                </a:solidFill>
              </a:rPr>
              <a:t> </a:t>
            </a:r>
            <a:r>
              <a:rPr lang="fa-IR" dirty="0" smtClean="0"/>
              <a:t>متن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5" grpId="0" uiExpand="1" animBg="1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14800" y="2971800"/>
            <a:ext cx="41910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a-IR" dirty="0" smtClean="0"/>
              <a:t>رنگ متن و پس زمینه باید کنتراست زیادی داشته باشد:</a:t>
            </a:r>
          </a:p>
          <a:p>
            <a:pPr lvl="1"/>
            <a:r>
              <a:rPr lang="fa-IR" dirty="0" smtClean="0"/>
              <a:t>متن تیره روی پس زمینه روشن</a:t>
            </a:r>
          </a:p>
          <a:p>
            <a:pPr lvl="1"/>
            <a:r>
              <a:rPr lang="fa-IR" dirty="0" smtClean="0">
                <a:solidFill>
                  <a:schemeClr val="bg1"/>
                </a:solidFill>
              </a:rPr>
              <a:t>متن روشن روی پس زمینه تیره</a:t>
            </a:r>
          </a:p>
          <a:p>
            <a:r>
              <a:rPr lang="fa-I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خواندن متنی که رنگ آن کنتراست کمی با پس زمینه دارد دشوار است.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کنتراست پس زمینه و متن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برجسته سازی اسلاید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>
                <a:latin typeface="Arial Rounded MT Bold" pitchFamily="34" charset="0"/>
                <a:cs typeface="2  Titr" pitchFamily="2" charset="-78"/>
              </a:rPr>
              <a:t>فونت</a:t>
            </a:r>
            <a:r>
              <a:rPr lang="fa-IR" dirty="0" smtClean="0"/>
              <a:t> و/یا </a:t>
            </a:r>
            <a:r>
              <a:rPr lang="fa-IR" sz="4800" dirty="0" smtClean="0"/>
              <a:t>سایز</a:t>
            </a:r>
            <a:r>
              <a:rPr lang="fa-IR" dirty="0" smtClean="0"/>
              <a:t> را تغییر دهید.</a:t>
            </a:r>
          </a:p>
          <a:p>
            <a:r>
              <a:rPr lang="fa-IR" dirty="0" smtClean="0"/>
              <a:t>پس زمینه را تغییر دهید.</a:t>
            </a:r>
          </a:p>
          <a:p>
            <a:r>
              <a:rPr lang="fa-IR" dirty="0" smtClean="0"/>
              <a:t>انیمیشن اضافه کنید یا تغییر دهید.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FF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33CC33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نمودار و شکل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1شکل خوب = 1000 کلمه!</a:t>
            </a:r>
          </a:p>
          <a:p>
            <a:r>
              <a:rPr lang="fa-IR" dirty="0" smtClean="0"/>
              <a:t>تعادل را رعایت کنید!</a:t>
            </a:r>
          </a:p>
          <a:p>
            <a:r>
              <a:rPr lang="fa-IR" dirty="0" smtClean="0"/>
              <a:t>استفاده از امکانات:</a:t>
            </a:r>
          </a:p>
          <a:p>
            <a:pPr lvl="1"/>
            <a:r>
              <a:rPr lang="en-US" dirty="0" smtClean="0"/>
              <a:t>Smart Art</a:t>
            </a:r>
          </a:p>
          <a:p>
            <a:pPr lvl="1"/>
            <a:r>
              <a:rPr lang="en-US" dirty="0" smtClean="0"/>
              <a:t>Chart</a:t>
            </a:r>
          </a:p>
          <a:p>
            <a:pPr lvl="1"/>
            <a:r>
              <a:rPr lang="en-US" dirty="0" smtClean="0"/>
              <a:t>Word Art</a:t>
            </a:r>
          </a:p>
          <a:p>
            <a:pPr lvl="1"/>
            <a:r>
              <a:rPr lang="en-US" dirty="0" smtClean="0"/>
              <a:t>Add-Ins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 مثال خوب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fa-IR" dirty="0" smtClean="0"/>
              <a:t>انواع خطا:</a:t>
            </a:r>
          </a:p>
          <a:p>
            <a:pPr lvl="1"/>
            <a:r>
              <a:rPr lang="fa-IR" dirty="0" smtClean="0"/>
              <a:t>در طراحی</a:t>
            </a:r>
          </a:p>
          <a:p>
            <a:pPr lvl="1"/>
            <a:r>
              <a:rPr lang="fa-IR" dirty="0" smtClean="0"/>
              <a:t>در پیاده سازی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2057400" y="3048000"/>
          <a:ext cx="44958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نمودارها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نمودار باید خوانا باشد: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05038"/>
            <a:ext cx="8382000" cy="389096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cxnSp>
        <p:nvCxnSpPr>
          <p:cNvPr id="7" name="Straight Arrow Connector 6"/>
          <p:cNvCxnSpPr/>
          <p:nvPr/>
        </p:nvCxnSpPr>
        <p:spPr>
          <a:xfrm rot="5400000">
            <a:off x="1181100" y="2628900"/>
            <a:ext cx="1600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14478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/>
              <a:t>خط روشن روی پس زمینه سفید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6210300" y="40005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48400" y="4800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/>
              <a:t>سایز کوچک</a:t>
            </a:r>
            <a:endParaRPr lang="en-US" sz="2400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رئوس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کلیات</a:t>
            </a:r>
          </a:p>
          <a:p>
            <a:r>
              <a:rPr lang="fa-IR" dirty="0" smtClean="0"/>
              <a:t>فونت و شکل حروف</a:t>
            </a:r>
          </a:p>
          <a:p>
            <a:r>
              <a:rPr lang="fa-IR" dirty="0" smtClean="0"/>
              <a:t>پس زمینه و رنگ ها</a:t>
            </a:r>
          </a:p>
          <a:p>
            <a:r>
              <a:rPr lang="fa-IR" dirty="0" smtClean="0"/>
              <a:t>نمودار ها، شکل ها و فرمول ها</a:t>
            </a:r>
          </a:p>
          <a:p>
            <a:r>
              <a:rPr lang="fa-IR" dirty="0" smtClean="0"/>
              <a:t>بولت ها</a:t>
            </a:r>
          </a:p>
          <a:p>
            <a:r>
              <a:rPr lang="fa-IR" dirty="0" smtClean="0"/>
              <a:t>انیمیشن</a:t>
            </a:r>
          </a:p>
          <a:p>
            <a:r>
              <a:rPr lang="fa-IR" dirty="0" smtClean="0"/>
              <a:t>نکات پایانی</a:t>
            </a:r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h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530811" cy="369729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نمودارها(ادامه)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6" name="Straight Arrow Connector 5"/>
          <p:cNvCxnSpPr>
            <a:stCxn id="7" idx="0"/>
          </p:cNvCxnSpPr>
          <p:nvPr/>
        </p:nvCxnSpPr>
        <p:spPr>
          <a:xfrm rot="16200000" flipV="1">
            <a:off x="1578918" y="4512618"/>
            <a:ext cx="918865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00200" y="5257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/>
              <a:t>سایز کوچک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rot="16200000" flipV="1">
            <a:off x="5564833" y="4421833"/>
            <a:ext cx="129093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5410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/>
              <a:t>اطلاعات زیاد</a:t>
            </a:r>
            <a:endParaRPr lang="en-US" sz="2400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نمودارها(ادامه)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نمونه خوب: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95400" y="1371600"/>
          <a:ext cx="3581400" cy="5159375"/>
        </p:xfrm>
        <a:graphic>
          <a:graphicData uri="http://schemas.openxmlformats.org/presentationml/2006/ole">
            <p:oleObj spid="_x0000_s1026" name="Photo Editor Photo" r:id="rId3" imgW="12076190" imgH="8097380" progId="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38200" y="1371600"/>
          <a:ext cx="381000" cy="5159375"/>
        </p:xfrm>
        <a:graphic>
          <a:graphicData uri="http://schemas.openxmlformats.org/presentationml/2006/ole">
            <p:oleObj spid="_x0000_s1027" name="Photo Editor Photo" r:id="rId4" imgW="12076190" imgH="8097380" progId="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10800000" flipV="1">
            <a:off x="4191000" y="5029200"/>
            <a:ext cx="259080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9800" y="46437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/>
              <a:t>سایز مناسب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rot="16200000" flipV="1">
            <a:off x="5010151" y="1085851"/>
            <a:ext cx="990598" cy="3086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31242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/>
              <a:t>اندازه و رنگ مناسب مناسب</a:t>
            </a:r>
            <a:endParaRPr lang="en-US" sz="2400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نمودارها(ادامه)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fa-IR" dirty="0" smtClean="0"/>
              <a:t>سعی کنید به جای جدول از نمودار استفاده کنید.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286000" y="1905000"/>
          <a:ext cx="4724400" cy="765175"/>
        </p:xfrm>
        <a:graphic>
          <a:graphicData uri="http://schemas.openxmlformats.org/presentationml/2006/ole">
            <p:oleObj spid="_x0000_s3074" name="Worksheet" r:id="rId3" imgW="3047040" imgH="494640" progId="Excel.Sheet.8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57200" y="2819400"/>
          <a:ext cx="8304212" cy="3810000"/>
        </p:xfrm>
        <a:graphic>
          <a:graphicData uri="http://schemas.openxmlformats.org/presentationml/2006/ole">
            <p:oleObj spid="_x0000_s3075" name="Chart" r:id="rId4" imgW="9492120" imgH="5309640" progId="Excel.Sheet.8">
              <p:embed/>
            </p:oleObj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نمودارها(ادامه)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52400" y="1524000"/>
          <a:ext cx="8382000" cy="4419600"/>
        </p:xfrm>
        <a:graphic>
          <a:graphicData uri="http://schemas.openxmlformats.org/presentationml/2006/ole">
            <p:oleObj spid="_x0000_s4098" name="Chart" r:id="rId3" imgW="9492120" imgH="5167080" progId="Excel.Sheet.8">
              <p:embed/>
            </p:oleObj>
          </a:graphicData>
        </a:graphic>
      </p:graphicFrame>
      <p:cxnSp>
        <p:nvCxnSpPr>
          <p:cNvPr id="9" name="Straight Arrow Connector 8"/>
          <p:cNvCxnSpPr>
            <a:stCxn id="10" idx="2"/>
          </p:cNvCxnSpPr>
          <p:nvPr/>
        </p:nvCxnSpPr>
        <p:spPr>
          <a:xfrm rot="16200000" flipH="1">
            <a:off x="668983" y="1430982"/>
            <a:ext cx="833737" cy="266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685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/>
              <a:t>خطوط اضافی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9" idx="2"/>
          </p:cNvCxnSpPr>
          <p:nvPr/>
        </p:nvCxnSpPr>
        <p:spPr>
          <a:xfrm rot="16200000" flipH="1">
            <a:off x="6917382" y="2269183"/>
            <a:ext cx="2129137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6600" y="838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/>
              <a:t>فونت ناخوانا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stCxn id="24" idx="2"/>
          </p:cNvCxnSpPr>
          <p:nvPr/>
        </p:nvCxnSpPr>
        <p:spPr>
          <a:xfrm rot="16200000" flipH="1">
            <a:off x="2402533" y="3545532"/>
            <a:ext cx="75753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" y="2971800"/>
            <a:ext cx="3810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/>
              <a:t>رنگ نامناسب و سایه زنی غیر لازم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>
          <a:xfrm rot="16200000" flipV="1">
            <a:off x="5181600" y="533400"/>
            <a:ext cx="762000" cy="274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48400" y="2286000"/>
            <a:ext cx="1371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/>
              <a:t>عنوان ندارد</a:t>
            </a:r>
            <a:endParaRPr lang="en-US" sz="2400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4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فرمول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استفاده از </a:t>
            </a:r>
            <a:r>
              <a:rPr lang="en-US" dirty="0" smtClean="0"/>
              <a:t>Equation Editor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درک راحت تر</a:t>
            </a:r>
          </a:p>
          <a:p>
            <a:pPr lvl="1"/>
            <a:r>
              <a:rPr lang="fa-IR" dirty="0" smtClean="0"/>
              <a:t>زیبایی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838200" y="2625725"/>
          <a:ext cx="3313113" cy="2098675"/>
        </p:xfrm>
        <a:graphic>
          <a:graphicData uri="http://schemas.openxmlformats.org/presentationml/2006/ole">
            <p:oleObj spid="_x0000_s5123" name="Equation" r:id="rId3" imgW="1523880" imgH="96516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49530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5050"/>
                </a:solidFill>
                <a:latin typeface="Arial" pitchFamily="34" charset="0"/>
                <a:cs typeface="Nazanin" pitchFamily="2" charset="-78"/>
              </a:rPr>
              <a:t> </a:t>
            </a:r>
            <a:r>
              <a:rPr lang="en-US" sz="2800" dirty="0" smtClean="0">
                <a:latin typeface="Arial" pitchFamily="34" charset="0"/>
                <a:cs typeface="Nazanin" pitchFamily="2" charset="-78"/>
              </a:rPr>
              <a:t>Vin = (VDD + </a:t>
            </a:r>
            <a:r>
              <a:rPr lang="en-US" sz="2800" dirty="0" err="1" smtClean="0">
                <a:latin typeface="Arial" pitchFamily="34" charset="0"/>
                <a:cs typeface="Nazanin" pitchFamily="2" charset="-78"/>
              </a:rPr>
              <a:t>Vtp</a:t>
            </a:r>
            <a:r>
              <a:rPr lang="en-US" sz="2800" dirty="0" smtClean="0">
                <a:latin typeface="Arial" pitchFamily="34" charset="0"/>
                <a:cs typeface="Nazanin" pitchFamily="2" charset="-78"/>
              </a:rPr>
              <a:t> + </a:t>
            </a:r>
            <a:r>
              <a:rPr lang="en-US" sz="2800" dirty="0" err="1" smtClean="0">
                <a:latin typeface="Arial" pitchFamily="34" charset="0"/>
                <a:cs typeface="Nazanin" pitchFamily="2" charset="-78"/>
              </a:rPr>
              <a:t>Vtn</a:t>
            </a:r>
            <a:r>
              <a:rPr lang="en-US" sz="2800" dirty="0" smtClean="0">
                <a:latin typeface="Arial" pitchFamily="34" charset="0"/>
                <a:cs typeface="Nazanin" pitchFamily="2" charset="-78"/>
              </a:rPr>
              <a:t>(</a:t>
            </a:r>
            <a:r>
              <a:rPr lang="en-US" sz="2800" dirty="0" err="1" smtClean="0">
                <a:latin typeface="Arial" pitchFamily="34" charset="0"/>
                <a:cs typeface="Nazanin" pitchFamily="2" charset="-78"/>
              </a:rPr>
              <a:t>Bn</a:t>
            </a:r>
            <a:r>
              <a:rPr lang="en-US" sz="2800" dirty="0" smtClean="0">
                <a:latin typeface="Arial" pitchFamily="34" charset="0"/>
                <a:cs typeface="Nazanin" pitchFamily="2" charset="-78"/>
              </a:rPr>
              <a:t>/Bp)</a:t>
            </a:r>
            <a:r>
              <a:rPr lang="en-US" sz="2800" baseline="30000" dirty="0" smtClean="0">
                <a:latin typeface="Arial" pitchFamily="34" charset="0"/>
                <a:cs typeface="Nazanin" pitchFamily="2" charset="-78"/>
              </a:rPr>
              <a:t>1/2</a:t>
            </a:r>
            <a:r>
              <a:rPr lang="en-US" sz="2800" dirty="0" smtClean="0">
                <a:latin typeface="Arial" pitchFamily="34" charset="0"/>
                <a:cs typeface="Nazanin" pitchFamily="2" charset="-78"/>
              </a:rPr>
              <a:t>) / (1+(</a:t>
            </a:r>
            <a:r>
              <a:rPr lang="en-US" sz="2800" dirty="0" err="1" smtClean="0">
                <a:latin typeface="Arial" pitchFamily="34" charset="0"/>
                <a:cs typeface="Nazanin" pitchFamily="2" charset="-78"/>
              </a:rPr>
              <a:t>Bn</a:t>
            </a:r>
            <a:r>
              <a:rPr lang="en-US" sz="2800" dirty="0" smtClean="0">
                <a:latin typeface="Arial" pitchFamily="34" charset="0"/>
                <a:cs typeface="Nazanin" pitchFamily="2" charset="-78"/>
              </a:rPr>
              <a:t>/Bp)</a:t>
            </a:r>
            <a:r>
              <a:rPr lang="en-US" sz="2800" baseline="30000" dirty="0" smtClean="0">
                <a:latin typeface="Arial" pitchFamily="34" charset="0"/>
                <a:cs typeface="Nazanin" pitchFamily="2" charset="-78"/>
              </a:rPr>
              <a:t>1/2</a:t>
            </a:r>
            <a:r>
              <a:rPr lang="en-US" sz="2800" dirty="0" smtClean="0">
                <a:latin typeface="Arial" pitchFamily="34" charset="0"/>
                <a:cs typeface="Nazanin" pitchFamily="2" charset="-78"/>
              </a:rPr>
              <a:t>)</a:t>
            </a:r>
            <a:endParaRPr lang="en-US" sz="2800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بولت گذاری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هر اسلاید باید دارای یک ایده (موضوع) باشد.</a:t>
            </a:r>
          </a:p>
          <a:p>
            <a:r>
              <a:rPr lang="fa-IR" dirty="0" smtClean="0"/>
              <a:t>در اسلاید معمولی حداکثر 6 بولت باشد.</a:t>
            </a:r>
          </a:p>
          <a:p>
            <a:r>
              <a:rPr lang="fa-IR" dirty="0" smtClean="0"/>
              <a:t>در اسلاید دارای شکل یا نمودار حداکثر 4 بولت باشد.</a:t>
            </a:r>
          </a:p>
          <a:p>
            <a:r>
              <a:rPr lang="fa-IR" dirty="0" smtClean="0"/>
              <a:t>هر بولت ترجیحاً 1 و حداکثر 2 خط باشد.</a:t>
            </a:r>
          </a:p>
          <a:p>
            <a:r>
              <a:rPr lang="fa-IR" dirty="0" smtClean="0"/>
              <a:t>از تورفتگی برای بیان ریز مطالب استفاده کنید.</a:t>
            </a:r>
          </a:p>
          <a:p>
            <a:pPr>
              <a:buBlip>
                <a:blip r:embed="rId2"/>
              </a:buBlip>
            </a:pPr>
            <a:r>
              <a:rPr lang="fa-IR" dirty="0" smtClean="0"/>
              <a:t>این بولت حواس مخاطب را پرت می کند.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سلسله مراتب بولت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فکر می کنید</a:t>
            </a:r>
          </a:p>
          <a:p>
            <a:pPr lvl="1"/>
            <a:r>
              <a:rPr lang="fa-IR" dirty="0" smtClean="0"/>
              <a:t>برای بیان</a:t>
            </a:r>
          </a:p>
          <a:p>
            <a:pPr lvl="2"/>
            <a:r>
              <a:rPr lang="fa-IR" dirty="0" smtClean="0"/>
              <a:t>مطلب خود</a:t>
            </a:r>
          </a:p>
          <a:p>
            <a:pPr lvl="3"/>
            <a:r>
              <a:rPr lang="fa-IR" dirty="0" smtClean="0"/>
              <a:t>به چند مرحله</a:t>
            </a:r>
          </a:p>
          <a:p>
            <a:pPr lvl="4"/>
            <a:r>
              <a:rPr lang="fa-IR" dirty="0" smtClean="0"/>
              <a:t>سلسله مراتب</a:t>
            </a:r>
          </a:p>
          <a:p>
            <a:pPr lvl="5" algn="r" rtl="1"/>
            <a:r>
              <a:rPr lang="fa-IR" dirty="0" smtClean="0">
                <a:solidFill>
                  <a:srgbClr val="002060"/>
                </a:solidFill>
              </a:rPr>
              <a:t>نیاز دارید؟</a:t>
            </a:r>
          </a:p>
          <a:p>
            <a:r>
              <a:rPr lang="fa-IR" dirty="0" smtClean="0"/>
              <a:t>حداکثر از سه سطح تورفتگی استفاده کنید.</a:t>
            </a:r>
            <a:endParaRPr lang="fa-IR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نمایش مرحله 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fa-IR" dirty="0" smtClean="0"/>
              <a:t>نمايش يکباره مقدار زيادي مطلب روي صفحه حواس مخاطب را پرت مي کند. از طرفي مي خواهد مطالب را بخواند و از طرف ديگر بايد به سخنان سخنران گوش دهد و کلاً تمرکز خود را از دست مي دهد. پس مطالب به صورت نکته وار و با استفاده از بولت و نه به صورت جمله هاي کامل و طولاني تهيه شود. </a:t>
            </a:r>
          </a:p>
          <a:p>
            <a:r>
              <a:rPr lang="fa-IR" dirty="0" smtClean="0"/>
              <a:t>مطالب قسمت به قسمت روی صفحه ظاهر شود.</a:t>
            </a:r>
          </a:p>
          <a:p>
            <a:r>
              <a:rPr lang="fa-IR" dirty="0" smtClean="0"/>
              <a:t>خالی بودن بخش زیادی از صفحه قدرت فهم را افزایش می دهد.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انتقال و انیمیشن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از یک انتقال (</a:t>
            </a:r>
            <a:r>
              <a:rPr lang="en-US" dirty="0" smtClean="0"/>
              <a:t>Transition</a:t>
            </a:r>
            <a:r>
              <a:rPr lang="fa-IR" dirty="0" smtClean="0"/>
              <a:t>) در تمام اسلاید ها استفاده کنید.</a:t>
            </a:r>
          </a:p>
          <a:p>
            <a:r>
              <a:rPr lang="fa-IR" dirty="0" smtClean="0"/>
              <a:t>در استفاده از انیمیشن دقت کنید.</a:t>
            </a:r>
          </a:p>
          <a:p>
            <a:r>
              <a:rPr lang="fa-IR" dirty="0" smtClean="0"/>
              <a:t>از انیمیشن های محدود استفاده کنید.</a:t>
            </a:r>
          </a:p>
          <a:p>
            <a:r>
              <a:rPr lang="fa-IR" dirty="0" smtClean="0"/>
              <a:t>استفاده از صدا قدیمی شده است!</a:t>
            </a:r>
          </a:p>
          <a:p>
            <a:r>
              <a:rPr lang="fa-IR" dirty="0" smtClean="0"/>
              <a:t>در صورت رعایت نکردن موارد بالا توجه مخاطب به جای مطلب به انیمشن و صدا معطوف می شود.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بجا از انیمیشن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37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3810000" cy="350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38" name="TextBox 237"/>
          <p:cNvSpPr txBox="1"/>
          <p:nvPr/>
        </p:nvSpPr>
        <p:spPr>
          <a:xfrm>
            <a:off x="4648200" y="32004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F=</a:t>
            </a:r>
            <a:endParaRPr lang="en-US" sz="3200" dirty="0"/>
          </a:p>
        </p:txBody>
      </p:sp>
      <p:sp>
        <p:nvSpPr>
          <p:cNvPr id="239" name="Rectangle 238"/>
          <p:cNvSpPr/>
          <p:nvPr/>
        </p:nvSpPr>
        <p:spPr>
          <a:xfrm>
            <a:off x="1257300" y="3017103"/>
            <a:ext cx="2482850" cy="449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5410200" y="32004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`</a:t>
            </a:r>
            <a:endParaRPr lang="en-US" sz="3200" dirty="0"/>
          </a:p>
        </p:txBody>
      </p:sp>
      <p:sp>
        <p:nvSpPr>
          <p:cNvPr id="241" name="Rectangle 240"/>
          <p:cNvSpPr/>
          <p:nvPr/>
        </p:nvSpPr>
        <p:spPr>
          <a:xfrm>
            <a:off x="1314450" y="3067050"/>
            <a:ext cx="1066800" cy="860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/>
          <p:cNvSpPr txBox="1"/>
          <p:nvPr/>
        </p:nvSpPr>
        <p:spPr>
          <a:xfrm>
            <a:off x="6248400" y="32004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 A`</a:t>
            </a:r>
            <a:endParaRPr lang="en-US" sz="3200" dirty="0"/>
          </a:p>
        </p:txBody>
      </p:sp>
      <p:sp>
        <p:nvSpPr>
          <p:cNvPr id="244" name="TextBox 243"/>
          <p:cNvSpPr txBox="1"/>
          <p:nvPr/>
        </p:nvSpPr>
        <p:spPr>
          <a:xfrm>
            <a:off x="5867400" y="32004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245" name="TextBox 244"/>
          <p:cNvSpPr txBox="1"/>
          <p:nvPr/>
        </p:nvSpPr>
        <p:spPr>
          <a:xfrm>
            <a:off x="7086600" y="3225225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257800" y="3149025"/>
            <a:ext cx="15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</a:t>
            </a:r>
            <a:endParaRPr lang="en-US" sz="3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6996752" y="3192439"/>
            <a:ext cx="22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8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1" animBg="1"/>
      <p:bldP spid="240" grpId="0"/>
      <p:bldP spid="241" grpId="0" animBg="1"/>
      <p:bldP spid="243" grpId="0"/>
      <p:bldP spid="244" grpId="0"/>
      <p:bldP spid="244" grpId="1"/>
      <p:bldP spid="245" grpId="0"/>
      <p:bldP spid="248" grpId="0"/>
      <p:bldP spid="2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اهداف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انتقال بهتر مطلب به مخاطب</a:t>
            </a:r>
          </a:p>
          <a:p>
            <a:r>
              <a:rPr lang="fa-IR" dirty="0" smtClean="0"/>
              <a:t>استفاده از امکانات نرم افزار به طور مؤثر</a:t>
            </a:r>
          </a:p>
          <a:p>
            <a:r>
              <a:rPr lang="fa-IR" dirty="0" smtClean="0"/>
              <a:t>تمرکز مخاطب روی مطلب به جای نحوه ارائه مطلب</a:t>
            </a:r>
          </a:p>
          <a:p>
            <a:r>
              <a:rPr lang="fa-IR" dirty="0" smtClean="0"/>
              <a:t>بالا بردن مرتبه و فهم اهمیت کار شما!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اسلاید پایانی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a-IR" dirty="0" smtClean="0"/>
              <a:t>اسلاید پایانی:</a:t>
            </a:r>
          </a:p>
          <a:p>
            <a:pPr lvl="1"/>
            <a:r>
              <a:rPr lang="fa-IR" dirty="0" smtClean="0"/>
              <a:t>خلاصه نکات اصلی</a:t>
            </a:r>
          </a:p>
          <a:p>
            <a:pPr lvl="1"/>
            <a:r>
              <a:rPr lang="fa-IR" dirty="0" smtClean="0"/>
              <a:t>سؤالات</a:t>
            </a:r>
          </a:p>
          <a:p>
            <a:pPr lvl="1"/>
            <a:r>
              <a:rPr lang="fa-IR" dirty="0" smtClean="0"/>
              <a:t>پیشنهاد و نمایی از آینده موضوع</a:t>
            </a:r>
          </a:p>
          <a:p>
            <a:pPr lvl="1"/>
            <a:endParaRPr lang="fa-IR" dirty="0" smtClean="0"/>
          </a:p>
          <a:p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بازبینی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اسلاید خود را بررسی کنید:</a:t>
            </a:r>
          </a:p>
          <a:p>
            <a:pPr lvl="1"/>
            <a:r>
              <a:rPr lang="fa-IR" dirty="0" smtClean="0"/>
              <a:t>غلط های املایی</a:t>
            </a:r>
          </a:p>
          <a:p>
            <a:pPr lvl="1"/>
            <a:r>
              <a:rPr lang="fa-IR" dirty="0" smtClean="0"/>
              <a:t>اشتباه های دستوری</a:t>
            </a:r>
          </a:p>
          <a:p>
            <a:pPr lvl="1"/>
            <a:r>
              <a:rPr lang="fa-IR" dirty="0" smtClean="0"/>
              <a:t>کلمات تکراری</a:t>
            </a:r>
          </a:p>
          <a:p>
            <a:pPr lvl="1"/>
            <a:r>
              <a:rPr lang="fa-IR" dirty="0" smtClean="0"/>
              <a:t>اگر اسلایدتان انگلیسی است از فردی بخواهید اسلایدهایتان را بررسی کند.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صفحات اول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معمولاً صفحات اول به صفحه عنوان و رئوس مطالب اختصاص دارد.</a:t>
            </a:r>
          </a:p>
          <a:p>
            <a:r>
              <a:rPr lang="fa-IR" dirty="0" smtClean="0"/>
              <a:t>معمولا صفحه عنوان فرمت مشخصی دارد.</a:t>
            </a:r>
          </a:p>
          <a:p>
            <a:r>
              <a:rPr lang="fa-IR" dirty="0" smtClean="0"/>
              <a:t>ترتیب رئوس مطالب را در ارائه خود رعایت کنید.</a:t>
            </a:r>
          </a:p>
          <a:p>
            <a:r>
              <a:rPr lang="fa-IR" dirty="0" smtClean="0"/>
              <a:t>فقط عناوین مهم را در رئوس مطالب ذکر کنید.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پراکندگی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مطالب مهم را در ابتدا و انتها قرار دهید.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7" descr="attention curve.jpg                                            0005C5F1Macintosh HD                   BB860ACB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35188"/>
            <a:ext cx="6781800" cy="388461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38400" y="5791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 smtClean="0">
                <a:solidFill>
                  <a:srgbClr val="002060"/>
                </a:solidFill>
              </a:rPr>
              <a:t>منحنی دقت شنودگان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fa-IR" dirty="0" smtClean="0"/>
              <a:t>این یک عنوان خیلی بزرگ برای یک اسلاید است؛ باید خلاصه و کوچک شود. تنها باید حاوی کلمات اصلی باشد.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محدوده اسلاید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57400" y="1600200"/>
            <a:ext cx="10744200" cy="4525963"/>
          </a:xfrm>
        </p:spPr>
        <p:txBody>
          <a:bodyPr/>
          <a:lstStyle/>
          <a:p>
            <a:r>
              <a:rPr lang="fa-IR" dirty="0" smtClean="0"/>
              <a:t>مخاطبین نمی توانند متنی که از یک طرف صفحه بیرون زده است را ببینند.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سایز فونت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خوانایی</a:t>
            </a:r>
          </a:p>
          <a:p>
            <a:r>
              <a:rPr lang="fa-IR" dirty="0" smtClean="0"/>
              <a:t>برای قسمت های مختلف از اندازه های مختلف استفاده کنید.</a:t>
            </a:r>
          </a:p>
          <a:p>
            <a:r>
              <a:rPr lang="fa-IR" sz="4000" dirty="0" smtClean="0"/>
              <a:t>سایز 40: مناسب برای عنوان</a:t>
            </a:r>
          </a:p>
          <a:p>
            <a:r>
              <a:rPr lang="fa-IR" dirty="0" smtClean="0"/>
              <a:t>سایز 32: مناسب برای زیرعنوان و بولت</a:t>
            </a:r>
          </a:p>
          <a:p>
            <a:r>
              <a:rPr lang="fa-IR" sz="2400" dirty="0" smtClean="0"/>
              <a:t>سایز 24: مناسب برای متن</a:t>
            </a:r>
          </a:p>
          <a:p>
            <a:r>
              <a:rPr lang="fa-IR" sz="1400" dirty="0" smtClean="0"/>
              <a:t>سایز 12: مناسب برای پانویس</a:t>
            </a:r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شکل فونت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2  Helal" pitchFamily="2" charset="-78"/>
              </a:rPr>
              <a:t>خوانایی را فدای زیبایی نکنید.</a:t>
            </a:r>
          </a:p>
          <a:p>
            <a:r>
              <a:rPr lang="fa-IR" dirty="0" smtClean="0">
                <a:cs typeface="2  Fantezy" pitchFamily="2" charset="-78"/>
              </a:rPr>
              <a:t>از فونت های پیچیده و غیر استاندارد استفاده نکنید.</a:t>
            </a:r>
          </a:p>
          <a:p>
            <a:r>
              <a:rPr lang="fa-IR" dirty="0" smtClean="0"/>
              <a:t>از فونت های استاندارد استفاده کنید: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Arial</a:t>
            </a:r>
          </a:p>
          <a:p>
            <a:pPr lvl="1"/>
            <a:r>
              <a:rPr lang="en-US" dirty="0" smtClean="0">
                <a:latin typeface="Arial" pitchFamily="34" charset="0"/>
              </a:rPr>
              <a:t>Times New Roman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Tahoma</a:t>
            </a:r>
          </a:p>
          <a:p>
            <a:pPr lvl="1"/>
            <a:r>
              <a:rPr lang="fa-IR" dirty="0" smtClean="0">
                <a:latin typeface="Tahoma" pitchFamily="34" charset="0"/>
                <a:ea typeface="Tahoma" pitchFamily="34" charset="0"/>
                <a:cs typeface="Traffic" pitchFamily="2" charset="-78"/>
              </a:rPr>
              <a:t>ترافيک</a:t>
            </a:r>
          </a:p>
          <a:p>
            <a:pPr lvl="1"/>
            <a:r>
              <a:rPr lang="fa-IR" dirty="0" smtClean="0">
                <a:latin typeface="Tahoma" pitchFamily="34" charset="0"/>
                <a:ea typeface="Tahoma" pitchFamily="34" charset="0"/>
                <a:cs typeface="Lotus" pitchFamily="2" charset="-78"/>
              </a:rPr>
              <a:t>لوتوس</a:t>
            </a:r>
          </a:p>
          <a:p>
            <a:pPr lvl="1"/>
            <a:r>
              <a:rPr lang="fa-IR" dirty="0" smtClean="0">
                <a:latin typeface="Tahoma" pitchFamily="34" charset="0"/>
                <a:ea typeface="Tahoma" pitchFamily="34" charset="0"/>
                <a:cs typeface="B Zar" pitchFamily="2" charset="-78"/>
              </a:rPr>
              <a:t>زر</a:t>
            </a:r>
            <a:endParaRPr lang="en-US" dirty="0" smtClean="0">
              <a:latin typeface="Tahoma" pitchFamily="34" charset="0"/>
              <a:ea typeface="Tahoma" pitchFamily="34" charset="0"/>
              <a:cs typeface="B Zar" pitchFamily="2" charset="-78"/>
            </a:endParaRPr>
          </a:p>
          <a:p>
            <a:endParaRPr lang="en-US" dirty="0" smtClean="0">
              <a:cs typeface="2  Fantezy" pitchFamily="2" charset="-78"/>
            </a:endParaRPr>
          </a:p>
          <a:p>
            <a:endParaRPr lang="en-US" dirty="0">
              <a:cs typeface="2  Elm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BD6-1429-4A9F-9C33-B19E2670571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موضوع:&amp;#x0D;&amp;#x0A;ویژگی های اسلاید خوب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رئوس مطالب&amp;quot;&quot;/&gt;&lt;property id=&quot;20307&quot; value=&quot;257&quot;/&gt;&lt;/object&gt;&lt;object type=&quot;3&quot; unique_id=&quot;10006&quot;&gt;&lt;property id=&quot;20148&quot; value=&quot;5&quot;/&gt;&lt;property id=&quot;20300&quot; value=&quot;Slide 8 - &amp;quot;سایز فونت&amp;quot;&quot;/&gt;&lt;property id=&quot;20307&quot; value=&quot;258&quot;/&gt;&lt;/object&gt;&lt;object type=&quot;3&quot; unique_id=&quot;10042&quot;&gt;&lt;property id=&quot;20148&quot; value=&quot;5&quot;/&gt;&lt;property id=&quot;20300&quot; value=&quot;Slide 9 - &amp;quot;شکل فونت&amp;quot;&quot;/&gt;&lt;property id=&quot;20307&quot; value=&quot;259&quot;/&gt;&lt;/object&gt;&lt;object type=&quot;3&quot; unique_id=&quot;10073&quot;&gt;&lt;property id=&quot;20148&quot; value=&quot;5&quot;/&gt;&lt;property id=&quot;20300&quot; value=&quot;Slide 11 - &amp;quot;حرف بزرگ، Italic و Bold&amp;quot;&quot;/&gt;&lt;property id=&quot;20307&quot; value=&quot;260&quot;/&gt;&lt;/object&gt;&lt;object type=&quot;3&quot; unique_id=&quot;10123&quot;&gt;&lt;property id=&quot;20148&quot; value=&quot;5&quot;/&gt;&lt;property id=&quot;20300&quot; value=&quot;Slide 12 - &amp;quot;الگو&amp;quot;&quot;/&gt;&lt;property id=&quot;20307&quot; value=&quot;261&quot;/&gt;&lt;/object&gt;&lt;object type=&quot;3&quot; unique_id=&quot;10148&quot;&gt;&lt;property id=&quot;20148&quot; value=&quot;5&quot;/&gt;&lt;property id=&quot;20300&quot; value=&quot;Slide 13 - &amp;quot;پس زمینه&amp;quot;&quot;/&gt;&lt;property id=&quot;20307&quot; value=&quot;262&quot;/&gt;&lt;/object&gt;&lt;object type=&quot;3&quot; unique_id=&quot;10176&quot;&gt;&lt;property id=&quot;20148&quot; value=&quot;5&quot;/&gt;&lt;property id=&quot;20300&quot; value=&quot;Slide 14 - &amp;quot; پس زمینه و رنگ متن&amp;quot;&quot;/&gt;&lt;property id=&quot;20307&quot; value=&quot;263&quot;/&gt;&lt;/object&gt;&lt;object type=&quot;3&quot; unique_id=&quot;10361&quot;&gt;&lt;property id=&quot;20148&quot; value=&quot;5&quot;/&gt;&lt;property id=&quot;20300&quot; value=&quot;Slide 19 - &amp;quot;نمودارها&amp;quot;&quot;/&gt;&lt;property id=&quot;20307&quot; value=&quot;264&quot;/&gt;&lt;/object&gt;&lt;object type=&quot;3&quot; unique_id=&quot;10439&quot;&gt;&lt;property id=&quot;20148&quot; value=&quot;5&quot;/&gt;&lt;property id=&quot;20300&quot; value=&quot;Slide 20 - &amp;quot;نمودارها(ادامه)&amp;quot;&quot;/&gt;&lt;property id=&quot;20307&quot; value=&quot;265&quot;/&gt;&lt;/object&gt;&lt;object type=&quot;3&quot; unique_id=&quot;10476&quot;&gt;&lt;property id=&quot;20148&quot; value=&quot;5&quot;/&gt;&lt;property id=&quot;20300&quot; value=&quot;Slide 21 - &amp;quot;نمودارها(ادامه)&amp;quot;&quot;/&gt;&lt;property id=&quot;20307&quot; value=&quot;266&quot;/&gt;&lt;/object&gt;&lt;object type=&quot;3&quot; unique_id=&quot;10516&quot;&gt;&lt;property id=&quot;20148&quot; value=&quot;5&quot;/&gt;&lt;property id=&quot;20300&quot; value=&quot;Slide 25 - &amp;quot;بولت گذاری&amp;quot;&quot;/&gt;&lt;property id=&quot;20307&quot; value=&quot;267&quot;/&gt;&lt;/object&gt;&lt;object type=&quot;3&quot; unique_id=&quot;10643&quot;&gt;&lt;property id=&quot;20148&quot; value=&quot;5&quot;/&gt;&lt;property id=&quot;20300&quot; value=&quot;Slide 16 - &amp;quot;برجسته سازی اسلاید&amp;quot;&quot;/&gt;&lt;property id=&quot;20307&quot; value=&quot;268&quot;/&gt;&lt;/object&gt;&lt;object type=&quot;3&quot; unique_id=&quot;10689&quot;&gt;&lt;property id=&quot;20148&quot; value=&quot;5&quot;/&gt;&lt;property id=&quot;20300&quot; value=&quot;Slide 28 - &amp;quot;انتقال و انیمیشن&amp;quot;&quot;/&gt;&lt;property id=&quot;20307&quot; value=&quot;269&quot;/&gt;&lt;/object&gt;&lt;object type=&quot;3&quot; unique_id=&quot;10738&quot;&gt;&lt;property id=&quot;20148&quot; value=&quot;5&quot;/&gt;&lt;property id=&quot;20300&quot; value=&quot;Slide 3 - &amp;quot;اهداف&amp;quot;&quot;/&gt;&lt;property id=&quot;20307&quot; value=&quot;270&quot;/&gt;&lt;/object&gt;&lt;object type=&quot;3&quot; unique_id=&quot;10926&quot;&gt;&lt;property id=&quot;20148&quot; value=&quot;5&quot;/&gt;&lt;property id=&quot;20300&quot; value=&quot;Slide 30 - &amp;quot;اسلاید پایانی&amp;quot;&quot;/&gt;&lt;property id=&quot;20307&quot; value=&quot;271&quot;/&gt;&lt;/object&gt;&lt;object type=&quot;3&quot; unique_id=&quot;10981&quot;&gt;&lt;property id=&quot;20148&quot; value=&quot;5&quot;/&gt;&lt;property id=&quot;20300&quot; value=&quot;Slide 4 - &amp;quot;صفحات اول&amp;quot;&quot;/&gt;&lt;property id=&quot;20307&quot; value=&quot;272&quot;/&gt;&lt;/object&gt;&lt;object type=&quot;3&quot; unique_id=&quot;11210&quot;&gt;&lt;property id=&quot;20148&quot; value=&quot;5&quot;/&gt;&lt;property id=&quot;20300&quot; value=&quot;Slide 15 - &amp;quot;کنتراست پس زمینه و متن&amp;quot;&quot;/&gt;&lt;property id=&quot;20307&quot; value=&quot;273&quot;/&gt;&lt;/object&gt;&lt;object type=&quot;3&quot; unique_id=&quot;11391&quot;&gt;&lt;property id=&quot;20148&quot; value=&quot;5&quot;/&gt;&lt;property id=&quot;20300&quot; value=&quot;Slide 10 - &amp;quot;رنگ فونت&amp;quot;&quot;/&gt;&lt;property id=&quot;20307&quot; value=&quot;274&quot;/&gt;&lt;/object&gt;&lt;object type=&quot;3&quot; unique_id=&quot;11602&quot;&gt;&lt;property id=&quot;20148&quot; value=&quot;5&quot;/&gt;&lt;property id=&quot;20300&quot; value=&quot;Slide 22 - &amp;quot;نمودارها(ادامه)&amp;quot;&quot;/&gt;&lt;property id=&quot;20307&quot; value=&quot;275&quot;/&gt;&lt;/object&gt;&lt;object type=&quot;3&quot; unique_id=&quot;11669&quot;&gt;&lt;property id=&quot;20148&quot; value=&quot;5&quot;/&gt;&lt;property id=&quot;20300&quot; value=&quot;Slide 23 - &amp;quot;نمودارها(ادامه)&amp;quot;&quot;/&gt;&lt;property id=&quot;20307&quot; value=&quot;276&quot;/&gt;&lt;/object&gt;&lt;object type=&quot;3&quot; unique_id=&quot;12015&quot;&gt;&lt;property id=&quot;20148&quot; value=&quot;5&quot;/&gt;&lt;property id=&quot;20300&quot; value=&quot;Slide 31 - &amp;quot;بازبینی&amp;quot;&quot;/&gt;&lt;property id=&quot;20307&quot; value=&quot;277&quot;/&gt;&lt;/object&gt;&lt;object type=&quot;3&quot; unique_id=&quot;12232&quot;&gt;&lt;property id=&quot;20148&quot; value=&quot;5&quot;/&gt;&lt;property id=&quot;20300&quot; value=&quot;Slide 17 - &amp;quot;نمودار و شکل&amp;quot;&quot;/&gt;&lt;property id=&quot;20307&quot; value=&quot;278&quot;/&gt;&lt;/object&gt;&lt;object type=&quot;3&quot; unique_id=&quot;12358&quot;&gt;&lt;property id=&quot;20148&quot; value=&quot;5&quot;/&gt;&lt;property id=&quot;20300&quot; value=&quot;Slide 6 - &amp;quot;این یک عنوان خیلی بزرگ برای یک اسلاید است؛ باید خلاصه و کوچک شود. تنها باید حاوی کلمات اصلی باشد.&amp;quot;&quot;/&gt;&lt;property id=&quot;20307&quot; value=&quot;279&quot;/&gt;&lt;/object&gt;&lt;object type=&quot;3&quot; unique_id=&quot;12437&quot;&gt;&lt;property id=&quot;20148&quot; value=&quot;5&quot;/&gt;&lt;property id=&quot;20300&quot; value=&quot;Slide 7 - &amp;quot;محدوده اسلاید&amp;quot;&quot;/&gt;&lt;property id=&quot;20307&quot; value=&quot;280&quot;/&gt;&lt;/object&gt;&lt;object type=&quot;3&quot; unique_id=&quot;12546&quot;&gt;&lt;property id=&quot;20148&quot; value=&quot;5&quot;/&gt;&lt;property id=&quot;20300&quot; value=&quot;Slide 26 - &amp;quot;سلسله مراتب بولت ها&amp;quot;&quot;/&gt;&lt;property id=&quot;20307&quot; value=&quot;281&quot;/&gt;&lt;/object&gt;&lt;object type=&quot;3&quot; unique_id=&quot;12743&quot;&gt;&lt;property id=&quot;20148&quot; value=&quot;5&quot;/&gt;&lt;property id=&quot;20300&quot; value=&quot;Slide 27 - &amp;quot;نمایش مرحله ای&amp;quot;&quot;/&gt;&lt;property id=&quot;20307&quot; value=&quot;282&quot;/&gt;&lt;/object&gt;&lt;object type=&quot;3&quot; unique_id=&quot;13208&quot;&gt;&lt;property id=&quot;20148&quot; value=&quot;5&quot;/&gt;&lt;property id=&quot;20300&quot; value=&quot;Slide 29 - &amp;quot;استفاده بجا از انیمیشن&amp;quot;&quot;/&gt;&lt;property id=&quot;20307&quot; value=&quot;283&quot;/&gt;&lt;/object&gt;&lt;object type=&quot;3&quot; unique_id=&quot;13299&quot;&gt;&lt;property id=&quot;20148&quot; value=&quot;5&quot;/&gt;&lt;property id=&quot;20300&quot; value=&quot;Slide 24 - &amp;quot;فرمول ها&amp;quot;&quot;/&gt;&lt;property id=&quot;20307&quot; value=&quot;284&quot;/&gt;&lt;/object&gt;&lt;object type=&quot;3&quot; unique_id=&quot;15567&quot;&gt;&lt;property id=&quot;20148&quot; value=&quot;5&quot;/&gt;&lt;property id=&quot;20300&quot; value=&quot;Slide 18 - &amp;quot;یک مثال خوب&amp;quot;&quot;/&gt;&lt;property id=&quot;20307&quot; value=&quot;286&quot;/&gt;&lt;/object&gt;&lt;object type=&quot;3&quot; unique_id=&quot;15865&quot;&gt;&lt;property id=&quot;20148&quot; value=&quot;5&quot;/&gt;&lt;property id=&quot;20300&quot; value=&quot;Slide 32 - &amp;quot;آخرین نکته&amp;quot;&quot;/&gt;&lt;property id=&quot;20307&quot; value=&quot;287&quot;/&gt;&lt;/object&gt;&lt;object type=&quot;3&quot; unique_id=&quot;16102&quot;&gt;&lt;property id=&quot;20148&quot; value=&quot;5&quot;/&gt;&lt;property id=&quot;20300&quot; value=&quot;Slide 5 - &amp;quot;پراکندگی مطالب&amp;quot;&quot;/&gt;&lt;property id=&quot;20307&quot; value=&quot;28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ارائه شیوه">
      <a:majorFont>
        <a:latin typeface="Microsoft Sans Serif"/>
        <a:ea typeface=""/>
        <a:cs typeface="Times New Roman"/>
      </a:majorFont>
      <a:minorFont>
        <a:latin typeface="Microsoft Sans Serif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478</TotalTime>
  <Words>890</Words>
  <Application>Microsoft Office PowerPoint</Application>
  <PresentationFormat>On-screen Show (4:3)</PresentationFormat>
  <Paragraphs>202</Paragraphs>
  <Slides>31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Template</vt:lpstr>
      <vt:lpstr>Photo Editor Photo</vt:lpstr>
      <vt:lpstr>Worksheet</vt:lpstr>
      <vt:lpstr>Chart</vt:lpstr>
      <vt:lpstr>Equation</vt:lpstr>
      <vt:lpstr>موضوع: ویژگی های اسلاید خوب</vt:lpstr>
      <vt:lpstr>رئوس مطالب</vt:lpstr>
      <vt:lpstr>اهداف</vt:lpstr>
      <vt:lpstr>صفحات اول</vt:lpstr>
      <vt:lpstr>پراکندگی مطالب</vt:lpstr>
      <vt:lpstr>این یک عنوان خیلی بزرگ برای یک اسلاید است؛ باید خلاصه و کوچک شود. تنها باید حاوی کلمات اصلی باشد.</vt:lpstr>
      <vt:lpstr>محدوده اسلاید</vt:lpstr>
      <vt:lpstr>سایز فونت</vt:lpstr>
      <vt:lpstr>شکل فونت</vt:lpstr>
      <vt:lpstr>رنگ فونت</vt:lpstr>
      <vt:lpstr>حرف بزرگ، Italic و Bold</vt:lpstr>
      <vt:lpstr>الگو</vt:lpstr>
      <vt:lpstr>پس زمینه</vt:lpstr>
      <vt:lpstr> پس زمینه و رنگ متن</vt:lpstr>
      <vt:lpstr>کنتراست پس زمینه و متن</vt:lpstr>
      <vt:lpstr>برجسته سازی اسلاید</vt:lpstr>
      <vt:lpstr>نمودار و شکل</vt:lpstr>
      <vt:lpstr>یک مثال خوب</vt:lpstr>
      <vt:lpstr>نمودارها</vt:lpstr>
      <vt:lpstr>نمودارها(ادامه)</vt:lpstr>
      <vt:lpstr>نمودارها(ادامه)</vt:lpstr>
      <vt:lpstr>نمودارها(ادامه)</vt:lpstr>
      <vt:lpstr>نمودارها(ادامه)</vt:lpstr>
      <vt:lpstr>فرمول ها</vt:lpstr>
      <vt:lpstr>بولت گذاری</vt:lpstr>
      <vt:lpstr>سلسله مراتب بولت ها</vt:lpstr>
      <vt:lpstr>نمایش مرحله ای</vt:lpstr>
      <vt:lpstr>انتقال و انیمیشن</vt:lpstr>
      <vt:lpstr>استفاده بجا از انیمیشن</vt:lpstr>
      <vt:lpstr>اسلاید پایانی</vt:lpstr>
      <vt:lpstr>بازبینی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چگونه اسلاید خوب بسازیم؟</dc:title>
  <dc:creator>Saman</dc:creator>
  <cp:lastModifiedBy>TCS</cp:lastModifiedBy>
  <cp:revision>164</cp:revision>
  <dcterms:created xsi:type="dcterms:W3CDTF">2010-10-02T08:49:11Z</dcterms:created>
  <dcterms:modified xsi:type="dcterms:W3CDTF">2011-09-28T17:37:54Z</dcterms:modified>
</cp:coreProperties>
</file>