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96" r:id="rId2"/>
    <p:sldId id="308" r:id="rId3"/>
    <p:sldId id="325" r:id="rId4"/>
    <p:sldId id="322" r:id="rId5"/>
    <p:sldId id="326" r:id="rId6"/>
    <p:sldId id="327" r:id="rId7"/>
    <p:sldId id="328" r:id="rId8"/>
    <p:sldId id="332" r:id="rId9"/>
    <p:sldId id="333" r:id="rId10"/>
    <p:sldId id="316" r:id="rId11"/>
    <p:sldId id="310" r:id="rId12"/>
    <p:sldId id="331" r:id="rId13"/>
    <p:sldId id="334" r:id="rId14"/>
    <p:sldId id="335" r:id="rId15"/>
    <p:sldId id="336" r:id="rId16"/>
    <p:sldId id="337" r:id="rId17"/>
    <p:sldId id="338" r:id="rId18"/>
  </p:sldIdLst>
  <p:sldSz cx="9144000" cy="5143500" type="screen16x9"/>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81">
          <p15:clr>
            <a:srgbClr val="A4A3A4"/>
          </p15:clr>
        </p15:guide>
        <p15:guide id="2" orient="horz" pos="3140">
          <p15:clr>
            <a:srgbClr val="A4A3A4"/>
          </p15:clr>
        </p15:guide>
        <p15:guide id="3" orient="horz" pos="3026">
          <p15:clr>
            <a:srgbClr val="A4A3A4"/>
          </p15:clr>
        </p15:guide>
        <p15:guide id="4" orient="horz" pos="667">
          <p15:clr>
            <a:srgbClr val="A4A3A4"/>
          </p15:clr>
        </p15:guide>
        <p15:guide id="5" orient="horz" pos="1847">
          <p15:clr>
            <a:srgbClr val="A4A3A4"/>
          </p15:clr>
        </p15:guide>
        <p15:guide id="6" orient="horz" pos="1960">
          <p15:clr>
            <a:srgbClr val="A4A3A4"/>
          </p15:clr>
        </p15:guide>
        <p15:guide id="7" pos="113">
          <p15:clr>
            <a:srgbClr val="A4A3A4"/>
          </p15:clr>
        </p15:guide>
        <p15:guide id="8" pos="226">
          <p15:clr>
            <a:srgbClr val="A4A3A4"/>
          </p15:clr>
        </p15:guide>
        <p15:guide id="9" pos="4558">
          <p15:clr>
            <a:srgbClr val="A4A3A4"/>
          </p15:clr>
        </p15:guide>
        <p15:guide id="10" pos="2450">
          <p15:clr>
            <a:srgbClr val="A4A3A4"/>
          </p15:clr>
        </p15:guide>
        <p15:guide id="11" pos="3561">
          <p15:clr>
            <a:srgbClr val="A4A3A4"/>
          </p15:clr>
        </p15:guide>
        <p15:guide id="12" pos="4672">
          <p15:clr>
            <a:srgbClr val="A4A3A4"/>
          </p15:clr>
        </p15:guide>
        <p15:guide id="13" pos="2336">
          <p15:clr>
            <a:srgbClr val="A4A3A4"/>
          </p15:clr>
        </p15:guide>
        <p15:guide id="14" pos="1225">
          <p15:clr>
            <a:srgbClr val="A4A3A4"/>
          </p15:clr>
        </p15:guide>
        <p15:guide id="15" pos="3447">
          <p15:clr>
            <a:srgbClr val="A4A3A4"/>
          </p15:clr>
        </p15:guide>
        <p15:guide id="16" pos="1339">
          <p15:clr>
            <a:srgbClr val="A4A3A4"/>
          </p15:clr>
        </p15:guide>
        <p15:guide id="17" pos="5646">
          <p15:clr>
            <a:srgbClr val="A4A3A4"/>
          </p15:clr>
        </p15:guide>
        <p15:guide id="18" pos="5647">
          <p15:clr>
            <a:srgbClr val="A4A3A4"/>
          </p15:clr>
        </p15:guide>
      </p15:sldGuideLst>
    </p:ext>
    <p:ext uri="{2D200454-40CA-4A62-9FC3-DE9A4176ACB9}">
      <p15:notesGuideLst xmlns:p15="http://schemas.microsoft.com/office/powerpoint/2012/main">
        <p15:guide id="1" orient="horz" pos="2676">
          <p15:clr>
            <a:srgbClr val="A4A3A4"/>
          </p15:clr>
        </p15:guide>
        <p15:guide id="2" orient="horz" pos="2540">
          <p15:clr>
            <a:srgbClr val="A4A3A4"/>
          </p15:clr>
        </p15:guide>
        <p15:guide id="3" orient="horz" pos="2812">
          <p15:clr>
            <a:srgbClr val="A4A3A4"/>
          </p15:clr>
        </p15:guide>
        <p15:guide id="4" orient="horz" pos="431">
          <p15:clr>
            <a:srgbClr val="A4A3A4"/>
          </p15:clr>
        </p15:guide>
        <p15:guide id="5" orient="horz" pos="5284">
          <p15:clr>
            <a:srgbClr val="A4A3A4"/>
          </p15:clr>
        </p15:guide>
        <p15:guide id="6" orient="horz" pos="567">
          <p15:clr>
            <a:srgbClr val="A4A3A4"/>
          </p15:clr>
        </p15:guide>
        <p15:guide id="7" pos="550">
          <p15:clr>
            <a:srgbClr val="A4A3A4"/>
          </p15:clr>
        </p15:guide>
        <p15:guide id="8" pos="4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CFC"/>
    <a:srgbClr val="FCFCFC"/>
    <a:srgbClr val="FCFCFD"/>
    <a:srgbClr val="FCFDFD"/>
    <a:srgbClr val="FDFDFD"/>
    <a:srgbClr val="FDFDFE"/>
    <a:srgbClr val="FDFEFE"/>
    <a:srgbClr val="FEFEFE"/>
    <a:srgbClr val="FEFEFF"/>
    <a:srgbClr val="FE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627" autoAdjust="0"/>
  </p:normalViewPr>
  <p:slideViewPr>
    <p:cSldViewPr snapToObjects="1" showGuides="1">
      <p:cViewPr varScale="1">
        <p:scale>
          <a:sx n="70" d="100"/>
          <a:sy n="70" d="100"/>
        </p:scale>
        <p:origin x="1162" y="86"/>
      </p:cViewPr>
      <p:guideLst>
        <p:guide orient="horz" pos="781"/>
        <p:guide orient="horz" pos="3140"/>
        <p:guide orient="horz" pos="3026"/>
        <p:guide orient="horz" pos="667"/>
        <p:guide orient="horz" pos="1847"/>
        <p:guide orient="horz" pos="1960"/>
        <p:guide pos="113"/>
        <p:guide pos="226"/>
        <p:guide pos="4558"/>
        <p:guide pos="2450"/>
        <p:guide pos="3561"/>
        <p:guide pos="4672"/>
        <p:guide pos="2336"/>
        <p:guide pos="1225"/>
        <p:guide pos="3447"/>
        <p:guide pos="1339"/>
        <p:guide pos="5646"/>
        <p:guide pos="5647"/>
      </p:guideLst>
    </p:cSldViewPr>
  </p:slideViewPr>
  <p:notesTextViewPr>
    <p:cViewPr>
      <p:scale>
        <a:sx n="1" d="1"/>
        <a:sy n="1" d="1"/>
      </p:scale>
      <p:origin x="0" y="0"/>
    </p:cViewPr>
  </p:notesTextViewPr>
  <p:notesViewPr>
    <p:cSldViewPr snapToObjects="1" showGuides="1">
      <p:cViewPr varScale="1">
        <p:scale>
          <a:sx n="63" d="100"/>
          <a:sy n="63" d="100"/>
        </p:scale>
        <p:origin x="-3115" y="-67"/>
      </p:cViewPr>
      <p:guideLst>
        <p:guide orient="horz" pos="2676"/>
        <p:guide orient="horz" pos="2540"/>
        <p:guide orient="horz" pos="2812"/>
        <p:guide orient="horz" pos="431"/>
        <p:guide orient="horz" pos="5284"/>
        <p:guide orient="horz" pos="567"/>
        <p:guide pos="550"/>
        <p:guide pos="4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Header Placeholder 1"/>
          <p:cNvSpPr>
            <a:spLocks noGrp="1"/>
          </p:cNvSpPr>
          <p:nvPr>
            <p:ph type="hdr" sz="quarter"/>
          </p:nvPr>
        </p:nvSpPr>
        <p:spPr bwMode="gray">
          <a:xfrm>
            <a:off x="875935" y="467544"/>
            <a:ext cx="5577000" cy="205494"/>
          </a:xfrm>
          <a:prstGeom prst="rect">
            <a:avLst/>
          </a:prstGeom>
        </p:spPr>
        <p:txBody>
          <a:bodyPr vert="horz" lIns="0" tIns="0" rIns="0" bIns="0" rtlCol="0" anchor="t" anchorCtr="0"/>
          <a:lstStyle>
            <a:lvl1pPr algn="l">
              <a:defRPr sz="1100" b="1">
                <a:solidFill>
                  <a:schemeClr val="accent1"/>
                </a:solidFill>
              </a:defRPr>
            </a:lvl1pPr>
          </a:lstStyle>
          <a:p>
            <a:endParaRPr lang="en-US" dirty="0"/>
          </a:p>
        </p:txBody>
      </p:sp>
      <p:sp>
        <p:nvSpPr>
          <p:cNvPr id="11" name="Date Placeholder 2"/>
          <p:cNvSpPr>
            <a:spLocks noGrp="1"/>
          </p:cNvSpPr>
          <p:nvPr>
            <p:ph type="dt" idx="1"/>
          </p:nvPr>
        </p:nvSpPr>
        <p:spPr bwMode="gray">
          <a:xfrm>
            <a:off x="3465005" y="8372413"/>
            <a:ext cx="878396" cy="292011"/>
          </a:xfrm>
          <a:prstGeom prst="rect">
            <a:avLst/>
          </a:prstGeom>
        </p:spPr>
        <p:txBody>
          <a:bodyPr vert="horz" lIns="0" tIns="0" rIns="0" bIns="0" rtlCol="0" anchor="b" anchorCtr="0"/>
          <a:lstStyle>
            <a:lvl1pPr algn="r">
              <a:defRPr sz="1000"/>
            </a:lvl1pPr>
          </a:lstStyle>
          <a:p>
            <a:fld id="{AA592FF2-A4BD-4E98-AC76-A10007E04C10}" type="datetimeFigureOut">
              <a:rPr lang="en-US" smtClean="0"/>
              <a:pPr/>
              <a:t>4/15/2020</a:t>
            </a:fld>
            <a:endParaRPr lang="en-US" dirty="0"/>
          </a:p>
        </p:txBody>
      </p:sp>
      <p:sp>
        <p:nvSpPr>
          <p:cNvPr id="12" name="Footer Placeholder 5"/>
          <p:cNvSpPr>
            <a:spLocks noGrp="1"/>
          </p:cNvSpPr>
          <p:nvPr>
            <p:ph type="ftr" sz="quarter" idx="2"/>
          </p:nvPr>
        </p:nvSpPr>
        <p:spPr bwMode="gray">
          <a:xfrm>
            <a:off x="875935" y="8371854"/>
            <a:ext cx="2589069" cy="292569"/>
          </a:xfrm>
          <a:prstGeom prst="rect">
            <a:avLst/>
          </a:prstGeom>
        </p:spPr>
        <p:txBody>
          <a:bodyPr vert="horz" lIns="0" tIns="0" rIns="0" bIns="0" rtlCol="0" anchor="b" anchorCtr="0"/>
          <a:lstStyle>
            <a:lvl1pPr algn="l">
              <a:defRPr sz="1000"/>
            </a:lvl1pPr>
          </a:lstStyle>
          <a:p>
            <a:endParaRPr lang="en-US" dirty="0"/>
          </a:p>
        </p:txBody>
      </p:sp>
      <p:sp>
        <p:nvSpPr>
          <p:cNvPr id="13" name="Slide Number Placeholder 6"/>
          <p:cNvSpPr>
            <a:spLocks noGrp="1"/>
          </p:cNvSpPr>
          <p:nvPr>
            <p:ph type="sldNum" sz="quarter" idx="3"/>
          </p:nvPr>
        </p:nvSpPr>
        <p:spPr bwMode="gray">
          <a:xfrm>
            <a:off x="4509120" y="8371854"/>
            <a:ext cx="1944067" cy="288033"/>
          </a:xfrm>
          <a:prstGeom prst="rect">
            <a:avLst/>
          </a:prstGeom>
        </p:spPr>
        <p:txBody>
          <a:bodyPr vert="horz" lIns="0" tIns="0" rIns="0" bIns="0" rtlCol="0" anchor="b" anchorCtr="0"/>
          <a:lstStyle>
            <a:lvl1pPr algn="r">
              <a:defRPr sz="1000"/>
            </a:lvl1pPr>
          </a:lstStyle>
          <a:p>
            <a:r>
              <a:rPr lang="en-US" dirty="0" smtClean="0"/>
              <a:t>Chart </a:t>
            </a:r>
            <a:fld id="{4CBF50E3-ED67-46F2-ABFC-A36EE1082CF7}" type="slidenum">
              <a:rPr lang="en-US" b="1" smtClean="0"/>
              <a:pPr/>
              <a:t>‹#›</a:t>
            </a:fld>
            <a:endParaRPr lang="en-US" b="1" dirty="0"/>
          </a:p>
        </p:txBody>
      </p:sp>
      <p:grpSp>
        <p:nvGrpSpPr>
          <p:cNvPr id="14" name="Group 13"/>
          <p:cNvGrpSpPr/>
          <p:nvPr/>
        </p:nvGrpSpPr>
        <p:grpSpPr bwMode="gray">
          <a:xfrm>
            <a:off x="-118387" y="-84708"/>
            <a:ext cx="7075771" cy="9350590"/>
            <a:chOff x="-118387" y="-84708"/>
            <a:chExt cx="7075771" cy="9350590"/>
          </a:xfrm>
        </p:grpSpPr>
        <p:grpSp>
          <p:nvGrpSpPr>
            <p:cNvPr id="15" name="Group 14"/>
            <p:cNvGrpSpPr/>
            <p:nvPr/>
          </p:nvGrpSpPr>
          <p:grpSpPr bwMode="gray">
            <a:xfrm>
              <a:off x="-118387" y="679134"/>
              <a:ext cx="72000" cy="7699656"/>
              <a:chOff x="-141537" y="679134"/>
              <a:chExt cx="108000" cy="7699656"/>
            </a:xfrm>
          </p:grpSpPr>
          <p:cxnSp>
            <p:nvCxnSpPr>
              <p:cNvPr id="29" name="Straight Connector 28"/>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bwMode="gray">
            <a:xfrm>
              <a:off x="6885384" y="679134"/>
              <a:ext cx="72000" cy="7699656"/>
              <a:chOff x="-141537" y="679134"/>
              <a:chExt cx="108000" cy="7699656"/>
            </a:xfrm>
          </p:grpSpPr>
          <p:cxnSp>
            <p:nvCxnSpPr>
              <p:cNvPr id="23" name="Straight Connector 22"/>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bwMode="gray">
            <a:xfrm>
              <a:off x="867029" y="-84708"/>
              <a:ext cx="5583936" cy="72516"/>
              <a:chOff x="867029" y="-84708"/>
              <a:chExt cx="5583936" cy="72516"/>
            </a:xfrm>
          </p:grpSpPr>
          <p:cxnSp>
            <p:nvCxnSpPr>
              <p:cNvPr id="21" name="Straight Connector 20"/>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bwMode="gray">
            <a:xfrm>
              <a:off x="867029" y="9193366"/>
              <a:ext cx="5583936" cy="72516"/>
              <a:chOff x="867029" y="-84708"/>
              <a:chExt cx="5583936" cy="72516"/>
            </a:xfrm>
          </p:grpSpPr>
          <p:cxnSp>
            <p:nvCxnSpPr>
              <p:cNvPr id="19" name="Straight Connector 18"/>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615287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8" name="Rectangle 7"/>
          <p:cNvSpPr/>
          <p:nvPr/>
        </p:nvSpPr>
        <p:spPr bwMode="gray">
          <a:xfrm rot="-120000">
            <a:off x="711348" y="773280"/>
            <a:ext cx="5828291" cy="33794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Header Placeholder 1"/>
          <p:cNvSpPr>
            <a:spLocks noGrp="1"/>
          </p:cNvSpPr>
          <p:nvPr>
            <p:ph type="hdr" sz="quarter"/>
          </p:nvPr>
        </p:nvSpPr>
        <p:spPr bwMode="gray">
          <a:xfrm>
            <a:off x="875935" y="467544"/>
            <a:ext cx="5577000" cy="205494"/>
          </a:xfrm>
          <a:prstGeom prst="rect">
            <a:avLst/>
          </a:prstGeom>
        </p:spPr>
        <p:txBody>
          <a:bodyPr vert="horz" lIns="0" tIns="0" rIns="0" bIns="0" rtlCol="0" anchor="t" anchorCtr="0"/>
          <a:lstStyle>
            <a:lvl1pPr algn="l">
              <a:defRPr sz="1100" b="1">
                <a:solidFill>
                  <a:schemeClr val="accent1"/>
                </a:solidFill>
              </a:defRPr>
            </a:lvl1pPr>
          </a:lstStyle>
          <a:p>
            <a:endParaRPr lang="en-US" dirty="0"/>
          </a:p>
        </p:txBody>
      </p:sp>
      <p:sp>
        <p:nvSpPr>
          <p:cNvPr id="3" name="Date Placeholder 2"/>
          <p:cNvSpPr>
            <a:spLocks noGrp="1"/>
          </p:cNvSpPr>
          <p:nvPr>
            <p:ph type="dt" idx="1"/>
          </p:nvPr>
        </p:nvSpPr>
        <p:spPr bwMode="gray">
          <a:xfrm>
            <a:off x="3465005" y="8372413"/>
            <a:ext cx="878396" cy="292011"/>
          </a:xfrm>
          <a:prstGeom prst="rect">
            <a:avLst/>
          </a:prstGeom>
        </p:spPr>
        <p:txBody>
          <a:bodyPr vert="horz" lIns="0" tIns="0" rIns="0" bIns="0" rtlCol="0" anchor="b" anchorCtr="0"/>
          <a:lstStyle>
            <a:lvl1pPr algn="r">
              <a:defRPr sz="1000"/>
            </a:lvl1pPr>
          </a:lstStyle>
          <a:p>
            <a:fld id="{AA592FF2-A4BD-4E98-AC76-A10007E04C10}" type="datetimeFigureOut">
              <a:rPr lang="en-US" smtClean="0"/>
              <a:pPr/>
              <a:t>4/15/2020</a:t>
            </a:fld>
            <a:endParaRPr lang="en-US" dirty="0"/>
          </a:p>
        </p:txBody>
      </p:sp>
      <p:sp>
        <p:nvSpPr>
          <p:cNvPr id="4" name="Slide Image Placeholder 3"/>
          <p:cNvSpPr>
            <a:spLocks noGrp="1" noRot="1" noChangeAspect="1"/>
          </p:cNvSpPr>
          <p:nvPr>
            <p:ph type="sldImg" idx="2"/>
          </p:nvPr>
        </p:nvSpPr>
        <p:spPr bwMode="gray">
          <a:xfrm>
            <a:off x="875936" y="885346"/>
            <a:ext cx="5577000" cy="3137062"/>
          </a:xfrm>
          <a:prstGeom prst="rect">
            <a:avLst/>
          </a:prstGeom>
          <a:noFill/>
          <a:ln w="12700">
            <a:no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bwMode="gray">
          <a:xfrm>
            <a:off x="873125" y="4448113"/>
            <a:ext cx="3470275" cy="3923741"/>
          </a:xfrm>
          <a:prstGeom prst="rect">
            <a:avLst/>
          </a:prstGeom>
        </p:spPr>
        <p:txBody>
          <a:bodyPr vert="horz" lIns="0" tIns="0" rIns="91440" bIns="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Footer Placeholder 5"/>
          <p:cNvSpPr>
            <a:spLocks noGrp="1"/>
          </p:cNvSpPr>
          <p:nvPr>
            <p:ph type="ftr" sz="quarter" idx="4"/>
          </p:nvPr>
        </p:nvSpPr>
        <p:spPr bwMode="gray">
          <a:xfrm>
            <a:off x="875935" y="8371854"/>
            <a:ext cx="2589069" cy="292569"/>
          </a:xfrm>
          <a:prstGeom prst="rect">
            <a:avLst/>
          </a:prstGeom>
        </p:spPr>
        <p:txBody>
          <a:bodyPr vert="horz" lIns="0" tIns="0" rIns="0" bIns="0" rtlCol="0" anchor="b" anchorCtr="0"/>
          <a:lstStyle>
            <a:lvl1pPr algn="l">
              <a:defRPr sz="1000"/>
            </a:lvl1pPr>
          </a:lstStyle>
          <a:p>
            <a:endParaRPr lang="en-US" dirty="0"/>
          </a:p>
        </p:txBody>
      </p:sp>
      <p:sp>
        <p:nvSpPr>
          <p:cNvPr id="7" name="Slide Number Placeholder 6"/>
          <p:cNvSpPr>
            <a:spLocks noGrp="1"/>
          </p:cNvSpPr>
          <p:nvPr>
            <p:ph type="sldNum" sz="quarter" idx="5"/>
          </p:nvPr>
        </p:nvSpPr>
        <p:spPr bwMode="gray">
          <a:xfrm>
            <a:off x="4509120" y="8371854"/>
            <a:ext cx="1944067" cy="288033"/>
          </a:xfrm>
          <a:prstGeom prst="rect">
            <a:avLst/>
          </a:prstGeom>
        </p:spPr>
        <p:txBody>
          <a:bodyPr vert="horz" lIns="0" tIns="0" rIns="0" bIns="0" rtlCol="0" anchor="b" anchorCtr="0"/>
          <a:lstStyle>
            <a:lvl1pPr algn="r">
              <a:defRPr sz="1000"/>
            </a:lvl1pPr>
          </a:lstStyle>
          <a:p>
            <a:r>
              <a:rPr lang="en-US" dirty="0" smtClean="0"/>
              <a:t>Chart </a:t>
            </a:r>
            <a:fld id="{4CBF50E3-ED67-46F2-ABFC-A36EE1082CF7}" type="slidenum">
              <a:rPr lang="en-US" b="1" smtClean="0"/>
              <a:pPr/>
              <a:t>‹#›</a:t>
            </a:fld>
            <a:endParaRPr lang="en-US" b="1" dirty="0"/>
          </a:p>
        </p:txBody>
      </p:sp>
      <p:cxnSp>
        <p:nvCxnSpPr>
          <p:cNvPr id="11" name="Straight Connector 10"/>
          <p:cNvCxnSpPr/>
          <p:nvPr/>
        </p:nvCxnSpPr>
        <p:spPr bwMode="gray">
          <a:xfrm>
            <a:off x="4509121" y="4938581"/>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gray">
          <a:xfrm>
            <a:off x="4509121" y="5429049"/>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509121" y="5919517"/>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509121" y="6409985"/>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gray">
          <a:xfrm>
            <a:off x="4509121" y="6900453"/>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509121" y="7390921"/>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4509121" y="7881389"/>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gray">
          <a:xfrm>
            <a:off x="4509121" y="8371854"/>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bwMode="gray">
          <a:xfrm>
            <a:off x="0" y="885346"/>
            <a:ext cx="45719" cy="3146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bwMode="gray">
          <a:xfrm>
            <a:off x="0" y="4032250"/>
            <a:ext cx="45719" cy="43561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p:cNvGrpSpPr/>
          <p:nvPr/>
        </p:nvGrpSpPr>
        <p:grpSpPr>
          <a:xfrm>
            <a:off x="-118387" y="-84708"/>
            <a:ext cx="7075771" cy="9350590"/>
            <a:chOff x="-118387" y="-84708"/>
            <a:chExt cx="7075771" cy="9350590"/>
          </a:xfrm>
        </p:grpSpPr>
        <p:grpSp>
          <p:nvGrpSpPr>
            <p:cNvPr id="57" name="Group 56"/>
            <p:cNvGrpSpPr/>
            <p:nvPr/>
          </p:nvGrpSpPr>
          <p:grpSpPr>
            <a:xfrm>
              <a:off x="-118387" y="679134"/>
              <a:ext cx="72000" cy="7699656"/>
              <a:chOff x="-141537" y="679134"/>
              <a:chExt cx="108000" cy="7699656"/>
            </a:xfrm>
          </p:grpSpPr>
          <p:cxnSp>
            <p:nvCxnSpPr>
              <p:cNvPr id="50" name="Straight Connector 49"/>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6885384" y="679134"/>
              <a:ext cx="72000" cy="7699656"/>
              <a:chOff x="-141537" y="679134"/>
              <a:chExt cx="108000" cy="7699656"/>
            </a:xfrm>
          </p:grpSpPr>
          <p:cxnSp>
            <p:nvCxnSpPr>
              <p:cNvPr id="59" name="Straight Connector 58"/>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867029" y="-84708"/>
              <a:ext cx="5583936" cy="72516"/>
              <a:chOff x="867029" y="-84708"/>
              <a:chExt cx="5583936" cy="72516"/>
            </a:xfrm>
          </p:grpSpPr>
          <p:cxnSp>
            <p:nvCxnSpPr>
              <p:cNvPr id="66" name="Straight Connector 65"/>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867029" y="9193366"/>
              <a:ext cx="5583936" cy="72516"/>
              <a:chOff x="867029" y="-84708"/>
              <a:chExt cx="5583936" cy="72516"/>
            </a:xfrm>
          </p:grpSpPr>
          <p:cxnSp>
            <p:nvCxnSpPr>
              <p:cNvPr id="70" name="Straight Connector 69"/>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92547163"/>
      </p:ext>
    </p:extLst>
  </p:cSld>
  <p:clrMap bg1="lt1" tx1="dk1" bg2="lt2" tx2="dk2" accent1="accent1" accent2="accent2" accent3="accent3" accent4="accent4" accent5="accent5" accent6="accent6" hlink="hlink" folHlink="folHlink"/>
  <p:hf hdr="0" ftr="0" dt="0"/>
  <p:notesStyle>
    <a:lvl1pPr marL="0" indent="0" algn="l" defTabSz="914400" rtl="0" eaLnBrk="1" latinLnBrk="0" hangingPunct="1">
      <a:spcBef>
        <a:spcPts val="200"/>
      </a:spcBef>
      <a:spcAft>
        <a:spcPts val="200"/>
      </a:spcAft>
      <a:defRPr sz="1050" kern="1200">
        <a:solidFill>
          <a:schemeClr val="tx1"/>
        </a:solidFill>
        <a:latin typeface="+mn-lt"/>
        <a:ea typeface="+mn-ea"/>
        <a:cs typeface="+mn-cs"/>
      </a:defRPr>
    </a:lvl1pPr>
    <a:lvl2pPr marL="171450" indent="-171450"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2pPr>
    <a:lvl3pPr marL="360363" indent="-179388"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3pPr>
    <a:lvl4pPr marL="541338" indent="-180975"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4pPr>
    <a:lvl5pPr marL="266700" indent="-266700" algn="l" defTabSz="914400" rtl="0" eaLnBrk="1" latinLnBrk="0" hangingPunct="1">
      <a:spcBef>
        <a:spcPts val="200"/>
      </a:spcBef>
      <a:spcAft>
        <a:spcPts val="200"/>
      </a:spcAft>
      <a:buClr>
        <a:schemeClr val="accent1"/>
      </a:buClr>
      <a:buSzPct val="80000"/>
      <a:buFont typeface="+mj-lt"/>
      <a:buAutoNum type="arabicPeriod"/>
      <a:defRPr sz="1050" kern="1200">
        <a:solidFill>
          <a:schemeClr val="tx1"/>
        </a:solidFill>
        <a:latin typeface="+mn-lt"/>
        <a:ea typeface="+mn-ea"/>
        <a:cs typeface="+mn-cs"/>
      </a:defRPr>
    </a:lvl5pPr>
    <a:lvl6pPr marL="449263" indent="-185738" algn="l" defTabSz="914400" rtl="0" eaLnBrk="1" latinLnBrk="0" hangingPunct="1">
      <a:spcBef>
        <a:spcPts val="200"/>
      </a:spcBef>
      <a:spcAft>
        <a:spcPts val="200"/>
      </a:spcAft>
      <a:buClr>
        <a:schemeClr val="accent1"/>
      </a:buClr>
      <a:buSzPct val="80000"/>
      <a:buFont typeface="+mj-lt"/>
      <a:buAutoNum type="alphaLcParenR"/>
      <a:defRPr sz="1050" kern="1200">
        <a:solidFill>
          <a:schemeClr val="tx1"/>
        </a:solidFill>
        <a:latin typeface="+mn-lt"/>
        <a:ea typeface="+mn-ea"/>
        <a:cs typeface="+mn-cs"/>
      </a:defRPr>
    </a:lvl6pPr>
    <a:lvl7pPr marL="0" indent="0" algn="l" defTabSz="914400" rtl="0" eaLnBrk="1" latinLnBrk="0" hangingPunct="1">
      <a:spcBef>
        <a:spcPts val="200"/>
      </a:spcBef>
      <a:spcAft>
        <a:spcPts val="200"/>
      </a:spcAft>
      <a:buClr>
        <a:schemeClr val="accent1"/>
      </a:buClr>
      <a:buSzPct val="80000"/>
      <a:buFont typeface="Arial" panose="020B0604020202020204" pitchFamily="34" charset="0"/>
      <a:buNone/>
      <a:defRPr sz="1400" kern="1200" cap="all" baseline="0">
        <a:solidFill>
          <a:schemeClr val="accent1"/>
        </a:solidFill>
        <a:latin typeface="+mn-lt"/>
        <a:ea typeface="+mn-ea"/>
        <a:cs typeface="+mn-cs"/>
      </a:defRPr>
    </a:lvl7pPr>
    <a:lvl8pPr marL="0" indent="0" algn="l" defTabSz="914400" rtl="0" eaLnBrk="1" latinLnBrk="0" hangingPunct="1">
      <a:spcBef>
        <a:spcPts val="200"/>
      </a:spcBef>
      <a:spcAft>
        <a:spcPts val="200"/>
      </a:spcAft>
      <a:defRPr sz="1400" b="0" kern="1200" cap="all" baseline="0">
        <a:solidFill>
          <a:schemeClr val="accent1"/>
        </a:solidFill>
        <a:latin typeface="+mn-lt"/>
        <a:ea typeface="+mn-ea"/>
        <a:cs typeface="+mn-cs"/>
      </a:defRPr>
    </a:lvl8pPr>
    <a:lvl9pPr marL="0" indent="0" algn="l" defTabSz="914400" rtl="0" eaLnBrk="1" latinLnBrk="0" hangingPunct="1">
      <a:spcBef>
        <a:spcPts val="200"/>
      </a:spcBef>
      <a:spcAft>
        <a:spcPts val="200"/>
      </a:spcAft>
      <a:defRPr sz="1400" b="0" kern="1200" cap="all" baseline="0">
        <a:solidFill>
          <a:schemeClr val="accent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r>
              <a:rPr lang="en-US" smtClean="0"/>
              <a:t>Chart </a:t>
            </a:r>
            <a:fld id="{4CBF50E3-ED67-46F2-ABFC-A36EE1082CF7}" type="slidenum">
              <a:rPr lang="en-US" b="1" smtClean="0"/>
              <a:pPr/>
              <a:t>1</a:t>
            </a:fld>
            <a:endParaRPr lang="en-US" b="1" dirty="0"/>
          </a:p>
        </p:txBody>
      </p:sp>
    </p:spTree>
    <p:extLst>
      <p:ext uri="{BB962C8B-B14F-4D97-AF65-F5344CB8AC3E}">
        <p14:creationId xmlns:p14="http://schemas.microsoft.com/office/powerpoint/2010/main" val="79628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pPr algn="r" rtl="1"/>
            <a:r>
              <a:rPr lang="fa-IR" sz="1050" kern="1200" dirty="0" smtClean="0">
                <a:solidFill>
                  <a:schemeClr val="tx1"/>
                </a:solidFill>
                <a:effectLst/>
                <a:latin typeface="+mn-lt"/>
                <a:ea typeface="+mn-ea"/>
                <a:cs typeface="+mn-cs"/>
              </a:rPr>
              <a:t>نسخه توسعه یافته این الگوریتم فاصله ویرایشی </a:t>
            </a:r>
            <a:r>
              <a:rPr lang="en-US" sz="1050" kern="1200" dirty="0" err="1" smtClean="0">
                <a:solidFill>
                  <a:schemeClr val="tx1"/>
                </a:solidFill>
                <a:effectLst/>
                <a:latin typeface="+mn-lt"/>
                <a:ea typeface="+mn-ea"/>
                <a:cs typeface="+mn-cs"/>
              </a:rPr>
              <a:t>Damerau-Levenshtein</a:t>
            </a:r>
            <a:r>
              <a:rPr lang="ar-SA" sz="1050" kern="1200" dirty="0" smtClean="0">
                <a:solidFill>
                  <a:schemeClr val="tx1"/>
                </a:solidFill>
                <a:effectLst/>
                <a:latin typeface="+mn-lt"/>
                <a:ea typeface="+mn-ea"/>
                <a:cs typeface="+mn-cs"/>
              </a:rPr>
              <a:t> نامیده می‌شود و </a:t>
            </a:r>
            <a:r>
              <a:rPr lang="fa-IR" sz="1050" kern="1200" dirty="0" smtClean="0">
                <a:solidFill>
                  <a:schemeClr val="tx1"/>
                </a:solidFill>
                <a:effectLst/>
                <a:latin typeface="+mn-lt"/>
                <a:ea typeface="+mn-ea"/>
                <a:cs typeface="+mn-cs"/>
              </a:rPr>
              <a:t>برای دو کلمه </a:t>
            </a:r>
            <a:r>
              <a:rPr lang="en-US" sz="1050" kern="1200" dirty="0" smtClean="0">
                <a:solidFill>
                  <a:schemeClr val="tx1"/>
                </a:solidFill>
                <a:effectLst/>
                <a:latin typeface="+mn-lt"/>
                <a:ea typeface="+mn-ea"/>
                <a:cs typeface="+mn-cs"/>
              </a:rPr>
              <a:t>a</a:t>
            </a:r>
            <a:r>
              <a:rPr lang="fa-IR" sz="1050" kern="1200" dirty="0" smtClean="0">
                <a:solidFill>
                  <a:schemeClr val="tx1"/>
                </a:solidFill>
                <a:effectLst/>
                <a:latin typeface="+mn-lt"/>
                <a:ea typeface="+mn-ea"/>
                <a:cs typeface="+mn-cs"/>
              </a:rPr>
              <a:t> و </a:t>
            </a:r>
            <a:r>
              <a:rPr lang="en-US" sz="1050" kern="1200" dirty="0" smtClean="0">
                <a:solidFill>
                  <a:schemeClr val="tx1"/>
                </a:solidFill>
                <a:effectLst/>
                <a:latin typeface="+mn-lt"/>
                <a:ea typeface="+mn-ea"/>
                <a:cs typeface="+mn-cs"/>
              </a:rPr>
              <a:t>b </a:t>
            </a:r>
            <a:r>
              <a:rPr lang="ar-SA" sz="1050" kern="1200" dirty="0" smtClean="0">
                <a:solidFill>
                  <a:schemeClr val="tx1"/>
                </a:solidFill>
                <a:effectLst/>
                <a:latin typeface="+mn-lt"/>
                <a:ea typeface="+mn-ea"/>
                <a:cs typeface="+mn-cs"/>
              </a:rPr>
              <a:t>بصورت زیر بدست می‌آید</a:t>
            </a:r>
            <a:r>
              <a:rPr lang="en-US" sz="1050" kern="1200" dirty="0" smtClean="0">
                <a:solidFill>
                  <a:schemeClr val="tx1"/>
                </a:solidFill>
                <a:effectLst/>
                <a:latin typeface="+mn-lt"/>
                <a:ea typeface="+mn-ea"/>
                <a:cs typeface="+mn-cs"/>
              </a:rPr>
              <a:t>(</a:t>
            </a:r>
            <a:r>
              <a:rPr lang="en-US" sz="1050" kern="1200" dirty="0" err="1" smtClean="0">
                <a:solidFill>
                  <a:schemeClr val="tx1"/>
                </a:solidFill>
                <a:effectLst/>
                <a:latin typeface="+mn-lt"/>
                <a:ea typeface="+mn-ea"/>
                <a:cs typeface="+mn-cs"/>
              </a:rPr>
              <a:t>Christani</a:t>
            </a:r>
            <a:r>
              <a:rPr lang="en-US" sz="1050" kern="1200" dirty="0" smtClean="0">
                <a:solidFill>
                  <a:schemeClr val="tx1"/>
                </a:solidFill>
                <a:effectLst/>
                <a:latin typeface="+mn-lt"/>
                <a:ea typeface="+mn-ea"/>
                <a:cs typeface="+mn-cs"/>
              </a:rPr>
              <a:t> M. et al., 2018)</a:t>
            </a:r>
            <a:r>
              <a:rPr lang="ar-SA" sz="1050" kern="1200" dirty="0" smtClean="0">
                <a:solidFill>
                  <a:schemeClr val="tx1"/>
                </a:solidFill>
                <a:effectLst/>
                <a:latin typeface="+mn-lt"/>
                <a:ea typeface="+mn-ea"/>
                <a:cs typeface="+mn-cs"/>
              </a:rPr>
              <a:t>.</a:t>
            </a:r>
            <a:endParaRPr lang="fa-IR" dirty="0"/>
          </a:p>
        </p:txBody>
      </p:sp>
      <p:sp>
        <p:nvSpPr>
          <p:cNvPr id="4" name="Slide Number Placeholder 3"/>
          <p:cNvSpPr>
            <a:spLocks noGrp="1"/>
          </p:cNvSpPr>
          <p:nvPr>
            <p:ph type="sldNum" sz="quarter" idx="10"/>
          </p:nvPr>
        </p:nvSpPr>
        <p:spPr/>
        <p:txBody>
          <a:bodyPr/>
          <a:lstStyle/>
          <a:p>
            <a:fld id="{EA07A4C1-E4A4-4112-80BC-4A3B766EAB73}" type="slidenum">
              <a:rPr lang="fa-IR" smtClean="0"/>
              <a:pPr/>
              <a:t>10</a:t>
            </a:fld>
            <a:endParaRPr lang="fa-IR"/>
          </a:p>
        </p:txBody>
      </p:sp>
    </p:spTree>
    <p:extLst>
      <p:ext uri="{BB962C8B-B14F-4D97-AF65-F5344CB8AC3E}">
        <p14:creationId xmlns:p14="http://schemas.microsoft.com/office/powerpoint/2010/main" val="1804312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pPr algn="r" rtl="1"/>
            <a:r>
              <a:rPr lang="fa-IR" sz="1050" kern="1200" dirty="0" smtClean="0">
                <a:solidFill>
                  <a:schemeClr val="tx1"/>
                </a:solidFill>
                <a:effectLst/>
                <a:latin typeface="+mn-lt"/>
                <a:ea typeface="+mn-ea"/>
                <a:cs typeface="+mn-cs"/>
              </a:rPr>
              <a:t>نظریه کانال نویزی می‌تواند برای اصلاح خطاهای املایی کلمات واقعی نیز بکار رود، خطاهایی که نتیجه‌شان یک کلمه درست در انگلیسی یا هر زبانی هست. تحقیقات نشان می‌دهد که بین 25% تا 40% خطاهای املایی جزء کلمات معتبر انگلیسی هستند</a:t>
            </a:r>
          </a:p>
          <a:p>
            <a:pPr algn="r" rtl="1"/>
            <a:r>
              <a:rPr lang="fa-IR" sz="1050" kern="1200" dirty="0" smtClean="0">
                <a:solidFill>
                  <a:schemeClr val="tx1"/>
                </a:solidFill>
                <a:effectLst/>
                <a:latin typeface="+mn-lt"/>
                <a:ea typeface="+mn-ea"/>
                <a:cs typeface="+mn-cs"/>
              </a:rPr>
              <a:t>الگوریتم مدل کانال نویزی یک جمله ورودی </a:t>
            </a:r>
            <a:r>
              <a:rPr lang="en-US" sz="1050" i="1" kern="1200" dirty="0" smtClean="0">
                <a:solidFill>
                  <a:schemeClr val="tx1"/>
                </a:solidFill>
                <a:effectLst/>
                <a:latin typeface="+mn-lt"/>
                <a:ea typeface="+mn-ea"/>
                <a:cs typeface="+mn-cs"/>
              </a:rPr>
              <a:t>X</a:t>
            </a:r>
            <a:r>
              <a:rPr lang="en-US" sz="1050" kern="1200" dirty="0" smtClean="0">
                <a:solidFill>
                  <a:schemeClr val="tx1"/>
                </a:solidFill>
                <a:effectLst/>
                <a:latin typeface="+mn-lt"/>
                <a:ea typeface="+mn-ea"/>
                <a:cs typeface="+mn-cs"/>
              </a:rPr>
              <a:t>={</a:t>
            </a:r>
            <a:r>
              <a:rPr lang="en-US" sz="1050" i="1" kern="1200" dirty="0" smtClean="0">
                <a:solidFill>
                  <a:schemeClr val="tx1"/>
                </a:solidFill>
                <a:effectLst/>
                <a:latin typeface="+mn-lt"/>
                <a:ea typeface="+mn-ea"/>
                <a:cs typeface="+mn-cs"/>
              </a:rPr>
              <a:t>x</a:t>
            </a:r>
            <a:r>
              <a:rPr lang="en-US" sz="1050" kern="1200" baseline="-25000" dirty="0" smtClean="0">
                <a:solidFill>
                  <a:schemeClr val="tx1"/>
                </a:solidFill>
                <a:effectLst/>
                <a:latin typeface="+mn-lt"/>
                <a:ea typeface="+mn-ea"/>
                <a:cs typeface="+mn-cs"/>
              </a:rPr>
              <a:t>1</a:t>
            </a:r>
            <a:r>
              <a:rPr lang="en-US" sz="1050" kern="1200" dirty="0" smtClean="0">
                <a:solidFill>
                  <a:schemeClr val="tx1"/>
                </a:solidFill>
                <a:effectLst/>
                <a:latin typeface="+mn-lt"/>
                <a:ea typeface="+mn-ea"/>
                <a:cs typeface="+mn-cs"/>
              </a:rPr>
              <a:t>,</a:t>
            </a:r>
            <a:r>
              <a:rPr lang="en-US" sz="1050" i="1" kern="1200" dirty="0" smtClean="0">
                <a:solidFill>
                  <a:schemeClr val="tx1"/>
                </a:solidFill>
                <a:effectLst/>
                <a:latin typeface="+mn-lt"/>
                <a:ea typeface="+mn-ea"/>
                <a:cs typeface="+mn-cs"/>
              </a:rPr>
              <a:t>x</a:t>
            </a:r>
            <a:r>
              <a:rPr lang="en-US" sz="1050" kern="1200" baseline="-25000" dirty="0" smtClean="0">
                <a:solidFill>
                  <a:schemeClr val="tx1"/>
                </a:solidFill>
                <a:effectLst/>
                <a:latin typeface="+mn-lt"/>
                <a:ea typeface="+mn-ea"/>
                <a:cs typeface="+mn-cs"/>
              </a:rPr>
              <a:t>2</a:t>
            </a:r>
            <a:r>
              <a:rPr lang="en-US" sz="1050" kern="1200" dirty="0" smtClean="0">
                <a:solidFill>
                  <a:schemeClr val="tx1"/>
                </a:solidFill>
                <a:effectLst/>
                <a:latin typeface="+mn-lt"/>
                <a:ea typeface="+mn-ea"/>
                <a:cs typeface="+mn-cs"/>
              </a:rPr>
              <a:t>,…,</a:t>
            </a:r>
            <a:r>
              <a:rPr lang="en-US" sz="1050" i="1" kern="1200" dirty="0" err="1" smtClean="0">
                <a:solidFill>
                  <a:schemeClr val="tx1"/>
                </a:solidFill>
                <a:effectLst/>
                <a:latin typeface="+mn-lt"/>
                <a:ea typeface="+mn-ea"/>
                <a:cs typeface="+mn-cs"/>
              </a:rPr>
              <a:t>x</a:t>
            </a:r>
            <a:r>
              <a:rPr lang="en-US" sz="1050" i="1" kern="1200" baseline="-25000" dirty="0" err="1" smtClean="0">
                <a:solidFill>
                  <a:schemeClr val="tx1"/>
                </a:solidFill>
                <a:effectLst/>
                <a:latin typeface="+mn-lt"/>
                <a:ea typeface="+mn-ea"/>
                <a:cs typeface="+mn-cs"/>
              </a:rPr>
              <a:t>k</a:t>
            </a:r>
            <a:r>
              <a:rPr lang="en-US" sz="1050" kern="1200" dirty="0" smtClean="0">
                <a:solidFill>
                  <a:schemeClr val="tx1"/>
                </a:solidFill>
                <a:effectLst/>
                <a:latin typeface="+mn-lt"/>
                <a:ea typeface="+mn-ea"/>
                <a:cs typeface="+mn-cs"/>
              </a:rPr>
              <a:t>,…,</a:t>
            </a:r>
            <a:r>
              <a:rPr lang="en-US" sz="1050" i="1" kern="1200" dirty="0" err="1" smtClean="0">
                <a:solidFill>
                  <a:schemeClr val="tx1"/>
                </a:solidFill>
                <a:effectLst/>
                <a:latin typeface="+mn-lt"/>
                <a:ea typeface="+mn-ea"/>
                <a:cs typeface="+mn-cs"/>
              </a:rPr>
              <a:t>x</a:t>
            </a:r>
            <a:r>
              <a:rPr lang="en-US" sz="1050" i="1" kern="1200" baseline="-25000" dirty="0" err="1" smtClean="0">
                <a:solidFill>
                  <a:schemeClr val="tx1"/>
                </a:solidFill>
                <a:effectLst/>
                <a:latin typeface="+mn-lt"/>
                <a:ea typeface="+mn-ea"/>
                <a:cs typeface="+mn-cs"/>
              </a:rPr>
              <a:t>n</a:t>
            </a:r>
            <a:r>
              <a:rPr lang="en-US" sz="1050" kern="1200" dirty="0" smtClean="0">
                <a:solidFill>
                  <a:schemeClr val="tx1"/>
                </a:solidFill>
                <a:effectLst/>
                <a:latin typeface="+mn-lt"/>
                <a:ea typeface="+mn-ea"/>
                <a:cs typeface="+mn-cs"/>
              </a:rPr>
              <a:t>}</a:t>
            </a:r>
            <a:r>
              <a:rPr lang="fa-IR" sz="1050" kern="1200" dirty="0" smtClean="0">
                <a:solidFill>
                  <a:schemeClr val="tx1"/>
                </a:solidFill>
                <a:effectLst/>
                <a:latin typeface="+mn-lt"/>
                <a:ea typeface="+mn-ea"/>
                <a:cs typeface="+mn-cs"/>
              </a:rPr>
              <a:t> را می‌گیرد، یک مجموعه بزرگ از جملات صحیح پیشنهادی </a:t>
            </a:r>
            <a:r>
              <a:rPr lang="en-US" sz="1050" i="1" kern="1200" dirty="0" smtClean="0">
                <a:solidFill>
                  <a:schemeClr val="tx1"/>
                </a:solidFill>
                <a:effectLst/>
                <a:latin typeface="+mn-lt"/>
                <a:ea typeface="+mn-ea"/>
                <a:cs typeface="+mn-cs"/>
              </a:rPr>
              <a:t>C</a:t>
            </a:r>
            <a:r>
              <a:rPr lang="en-US" sz="1050" kern="1200" dirty="0" smtClean="0">
                <a:solidFill>
                  <a:schemeClr val="tx1"/>
                </a:solidFill>
                <a:effectLst/>
                <a:latin typeface="+mn-lt"/>
                <a:ea typeface="+mn-ea"/>
                <a:cs typeface="+mn-cs"/>
              </a:rPr>
              <a:t>(</a:t>
            </a:r>
            <a:r>
              <a:rPr lang="en-US" sz="1050" i="1" kern="1200" dirty="0" smtClean="0">
                <a:solidFill>
                  <a:schemeClr val="tx1"/>
                </a:solidFill>
                <a:effectLst/>
                <a:latin typeface="+mn-lt"/>
                <a:ea typeface="+mn-ea"/>
                <a:cs typeface="+mn-cs"/>
              </a:rPr>
              <a:t>X</a:t>
            </a:r>
            <a:r>
              <a:rPr lang="en-US" sz="1050" kern="1200" dirty="0" smtClean="0">
                <a:solidFill>
                  <a:schemeClr val="tx1"/>
                </a:solidFill>
                <a:effectLst/>
                <a:latin typeface="+mn-lt"/>
                <a:ea typeface="+mn-ea"/>
                <a:cs typeface="+mn-cs"/>
              </a:rPr>
              <a:t>)</a:t>
            </a:r>
            <a:r>
              <a:rPr lang="fa-IR" sz="1050" kern="1200" dirty="0" smtClean="0">
                <a:solidFill>
                  <a:schemeClr val="tx1"/>
                </a:solidFill>
                <a:effectLst/>
                <a:latin typeface="+mn-lt"/>
                <a:ea typeface="+mn-ea"/>
                <a:cs typeface="+mn-cs"/>
              </a:rPr>
              <a:t> تولید می‌کند، سپس جمله‌ای با بیشترین احتمال مدل زبان را انتخاب می‌نماید. هر جمله با کانال نویزی به شکل زیر امتیازدهی می‌شود: </a:t>
            </a:r>
          </a:p>
          <a:p>
            <a:pPr marL="0" marR="0" indent="0" algn="r" defTabSz="914400" rtl="1" eaLnBrk="1" fontAlgn="auto" latinLnBrk="0" hangingPunct="1">
              <a:lnSpc>
                <a:spcPct val="100000"/>
              </a:lnSpc>
              <a:spcBef>
                <a:spcPts val="200"/>
              </a:spcBef>
              <a:spcAft>
                <a:spcPts val="200"/>
              </a:spcAft>
              <a:buClrTx/>
              <a:buSzTx/>
              <a:buFontTx/>
              <a:buNone/>
              <a:tabLst/>
              <a:defRPr/>
            </a:pPr>
            <a:r>
              <a:rPr lang="fa-IR" sz="1050" kern="1200" dirty="0" smtClean="0">
                <a:solidFill>
                  <a:schemeClr val="tx1"/>
                </a:solidFill>
                <a:effectLst/>
                <a:latin typeface="+mn-lt"/>
                <a:ea typeface="+mn-ea"/>
                <a:cs typeface="+mn-cs"/>
              </a:rPr>
              <a:t>برای </a:t>
            </a:r>
            <a:r>
              <a:rPr lang="en-US" sz="1050" i="1" kern="1200" dirty="0" smtClean="0">
                <a:solidFill>
                  <a:schemeClr val="tx1"/>
                </a:solidFill>
                <a:effectLst/>
                <a:latin typeface="+mn-lt"/>
                <a:ea typeface="+mn-ea"/>
                <a:cs typeface="+mn-cs"/>
              </a:rPr>
              <a:t>P</a:t>
            </a:r>
            <a:r>
              <a:rPr lang="en-US" sz="1050" kern="1200" dirty="0" smtClean="0">
                <a:solidFill>
                  <a:schemeClr val="tx1"/>
                </a:solidFill>
                <a:effectLst/>
                <a:latin typeface="+mn-lt"/>
                <a:ea typeface="+mn-ea"/>
                <a:cs typeface="+mn-cs"/>
              </a:rPr>
              <a:t>(</a:t>
            </a:r>
            <a:r>
              <a:rPr lang="en-US" sz="1050" i="1" kern="1200" dirty="0" smtClean="0">
                <a:solidFill>
                  <a:schemeClr val="tx1"/>
                </a:solidFill>
                <a:effectLst/>
                <a:latin typeface="+mn-lt"/>
                <a:ea typeface="+mn-ea"/>
                <a:cs typeface="+mn-cs"/>
              </a:rPr>
              <a:t>W</a:t>
            </a:r>
            <a:r>
              <a:rPr lang="en-US" sz="1050" kern="1200" dirty="0" smtClean="0">
                <a:solidFill>
                  <a:schemeClr val="tx1"/>
                </a:solidFill>
                <a:effectLst/>
                <a:latin typeface="+mn-lt"/>
                <a:ea typeface="+mn-ea"/>
                <a:cs typeface="+mn-cs"/>
              </a:rPr>
              <a:t>)</a:t>
            </a:r>
            <a:r>
              <a:rPr lang="fa-IR" sz="1050" kern="1200" dirty="0" smtClean="0">
                <a:solidFill>
                  <a:schemeClr val="tx1"/>
                </a:solidFill>
                <a:effectLst/>
                <a:latin typeface="+mn-lt"/>
                <a:ea typeface="+mn-ea"/>
                <a:cs typeface="+mn-cs"/>
              </a:rPr>
              <a:t>، می‌توان از احتمال </a:t>
            </a:r>
            <a:r>
              <a:rPr lang="en-US" sz="1050" kern="1200" dirty="0" smtClean="0">
                <a:solidFill>
                  <a:schemeClr val="tx1"/>
                </a:solidFill>
                <a:effectLst/>
                <a:latin typeface="+mn-lt"/>
                <a:ea typeface="+mn-ea"/>
                <a:cs typeface="+mn-cs"/>
              </a:rPr>
              <a:t>trigram</a:t>
            </a:r>
            <a:r>
              <a:rPr lang="fa-IR" sz="1050" kern="1200" dirty="0" smtClean="0">
                <a:solidFill>
                  <a:schemeClr val="tx1"/>
                </a:solidFill>
                <a:effectLst/>
                <a:latin typeface="+mn-lt"/>
                <a:ea typeface="+mn-ea"/>
                <a:cs typeface="+mn-cs"/>
              </a:rPr>
              <a:t> جمله استفاده نمود، یعنی احتمال یک کلمه به شرط دو کلمه قبلش بدست می‌آید. </a:t>
            </a:r>
            <a:endParaRPr lang="en-US" sz="1050" kern="1200" dirty="0" smtClean="0">
              <a:solidFill>
                <a:schemeClr val="tx1"/>
              </a:solidFill>
              <a:effectLst/>
              <a:latin typeface="+mn-lt"/>
              <a:ea typeface="+mn-ea"/>
              <a:cs typeface="+mn-cs"/>
            </a:endParaRPr>
          </a:p>
          <a:p>
            <a:pPr algn="r" rtl="1"/>
            <a:endParaRPr lang="fa-IR" dirty="0"/>
          </a:p>
        </p:txBody>
      </p:sp>
      <p:sp>
        <p:nvSpPr>
          <p:cNvPr id="4" name="Slide Number Placeholder 3"/>
          <p:cNvSpPr>
            <a:spLocks noGrp="1"/>
          </p:cNvSpPr>
          <p:nvPr>
            <p:ph type="sldNum" sz="quarter" idx="10"/>
          </p:nvPr>
        </p:nvSpPr>
        <p:spPr/>
        <p:txBody>
          <a:bodyPr/>
          <a:lstStyle/>
          <a:p>
            <a:fld id="{EA07A4C1-E4A4-4112-80BC-4A3B766EAB73}" type="slidenum">
              <a:rPr lang="fa-IR" smtClean="0"/>
              <a:pPr/>
              <a:t>11</a:t>
            </a:fld>
            <a:endParaRPr lang="fa-IR"/>
          </a:p>
        </p:txBody>
      </p:sp>
    </p:spTree>
    <p:extLst>
      <p:ext uri="{BB962C8B-B14F-4D97-AF65-F5344CB8AC3E}">
        <p14:creationId xmlns:p14="http://schemas.microsoft.com/office/powerpoint/2010/main" val="2196765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200"/>
              </a:spcBef>
              <a:spcAft>
                <a:spcPts val="200"/>
              </a:spcAft>
              <a:buClrTx/>
              <a:buSzTx/>
              <a:buFontTx/>
              <a:buNone/>
              <a:tabLst/>
              <a:defRPr/>
            </a:pPr>
            <a:r>
              <a:rPr lang="fa-IR" sz="1050" kern="1200" dirty="0" smtClean="0">
                <a:solidFill>
                  <a:schemeClr val="tx1"/>
                </a:solidFill>
                <a:effectLst/>
                <a:latin typeface="+mn-lt"/>
                <a:ea typeface="+mn-ea"/>
                <a:cs typeface="+mn-cs"/>
              </a:rPr>
              <a:t>پیشرفت‌های اخیر بیانگر پیاده‌سازی نسخه‌های توسعه یافته‌ای است که برای بهبود مدل کانال نویزی و تصحیح خطای املای کلمه ارائه شده­‌اند. اگر ما سیستم کانال نویزی پایه‌ای که شرح داده شد را بر روی هر کلمه اجرا کنیم، </a:t>
            </a:r>
            <a:r>
              <a:rPr lang="en-US" sz="1050" kern="1200" dirty="0" smtClean="0">
                <a:solidFill>
                  <a:schemeClr val="tx1"/>
                </a:solidFill>
                <a:effectLst/>
                <a:latin typeface="+mn-lt"/>
                <a:ea typeface="+mn-ea"/>
                <a:cs typeface="+mn-cs"/>
              </a:rPr>
              <a:t>Overcorrecting</a:t>
            </a:r>
            <a:r>
              <a:rPr lang="fa-IR" sz="1050" kern="1200" dirty="0" smtClean="0">
                <a:solidFill>
                  <a:schemeClr val="tx1"/>
                </a:solidFill>
                <a:effectLst/>
                <a:latin typeface="+mn-lt"/>
                <a:ea typeface="+mn-ea"/>
                <a:cs typeface="+mn-cs"/>
              </a:rPr>
              <a:t> اتفاق می‌افتد، که در آن کلمه صحیح اما نادر (برای مثال نام‌ها) با کلمه‌ای که بیشترین فراوانی را دارد جایگزین می‌شود.</a:t>
            </a:r>
            <a:r>
              <a:rPr lang="ar-SA" sz="1050" kern="1200" dirty="0" smtClean="0">
                <a:solidFill>
                  <a:schemeClr val="tx1"/>
                </a:solidFill>
                <a:effectLst/>
                <a:latin typeface="+mn-lt"/>
                <a:ea typeface="+mn-ea"/>
                <a:cs typeface="+mn-cs"/>
              </a:rPr>
              <a:t> بنابراین الگوریتم‌های مدرن</a:t>
            </a:r>
            <a:r>
              <a:rPr lang="fa-IR" sz="1050" kern="1200" dirty="0" smtClean="0">
                <a:solidFill>
                  <a:schemeClr val="tx1"/>
                </a:solidFill>
                <a:effectLst/>
                <a:latin typeface="+mn-lt"/>
                <a:ea typeface="+mn-ea"/>
                <a:cs typeface="+mn-cs"/>
              </a:rPr>
              <a:t> نیاز به تقویت کانال نویزی با روش‌هایی برای شناسایی اینکه آیا کلمه بطور واقعی درست بوده است یا خیر دارند.</a:t>
            </a:r>
          </a:p>
          <a:p>
            <a:pPr marL="0" marR="0" indent="0" algn="r" defTabSz="914400" rtl="1" eaLnBrk="1" fontAlgn="auto" latinLnBrk="0" hangingPunct="1">
              <a:lnSpc>
                <a:spcPct val="100000"/>
              </a:lnSpc>
              <a:spcBef>
                <a:spcPts val="200"/>
              </a:spcBef>
              <a:spcAft>
                <a:spcPts val="200"/>
              </a:spcAft>
              <a:buClrTx/>
              <a:buSzTx/>
              <a:buFontTx/>
              <a:buNone/>
              <a:tabLst/>
              <a:defRPr/>
            </a:pPr>
            <a:r>
              <a:rPr lang="fa-IR" sz="1050" kern="1200" dirty="0" smtClean="0">
                <a:solidFill>
                  <a:schemeClr val="tx1"/>
                </a:solidFill>
                <a:effectLst/>
                <a:latin typeface="+mn-lt"/>
                <a:ea typeface="+mn-ea"/>
                <a:cs typeface="+mn-cs"/>
              </a:rPr>
              <a:t>برخی سیستم‌ها در تصمیم‌گیری اینکه آیا می‌توان به اصلاحات پیشنهادی اعتماد نمود یا خیر محتاط‌تر عمل می‌کنند.آن‌ها پیشنهادی را انتخاب می‌کنند که در آن</a:t>
            </a:r>
            <a:r>
              <a:rPr lang="en-US" sz="1050" i="1" kern="1200" dirty="0" smtClean="0">
                <a:solidFill>
                  <a:schemeClr val="tx1"/>
                </a:solidFill>
                <a:effectLst/>
                <a:latin typeface="+mn-lt"/>
                <a:ea typeface="+mn-ea"/>
                <a:cs typeface="+mn-cs"/>
              </a:rPr>
              <a:t>P</a:t>
            </a:r>
            <a:r>
              <a:rPr lang="en-US" sz="1050" kern="1200" dirty="0" smtClean="0">
                <a:solidFill>
                  <a:schemeClr val="tx1"/>
                </a:solidFill>
                <a:effectLst/>
                <a:latin typeface="+mn-lt"/>
                <a:ea typeface="+mn-ea"/>
                <a:cs typeface="+mn-cs"/>
              </a:rPr>
              <a:t>(</a:t>
            </a:r>
            <a:r>
              <a:rPr lang="en-US" sz="1050" i="1" kern="1200" dirty="0" err="1" smtClean="0">
                <a:solidFill>
                  <a:schemeClr val="tx1"/>
                </a:solidFill>
                <a:effectLst/>
                <a:latin typeface="+mn-lt"/>
                <a:ea typeface="+mn-ea"/>
                <a:cs typeface="+mn-cs"/>
              </a:rPr>
              <a:t>w</a:t>
            </a:r>
            <a:r>
              <a:rPr lang="en-US" sz="1050" kern="1200" dirty="0" err="1" smtClean="0">
                <a:solidFill>
                  <a:schemeClr val="tx1"/>
                </a:solidFill>
                <a:effectLst/>
                <a:latin typeface="+mn-lt"/>
                <a:ea typeface="+mn-ea"/>
                <a:cs typeface="+mn-cs"/>
              </a:rPr>
              <a:t>|</a:t>
            </a:r>
            <a:r>
              <a:rPr lang="en-US" sz="1050" i="1" kern="1200" dirty="0" err="1" smtClean="0">
                <a:solidFill>
                  <a:schemeClr val="tx1"/>
                </a:solidFill>
                <a:effectLst/>
                <a:latin typeface="+mn-lt"/>
                <a:ea typeface="+mn-ea"/>
                <a:cs typeface="+mn-cs"/>
              </a:rPr>
              <a:t>x</a:t>
            </a:r>
            <a:r>
              <a:rPr lang="en-US" sz="1050" kern="1200" dirty="0" smtClean="0">
                <a:solidFill>
                  <a:schemeClr val="tx1"/>
                </a:solidFill>
                <a:effectLst/>
                <a:latin typeface="+mn-lt"/>
                <a:ea typeface="+mn-ea"/>
                <a:cs typeface="+mn-cs"/>
              </a:rPr>
              <a:t>)</a:t>
            </a:r>
            <a:r>
              <a:rPr lang="fa-IR" sz="1050" kern="1200" dirty="0" smtClean="0">
                <a:solidFill>
                  <a:schemeClr val="tx1"/>
                </a:solidFill>
                <a:effectLst/>
                <a:latin typeface="+mn-lt"/>
                <a:ea typeface="+mn-ea"/>
                <a:cs typeface="+mn-cs"/>
              </a:rPr>
              <a:t> احتمال بیشتری از خود کلمه داشته باشد، این سیستم برای انتخاب کلمه صحیح </a:t>
            </a:r>
            <a:r>
              <a:rPr lang="en-US" sz="1050" i="1" kern="1200" dirty="0" smtClean="0">
                <a:solidFill>
                  <a:schemeClr val="tx1"/>
                </a:solidFill>
                <a:effectLst/>
                <a:latin typeface="+mn-lt"/>
                <a:ea typeface="+mn-ea"/>
                <a:cs typeface="+mn-cs"/>
              </a:rPr>
              <a:t>w</a:t>
            </a:r>
            <a:r>
              <a:rPr lang="fa-IR" sz="1050" kern="1200" dirty="0" smtClean="0">
                <a:solidFill>
                  <a:schemeClr val="tx1"/>
                </a:solidFill>
                <a:effectLst/>
                <a:latin typeface="+mn-lt"/>
                <a:ea typeface="+mn-ea"/>
                <a:cs typeface="+mn-cs"/>
              </a:rPr>
              <a:t> و نسبت به حفظ کلمه غیر صحیح </a:t>
            </a:r>
            <a:r>
              <a:rPr lang="en-US" sz="1050" i="1" kern="1200" dirty="0" smtClean="0">
                <a:solidFill>
                  <a:schemeClr val="tx1"/>
                </a:solidFill>
                <a:effectLst/>
                <a:latin typeface="+mn-lt"/>
                <a:ea typeface="+mn-ea"/>
                <a:cs typeface="+mn-cs"/>
              </a:rPr>
              <a:t>x</a:t>
            </a:r>
            <a:r>
              <a:rPr lang="fa-IR" sz="1050" kern="1200" dirty="0" smtClean="0">
                <a:solidFill>
                  <a:schemeClr val="tx1"/>
                </a:solidFill>
                <a:effectLst/>
                <a:latin typeface="+mn-lt"/>
                <a:ea typeface="+mn-ea"/>
                <a:cs typeface="+mn-cs"/>
              </a:rPr>
              <a:t> بیشتر دقت می‌کند تا تفاوت احتمالات به اندازه کافی زیاد باشد. بهترین اصلاح </a:t>
            </a:r>
            <a:r>
              <a:rPr lang="en-US" sz="1050" i="1" kern="1200" dirty="0" smtClean="0">
                <a:solidFill>
                  <a:schemeClr val="tx1"/>
                </a:solidFill>
                <a:effectLst/>
                <a:latin typeface="+mn-lt"/>
                <a:ea typeface="+mn-ea"/>
                <a:cs typeface="+mn-cs"/>
              </a:rPr>
              <a:t>w </a:t>
            </a:r>
            <a:r>
              <a:rPr lang="fa-IR" sz="1050" kern="1200" dirty="0" smtClean="0">
                <a:solidFill>
                  <a:schemeClr val="tx1"/>
                </a:solidFill>
                <a:effectLst/>
                <a:latin typeface="+mn-lt"/>
                <a:ea typeface="+mn-ea"/>
                <a:cs typeface="+mn-cs"/>
              </a:rPr>
              <a:t>زمانی انتخاب می‌شود که رابطه زیر برقرار باشد: </a:t>
            </a:r>
            <a:endParaRPr lang="fa-IR" dirty="0"/>
          </a:p>
        </p:txBody>
      </p:sp>
      <p:sp>
        <p:nvSpPr>
          <p:cNvPr id="4" name="Slide Number Placeholder 3"/>
          <p:cNvSpPr>
            <a:spLocks noGrp="1"/>
          </p:cNvSpPr>
          <p:nvPr>
            <p:ph type="sldNum" sz="quarter" idx="10"/>
          </p:nvPr>
        </p:nvSpPr>
        <p:spPr/>
        <p:txBody>
          <a:bodyPr/>
          <a:lstStyle/>
          <a:p>
            <a:fld id="{EA07A4C1-E4A4-4112-80BC-4A3B766EAB73}" type="slidenum">
              <a:rPr lang="fa-IR" smtClean="0"/>
              <a:pPr/>
              <a:t>12</a:t>
            </a:fld>
            <a:endParaRPr lang="fa-IR"/>
          </a:p>
        </p:txBody>
      </p:sp>
    </p:spTree>
    <p:extLst>
      <p:ext uri="{BB962C8B-B14F-4D97-AF65-F5344CB8AC3E}">
        <p14:creationId xmlns:p14="http://schemas.microsoft.com/office/powerpoint/2010/main" val="2196765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pPr algn="r" rtl="1"/>
            <a:r>
              <a:rPr lang="fa-IR" sz="1050" kern="1200" dirty="0" smtClean="0">
                <a:solidFill>
                  <a:schemeClr val="tx1"/>
                </a:solidFill>
                <a:effectLst/>
                <a:latin typeface="+mn-lt"/>
                <a:ea typeface="+mn-ea"/>
                <a:cs typeface="+mn-cs"/>
              </a:rPr>
              <a:t>وابسته به کاربرد، ممکن است چک‌کننده‌های املا تصمیم به اصلاح خودکار کلمات بگیرند یا صرفا آن را به عنوان خطا علامت‌دار کنند و کلمات پیشنهادی را ارائه دهند. این تصمیم اغلب بوسیله دسته‌بندها گرفته می‌شود تا بهترین کلمه پیشنهادی را با استفاده از ویژگی‌هایی مثل تفاوت لگاریتم احتمالات بین کلمات پیشنهادی، انتخاب کنند</a:t>
            </a:r>
            <a:r>
              <a:rPr lang="en-US" sz="1050" kern="1200" dirty="0" smtClean="0">
                <a:solidFill>
                  <a:schemeClr val="tx1"/>
                </a:solidFill>
                <a:effectLst/>
                <a:latin typeface="+mn-lt"/>
                <a:ea typeface="+mn-ea"/>
                <a:cs typeface="+mn-cs"/>
              </a:rPr>
              <a:t>(</a:t>
            </a:r>
            <a:r>
              <a:rPr lang="en-US" sz="1050" kern="1200" dirty="0" err="1" smtClean="0">
                <a:solidFill>
                  <a:schemeClr val="tx1"/>
                </a:solidFill>
                <a:effectLst/>
                <a:latin typeface="+mn-lt"/>
                <a:ea typeface="+mn-ea"/>
                <a:cs typeface="+mn-cs"/>
              </a:rPr>
              <a:t>Fivez</a:t>
            </a:r>
            <a:r>
              <a:rPr lang="en-US" sz="1050" kern="1200" dirty="0" smtClean="0">
                <a:solidFill>
                  <a:schemeClr val="tx1"/>
                </a:solidFill>
                <a:effectLst/>
                <a:latin typeface="+mn-lt"/>
                <a:ea typeface="+mn-ea"/>
                <a:cs typeface="+mn-cs"/>
              </a:rPr>
              <a:t> et al., 2017)</a:t>
            </a:r>
            <a:r>
              <a:rPr lang="ar-SA" sz="1050" kern="1200" dirty="0" smtClean="0">
                <a:solidFill>
                  <a:schemeClr val="tx1"/>
                </a:solidFill>
                <a:effectLst/>
                <a:latin typeface="+mn-lt"/>
                <a:ea typeface="+mn-ea"/>
                <a:cs typeface="+mn-cs"/>
              </a:rPr>
              <a:t>. </a:t>
            </a:r>
            <a:endParaRPr lang="en-US" sz="1050" kern="1200" dirty="0" smtClean="0">
              <a:solidFill>
                <a:schemeClr val="tx1"/>
              </a:solidFill>
              <a:effectLst/>
              <a:latin typeface="+mn-lt"/>
              <a:ea typeface="+mn-ea"/>
              <a:cs typeface="+mn-cs"/>
            </a:endParaRPr>
          </a:p>
          <a:p>
            <a:pPr marL="0" marR="0" indent="0" algn="r" defTabSz="914400" rtl="1" eaLnBrk="1" fontAlgn="auto" latinLnBrk="0" hangingPunct="1">
              <a:lnSpc>
                <a:spcPct val="100000"/>
              </a:lnSpc>
              <a:spcBef>
                <a:spcPts val="200"/>
              </a:spcBef>
              <a:spcAft>
                <a:spcPts val="200"/>
              </a:spcAft>
              <a:buClrTx/>
              <a:buSzTx/>
              <a:buFontTx/>
              <a:buNone/>
              <a:tabLst/>
              <a:defRPr/>
            </a:pPr>
            <a:endParaRPr lang="fa-IR" dirty="0"/>
          </a:p>
        </p:txBody>
      </p:sp>
      <p:sp>
        <p:nvSpPr>
          <p:cNvPr id="4" name="Slide Number Placeholder 3"/>
          <p:cNvSpPr>
            <a:spLocks noGrp="1"/>
          </p:cNvSpPr>
          <p:nvPr>
            <p:ph type="sldNum" sz="quarter" idx="10"/>
          </p:nvPr>
        </p:nvSpPr>
        <p:spPr/>
        <p:txBody>
          <a:bodyPr/>
          <a:lstStyle/>
          <a:p>
            <a:fld id="{EA07A4C1-E4A4-4112-80BC-4A3B766EAB73}" type="slidenum">
              <a:rPr lang="fa-IR" smtClean="0"/>
              <a:pPr/>
              <a:t>13</a:t>
            </a:fld>
            <a:endParaRPr lang="fa-IR"/>
          </a:p>
        </p:txBody>
      </p:sp>
    </p:spTree>
    <p:extLst>
      <p:ext uri="{BB962C8B-B14F-4D97-AF65-F5344CB8AC3E}">
        <p14:creationId xmlns:p14="http://schemas.microsoft.com/office/powerpoint/2010/main" val="663295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200"/>
              </a:spcBef>
              <a:spcAft>
                <a:spcPts val="200"/>
              </a:spcAft>
              <a:buClrTx/>
              <a:buSzTx/>
              <a:buFontTx/>
              <a:buNone/>
              <a:tabLst/>
              <a:defRPr/>
            </a:pPr>
            <a:r>
              <a:rPr lang="ar-SA" sz="1050" kern="1200" dirty="0" smtClean="0">
                <a:solidFill>
                  <a:schemeClr val="tx1"/>
                </a:solidFill>
                <a:effectLst/>
                <a:latin typeface="+mn-lt"/>
                <a:ea typeface="+mn-ea"/>
                <a:cs typeface="+mn-cs"/>
              </a:rPr>
              <a:t>همچنین ما می‌توانیم کارایی مدل کانال نویزی را با تغییر چگونگی ترکیب احتمال پیشین و </a:t>
            </a:r>
            <a:r>
              <a:rPr lang="en-US" sz="1050" kern="1200" dirty="0" smtClean="0">
                <a:solidFill>
                  <a:schemeClr val="tx1"/>
                </a:solidFill>
                <a:effectLst/>
                <a:latin typeface="+mn-lt"/>
                <a:ea typeface="+mn-ea"/>
                <a:cs typeface="+mn-cs"/>
              </a:rPr>
              <a:t>likelihood</a:t>
            </a:r>
            <a:r>
              <a:rPr lang="fa-IR" sz="1050" kern="1200" dirty="0" smtClean="0">
                <a:solidFill>
                  <a:schemeClr val="tx1"/>
                </a:solidFill>
                <a:effectLst/>
                <a:latin typeface="+mn-lt"/>
                <a:ea typeface="+mn-ea"/>
                <a:cs typeface="+mn-cs"/>
              </a:rPr>
              <a:t> بهبود بخشیم. در مدل استاندارد، آن‌ها فقط در یکدیگر ضرب می‌شوند. اما اغلب این احتمال‌ها متناسب نیستند؛ ممکن است مدل زبان یا مدل کانال دامنه‌های بسیار متفاوتی داشته باشند. ممکن است بسته به کاربرد یا مجموعه داده‌ها ما به یکی از دو مدل زیر بیشتر اعتماد کنیم. بنابراین ما با استفاده از ترکیب وزن‌دار، یکی از فاکتورها را به توان λ می‌رسانیم</a:t>
            </a:r>
            <a:r>
              <a:rPr lang="en-US" sz="1050" kern="1200" dirty="0" smtClean="0">
                <a:solidFill>
                  <a:schemeClr val="tx1"/>
                </a:solidFill>
                <a:effectLst/>
                <a:latin typeface="+mn-lt"/>
                <a:ea typeface="+mn-ea"/>
                <a:cs typeface="+mn-cs"/>
              </a:rPr>
              <a:t>(</a:t>
            </a:r>
            <a:r>
              <a:rPr lang="en-US" sz="1050" kern="1200" dirty="0" err="1" smtClean="0">
                <a:solidFill>
                  <a:schemeClr val="tx1"/>
                </a:solidFill>
                <a:effectLst/>
                <a:latin typeface="+mn-lt"/>
                <a:ea typeface="+mn-ea"/>
                <a:cs typeface="+mn-cs"/>
              </a:rPr>
              <a:t>Jurafsky</a:t>
            </a:r>
            <a:r>
              <a:rPr lang="en-US" sz="1050" kern="1200" dirty="0" smtClean="0">
                <a:solidFill>
                  <a:schemeClr val="tx1"/>
                </a:solidFill>
                <a:effectLst/>
                <a:latin typeface="+mn-lt"/>
                <a:ea typeface="+mn-ea"/>
                <a:cs typeface="+mn-cs"/>
              </a:rPr>
              <a:t> et al., 2017)</a:t>
            </a:r>
            <a:r>
              <a:rPr lang="en-US" dirty="0" smtClean="0">
                <a:effectLst/>
              </a:rPr>
              <a:t> </a:t>
            </a:r>
            <a:r>
              <a:rPr lang="en-US" sz="1050" kern="1200" dirty="0" smtClean="0">
                <a:solidFill>
                  <a:schemeClr val="tx1"/>
                </a:solidFill>
                <a:effectLst/>
                <a:latin typeface="+mn-lt"/>
                <a:ea typeface="+mn-ea"/>
                <a:cs typeface="+mn-cs"/>
              </a:rPr>
              <a:t>classifier</a:t>
            </a:r>
            <a:r>
              <a:rPr lang="fa-IR" sz="1050" kern="1200" dirty="0" smtClean="0">
                <a:solidFill>
                  <a:schemeClr val="tx1"/>
                </a:solidFill>
                <a:effectLst/>
                <a:latin typeface="+mn-lt"/>
                <a:ea typeface="+mn-ea"/>
                <a:cs typeface="+mn-cs"/>
              </a:rPr>
              <a:t> یا از ان ها لگاریتم می گیریم</a:t>
            </a:r>
            <a:r>
              <a:rPr lang="fa-IR" sz="1050" kern="1200" baseline="0" dirty="0" smtClean="0">
                <a:solidFill>
                  <a:schemeClr val="tx1"/>
                </a:solidFill>
                <a:effectLst/>
                <a:latin typeface="+mn-lt"/>
                <a:ea typeface="+mn-ea"/>
                <a:cs typeface="+mn-cs"/>
              </a:rPr>
              <a:t>. </a:t>
            </a:r>
            <a:r>
              <a:rPr lang="fa-IR" sz="1050" kern="1200" dirty="0" smtClean="0">
                <a:solidFill>
                  <a:schemeClr val="tx1"/>
                </a:solidFill>
                <a:effectLst/>
                <a:latin typeface="+mn-lt"/>
                <a:ea typeface="+mn-ea"/>
                <a:cs typeface="+mn-cs"/>
              </a:rPr>
              <a:t>سپس پارامتر λ را آموزش و با کمک مجموعه داده تست تنظیم می‌کنیم.  </a:t>
            </a:r>
            <a:endParaRPr lang="en-US" sz="1050" kern="1200" dirty="0" smtClean="0">
              <a:solidFill>
                <a:schemeClr val="tx1"/>
              </a:solidFill>
              <a:effectLst/>
              <a:latin typeface="+mn-lt"/>
              <a:ea typeface="+mn-ea"/>
              <a:cs typeface="+mn-cs"/>
            </a:endParaRPr>
          </a:p>
          <a:p>
            <a:pPr algn="r" rtl="1"/>
            <a:endParaRPr lang="en-US" sz="1050" kern="1200" dirty="0" smtClean="0">
              <a:solidFill>
                <a:schemeClr val="tx1"/>
              </a:solidFill>
              <a:effectLst/>
              <a:latin typeface="+mn-lt"/>
              <a:ea typeface="+mn-ea"/>
              <a:cs typeface="+mn-cs"/>
            </a:endParaRPr>
          </a:p>
          <a:p>
            <a:pPr marL="0" marR="0" indent="0" algn="r" defTabSz="914400" rtl="1" eaLnBrk="1" fontAlgn="auto" latinLnBrk="0" hangingPunct="1">
              <a:lnSpc>
                <a:spcPct val="100000"/>
              </a:lnSpc>
              <a:spcBef>
                <a:spcPts val="200"/>
              </a:spcBef>
              <a:spcAft>
                <a:spcPts val="200"/>
              </a:spcAft>
              <a:buClrTx/>
              <a:buSzTx/>
              <a:buFontTx/>
              <a:buNone/>
              <a:tabLst/>
              <a:defRPr/>
            </a:pPr>
            <a:endParaRPr lang="fa-IR" dirty="0"/>
          </a:p>
        </p:txBody>
      </p:sp>
      <p:sp>
        <p:nvSpPr>
          <p:cNvPr id="4" name="Slide Number Placeholder 3"/>
          <p:cNvSpPr>
            <a:spLocks noGrp="1"/>
          </p:cNvSpPr>
          <p:nvPr>
            <p:ph type="sldNum" sz="quarter" idx="10"/>
          </p:nvPr>
        </p:nvSpPr>
        <p:spPr/>
        <p:txBody>
          <a:bodyPr/>
          <a:lstStyle/>
          <a:p>
            <a:fld id="{EA07A4C1-E4A4-4112-80BC-4A3B766EAB73}" type="slidenum">
              <a:rPr lang="fa-IR" smtClean="0"/>
              <a:pPr/>
              <a:t>14</a:t>
            </a:fld>
            <a:endParaRPr lang="fa-IR"/>
          </a:p>
        </p:txBody>
      </p:sp>
    </p:spTree>
    <p:extLst>
      <p:ext uri="{BB962C8B-B14F-4D97-AF65-F5344CB8AC3E}">
        <p14:creationId xmlns:p14="http://schemas.microsoft.com/office/powerpoint/2010/main" val="2627578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200"/>
              </a:spcBef>
              <a:spcAft>
                <a:spcPts val="200"/>
              </a:spcAft>
              <a:buClrTx/>
              <a:buSzTx/>
              <a:buFontTx/>
              <a:buNone/>
              <a:tabLst/>
              <a:defRPr/>
            </a:pPr>
            <a:r>
              <a:rPr lang="fa-IR" sz="1050" kern="1200" dirty="0" smtClean="0">
                <a:solidFill>
                  <a:schemeClr val="tx1"/>
                </a:solidFill>
                <a:effectLst/>
                <a:latin typeface="+mn-lt"/>
                <a:ea typeface="+mn-ea"/>
                <a:cs typeface="+mn-cs"/>
              </a:rPr>
              <a:t>همچنین محققین ثابت کردند که دقت شناسایی اشتباهات املایی در تصاویر با استفاده از رویکردهای مبتنی بر واژه‌نامه 69% تا 88% است در حالیکه روش‌های مختلف یادگیری عمیق دقت 91% تا 96% را به دست آوردند. آن‌ها نشان دادند که استفاده از شبکه‌های عصبی عمیق و ترکیب آن با واژه‌نامه دقت شناسایی کلمات دارای خطای املایی را به 97% افزایش می‌دهد </a:t>
            </a:r>
            <a:r>
              <a:rPr lang="en-US" sz="1050" kern="1200" dirty="0" smtClean="0">
                <a:solidFill>
                  <a:schemeClr val="tx1"/>
                </a:solidFill>
                <a:effectLst/>
                <a:latin typeface="+mn-lt"/>
                <a:ea typeface="+mn-ea"/>
                <a:cs typeface="+mn-cs"/>
              </a:rPr>
              <a:t>(Shapiro et al. 2018)</a:t>
            </a:r>
            <a:r>
              <a:rPr lang="fa-IR" sz="1050" kern="1200" dirty="0" smtClean="0">
                <a:solidFill>
                  <a:schemeClr val="tx1"/>
                </a:solidFill>
                <a:effectLst/>
                <a:latin typeface="+mn-lt"/>
                <a:ea typeface="+mn-ea"/>
                <a:cs typeface="+mn-cs"/>
              </a:rPr>
              <a:t>. بنابراین آن‌ها با استفاده از شبکه‌های عصبی عمیق یک رویکرد نوین برای شناسایی و دسته‌بندی کاراکترهای نوری دارای خطای املایی در پیکره‌های نویزدار پیشنهاد دادند.</a:t>
            </a:r>
            <a:endParaRPr lang="en-US" sz="1050" kern="1200" dirty="0" smtClean="0">
              <a:solidFill>
                <a:schemeClr val="tx1"/>
              </a:solidFill>
              <a:effectLst/>
              <a:latin typeface="+mn-lt"/>
              <a:ea typeface="+mn-ea"/>
              <a:cs typeface="+mn-cs"/>
            </a:endParaRPr>
          </a:p>
          <a:p>
            <a:pPr algn="r" rtl="1"/>
            <a:r>
              <a:rPr lang="fa-IR" sz="1050" kern="1200" dirty="0" smtClean="0">
                <a:solidFill>
                  <a:schemeClr val="tx1"/>
                </a:solidFill>
                <a:effectLst/>
                <a:latin typeface="+mn-lt"/>
                <a:ea typeface="+mn-ea"/>
                <a:cs typeface="+mn-cs"/>
              </a:rPr>
              <a:t>تحقیق اخیر </a:t>
            </a:r>
            <a:r>
              <a:rPr lang="en-US" sz="1050" b="1" kern="1200" dirty="0" smtClean="0">
                <a:solidFill>
                  <a:schemeClr val="tx1"/>
                </a:solidFill>
                <a:effectLst/>
                <a:latin typeface="+mn-lt"/>
                <a:ea typeface="+mn-ea"/>
                <a:cs typeface="+mn-cs"/>
              </a:rPr>
              <a:t>(</a:t>
            </a:r>
            <a:r>
              <a:rPr lang="en-US" sz="1050" b="1" kern="1200" dirty="0" err="1" smtClean="0">
                <a:solidFill>
                  <a:schemeClr val="tx1"/>
                </a:solidFill>
                <a:effectLst/>
                <a:latin typeface="+mn-lt"/>
                <a:ea typeface="+mn-ea"/>
                <a:cs typeface="+mn-cs"/>
              </a:rPr>
              <a:t>Christanti</a:t>
            </a:r>
            <a:r>
              <a:rPr lang="en-US" sz="1050" b="1" kern="1200" dirty="0" smtClean="0">
                <a:solidFill>
                  <a:schemeClr val="tx1"/>
                </a:solidFill>
                <a:effectLst/>
                <a:latin typeface="+mn-lt"/>
                <a:ea typeface="+mn-ea"/>
                <a:cs typeface="+mn-cs"/>
              </a:rPr>
              <a:t> M, 2018) </a:t>
            </a:r>
            <a:r>
              <a:rPr lang="fa-IR" sz="1050" kern="1200" dirty="0" smtClean="0">
                <a:solidFill>
                  <a:schemeClr val="tx1"/>
                </a:solidFill>
                <a:effectLst/>
                <a:latin typeface="+mn-lt"/>
                <a:ea typeface="+mn-ea"/>
                <a:cs typeface="+mn-cs"/>
              </a:rPr>
              <a:t>درباره تصحیح املای غیرکلامی و خطاهای واقعی کلمه، نشان می‌دهد سیستم پیشنهادی محققین که از ترکیب فاصله ویرایشی </a:t>
            </a:r>
            <a:r>
              <a:rPr lang="en-US" sz="1050" kern="1200" dirty="0" err="1" smtClean="0">
                <a:solidFill>
                  <a:schemeClr val="tx1"/>
                </a:solidFill>
                <a:effectLst/>
                <a:latin typeface="+mn-lt"/>
                <a:ea typeface="+mn-ea"/>
                <a:cs typeface="+mn-cs"/>
              </a:rPr>
              <a:t>Damerau-Levenshtein</a:t>
            </a:r>
            <a:r>
              <a:rPr lang="fa-IR" sz="1050" kern="1200" dirty="0" smtClean="0">
                <a:solidFill>
                  <a:schemeClr val="tx1"/>
                </a:solidFill>
                <a:effectLst/>
                <a:latin typeface="+mn-lt"/>
                <a:ea typeface="+mn-ea"/>
                <a:cs typeface="+mn-cs"/>
              </a:rPr>
              <a:t>، </a:t>
            </a:r>
            <a:r>
              <a:rPr lang="en-US" sz="1050" kern="1200" dirty="0" smtClean="0">
                <a:solidFill>
                  <a:schemeClr val="tx1"/>
                </a:solidFill>
                <a:effectLst/>
                <a:latin typeface="+mn-lt"/>
                <a:ea typeface="+mn-ea"/>
                <a:cs typeface="+mn-cs"/>
              </a:rPr>
              <a:t>Bigram</a:t>
            </a:r>
            <a:r>
              <a:rPr lang="fa-IR" sz="1050" kern="1200" dirty="0" smtClean="0">
                <a:solidFill>
                  <a:schemeClr val="tx1"/>
                </a:solidFill>
                <a:effectLst/>
                <a:latin typeface="+mn-lt"/>
                <a:ea typeface="+mn-ea"/>
                <a:cs typeface="+mn-cs"/>
              </a:rPr>
              <a:t> و ساختار داده </a:t>
            </a:r>
            <a:r>
              <a:rPr lang="en-US" sz="1050" kern="1200" dirty="0" err="1" smtClean="0">
                <a:solidFill>
                  <a:schemeClr val="tx1"/>
                </a:solidFill>
                <a:effectLst/>
                <a:latin typeface="+mn-lt"/>
                <a:ea typeface="+mn-ea"/>
                <a:cs typeface="+mn-cs"/>
              </a:rPr>
              <a:t>Trie</a:t>
            </a:r>
            <a:r>
              <a:rPr lang="fa-IR" sz="1050" kern="1200" dirty="0" smtClean="0">
                <a:solidFill>
                  <a:schemeClr val="tx1"/>
                </a:solidFill>
                <a:effectLst/>
                <a:latin typeface="+mn-lt"/>
                <a:ea typeface="+mn-ea"/>
                <a:cs typeface="+mn-cs"/>
              </a:rPr>
              <a:t> استفاده می‌کند؛</a:t>
            </a:r>
            <a:endParaRPr lang="en-US" sz="1050" kern="1200" dirty="0" smtClean="0">
              <a:solidFill>
                <a:schemeClr val="tx1"/>
              </a:solidFill>
              <a:effectLst/>
              <a:latin typeface="+mn-lt"/>
              <a:ea typeface="+mn-ea"/>
              <a:cs typeface="+mn-cs"/>
            </a:endParaRPr>
          </a:p>
          <a:p>
            <a:pPr marL="0" marR="0" indent="0" algn="r" defTabSz="914400" rtl="1" eaLnBrk="1" fontAlgn="auto" latinLnBrk="0" hangingPunct="1">
              <a:lnSpc>
                <a:spcPct val="100000"/>
              </a:lnSpc>
              <a:spcBef>
                <a:spcPts val="200"/>
              </a:spcBef>
              <a:spcAft>
                <a:spcPts val="200"/>
              </a:spcAft>
              <a:buClrTx/>
              <a:buSzTx/>
              <a:buFontTx/>
              <a:buNone/>
              <a:tabLst/>
              <a:defRPr/>
            </a:pPr>
            <a:endParaRPr lang="fa-IR" dirty="0"/>
          </a:p>
        </p:txBody>
      </p:sp>
      <p:sp>
        <p:nvSpPr>
          <p:cNvPr id="4" name="Slide Number Placeholder 3"/>
          <p:cNvSpPr>
            <a:spLocks noGrp="1"/>
          </p:cNvSpPr>
          <p:nvPr>
            <p:ph type="sldNum" sz="quarter" idx="10"/>
          </p:nvPr>
        </p:nvSpPr>
        <p:spPr/>
        <p:txBody>
          <a:bodyPr/>
          <a:lstStyle/>
          <a:p>
            <a:fld id="{EA07A4C1-E4A4-4112-80BC-4A3B766EAB73}" type="slidenum">
              <a:rPr lang="fa-IR" smtClean="0"/>
              <a:pPr/>
              <a:t>15</a:t>
            </a:fld>
            <a:endParaRPr lang="fa-IR"/>
          </a:p>
        </p:txBody>
      </p:sp>
    </p:spTree>
    <p:extLst>
      <p:ext uri="{BB962C8B-B14F-4D97-AF65-F5344CB8AC3E}">
        <p14:creationId xmlns:p14="http://schemas.microsoft.com/office/powerpoint/2010/main" val="3155237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pPr algn="r" rtl="1"/>
            <a:endParaRPr lang="en-US" sz="1050" kern="1200" dirty="0" smtClean="0">
              <a:solidFill>
                <a:schemeClr val="tx1"/>
              </a:solidFill>
              <a:effectLst/>
              <a:latin typeface="+mn-lt"/>
              <a:ea typeface="+mn-ea"/>
              <a:cs typeface="+mn-cs"/>
            </a:endParaRPr>
          </a:p>
          <a:p>
            <a:pPr marL="0" marR="0" indent="0" algn="r" defTabSz="914400" rtl="1" eaLnBrk="1" fontAlgn="auto" latinLnBrk="0" hangingPunct="1">
              <a:lnSpc>
                <a:spcPct val="100000"/>
              </a:lnSpc>
              <a:spcBef>
                <a:spcPts val="200"/>
              </a:spcBef>
              <a:spcAft>
                <a:spcPts val="200"/>
              </a:spcAft>
              <a:buClrTx/>
              <a:buSzTx/>
              <a:buFontTx/>
              <a:buNone/>
              <a:tabLst/>
              <a:defRPr/>
            </a:pPr>
            <a:r>
              <a:rPr lang="ar-SA" sz="1050" kern="1200" dirty="0" smtClean="0">
                <a:solidFill>
                  <a:schemeClr val="tx1"/>
                </a:solidFill>
                <a:effectLst/>
                <a:latin typeface="+mn-lt"/>
                <a:ea typeface="+mn-ea"/>
                <a:cs typeface="+mn-cs"/>
              </a:rPr>
              <a:t>سیستم تصحیح املای خودکار با استفاده از مدیریت واژگان نیز تولید شده است</a:t>
            </a:r>
            <a:r>
              <a:rPr lang="en-US" sz="1050" kern="1200" dirty="0" smtClean="0">
                <a:solidFill>
                  <a:schemeClr val="tx1"/>
                </a:solidFill>
                <a:effectLst/>
                <a:latin typeface="+mn-lt"/>
                <a:ea typeface="+mn-ea"/>
                <a:cs typeface="+mn-cs"/>
              </a:rPr>
              <a:t>(</a:t>
            </a:r>
            <a:r>
              <a:rPr lang="en-US" sz="1050" kern="1200" dirty="0" err="1" smtClean="0">
                <a:solidFill>
                  <a:schemeClr val="tx1"/>
                </a:solidFill>
                <a:effectLst/>
                <a:latin typeface="+mn-lt"/>
                <a:ea typeface="+mn-ea"/>
                <a:cs typeface="+mn-cs"/>
              </a:rPr>
              <a:t>Nejja</a:t>
            </a:r>
            <a:r>
              <a:rPr lang="en-US" sz="1050" kern="1200" dirty="0" smtClean="0">
                <a:solidFill>
                  <a:schemeClr val="tx1"/>
                </a:solidFill>
                <a:effectLst/>
                <a:latin typeface="+mn-lt"/>
                <a:ea typeface="+mn-ea"/>
                <a:cs typeface="+mn-cs"/>
              </a:rPr>
              <a:t> and </a:t>
            </a:r>
            <a:r>
              <a:rPr lang="en-US" sz="1050" kern="1200" dirty="0" err="1" smtClean="0">
                <a:solidFill>
                  <a:schemeClr val="tx1"/>
                </a:solidFill>
                <a:effectLst/>
                <a:latin typeface="+mn-lt"/>
                <a:ea typeface="+mn-ea"/>
                <a:cs typeface="+mn-cs"/>
              </a:rPr>
              <a:t>Yousfi</a:t>
            </a:r>
            <a:r>
              <a:rPr lang="en-US" sz="1050" kern="1200" dirty="0" smtClean="0">
                <a:solidFill>
                  <a:schemeClr val="tx1"/>
                </a:solidFill>
                <a:effectLst/>
                <a:latin typeface="+mn-lt"/>
                <a:ea typeface="+mn-ea"/>
                <a:cs typeface="+mn-cs"/>
              </a:rPr>
              <a:t>, 2018)</a:t>
            </a:r>
            <a:r>
              <a:rPr lang="fa-IR" sz="1050" kern="1200" dirty="0" smtClean="0">
                <a:solidFill>
                  <a:schemeClr val="tx1"/>
                </a:solidFill>
                <a:effectLst/>
                <a:latin typeface="+mn-lt"/>
                <a:ea typeface="+mn-ea"/>
                <a:cs typeface="+mn-cs"/>
              </a:rPr>
              <a:t>. محققین با استفاده از </a:t>
            </a:r>
            <a:r>
              <a:rPr lang="en-US" sz="1050" kern="1200" dirty="0" smtClean="0">
                <a:solidFill>
                  <a:schemeClr val="tx1"/>
                </a:solidFill>
                <a:effectLst/>
                <a:latin typeface="+mn-lt"/>
                <a:ea typeface="+mn-ea"/>
                <a:cs typeface="+mn-cs"/>
              </a:rPr>
              <a:t>bag-of-word</a:t>
            </a:r>
            <a:r>
              <a:rPr lang="fa-IR" sz="1050" kern="1200" dirty="0" smtClean="0">
                <a:solidFill>
                  <a:schemeClr val="tx1"/>
                </a:solidFill>
                <a:effectLst/>
                <a:latin typeface="+mn-lt"/>
                <a:ea typeface="+mn-ea"/>
                <a:cs typeface="+mn-cs"/>
              </a:rPr>
              <a:t> و مدل کانال نویزی مبتنی بر کاراکترها روشی تطبیقی برای اصلاح خطای املایی کلمه ارائه دادند </a:t>
            </a:r>
            <a:r>
              <a:rPr lang="en-US" sz="1050" kern="1200" dirty="0" smtClean="0">
                <a:solidFill>
                  <a:schemeClr val="tx1"/>
                </a:solidFill>
                <a:effectLst/>
                <a:latin typeface="+mn-lt"/>
                <a:ea typeface="+mn-ea"/>
                <a:cs typeface="+mn-cs"/>
              </a:rPr>
              <a:t>(Nagata et al., 2017)</a:t>
            </a:r>
            <a:r>
              <a:rPr lang="fa-IR" sz="1050" kern="1200" dirty="0" smtClean="0">
                <a:solidFill>
                  <a:schemeClr val="tx1"/>
                </a:solidFill>
                <a:effectLst/>
                <a:latin typeface="+mn-lt"/>
                <a:ea typeface="+mn-ea"/>
                <a:cs typeface="+mn-cs"/>
              </a:rPr>
              <a:t>. </a:t>
            </a:r>
          </a:p>
          <a:p>
            <a:pPr marL="0" marR="0" indent="0" algn="r" defTabSz="914400" rtl="1" eaLnBrk="1" fontAlgn="auto" latinLnBrk="0" hangingPunct="1">
              <a:lnSpc>
                <a:spcPct val="100000"/>
              </a:lnSpc>
              <a:spcBef>
                <a:spcPts val="200"/>
              </a:spcBef>
              <a:spcAft>
                <a:spcPts val="200"/>
              </a:spcAft>
              <a:buClrTx/>
              <a:buSzTx/>
              <a:buFontTx/>
              <a:buNone/>
              <a:tabLst/>
              <a:defRPr/>
            </a:pPr>
            <a:r>
              <a:rPr lang="fa-IR" sz="1050" kern="1200" dirty="0" smtClean="0">
                <a:solidFill>
                  <a:schemeClr val="tx1"/>
                </a:solidFill>
                <a:effectLst/>
                <a:latin typeface="+mn-lt"/>
                <a:ea typeface="+mn-ea"/>
                <a:cs typeface="+mn-cs"/>
              </a:rPr>
              <a:t>الگوریتم اصلاح خودکار خطاهای املایی در سطح جمله با استفاده از مدل کانال نویزی و امتیازدهی مجدد مبتنی بر ویژگی فرضیه‌ها برای زبان روسی ارائه شده است</a:t>
            </a:r>
            <a:r>
              <a:rPr lang="en-US" sz="1050" kern="1200" dirty="0" smtClean="0">
                <a:solidFill>
                  <a:schemeClr val="tx1"/>
                </a:solidFill>
                <a:effectLst/>
                <a:latin typeface="+mn-lt"/>
                <a:ea typeface="+mn-ea"/>
                <a:cs typeface="+mn-cs"/>
              </a:rPr>
              <a:t>(Sorokin, 2017)</a:t>
            </a:r>
            <a:r>
              <a:rPr lang="fa-IR" sz="1050" kern="1200" dirty="0" smtClean="0">
                <a:solidFill>
                  <a:schemeClr val="tx1"/>
                </a:solidFill>
                <a:effectLst/>
                <a:latin typeface="+mn-lt"/>
                <a:ea typeface="+mn-ea"/>
                <a:cs typeface="+mn-cs"/>
              </a:rPr>
              <a:t>. </a:t>
            </a:r>
          </a:p>
          <a:p>
            <a:pPr marL="0" marR="0" indent="0" algn="r" defTabSz="914400" rtl="1" eaLnBrk="1" fontAlgn="auto" latinLnBrk="0" hangingPunct="1">
              <a:lnSpc>
                <a:spcPct val="100000"/>
              </a:lnSpc>
              <a:spcBef>
                <a:spcPts val="200"/>
              </a:spcBef>
              <a:spcAft>
                <a:spcPts val="200"/>
              </a:spcAft>
              <a:buClrTx/>
              <a:buSzTx/>
              <a:buFontTx/>
              <a:buNone/>
              <a:tabLst/>
              <a:defRPr/>
            </a:pPr>
            <a:r>
              <a:rPr lang="fa-IR" sz="1050" kern="1200" dirty="0" smtClean="0">
                <a:solidFill>
                  <a:schemeClr val="tx1"/>
                </a:solidFill>
                <a:effectLst/>
                <a:latin typeface="+mn-lt"/>
                <a:ea typeface="+mn-ea"/>
                <a:cs typeface="+mn-cs"/>
              </a:rPr>
              <a:t>با استفاده از پیاده‌سازی روش </a:t>
            </a:r>
            <a:r>
              <a:rPr lang="en-US" sz="1050" kern="1200" dirty="0" smtClean="0">
                <a:solidFill>
                  <a:schemeClr val="tx1"/>
                </a:solidFill>
                <a:effectLst/>
                <a:latin typeface="+mn-lt"/>
                <a:ea typeface="+mn-ea"/>
                <a:cs typeface="+mn-cs"/>
              </a:rPr>
              <a:t>N-gram</a:t>
            </a:r>
            <a:r>
              <a:rPr lang="fa-IR" sz="1050" kern="1200" dirty="0" smtClean="0">
                <a:solidFill>
                  <a:schemeClr val="tx1"/>
                </a:solidFill>
                <a:effectLst/>
                <a:latin typeface="+mn-lt"/>
                <a:ea typeface="+mn-ea"/>
                <a:cs typeface="+mn-cs"/>
              </a:rPr>
              <a:t> بر روی کلمه و حرف، یک روش تصحیح املای حساس به متن بدون ناظر برای متن‌های پزشکی ارائه شده است </a:t>
            </a:r>
            <a:r>
              <a:rPr lang="en-US" sz="1050" kern="1200" dirty="0" smtClean="0">
                <a:solidFill>
                  <a:schemeClr val="tx1"/>
                </a:solidFill>
                <a:effectLst/>
                <a:latin typeface="+mn-lt"/>
                <a:ea typeface="+mn-ea"/>
                <a:cs typeface="+mn-cs"/>
              </a:rPr>
              <a:t>(</a:t>
            </a:r>
            <a:r>
              <a:rPr lang="en-US" sz="1050" kern="1200" dirty="0" err="1" smtClean="0">
                <a:solidFill>
                  <a:schemeClr val="tx1"/>
                </a:solidFill>
                <a:effectLst/>
                <a:latin typeface="+mn-lt"/>
                <a:ea typeface="+mn-ea"/>
                <a:cs typeface="+mn-cs"/>
              </a:rPr>
              <a:t>Fivez</a:t>
            </a:r>
            <a:r>
              <a:rPr lang="en-US" sz="1050" kern="1200" dirty="0" smtClean="0">
                <a:solidFill>
                  <a:schemeClr val="tx1"/>
                </a:solidFill>
                <a:effectLst/>
                <a:latin typeface="+mn-lt"/>
                <a:ea typeface="+mn-ea"/>
                <a:cs typeface="+mn-cs"/>
              </a:rPr>
              <a:t> et al., 2017)</a:t>
            </a:r>
            <a:r>
              <a:rPr lang="fa-IR" sz="1050" kern="1200" dirty="0" smtClean="0">
                <a:solidFill>
                  <a:schemeClr val="tx1"/>
                </a:solidFill>
                <a:effectLst/>
                <a:latin typeface="+mn-lt"/>
                <a:ea typeface="+mn-ea"/>
                <a:cs typeface="+mn-cs"/>
              </a:rPr>
              <a:t>. </a:t>
            </a:r>
            <a:endParaRPr lang="fa-IR" dirty="0"/>
          </a:p>
        </p:txBody>
      </p:sp>
      <p:sp>
        <p:nvSpPr>
          <p:cNvPr id="4" name="Slide Number Placeholder 3"/>
          <p:cNvSpPr>
            <a:spLocks noGrp="1"/>
          </p:cNvSpPr>
          <p:nvPr>
            <p:ph type="sldNum" sz="quarter" idx="10"/>
          </p:nvPr>
        </p:nvSpPr>
        <p:spPr/>
        <p:txBody>
          <a:bodyPr/>
          <a:lstStyle/>
          <a:p>
            <a:fld id="{EA07A4C1-E4A4-4112-80BC-4A3B766EAB73}" type="slidenum">
              <a:rPr lang="fa-IR" smtClean="0"/>
              <a:pPr/>
              <a:t>16</a:t>
            </a:fld>
            <a:endParaRPr lang="fa-IR"/>
          </a:p>
        </p:txBody>
      </p:sp>
    </p:spTree>
    <p:extLst>
      <p:ext uri="{BB962C8B-B14F-4D97-AF65-F5344CB8AC3E}">
        <p14:creationId xmlns:p14="http://schemas.microsoft.com/office/powerpoint/2010/main" val="4083783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pPr algn="r" rtl="1"/>
            <a:r>
              <a:rPr lang="fa-IR" dirty="0" smtClean="0"/>
              <a:t>این پژوهش</a:t>
            </a:r>
            <a:r>
              <a:rPr lang="fa-IR" baseline="0" dirty="0" smtClean="0"/>
              <a:t> نشان می دهد چگونه می توان از مدل های ریاضی و آماری موجود در شناسایی و تصحیح خطاهای املایی بهره برد. مدل کانال نویزی با استفاده از احتمال شرطی بیزین می تواند در شناسایی و تصحیح خطاهای املایی غیر کلامی و واقعی مفید باشد. همچنین نتایج نشان می دهد که دقت سیستم های تصحیح اتوماتیک خطاهای نگارشی با ترکیب مدل کانال نویزی و روش های ریاضی و اماری همچون </a:t>
            </a:r>
            <a:r>
              <a:rPr lang="en-US" baseline="0" dirty="0" smtClean="0"/>
              <a:t>Trigram</a:t>
            </a:r>
            <a:r>
              <a:rPr lang="fa-IR" baseline="0" dirty="0" smtClean="0"/>
              <a:t> و </a:t>
            </a:r>
            <a:r>
              <a:rPr lang="en-US" baseline="0" dirty="0" smtClean="0"/>
              <a:t>N-gram</a:t>
            </a:r>
            <a:r>
              <a:rPr lang="fa-IR" baseline="0" dirty="0" smtClean="0"/>
              <a:t> و شبکه های عصبی عمیق و استفاده از دسته بندهای با ناظر بهبود می یابد.  </a:t>
            </a:r>
            <a:endParaRPr lang="fa-IR" dirty="0"/>
          </a:p>
        </p:txBody>
      </p:sp>
      <p:sp>
        <p:nvSpPr>
          <p:cNvPr id="4" name="Slide Number Placeholder 3"/>
          <p:cNvSpPr>
            <a:spLocks noGrp="1"/>
          </p:cNvSpPr>
          <p:nvPr>
            <p:ph type="sldNum" sz="quarter" idx="10"/>
          </p:nvPr>
        </p:nvSpPr>
        <p:spPr/>
        <p:txBody>
          <a:bodyPr/>
          <a:lstStyle/>
          <a:p>
            <a:fld id="{EA07A4C1-E4A4-4112-80BC-4A3B766EAB73}" type="slidenum">
              <a:rPr lang="fa-IR" smtClean="0"/>
              <a:pPr/>
              <a:t>17</a:t>
            </a:fld>
            <a:endParaRPr lang="fa-IR"/>
          </a:p>
        </p:txBody>
      </p:sp>
    </p:spTree>
    <p:extLst>
      <p:ext uri="{BB962C8B-B14F-4D97-AF65-F5344CB8AC3E}">
        <p14:creationId xmlns:p14="http://schemas.microsoft.com/office/powerpoint/2010/main" val="98466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normAutofit/>
          </a:bodyPr>
          <a:lstStyle/>
          <a:p>
            <a:pPr algn="r" rtl="1"/>
            <a:r>
              <a:rPr lang="fa-IR" sz="1050" kern="1200" dirty="0" smtClean="0">
                <a:solidFill>
                  <a:schemeClr val="tx1"/>
                </a:solidFill>
                <a:effectLst/>
                <a:latin typeface="+mn-lt"/>
                <a:ea typeface="+mn-ea"/>
                <a:cs typeface="+mn-cs"/>
              </a:rPr>
              <a:t>پیشگیری و تصحیح اتوماتیک خطا، از مباحث مهم و مورد توجه در علوم و فناوری می‌باشد. در این رابطه، تئوری و علوم کامپیوتر می‌تواند نقش بسزایی در ارائه راهکارهای مبنایی ایفا نماید. </a:t>
            </a:r>
          </a:p>
          <a:p>
            <a:pPr algn="r" rtl="1"/>
            <a:r>
              <a:rPr lang="fa-IR" sz="1050" kern="1200" dirty="0" smtClean="0">
                <a:solidFill>
                  <a:schemeClr val="tx1"/>
                </a:solidFill>
                <a:effectLst/>
                <a:latin typeface="+mn-lt"/>
                <a:ea typeface="+mn-ea"/>
                <a:cs typeface="+mn-cs"/>
              </a:rPr>
              <a:t>هدف سیستم‌های تصحیح نگارش، بررسی و اصلاح خطاهای کلمه به کمک یک مجموعه از کلمات پیشنهادی است که از نظر واژگان شباهت زیادی به کلمه اشتباه نوشته شده دارند. </a:t>
            </a:r>
          </a:p>
          <a:p>
            <a:pPr algn="r" rtl="1"/>
            <a:r>
              <a:rPr lang="fa-IR" sz="1050" kern="1200" dirty="0" smtClean="0">
                <a:solidFill>
                  <a:schemeClr val="tx1"/>
                </a:solidFill>
                <a:effectLst/>
                <a:latin typeface="+mn-lt"/>
                <a:ea typeface="+mn-ea"/>
                <a:cs typeface="+mn-cs"/>
              </a:rPr>
              <a:t>تصحیح نگارش اغلب از دو جنبه بررسی می‌شود: تصحیح نگارش غیرکلامی که به معنی تشخیص و اصلاح اشتباهات املایی کلماتی است که در عبارت مورد نظر معنای خود کلمه از بین رفته و معنای دیگری دارد. در مقابل تصحیح نگارش کلمه واقعی که وظیفه‌اش تشخیص و اصلاح اشتباهات املایی است حتی اگر آن‌ها به اشتباه، بیانگر املای درست کلمه‌ای دیگر باشند (خطای کلمه واقعی)</a:t>
            </a:r>
            <a:endParaRPr lang="en-US" sz="105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r>
              <a:rPr lang="en-US" smtClean="0"/>
              <a:t>Chart </a:t>
            </a:r>
            <a:fld id="{4CBF50E3-ED67-46F2-ABFC-A36EE1082CF7}" type="slidenum">
              <a:rPr lang="en-US" b="1" smtClean="0"/>
              <a:pPr/>
              <a:t>2</a:t>
            </a:fld>
            <a:endParaRPr lang="en-US" b="1" dirty="0"/>
          </a:p>
        </p:txBody>
      </p:sp>
    </p:spTree>
    <p:extLst>
      <p:ext uri="{BB962C8B-B14F-4D97-AF65-F5344CB8AC3E}">
        <p14:creationId xmlns:p14="http://schemas.microsoft.com/office/powerpoint/2010/main" val="2096049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normAutofit/>
          </a:bodyPr>
          <a:lstStyle/>
          <a:p>
            <a:pPr algn="r" rtl="1"/>
            <a:r>
              <a:rPr lang="fa-IR" sz="1050" kern="1200" dirty="0" smtClean="0">
                <a:solidFill>
                  <a:schemeClr val="tx1"/>
                </a:solidFill>
                <a:effectLst/>
                <a:latin typeface="+mn-lt"/>
                <a:ea typeface="+mn-ea"/>
                <a:cs typeface="+mn-cs"/>
              </a:rPr>
              <a:t>خطاهای غیرکلامی را می‌توان به کمک جستجو در دیکشنری شناسایی کرد زیرا چنین کلماتی در دیکشنری یافت نمی‌شوند. برای اصلاح خطاهای املایی غیرکلامی ابتدا کلمات پیشنهادی را تولید می‌کنیم: کلمات درستی که حروفی مشابه کلمه مورد نظر دارند. سپس با استفاده از معیار فاصله بین مبدا و تراز خطا، همانند الگوریتم حداقل فاصله ویرایشی،  کلمات پیشنهادی را رتبه‌بندی می‌کنیم. </a:t>
            </a:r>
          </a:p>
          <a:p>
            <a:pPr algn="r" rtl="1"/>
            <a:endParaRPr lang="fa-IR" sz="1050" kern="1200" dirty="0" smtClean="0">
              <a:solidFill>
                <a:schemeClr val="tx1"/>
              </a:solidFill>
              <a:effectLst/>
              <a:latin typeface="+mn-lt"/>
              <a:ea typeface="+mn-ea"/>
              <a:cs typeface="+mn-cs"/>
            </a:endParaRPr>
          </a:p>
          <a:p>
            <a:pPr algn="r" rtl="1"/>
            <a:r>
              <a:rPr lang="en-US" sz="1050" kern="1200" dirty="0" smtClean="0">
                <a:solidFill>
                  <a:schemeClr val="tx1"/>
                </a:solidFill>
                <a:effectLst/>
                <a:latin typeface="+mn-lt"/>
                <a:ea typeface="+mn-ea"/>
                <a:cs typeface="+mn-cs"/>
              </a:rPr>
              <a:t>Distance metric</a:t>
            </a:r>
            <a:endParaRPr lang="fa-IR" sz="1050" kern="1200" dirty="0" smtClean="0">
              <a:solidFill>
                <a:schemeClr val="tx1"/>
              </a:solidFill>
              <a:effectLst/>
              <a:latin typeface="+mn-lt"/>
              <a:ea typeface="+mn-ea"/>
              <a:cs typeface="+mn-cs"/>
            </a:endParaRPr>
          </a:p>
          <a:p>
            <a:pPr algn="r" rtl="1"/>
            <a:endParaRPr lang="en-US" sz="1050" kern="1200" dirty="0" smtClean="0">
              <a:solidFill>
                <a:schemeClr val="tx1"/>
              </a:solidFill>
              <a:effectLst/>
              <a:latin typeface="+mn-lt"/>
              <a:ea typeface="+mn-ea"/>
              <a:cs typeface="+mn-cs"/>
            </a:endParaRPr>
          </a:p>
          <a:p>
            <a:pPr algn="r" rtl="1"/>
            <a:r>
              <a:rPr lang="en-US" sz="1050" kern="1200" dirty="0" smtClean="0">
                <a:solidFill>
                  <a:schemeClr val="tx1"/>
                </a:solidFill>
                <a:effectLst/>
                <a:latin typeface="+mn-lt"/>
                <a:ea typeface="+mn-ea"/>
                <a:cs typeface="+mn-cs"/>
              </a:rPr>
              <a:t>Minimum edit distance algorithm</a:t>
            </a:r>
          </a:p>
          <a:p>
            <a:pPr algn="r" rtl="1"/>
            <a:endParaRPr lang="en-US" dirty="0"/>
          </a:p>
        </p:txBody>
      </p:sp>
      <p:sp>
        <p:nvSpPr>
          <p:cNvPr id="4" name="Slide Number Placeholder 3"/>
          <p:cNvSpPr>
            <a:spLocks noGrp="1"/>
          </p:cNvSpPr>
          <p:nvPr>
            <p:ph type="sldNum" sz="quarter" idx="10"/>
          </p:nvPr>
        </p:nvSpPr>
        <p:spPr/>
        <p:txBody>
          <a:bodyPr/>
          <a:lstStyle/>
          <a:p>
            <a:r>
              <a:rPr lang="en-US" smtClean="0"/>
              <a:t>Chart </a:t>
            </a:r>
            <a:fld id="{4CBF50E3-ED67-46F2-ABFC-A36EE1082CF7}" type="slidenum">
              <a:rPr lang="en-US" b="1" smtClean="0"/>
              <a:pPr/>
              <a:t>3</a:t>
            </a:fld>
            <a:endParaRPr lang="en-US" b="1" dirty="0"/>
          </a:p>
        </p:txBody>
      </p:sp>
    </p:spTree>
    <p:extLst>
      <p:ext uri="{BB962C8B-B14F-4D97-AF65-F5344CB8AC3E}">
        <p14:creationId xmlns:p14="http://schemas.microsoft.com/office/powerpoint/2010/main" val="4148698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normAutofit/>
          </a:bodyPr>
          <a:lstStyle/>
          <a:p>
            <a:pPr algn="r" rtl="1"/>
            <a:r>
              <a:rPr lang="fa-IR" sz="1050" kern="1200" dirty="0" smtClean="0">
                <a:solidFill>
                  <a:schemeClr val="tx1"/>
                </a:solidFill>
                <a:effectLst/>
                <a:latin typeface="+mn-lt"/>
                <a:ea typeface="+mn-ea"/>
                <a:cs typeface="+mn-cs"/>
              </a:rPr>
              <a:t>از آنجایی که هر کلمه در متن ورودی می‌تواند یک خطا باشد، شناسایی خطای املایی کلمه واقعی مشکل‌ترین کار است. با این حال، با استفاده از کانال نویزی می‌توان برای کلمه تایپ شده توسط کاربر، کلمات صحیح پیشنهادی ارائه داد و آن‌ها را براساس بیشترین شباهت به کلمه اصلی کاربر رتبه‌بندی نمود.</a:t>
            </a:r>
            <a:endParaRPr lang="en-US" dirty="0"/>
          </a:p>
        </p:txBody>
      </p:sp>
      <p:sp>
        <p:nvSpPr>
          <p:cNvPr id="4" name="Slide Number Placeholder 3"/>
          <p:cNvSpPr>
            <a:spLocks noGrp="1"/>
          </p:cNvSpPr>
          <p:nvPr>
            <p:ph type="sldNum" sz="quarter" idx="10"/>
          </p:nvPr>
        </p:nvSpPr>
        <p:spPr/>
        <p:txBody>
          <a:bodyPr/>
          <a:lstStyle/>
          <a:p>
            <a:r>
              <a:rPr lang="en-US" smtClean="0"/>
              <a:t>Chart </a:t>
            </a:r>
            <a:fld id="{4CBF50E3-ED67-46F2-ABFC-A36EE1082CF7}" type="slidenum">
              <a:rPr lang="en-US" b="1" smtClean="0"/>
              <a:pPr/>
              <a:t>4</a:t>
            </a:fld>
            <a:endParaRPr lang="en-US" b="1" dirty="0"/>
          </a:p>
        </p:txBody>
      </p:sp>
    </p:spTree>
    <p:extLst>
      <p:ext uri="{BB962C8B-B14F-4D97-AF65-F5344CB8AC3E}">
        <p14:creationId xmlns:p14="http://schemas.microsoft.com/office/powerpoint/2010/main" val="1199104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normAutofit/>
          </a:bodyPr>
          <a:lstStyle/>
          <a:p>
            <a:pPr algn="r" rtl="1"/>
            <a:r>
              <a:rPr lang="fa-IR" sz="1050" kern="1200" dirty="0" smtClean="0">
                <a:solidFill>
                  <a:schemeClr val="tx1"/>
                </a:solidFill>
                <a:effectLst/>
                <a:latin typeface="+mn-lt"/>
                <a:ea typeface="+mn-ea"/>
                <a:cs typeface="+mn-cs"/>
              </a:rPr>
              <a:t>در مدل کانال نویزی، تصور می‌کنیم شکل سطحی که می‌بینیم شکل تحریف شده یک کلمه اصلی است که از یک کانال نویزی عبور کرده است. رمزگشا با استفاده از یک مدل هر یک از فرضیه‌ها را از این کانال نویزی عبور می‌دهد و کلمه‌ای که بیشترین تطابق را با سطح کلمه نویزی داشته باشد، برمی‌گرداند</a:t>
            </a:r>
            <a:endParaRPr lang="en-US" dirty="0"/>
          </a:p>
        </p:txBody>
      </p:sp>
      <p:sp>
        <p:nvSpPr>
          <p:cNvPr id="4" name="Slide Number Placeholder 3"/>
          <p:cNvSpPr>
            <a:spLocks noGrp="1"/>
          </p:cNvSpPr>
          <p:nvPr>
            <p:ph type="sldNum" sz="quarter" idx="10"/>
          </p:nvPr>
        </p:nvSpPr>
        <p:spPr/>
        <p:txBody>
          <a:bodyPr/>
          <a:lstStyle/>
          <a:p>
            <a:r>
              <a:rPr lang="en-US" smtClean="0"/>
              <a:t>Chart </a:t>
            </a:r>
            <a:fld id="{4CBF50E3-ED67-46F2-ABFC-A36EE1082CF7}" type="slidenum">
              <a:rPr lang="en-US" b="1" smtClean="0"/>
              <a:pPr/>
              <a:t>5</a:t>
            </a:fld>
            <a:endParaRPr lang="en-US" b="1" dirty="0"/>
          </a:p>
        </p:txBody>
      </p:sp>
    </p:spTree>
    <p:extLst>
      <p:ext uri="{BB962C8B-B14F-4D97-AF65-F5344CB8AC3E}">
        <p14:creationId xmlns:p14="http://schemas.microsoft.com/office/powerpoint/2010/main" val="2335269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normAutofit/>
          </a:bodyPr>
          <a:lstStyle/>
          <a:p>
            <a:pPr marL="0" marR="0" indent="0" algn="r" defTabSz="914400" rtl="1" eaLnBrk="1" fontAlgn="auto" latinLnBrk="0" hangingPunct="1">
              <a:lnSpc>
                <a:spcPct val="100000"/>
              </a:lnSpc>
              <a:spcBef>
                <a:spcPts val="200"/>
              </a:spcBef>
              <a:spcAft>
                <a:spcPts val="200"/>
              </a:spcAft>
              <a:buClrTx/>
              <a:buSzTx/>
              <a:buFontTx/>
              <a:buNone/>
              <a:tabLst/>
              <a:defRPr/>
            </a:pPr>
            <a:r>
              <a:rPr lang="fa-IR" sz="1050" kern="1200" dirty="0" smtClean="0">
                <a:solidFill>
                  <a:schemeClr val="tx1"/>
                </a:solidFill>
                <a:effectLst/>
                <a:latin typeface="+mn-lt"/>
                <a:ea typeface="+mn-ea"/>
                <a:cs typeface="+mn-cs"/>
              </a:rPr>
              <a:t>در واقع مدل کانال نویزی نوعی استدلال بیزین است؛ مشاهده ما کلمه اشتباه نوشته شده </a:t>
            </a:r>
            <a:r>
              <a:rPr lang="en-US" sz="1050" kern="1200" dirty="0" smtClean="0">
                <a:solidFill>
                  <a:schemeClr val="tx1"/>
                </a:solidFill>
                <a:effectLst/>
                <a:latin typeface="+mn-lt"/>
                <a:ea typeface="+mn-ea"/>
                <a:cs typeface="+mn-cs"/>
              </a:rPr>
              <a:t>(</a:t>
            </a:r>
            <a:r>
              <a:rPr lang="en-US" sz="1050" i="1" kern="1200" dirty="0" smtClean="0">
                <a:solidFill>
                  <a:schemeClr val="tx1"/>
                </a:solidFill>
                <a:effectLst/>
                <a:latin typeface="+mn-lt"/>
                <a:ea typeface="+mn-ea"/>
                <a:cs typeface="+mn-cs"/>
              </a:rPr>
              <a:t>x</a:t>
            </a:r>
            <a:r>
              <a:rPr lang="en-US" sz="1050" kern="1200" dirty="0" smtClean="0">
                <a:solidFill>
                  <a:schemeClr val="tx1"/>
                </a:solidFill>
                <a:effectLst/>
                <a:latin typeface="+mn-lt"/>
                <a:ea typeface="+mn-ea"/>
                <a:cs typeface="+mn-cs"/>
              </a:rPr>
              <a:t>)</a:t>
            </a:r>
            <a:r>
              <a:rPr lang="fa-IR" sz="1050" kern="1200" dirty="0" smtClean="0">
                <a:solidFill>
                  <a:schemeClr val="tx1"/>
                </a:solidFill>
                <a:effectLst/>
                <a:latin typeface="+mn-lt"/>
                <a:ea typeface="+mn-ea"/>
                <a:cs typeface="+mn-cs"/>
              </a:rPr>
              <a:t> است و کار ما پیدا کردن کلمه‌ای مانند </a:t>
            </a:r>
            <a:r>
              <a:rPr lang="en-US" sz="1050" i="1" kern="1200" dirty="0" smtClean="0">
                <a:solidFill>
                  <a:schemeClr val="tx1"/>
                </a:solidFill>
                <a:effectLst/>
                <a:latin typeface="+mn-lt"/>
                <a:ea typeface="+mn-ea"/>
                <a:cs typeface="+mn-cs"/>
              </a:rPr>
              <a:t>w</a:t>
            </a:r>
            <a:r>
              <a:rPr lang="fa-IR" sz="1050" kern="1200" dirty="0" smtClean="0">
                <a:solidFill>
                  <a:schemeClr val="tx1"/>
                </a:solidFill>
                <a:effectLst/>
                <a:latin typeface="+mn-lt"/>
                <a:ea typeface="+mn-ea"/>
                <a:cs typeface="+mn-cs"/>
              </a:rPr>
              <a:t> است که باعث تولید کلمه اشتباه شده است. خروجی، همه کلمات ممکن در دیکشنری </a:t>
            </a:r>
            <a:r>
              <a:rPr lang="en-US" sz="1050" kern="1200" dirty="0" smtClean="0">
                <a:solidFill>
                  <a:schemeClr val="tx1"/>
                </a:solidFill>
                <a:effectLst/>
                <a:latin typeface="+mn-lt"/>
                <a:ea typeface="+mn-ea"/>
                <a:cs typeface="+mn-cs"/>
              </a:rPr>
              <a:t>V</a:t>
            </a:r>
            <a:r>
              <a:rPr lang="fa-IR" sz="1050" kern="1200" dirty="0" smtClean="0">
                <a:solidFill>
                  <a:schemeClr val="tx1"/>
                </a:solidFill>
                <a:effectLst/>
                <a:latin typeface="+mn-lt"/>
                <a:ea typeface="+mn-ea"/>
                <a:cs typeface="+mn-cs"/>
              </a:rPr>
              <a:t> است و می‌خواهیم کلمه </a:t>
            </a:r>
            <a:r>
              <a:rPr lang="en-US" sz="1050" i="1" kern="1200" dirty="0" smtClean="0">
                <a:solidFill>
                  <a:schemeClr val="tx1"/>
                </a:solidFill>
                <a:effectLst/>
                <a:latin typeface="+mn-lt"/>
                <a:ea typeface="+mn-ea"/>
                <a:cs typeface="+mn-cs"/>
              </a:rPr>
              <a:t>w</a:t>
            </a:r>
            <a:r>
              <a:rPr lang="fa-IR" sz="1050" kern="1200" dirty="0" smtClean="0">
                <a:solidFill>
                  <a:schemeClr val="tx1"/>
                </a:solidFill>
                <a:effectLst/>
                <a:latin typeface="+mn-lt"/>
                <a:ea typeface="+mn-ea"/>
                <a:cs typeface="+mn-cs"/>
              </a:rPr>
              <a:t> را بگونه‌ای پیدا کنیم که احتمال </a:t>
            </a:r>
            <a:r>
              <a:rPr lang="en-US" sz="1050" i="1" kern="1200" dirty="0" smtClean="0">
                <a:solidFill>
                  <a:schemeClr val="tx1"/>
                </a:solidFill>
                <a:effectLst/>
                <a:latin typeface="+mn-lt"/>
                <a:ea typeface="+mn-ea"/>
                <a:cs typeface="+mn-cs"/>
              </a:rPr>
              <a:t>P</a:t>
            </a:r>
            <a:r>
              <a:rPr lang="en-US" sz="1050" kern="1200" dirty="0" smtClean="0">
                <a:solidFill>
                  <a:schemeClr val="tx1"/>
                </a:solidFill>
                <a:effectLst/>
                <a:latin typeface="+mn-lt"/>
                <a:ea typeface="+mn-ea"/>
                <a:cs typeface="+mn-cs"/>
              </a:rPr>
              <a:t>(</a:t>
            </a:r>
            <a:r>
              <a:rPr lang="en-US" sz="1050" i="1" kern="1200" dirty="0" err="1" smtClean="0">
                <a:solidFill>
                  <a:schemeClr val="tx1"/>
                </a:solidFill>
                <a:effectLst/>
                <a:latin typeface="+mn-lt"/>
                <a:ea typeface="+mn-ea"/>
                <a:cs typeface="+mn-cs"/>
              </a:rPr>
              <a:t>w</a:t>
            </a:r>
            <a:r>
              <a:rPr lang="en-US" sz="1050" kern="1200" dirty="0" err="1" smtClean="0">
                <a:solidFill>
                  <a:schemeClr val="tx1"/>
                </a:solidFill>
                <a:effectLst/>
                <a:latin typeface="+mn-lt"/>
                <a:ea typeface="+mn-ea"/>
                <a:cs typeface="+mn-cs"/>
              </a:rPr>
              <a:t>|</a:t>
            </a:r>
            <a:r>
              <a:rPr lang="en-US" sz="1050" i="1" kern="1200" dirty="0" err="1" smtClean="0">
                <a:solidFill>
                  <a:schemeClr val="tx1"/>
                </a:solidFill>
                <a:effectLst/>
                <a:latin typeface="+mn-lt"/>
                <a:ea typeface="+mn-ea"/>
                <a:cs typeface="+mn-cs"/>
              </a:rPr>
              <a:t>x</a:t>
            </a:r>
            <a:r>
              <a:rPr lang="en-US" sz="1050" kern="1200" dirty="0" smtClean="0">
                <a:solidFill>
                  <a:schemeClr val="tx1"/>
                </a:solidFill>
                <a:effectLst/>
                <a:latin typeface="+mn-lt"/>
                <a:ea typeface="+mn-ea"/>
                <a:cs typeface="+mn-cs"/>
              </a:rPr>
              <a:t>)</a:t>
            </a:r>
            <a:r>
              <a:rPr lang="fa-IR" sz="1050" kern="1200" dirty="0" smtClean="0">
                <a:solidFill>
                  <a:schemeClr val="tx1"/>
                </a:solidFill>
                <a:effectLst/>
                <a:latin typeface="+mn-lt"/>
                <a:ea typeface="+mn-ea"/>
                <a:cs typeface="+mn-cs"/>
              </a:rPr>
              <a:t> ماکزیمم شود. ما از علامت </a:t>
            </a:r>
            <a:r>
              <a:rPr lang="en-US" sz="1050" kern="1200" dirty="0" smtClean="0">
                <a:solidFill>
                  <a:schemeClr val="tx1"/>
                </a:solidFill>
                <a:effectLst/>
                <a:latin typeface="+mn-lt"/>
                <a:ea typeface="+mn-ea"/>
                <a:cs typeface="+mn-cs"/>
              </a:rPr>
              <a:t>^</a:t>
            </a:r>
            <a:r>
              <a:rPr lang="fa-IR" sz="1050" kern="1200" dirty="0" smtClean="0">
                <a:solidFill>
                  <a:schemeClr val="tx1"/>
                </a:solidFill>
                <a:effectLst/>
                <a:latin typeface="+mn-lt"/>
                <a:ea typeface="+mn-ea"/>
                <a:cs typeface="+mn-cs"/>
              </a:rPr>
              <a:t> به معنای تخمین کلمه صحیح استفاده می‌کنیم. </a:t>
            </a:r>
          </a:p>
          <a:p>
            <a:pPr marL="0" marR="0" indent="0" algn="r" defTabSz="914400" rtl="1" eaLnBrk="1" fontAlgn="auto" latinLnBrk="0" hangingPunct="1">
              <a:lnSpc>
                <a:spcPct val="100000"/>
              </a:lnSpc>
              <a:spcBef>
                <a:spcPts val="200"/>
              </a:spcBef>
              <a:spcAft>
                <a:spcPts val="200"/>
              </a:spcAft>
              <a:buClrTx/>
              <a:buSzTx/>
              <a:buFontTx/>
              <a:buNone/>
              <a:tabLst/>
              <a:defRPr/>
            </a:pPr>
            <a:r>
              <a:rPr lang="fa-IR" sz="1050" kern="1200" dirty="0" smtClean="0">
                <a:solidFill>
                  <a:schemeClr val="tx1"/>
                </a:solidFill>
                <a:effectLst/>
                <a:latin typeface="+mn-lt"/>
                <a:ea typeface="+mn-ea"/>
                <a:cs typeface="+mn-cs"/>
              </a:rPr>
              <a:t>عبارت (1) یعنی خروجی از بین همه کلمات دیکشنری، کلمه‌ای را برمی‌گزیند که عبارت سمت راست </a:t>
            </a:r>
            <a:r>
              <a:rPr lang="en-US" sz="1050" i="1" kern="1200" dirty="0" smtClean="0">
                <a:solidFill>
                  <a:schemeClr val="tx1"/>
                </a:solidFill>
                <a:effectLst/>
                <a:latin typeface="+mn-lt"/>
                <a:ea typeface="+mn-ea"/>
                <a:cs typeface="+mn-cs"/>
              </a:rPr>
              <a:t>P</a:t>
            </a:r>
            <a:r>
              <a:rPr lang="en-US" sz="1050" kern="1200" dirty="0" smtClean="0">
                <a:solidFill>
                  <a:schemeClr val="tx1"/>
                </a:solidFill>
                <a:effectLst/>
                <a:latin typeface="+mn-lt"/>
                <a:ea typeface="+mn-ea"/>
                <a:cs typeface="+mn-cs"/>
              </a:rPr>
              <a:t>(</a:t>
            </a:r>
            <a:r>
              <a:rPr lang="en-US" sz="1050" i="1" kern="1200" dirty="0" err="1" smtClean="0">
                <a:solidFill>
                  <a:schemeClr val="tx1"/>
                </a:solidFill>
                <a:effectLst/>
                <a:latin typeface="+mn-lt"/>
                <a:ea typeface="+mn-ea"/>
                <a:cs typeface="+mn-cs"/>
              </a:rPr>
              <a:t>w</a:t>
            </a:r>
            <a:r>
              <a:rPr lang="en-US" sz="1050" kern="1200" dirty="0" err="1" smtClean="0">
                <a:solidFill>
                  <a:schemeClr val="tx1"/>
                </a:solidFill>
                <a:effectLst/>
                <a:latin typeface="+mn-lt"/>
                <a:ea typeface="+mn-ea"/>
                <a:cs typeface="+mn-cs"/>
              </a:rPr>
              <a:t>|</a:t>
            </a:r>
            <a:r>
              <a:rPr lang="en-US" sz="1050" i="1" kern="1200" dirty="0" err="1" smtClean="0">
                <a:solidFill>
                  <a:schemeClr val="tx1"/>
                </a:solidFill>
                <a:effectLst/>
                <a:latin typeface="+mn-lt"/>
                <a:ea typeface="+mn-ea"/>
                <a:cs typeface="+mn-cs"/>
              </a:rPr>
              <a:t>x</a:t>
            </a:r>
            <a:r>
              <a:rPr lang="en-US" sz="1050" kern="1200" dirty="0" smtClean="0">
                <a:solidFill>
                  <a:schemeClr val="tx1"/>
                </a:solidFill>
                <a:effectLst/>
                <a:latin typeface="+mn-lt"/>
                <a:ea typeface="+mn-ea"/>
                <a:cs typeface="+mn-cs"/>
              </a:rPr>
              <a:t>)</a:t>
            </a:r>
            <a:r>
              <a:rPr lang="fa-IR" sz="1050" kern="1200" dirty="0" smtClean="0">
                <a:solidFill>
                  <a:schemeClr val="tx1"/>
                </a:solidFill>
                <a:effectLst/>
                <a:latin typeface="+mn-lt"/>
                <a:ea typeface="+mn-ea"/>
                <a:cs typeface="+mn-cs"/>
              </a:rPr>
              <a:t> ماکزیمم گردد. دسته‌بند بیزین از قانون بیز استفاده می‌کند تا عبارت (1) به یک مجموعه از احتمالات تبدیل شود. بنابراین با جایگزینی قانون احتمال شرطی بیزین در عبارت (1) به عبارت (2) می‌رسیم: </a:t>
            </a:r>
          </a:p>
          <a:p>
            <a:pPr marL="0" marR="0" indent="0" algn="r" defTabSz="914400" rtl="1" eaLnBrk="1" fontAlgn="auto" latinLnBrk="0" hangingPunct="1">
              <a:lnSpc>
                <a:spcPct val="100000"/>
              </a:lnSpc>
              <a:spcBef>
                <a:spcPts val="200"/>
              </a:spcBef>
              <a:spcAft>
                <a:spcPts val="200"/>
              </a:spcAft>
              <a:buClrTx/>
              <a:buSzTx/>
              <a:buFontTx/>
              <a:buNone/>
              <a:tabLst/>
              <a:defRPr/>
            </a:pPr>
            <a:r>
              <a:rPr lang="fa-IR" sz="1050" kern="1200" dirty="0" smtClean="0">
                <a:solidFill>
                  <a:schemeClr val="tx1"/>
                </a:solidFill>
                <a:effectLst/>
                <a:latin typeface="+mn-lt"/>
                <a:ea typeface="+mn-ea"/>
                <a:cs typeface="+mn-cs"/>
              </a:rPr>
              <a:t>تنها یک کلمه صحیح از بین همه کلمات انتخاب می‌شود، اما برای هر کلمه عبارت (2) را محاسبه می‌کنیم.</a:t>
            </a:r>
            <a:endParaRPr lang="en-US" sz="1050" kern="1200" dirty="0" smtClean="0">
              <a:solidFill>
                <a:schemeClr val="tx1"/>
              </a:solidFill>
              <a:effectLst/>
              <a:latin typeface="+mn-lt"/>
              <a:ea typeface="+mn-ea"/>
              <a:cs typeface="+mn-cs"/>
            </a:endParaRPr>
          </a:p>
          <a:p>
            <a:pPr marL="0" marR="0" indent="0" algn="r" defTabSz="914400" rtl="1" eaLnBrk="1" fontAlgn="auto" latinLnBrk="0" hangingPunct="1">
              <a:lnSpc>
                <a:spcPct val="100000"/>
              </a:lnSpc>
              <a:spcBef>
                <a:spcPts val="200"/>
              </a:spcBef>
              <a:spcAft>
                <a:spcPts val="200"/>
              </a:spcAft>
              <a:buClrTx/>
              <a:buSzTx/>
              <a:buFontTx/>
              <a:buNone/>
              <a:tabLst/>
              <a:defRPr/>
            </a:pPr>
            <a:endParaRPr lang="en-US" sz="1050" kern="1200" dirty="0" smtClean="0">
              <a:solidFill>
                <a:schemeClr val="tx1"/>
              </a:solidFill>
              <a:effectLst/>
              <a:latin typeface="+mn-lt"/>
              <a:ea typeface="+mn-ea"/>
              <a:cs typeface="+mn-cs"/>
            </a:endParaRPr>
          </a:p>
          <a:p>
            <a:pPr algn="r" rtl="1"/>
            <a:endParaRPr lang="en-US" dirty="0"/>
          </a:p>
        </p:txBody>
      </p:sp>
      <p:sp>
        <p:nvSpPr>
          <p:cNvPr id="4" name="Slide Number Placeholder 3"/>
          <p:cNvSpPr>
            <a:spLocks noGrp="1"/>
          </p:cNvSpPr>
          <p:nvPr>
            <p:ph type="sldNum" sz="quarter" idx="10"/>
          </p:nvPr>
        </p:nvSpPr>
        <p:spPr/>
        <p:txBody>
          <a:bodyPr/>
          <a:lstStyle/>
          <a:p>
            <a:r>
              <a:rPr lang="en-US" smtClean="0"/>
              <a:t>Chart </a:t>
            </a:r>
            <a:fld id="{4CBF50E3-ED67-46F2-ABFC-A36EE1082CF7}" type="slidenum">
              <a:rPr lang="en-US" b="1" smtClean="0"/>
              <a:pPr/>
              <a:t>6</a:t>
            </a:fld>
            <a:endParaRPr lang="en-US" b="1" dirty="0"/>
          </a:p>
        </p:txBody>
      </p:sp>
    </p:spTree>
    <p:extLst>
      <p:ext uri="{BB962C8B-B14F-4D97-AF65-F5344CB8AC3E}">
        <p14:creationId xmlns:p14="http://schemas.microsoft.com/office/powerpoint/2010/main" val="3096584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a:bodyPr>
              <a:lstStyle/>
              <a:p>
                <a:pPr algn="r" rtl="1"/>
                <a:r>
                  <a:rPr lang="fa-IR" sz="1050" kern="1200" dirty="0" smtClean="0">
                    <a:solidFill>
                      <a:schemeClr val="tx1"/>
                    </a:solidFill>
                    <a:effectLst/>
                    <a:latin typeface="+mn-lt"/>
                    <a:ea typeface="+mn-ea"/>
                    <a:cs typeface="+mn-cs"/>
                  </a:rPr>
                  <a:t>درحالی که </a:t>
                </a:r>
                <a:r>
                  <a:rPr lang="en-US" sz="1050" i="1" kern="1200" dirty="0" smtClean="0">
                    <a:solidFill>
                      <a:schemeClr val="tx1"/>
                    </a:solidFill>
                    <a:effectLst/>
                    <a:latin typeface="+mn-lt"/>
                    <a:ea typeface="+mn-ea"/>
                    <a:cs typeface="+mn-cs"/>
                  </a:rPr>
                  <a:t>P</a:t>
                </a:r>
                <a:r>
                  <a:rPr lang="en-US" sz="1050" kern="1200" dirty="0" smtClean="0">
                    <a:solidFill>
                      <a:schemeClr val="tx1"/>
                    </a:solidFill>
                    <a:effectLst/>
                    <a:latin typeface="+mn-lt"/>
                    <a:ea typeface="+mn-ea"/>
                    <a:cs typeface="+mn-cs"/>
                  </a:rPr>
                  <a:t>(</a:t>
                </a:r>
                <a:r>
                  <a:rPr lang="en-US" sz="1050" i="1" kern="1200" dirty="0" smtClean="0">
                    <a:solidFill>
                      <a:schemeClr val="tx1"/>
                    </a:solidFill>
                    <a:effectLst/>
                    <a:latin typeface="+mn-lt"/>
                    <a:ea typeface="+mn-ea"/>
                    <a:cs typeface="+mn-cs"/>
                  </a:rPr>
                  <a:t>x</a:t>
                </a:r>
                <a:r>
                  <a:rPr lang="en-US" sz="1050" kern="1200" dirty="0" smtClean="0">
                    <a:solidFill>
                      <a:schemeClr val="tx1"/>
                    </a:solidFill>
                    <a:effectLst/>
                    <a:latin typeface="+mn-lt"/>
                    <a:ea typeface="+mn-ea"/>
                    <a:cs typeface="+mn-cs"/>
                  </a:rPr>
                  <a:t>)</a:t>
                </a:r>
                <a:r>
                  <a:rPr lang="fa-IR" sz="1050" kern="1200" dirty="0" smtClean="0">
                    <a:solidFill>
                      <a:schemeClr val="tx1"/>
                    </a:solidFill>
                    <a:effectLst/>
                    <a:latin typeface="+mn-lt"/>
                    <a:ea typeface="+mn-ea"/>
                    <a:cs typeface="+mn-cs"/>
                  </a:rPr>
                  <a:t> برای هر کلمه تغییر نمی‌کند؛ و همیشه بدنبال کلمه‌ای با بیشترین تشابه به خطای مشاهده شده </a:t>
                </a:r>
                <a:r>
                  <a:rPr lang="en-US" sz="1050" i="1" kern="1200" dirty="0" smtClean="0">
                    <a:solidFill>
                      <a:schemeClr val="tx1"/>
                    </a:solidFill>
                    <a:effectLst/>
                    <a:latin typeface="+mn-lt"/>
                    <a:ea typeface="+mn-ea"/>
                    <a:cs typeface="+mn-cs"/>
                  </a:rPr>
                  <a:t>x</a:t>
                </a:r>
                <a:r>
                  <a:rPr lang="fa-IR" sz="1050" kern="1200" dirty="0" smtClean="0">
                    <a:solidFill>
                      <a:schemeClr val="tx1"/>
                    </a:solidFill>
                    <a:effectLst/>
                    <a:latin typeface="+mn-lt"/>
                    <a:ea typeface="+mn-ea"/>
                    <a:cs typeface="+mn-cs"/>
                  </a:rPr>
                  <a:t> هستیم که همان احتمال </a:t>
                </a:r>
                <a:r>
                  <a:rPr lang="en-US" sz="1050" i="1" kern="1200" dirty="0" smtClean="0">
                    <a:solidFill>
                      <a:schemeClr val="tx1"/>
                    </a:solidFill>
                    <a:effectLst/>
                    <a:latin typeface="+mn-lt"/>
                    <a:ea typeface="+mn-ea"/>
                    <a:cs typeface="+mn-cs"/>
                  </a:rPr>
                  <a:t>P</a:t>
                </a:r>
                <a:r>
                  <a:rPr lang="en-US" sz="1050" kern="1200" dirty="0" smtClean="0">
                    <a:solidFill>
                      <a:schemeClr val="tx1"/>
                    </a:solidFill>
                    <a:effectLst/>
                    <a:latin typeface="+mn-lt"/>
                    <a:ea typeface="+mn-ea"/>
                    <a:cs typeface="+mn-cs"/>
                  </a:rPr>
                  <a:t>(</a:t>
                </a:r>
                <a:r>
                  <a:rPr lang="en-US" sz="1050" i="1" kern="1200" dirty="0" smtClean="0">
                    <a:solidFill>
                      <a:schemeClr val="tx1"/>
                    </a:solidFill>
                    <a:effectLst/>
                    <a:latin typeface="+mn-lt"/>
                    <a:ea typeface="+mn-ea"/>
                    <a:cs typeface="+mn-cs"/>
                  </a:rPr>
                  <a:t>x</a:t>
                </a:r>
                <a:r>
                  <a:rPr lang="en-US" sz="1050" kern="1200" dirty="0" smtClean="0">
                    <a:solidFill>
                      <a:schemeClr val="tx1"/>
                    </a:solidFill>
                    <a:effectLst/>
                    <a:latin typeface="+mn-lt"/>
                    <a:ea typeface="+mn-ea"/>
                    <a:cs typeface="+mn-cs"/>
                  </a:rPr>
                  <a:t>)</a:t>
                </a:r>
                <a:r>
                  <a:rPr lang="fa-IR" sz="1050" kern="1200" dirty="0" smtClean="0">
                    <a:solidFill>
                      <a:schemeClr val="tx1"/>
                    </a:solidFill>
                    <a:effectLst/>
                    <a:latin typeface="+mn-lt"/>
                    <a:ea typeface="+mn-ea"/>
                    <a:cs typeface="+mn-cs"/>
                  </a:rPr>
                  <a:t> را دارد. بنابراین ما می‌توانیم </a:t>
                </a:r>
                <a:r>
                  <a:rPr lang="en-US" sz="1050" i="1" kern="1200" dirty="0" smtClean="0">
                    <a:solidFill>
                      <a:schemeClr val="tx1"/>
                    </a:solidFill>
                    <a:effectLst/>
                    <a:latin typeface="+mn-lt"/>
                    <a:ea typeface="+mn-ea"/>
                    <a:cs typeface="+mn-cs"/>
                  </a:rPr>
                  <a:t>P</a:t>
                </a:r>
                <a:r>
                  <a:rPr lang="en-US" sz="1050" kern="1200" dirty="0" smtClean="0">
                    <a:solidFill>
                      <a:schemeClr val="tx1"/>
                    </a:solidFill>
                    <a:effectLst/>
                    <a:latin typeface="+mn-lt"/>
                    <a:ea typeface="+mn-ea"/>
                    <a:cs typeface="+mn-cs"/>
                  </a:rPr>
                  <a:t>(</a:t>
                </a:r>
                <a:r>
                  <a:rPr lang="en-US" sz="1050" i="1" kern="1200" dirty="0" smtClean="0">
                    <a:solidFill>
                      <a:schemeClr val="tx1"/>
                    </a:solidFill>
                    <a:effectLst/>
                    <a:latin typeface="+mn-lt"/>
                    <a:ea typeface="+mn-ea"/>
                    <a:cs typeface="+mn-cs"/>
                  </a:rPr>
                  <a:t>x</a:t>
                </a:r>
                <a:r>
                  <a:rPr lang="en-US" sz="1050" kern="1200" dirty="0" smtClean="0">
                    <a:solidFill>
                      <a:schemeClr val="tx1"/>
                    </a:solidFill>
                    <a:effectLst/>
                    <a:latin typeface="+mn-lt"/>
                    <a:ea typeface="+mn-ea"/>
                    <a:cs typeface="+mn-cs"/>
                  </a:rPr>
                  <a:t>) </a:t>
                </a:r>
                <a:r>
                  <a:rPr lang="fa-IR" sz="1050" kern="1200" dirty="0" smtClean="0">
                    <a:solidFill>
                      <a:schemeClr val="tx1"/>
                    </a:solidFill>
                    <a:effectLst/>
                    <a:latin typeface="+mn-lt"/>
                    <a:ea typeface="+mn-ea"/>
                    <a:cs typeface="+mn-cs"/>
                  </a:rPr>
                  <a:t>را از فرمول (2) حذف کنیم و کلمه‌ای را انتخاب کنیم که فرمول زیر را ماکزیمم نماید: </a:t>
                </a:r>
              </a:p>
              <a:p>
                <a:pPr marL="0" marR="0" indent="0" algn="r" defTabSz="914400" rtl="1" eaLnBrk="1" fontAlgn="auto" latinLnBrk="0" hangingPunct="1">
                  <a:lnSpc>
                    <a:spcPct val="100000"/>
                  </a:lnSpc>
                  <a:spcBef>
                    <a:spcPts val="200"/>
                  </a:spcBef>
                  <a:spcAft>
                    <a:spcPts val="200"/>
                  </a:spcAft>
                  <a:buClrTx/>
                  <a:buSzTx/>
                  <a:buFontTx/>
                  <a:buNone/>
                  <a:tabLst/>
                  <a:defRPr/>
                </a:pPr>
                <a:r>
                  <a:rPr lang="fa-IR" sz="1050" kern="1200" dirty="0" smtClean="0">
                    <a:solidFill>
                      <a:schemeClr val="tx1"/>
                    </a:solidFill>
                    <a:effectLst/>
                    <a:latin typeface="+mn-lt"/>
                    <a:ea typeface="+mn-ea"/>
                    <a:cs typeface="+mn-cs"/>
                  </a:rPr>
                  <a:t>بطور خلاصه، مدل کانال نویزی می‌گوید که ما کلمه واقعی </a:t>
                </a:r>
                <a:r>
                  <a:rPr lang="en-US" sz="1050" i="1" kern="1200" dirty="0">
                    <a:solidFill>
                      <a:schemeClr val="tx1"/>
                    </a:solidFill>
                    <a:effectLst/>
                    <a:latin typeface="+mn-lt"/>
                    <a:ea typeface="+mn-ea"/>
                    <a:cs typeface="+mn-cs"/>
                  </a:rPr>
                  <a:t>w</a:t>
                </a:r>
                <a:r>
                  <a:rPr lang="fa-IR" sz="1050" kern="1200" dirty="0">
                    <a:solidFill>
                      <a:schemeClr val="tx1"/>
                    </a:solidFill>
                    <a:effectLst/>
                    <a:latin typeface="+mn-lt"/>
                    <a:ea typeface="+mn-ea"/>
                    <a:cs typeface="+mn-cs"/>
                  </a:rPr>
                  <a:t> و یک کانال نویزی شامل برخی از اشکال تغییر شکل یافته با اشتباهات سطحی از کلمه مورد نظر را داریم. مدل کانال یا </a:t>
                </a:r>
                <a:r>
                  <a:rPr lang="en-US" sz="1050" kern="1200" dirty="0">
                    <a:solidFill>
                      <a:schemeClr val="tx1"/>
                    </a:solidFill>
                    <a:effectLst/>
                    <a:latin typeface="+mn-lt"/>
                    <a:ea typeface="+mn-ea"/>
                    <a:cs typeface="+mn-cs"/>
                  </a:rPr>
                  <a:t>likelihood</a:t>
                </a:r>
                <a:r>
                  <a:rPr lang="fa-IR" sz="1050" kern="1200" dirty="0">
                    <a:solidFill>
                      <a:schemeClr val="tx1"/>
                    </a:solidFill>
                    <a:effectLst/>
                    <a:latin typeface="+mn-lt"/>
                    <a:ea typeface="+mn-ea"/>
                    <a:cs typeface="+mn-cs"/>
                  </a:rPr>
                  <a:t> کانال نویزی یک توالی از مشاهدات خاص </a:t>
                </a:r>
                <a:r>
                  <a:rPr lang="en-US" sz="1050" i="1" kern="1200" dirty="0">
                    <a:solidFill>
                      <a:schemeClr val="tx1"/>
                    </a:solidFill>
                    <a:effectLst/>
                    <a:latin typeface="+mn-lt"/>
                    <a:ea typeface="+mn-ea"/>
                    <a:cs typeface="+mn-cs"/>
                  </a:rPr>
                  <a:t>x</a:t>
                </a:r>
                <a:r>
                  <a:rPr lang="fa-IR" sz="1050" kern="1200" dirty="0">
                    <a:solidFill>
                      <a:schemeClr val="tx1"/>
                    </a:solidFill>
                    <a:effectLst/>
                    <a:latin typeface="+mn-lt"/>
                    <a:ea typeface="+mn-ea"/>
                    <a:cs typeface="+mn-cs"/>
                  </a:rPr>
                  <a:t> تولید می‌کند که بوسیله </a:t>
                </a:r>
                <a:r>
                  <a:rPr lang="en-US" sz="1050" i="1" kern="1200" dirty="0">
                    <a:solidFill>
                      <a:schemeClr val="tx1"/>
                    </a:solidFill>
                    <a:effectLst/>
                    <a:latin typeface="+mn-lt"/>
                    <a:ea typeface="+mn-ea"/>
                    <a:cs typeface="+mn-cs"/>
                  </a:rPr>
                  <a:t>P</a:t>
                </a:r>
                <a:r>
                  <a:rPr lang="en-US" sz="1050" kern="1200" dirty="0">
                    <a:solidFill>
                      <a:schemeClr val="tx1"/>
                    </a:solidFill>
                    <a:effectLst/>
                    <a:latin typeface="+mn-lt"/>
                    <a:ea typeface="+mn-ea"/>
                    <a:cs typeface="+mn-cs"/>
                  </a:rPr>
                  <a:t>(</a:t>
                </a:r>
                <a:r>
                  <a:rPr lang="en-US" sz="1050" i="1" kern="1200" dirty="0" err="1">
                    <a:solidFill>
                      <a:schemeClr val="tx1"/>
                    </a:solidFill>
                    <a:effectLst/>
                    <a:latin typeface="+mn-lt"/>
                    <a:ea typeface="+mn-ea"/>
                    <a:cs typeface="+mn-cs"/>
                  </a:rPr>
                  <a:t>x</a:t>
                </a:r>
                <a:r>
                  <a:rPr lang="en-US" sz="1050" kern="1200" dirty="0" err="1">
                    <a:solidFill>
                      <a:schemeClr val="tx1"/>
                    </a:solidFill>
                    <a:effectLst/>
                    <a:latin typeface="+mn-lt"/>
                    <a:ea typeface="+mn-ea"/>
                    <a:cs typeface="+mn-cs"/>
                  </a:rPr>
                  <a:t>|</a:t>
                </a:r>
                <a:r>
                  <a:rPr lang="en-US" sz="1050" i="1" kern="1200" dirty="0" err="1">
                    <a:solidFill>
                      <a:schemeClr val="tx1"/>
                    </a:solidFill>
                    <a:effectLst/>
                    <a:latin typeface="+mn-lt"/>
                    <a:ea typeface="+mn-ea"/>
                    <a:cs typeface="+mn-cs"/>
                  </a:rPr>
                  <a:t>w</a:t>
                </a:r>
                <a:r>
                  <a:rPr lang="en-US" sz="1050" kern="1200" dirty="0">
                    <a:solidFill>
                      <a:schemeClr val="tx1"/>
                    </a:solidFill>
                    <a:effectLst/>
                    <a:latin typeface="+mn-lt"/>
                    <a:ea typeface="+mn-ea"/>
                    <a:cs typeface="+mn-cs"/>
                  </a:rPr>
                  <a:t>)</a:t>
                </a:r>
                <a:r>
                  <a:rPr lang="fa-IR" sz="1050" kern="1200" dirty="0">
                    <a:solidFill>
                      <a:schemeClr val="tx1"/>
                    </a:solidFill>
                    <a:effectLst/>
                    <a:latin typeface="+mn-lt"/>
                    <a:ea typeface="+mn-ea"/>
                    <a:cs typeface="+mn-cs"/>
                  </a:rPr>
                  <a:t> مدل شده است. احتمال پیشین کلمه مخفی توسط </a:t>
                </a:r>
                <a:r>
                  <a:rPr lang="en-US" sz="1050" i="1" kern="1200" dirty="0">
                    <a:solidFill>
                      <a:schemeClr val="tx1"/>
                    </a:solidFill>
                    <a:effectLst/>
                    <a:latin typeface="+mn-lt"/>
                    <a:ea typeface="+mn-ea"/>
                    <a:cs typeface="+mn-cs"/>
                  </a:rPr>
                  <a:t>P</a:t>
                </a:r>
                <a:r>
                  <a:rPr lang="en-US" sz="1050" kern="1200" dirty="0">
                    <a:solidFill>
                      <a:schemeClr val="tx1"/>
                    </a:solidFill>
                    <a:effectLst/>
                    <a:latin typeface="+mn-lt"/>
                    <a:ea typeface="+mn-ea"/>
                    <a:cs typeface="+mn-cs"/>
                  </a:rPr>
                  <a:t>(</a:t>
                </a:r>
                <a:r>
                  <a:rPr lang="en-US" sz="1050" i="1" kern="1200" dirty="0">
                    <a:solidFill>
                      <a:schemeClr val="tx1"/>
                    </a:solidFill>
                    <a:effectLst/>
                    <a:latin typeface="+mn-lt"/>
                    <a:ea typeface="+mn-ea"/>
                    <a:cs typeface="+mn-cs"/>
                  </a:rPr>
                  <a:t>w</a:t>
                </a:r>
                <a:r>
                  <a:rPr lang="en-US" sz="1050" kern="1200" dirty="0">
                    <a:solidFill>
                      <a:schemeClr val="tx1"/>
                    </a:solidFill>
                    <a:effectLst/>
                    <a:latin typeface="+mn-lt"/>
                    <a:ea typeface="+mn-ea"/>
                    <a:cs typeface="+mn-cs"/>
                  </a:rPr>
                  <a:t>)</a:t>
                </a:r>
                <a:r>
                  <a:rPr lang="fa-IR" sz="1050" kern="1200" dirty="0">
                    <a:solidFill>
                      <a:schemeClr val="tx1"/>
                    </a:solidFill>
                    <a:effectLst/>
                    <a:latin typeface="+mn-lt"/>
                    <a:ea typeface="+mn-ea"/>
                    <a:cs typeface="+mn-cs"/>
                  </a:rPr>
                  <a:t> مدل شده است. ما می‌توانیم بیشترین احتمال کلمه</a:t>
                </a:r>
                <a14:m>
                  <m:oMath xmlns:m="http://schemas.openxmlformats.org/officeDocument/2006/math">
                    <m:acc>
                      <m:accPr>
                        <m:chr m:val="̂"/>
                        <m:ctrlPr>
                          <a:rPr lang="en-US" sz="1050" i="1" kern="1200">
                            <a:solidFill>
                              <a:schemeClr val="tx1"/>
                            </a:solidFill>
                            <a:effectLst/>
                            <a:latin typeface="Cambria Math" panose="02040503050406030204" pitchFamily="18" charset="0"/>
                            <a:ea typeface="+mn-ea"/>
                            <a:cs typeface="+mn-cs"/>
                          </a:rPr>
                        </m:ctrlPr>
                      </m:accPr>
                      <m:e>
                        <m:r>
                          <a:rPr lang="en-US" sz="1050" i="1" kern="1200">
                            <a:solidFill>
                              <a:schemeClr val="tx1"/>
                            </a:solidFill>
                            <a:effectLst/>
                            <a:latin typeface="Cambria Math" panose="02040503050406030204" pitchFamily="18" charset="0"/>
                            <a:ea typeface="+mn-ea"/>
                            <a:cs typeface="+mn-cs"/>
                          </a:rPr>
                          <m:t>𝑤</m:t>
                        </m:r>
                      </m:e>
                    </m:acc>
                  </m:oMath>
                </a14:m>
                <a:r>
                  <a:rPr lang="fa-IR" sz="1050" kern="1200" dirty="0">
                    <a:solidFill>
                      <a:schemeClr val="tx1"/>
                    </a:solidFill>
                    <a:effectLst/>
                    <a:latin typeface="+mn-lt"/>
                    <a:ea typeface="+mn-ea"/>
                    <a:cs typeface="+mn-cs"/>
                  </a:rPr>
                  <a:t> را با توجه به مشاهدات </a:t>
                </a:r>
                <a:r>
                  <a:rPr lang="en-US" sz="1050" i="1" kern="1200" dirty="0">
                    <a:solidFill>
                      <a:schemeClr val="tx1"/>
                    </a:solidFill>
                    <a:effectLst/>
                    <a:latin typeface="+mn-lt"/>
                    <a:ea typeface="+mn-ea"/>
                    <a:cs typeface="+mn-cs"/>
                  </a:rPr>
                  <a:t>x</a:t>
                </a:r>
                <a:r>
                  <a:rPr lang="fa-IR" sz="1050" kern="1200" dirty="0">
                    <a:solidFill>
                      <a:schemeClr val="tx1"/>
                    </a:solidFill>
                    <a:effectLst/>
                    <a:latin typeface="+mn-lt"/>
                    <a:ea typeface="+mn-ea"/>
                    <a:cs typeface="+mn-cs"/>
                  </a:rPr>
                  <a:t> که توسط احتمال پیشین </a:t>
                </a:r>
                <a:r>
                  <a:rPr lang="en-US" sz="1050" i="1" kern="1200" dirty="0">
                    <a:solidFill>
                      <a:schemeClr val="tx1"/>
                    </a:solidFill>
                    <a:effectLst/>
                    <a:latin typeface="+mn-lt"/>
                    <a:ea typeface="+mn-ea"/>
                    <a:cs typeface="+mn-cs"/>
                  </a:rPr>
                  <a:t>P</a:t>
                </a:r>
                <a:r>
                  <a:rPr lang="en-US" sz="1050" kern="1200" dirty="0">
                    <a:solidFill>
                      <a:schemeClr val="tx1"/>
                    </a:solidFill>
                    <a:effectLst/>
                    <a:latin typeface="+mn-lt"/>
                    <a:ea typeface="+mn-ea"/>
                    <a:cs typeface="+mn-cs"/>
                  </a:rPr>
                  <a:t>(</a:t>
                </a:r>
                <a:r>
                  <a:rPr lang="en-US" sz="1050" i="1" kern="1200" dirty="0">
                    <a:solidFill>
                      <a:schemeClr val="tx1"/>
                    </a:solidFill>
                    <a:effectLst/>
                    <a:latin typeface="+mn-lt"/>
                    <a:ea typeface="+mn-ea"/>
                    <a:cs typeface="+mn-cs"/>
                  </a:rPr>
                  <a:t>w</a:t>
                </a:r>
                <a:r>
                  <a:rPr lang="en-US" sz="1050" kern="1200" dirty="0">
                    <a:solidFill>
                      <a:schemeClr val="tx1"/>
                    </a:solidFill>
                    <a:effectLst/>
                    <a:latin typeface="+mn-lt"/>
                    <a:ea typeface="+mn-ea"/>
                    <a:cs typeface="+mn-cs"/>
                  </a:rPr>
                  <a:t>)</a:t>
                </a:r>
                <a:r>
                  <a:rPr lang="fa-IR" sz="1050" kern="1200" dirty="0">
                    <a:solidFill>
                      <a:schemeClr val="tx1"/>
                    </a:solidFill>
                    <a:effectLst/>
                    <a:latin typeface="+mn-lt"/>
                    <a:ea typeface="+mn-ea"/>
                    <a:cs typeface="+mn-cs"/>
                  </a:rPr>
                  <a:t> بدست می‌آید و احتمال </a:t>
                </a:r>
                <a:r>
                  <a:rPr lang="en-US" sz="1050" kern="1200" dirty="0">
                    <a:solidFill>
                      <a:schemeClr val="tx1"/>
                    </a:solidFill>
                    <a:effectLst/>
                    <a:latin typeface="+mn-lt"/>
                    <a:ea typeface="+mn-ea"/>
                    <a:cs typeface="+mn-cs"/>
                  </a:rPr>
                  <a:t>likelihood</a:t>
                </a:r>
                <a:r>
                  <a:rPr lang="fa-IR" sz="1050" kern="1200" dirty="0">
                    <a:solidFill>
                      <a:schemeClr val="tx1"/>
                    </a:solidFill>
                    <a:effectLst/>
                    <a:latin typeface="+mn-lt"/>
                    <a:ea typeface="+mn-ea"/>
                    <a:cs typeface="+mn-cs"/>
                  </a:rPr>
                  <a:t>، </a:t>
                </a:r>
                <a:r>
                  <a:rPr lang="en-US" sz="1050" i="1" kern="1200" dirty="0">
                    <a:solidFill>
                      <a:schemeClr val="tx1"/>
                    </a:solidFill>
                    <a:effectLst/>
                    <a:latin typeface="+mn-lt"/>
                    <a:ea typeface="+mn-ea"/>
                    <a:cs typeface="+mn-cs"/>
                  </a:rPr>
                  <a:t>P</a:t>
                </a:r>
                <a:r>
                  <a:rPr lang="en-US" sz="1050" kern="1200" dirty="0">
                    <a:solidFill>
                      <a:schemeClr val="tx1"/>
                    </a:solidFill>
                    <a:effectLst/>
                    <a:latin typeface="+mn-lt"/>
                    <a:ea typeface="+mn-ea"/>
                    <a:cs typeface="+mn-cs"/>
                  </a:rPr>
                  <a:t>(</a:t>
                </a:r>
                <a:r>
                  <a:rPr lang="en-US" sz="1050" i="1" kern="1200" dirty="0" err="1">
                    <a:solidFill>
                      <a:schemeClr val="tx1"/>
                    </a:solidFill>
                    <a:effectLst/>
                    <a:latin typeface="+mn-lt"/>
                    <a:ea typeface="+mn-ea"/>
                    <a:cs typeface="+mn-cs"/>
                  </a:rPr>
                  <a:t>x</a:t>
                </a:r>
                <a:r>
                  <a:rPr lang="en-US" sz="1050" kern="1200" dirty="0" err="1">
                    <a:solidFill>
                      <a:schemeClr val="tx1"/>
                    </a:solidFill>
                    <a:effectLst/>
                    <a:latin typeface="+mn-lt"/>
                    <a:ea typeface="+mn-ea"/>
                    <a:cs typeface="+mn-cs"/>
                  </a:rPr>
                  <a:t>|</a:t>
                </a:r>
                <a:r>
                  <a:rPr lang="en-US" sz="1050" i="1" kern="1200" dirty="0" err="1">
                    <a:solidFill>
                      <a:schemeClr val="tx1"/>
                    </a:solidFill>
                    <a:effectLst/>
                    <a:latin typeface="+mn-lt"/>
                    <a:ea typeface="+mn-ea"/>
                    <a:cs typeface="+mn-cs"/>
                  </a:rPr>
                  <a:t>w</a:t>
                </a:r>
                <a:r>
                  <a:rPr lang="en-US" sz="1050" kern="1200" dirty="0">
                    <a:solidFill>
                      <a:schemeClr val="tx1"/>
                    </a:solidFill>
                    <a:effectLst/>
                    <a:latin typeface="+mn-lt"/>
                    <a:ea typeface="+mn-ea"/>
                    <a:cs typeface="+mn-cs"/>
                  </a:rPr>
                  <a:t>)</a:t>
                </a:r>
                <a:r>
                  <a:rPr lang="fa-IR" sz="1050" kern="1200" dirty="0">
                    <a:solidFill>
                      <a:schemeClr val="tx1"/>
                    </a:solidFill>
                    <a:effectLst/>
                    <a:latin typeface="+mn-lt"/>
                    <a:ea typeface="+mn-ea"/>
                    <a:cs typeface="+mn-cs"/>
                  </a:rPr>
                  <a:t> انتخاب کنیم. </a:t>
                </a:r>
                <a:endParaRPr lang="en-US" sz="1050" kern="1200" dirty="0">
                  <a:solidFill>
                    <a:schemeClr val="tx1"/>
                  </a:solidFill>
                  <a:effectLst/>
                  <a:latin typeface="+mn-lt"/>
                  <a:ea typeface="+mn-ea"/>
                  <a:cs typeface="+mn-cs"/>
                </a:endParaRPr>
              </a:p>
              <a:p>
                <a:pPr algn="r" rtl="1"/>
                <a:endParaRPr lang="en-US" dirty="0"/>
              </a:p>
            </p:txBody>
          </p:sp>
        </mc:Choice>
        <mc:Fallback xmlns="">
          <p:sp>
            <p:nvSpPr>
              <p:cNvPr id="3" name="Notes Placeholder 2"/>
              <p:cNvSpPr>
                <a:spLocks noGrp="1"/>
              </p:cNvSpPr>
              <p:nvPr>
                <p:ph type="body" idx="1"/>
              </p:nvPr>
            </p:nvSpPr>
            <p:spPr/>
            <p:txBody>
              <a:bodyPr>
                <a:normAutofit/>
              </a:bodyPr>
              <a:lstStyle/>
              <a:p>
                <a:pPr algn="r" rtl="1"/>
                <a:r>
                  <a:rPr lang="fa-IR" sz="1050" kern="1200" dirty="0" smtClean="0">
                    <a:solidFill>
                      <a:schemeClr val="tx1"/>
                    </a:solidFill>
                    <a:effectLst/>
                    <a:latin typeface="+mn-lt"/>
                    <a:ea typeface="+mn-ea"/>
                    <a:cs typeface="+mn-cs"/>
                  </a:rPr>
                  <a:t>درحالی که </a:t>
                </a:r>
                <a:r>
                  <a:rPr lang="en-US" sz="1050" i="1" kern="1200" dirty="0" smtClean="0">
                    <a:solidFill>
                      <a:schemeClr val="tx1"/>
                    </a:solidFill>
                    <a:effectLst/>
                    <a:latin typeface="+mn-lt"/>
                    <a:ea typeface="+mn-ea"/>
                    <a:cs typeface="+mn-cs"/>
                  </a:rPr>
                  <a:t>P</a:t>
                </a:r>
                <a:r>
                  <a:rPr lang="en-US" sz="1050" kern="1200" dirty="0" smtClean="0">
                    <a:solidFill>
                      <a:schemeClr val="tx1"/>
                    </a:solidFill>
                    <a:effectLst/>
                    <a:latin typeface="+mn-lt"/>
                    <a:ea typeface="+mn-ea"/>
                    <a:cs typeface="+mn-cs"/>
                  </a:rPr>
                  <a:t>(</a:t>
                </a:r>
                <a:r>
                  <a:rPr lang="en-US" sz="1050" i="1" kern="1200" dirty="0" smtClean="0">
                    <a:solidFill>
                      <a:schemeClr val="tx1"/>
                    </a:solidFill>
                    <a:effectLst/>
                    <a:latin typeface="+mn-lt"/>
                    <a:ea typeface="+mn-ea"/>
                    <a:cs typeface="+mn-cs"/>
                  </a:rPr>
                  <a:t>x</a:t>
                </a:r>
                <a:r>
                  <a:rPr lang="en-US" sz="1050" kern="1200" dirty="0" smtClean="0">
                    <a:solidFill>
                      <a:schemeClr val="tx1"/>
                    </a:solidFill>
                    <a:effectLst/>
                    <a:latin typeface="+mn-lt"/>
                    <a:ea typeface="+mn-ea"/>
                    <a:cs typeface="+mn-cs"/>
                  </a:rPr>
                  <a:t>)</a:t>
                </a:r>
                <a:r>
                  <a:rPr lang="fa-IR" sz="1050" kern="1200" dirty="0" smtClean="0">
                    <a:solidFill>
                      <a:schemeClr val="tx1"/>
                    </a:solidFill>
                    <a:effectLst/>
                    <a:latin typeface="+mn-lt"/>
                    <a:ea typeface="+mn-ea"/>
                    <a:cs typeface="+mn-cs"/>
                  </a:rPr>
                  <a:t> برای هر کلمه تغییر نمی‌کند؛ و همیشه بدنبال کلمه‌ای با بیشترین تشابه به خطای مشاهده شده </a:t>
                </a:r>
                <a:r>
                  <a:rPr lang="en-US" sz="1050" i="1" kern="1200" dirty="0" smtClean="0">
                    <a:solidFill>
                      <a:schemeClr val="tx1"/>
                    </a:solidFill>
                    <a:effectLst/>
                    <a:latin typeface="+mn-lt"/>
                    <a:ea typeface="+mn-ea"/>
                    <a:cs typeface="+mn-cs"/>
                  </a:rPr>
                  <a:t>x</a:t>
                </a:r>
                <a:r>
                  <a:rPr lang="fa-IR" sz="1050" kern="1200" dirty="0" smtClean="0">
                    <a:solidFill>
                      <a:schemeClr val="tx1"/>
                    </a:solidFill>
                    <a:effectLst/>
                    <a:latin typeface="+mn-lt"/>
                    <a:ea typeface="+mn-ea"/>
                    <a:cs typeface="+mn-cs"/>
                  </a:rPr>
                  <a:t> هستیم که همان احتمال </a:t>
                </a:r>
                <a:r>
                  <a:rPr lang="en-US" sz="1050" i="1" kern="1200" dirty="0" smtClean="0">
                    <a:solidFill>
                      <a:schemeClr val="tx1"/>
                    </a:solidFill>
                    <a:effectLst/>
                    <a:latin typeface="+mn-lt"/>
                    <a:ea typeface="+mn-ea"/>
                    <a:cs typeface="+mn-cs"/>
                  </a:rPr>
                  <a:t>P</a:t>
                </a:r>
                <a:r>
                  <a:rPr lang="en-US" sz="1050" kern="1200" dirty="0" smtClean="0">
                    <a:solidFill>
                      <a:schemeClr val="tx1"/>
                    </a:solidFill>
                    <a:effectLst/>
                    <a:latin typeface="+mn-lt"/>
                    <a:ea typeface="+mn-ea"/>
                    <a:cs typeface="+mn-cs"/>
                  </a:rPr>
                  <a:t>(</a:t>
                </a:r>
                <a:r>
                  <a:rPr lang="en-US" sz="1050" i="1" kern="1200" dirty="0" smtClean="0">
                    <a:solidFill>
                      <a:schemeClr val="tx1"/>
                    </a:solidFill>
                    <a:effectLst/>
                    <a:latin typeface="+mn-lt"/>
                    <a:ea typeface="+mn-ea"/>
                    <a:cs typeface="+mn-cs"/>
                  </a:rPr>
                  <a:t>x</a:t>
                </a:r>
                <a:r>
                  <a:rPr lang="en-US" sz="1050" kern="1200" dirty="0" smtClean="0">
                    <a:solidFill>
                      <a:schemeClr val="tx1"/>
                    </a:solidFill>
                    <a:effectLst/>
                    <a:latin typeface="+mn-lt"/>
                    <a:ea typeface="+mn-ea"/>
                    <a:cs typeface="+mn-cs"/>
                  </a:rPr>
                  <a:t>)</a:t>
                </a:r>
                <a:r>
                  <a:rPr lang="fa-IR" sz="1050" kern="1200" dirty="0" smtClean="0">
                    <a:solidFill>
                      <a:schemeClr val="tx1"/>
                    </a:solidFill>
                    <a:effectLst/>
                    <a:latin typeface="+mn-lt"/>
                    <a:ea typeface="+mn-ea"/>
                    <a:cs typeface="+mn-cs"/>
                  </a:rPr>
                  <a:t> را دارد. بنابراین ما می‌توانیم </a:t>
                </a:r>
                <a:r>
                  <a:rPr lang="en-US" sz="1050" i="1" kern="1200" dirty="0" smtClean="0">
                    <a:solidFill>
                      <a:schemeClr val="tx1"/>
                    </a:solidFill>
                    <a:effectLst/>
                    <a:latin typeface="+mn-lt"/>
                    <a:ea typeface="+mn-ea"/>
                    <a:cs typeface="+mn-cs"/>
                  </a:rPr>
                  <a:t>P</a:t>
                </a:r>
                <a:r>
                  <a:rPr lang="en-US" sz="1050" kern="1200" dirty="0" smtClean="0">
                    <a:solidFill>
                      <a:schemeClr val="tx1"/>
                    </a:solidFill>
                    <a:effectLst/>
                    <a:latin typeface="+mn-lt"/>
                    <a:ea typeface="+mn-ea"/>
                    <a:cs typeface="+mn-cs"/>
                  </a:rPr>
                  <a:t>(</a:t>
                </a:r>
                <a:r>
                  <a:rPr lang="en-US" sz="1050" i="1" kern="1200" dirty="0" smtClean="0">
                    <a:solidFill>
                      <a:schemeClr val="tx1"/>
                    </a:solidFill>
                    <a:effectLst/>
                    <a:latin typeface="+mn-lt"/>
                    <a:ea typeface="+mn-ea"/>
                    <a:cs typeface="+mn-cs"/>
                  </a:rPr>
                  <a:t>x</a:t>
                </a:r>
                <a:r>
                  <a:rPr lang="en-US" sz="1050" kern="1200" dirty="0" smtClean="0">
                    <a:solidFill>
                      <a:schemeClr val="tx1"/>
                    </a:solidFill>
                    <a:effectLst/>
                    <a:latin typeface="+mn-lt"/>
                    <a:ea typeface="+mn-ea"/>
                    <a:cs typeface="+mn-cs"/>
                  </a:rPr>
                  <a:t>) </a:t>
                </a:r>
                <a:r>
                  <a:rPr lang="fa-IR" sz="1050" kern="1200" dirty="0" smtClean="0">
                    <a:solidFill>
                      <a:schemeClr val="tx1"/>
                    </a:solidFill>
                    <a:effectLst/>
                    <a:latin typeface="+mn-lt"/>
                    <a:ea typeface="+mn-ea"/>
                    <a:cs typeface="+mn-cs"/>
                  </a:rPr>
                  <a:t>را از فرمول (2) حذف کنیم و کلمه‌ای را انتخاب کنیم که فرمول زیر را ماکزیمم نماید: </a:t>
                </a:r>
              </a:p>
              <a:p>
                <a:pPr marL="0" marR="0" indent="0" algn="r" defTabSz="914400" rtl="1" eaLnBrk="1" fontAlgn="auto" latinLnBrk="0" hangingPunct="1">
                  <a:lnSpc>
                    <a:spcPct val="100000"/>
                  </a:lnSpc>
                  <a:spcBef>
                    <a:spcPts val="200"/>
                  </a:spcBef>
                  <a:spcAft>
                    <a:spcPts val="200"/>
                  </a:spcAft>
                  <a:buClrTx/>
                  <a:buSzTx/>
                  <a:buFontTx/>
                  <a:buNone/>
                  <a:tabLst/>
                  <a:defRPr/>
                </a:pPr>
                <a:r>
                  <a:rPr lang="fa-IR" sz="1050" kern="1200" dirty="0" smtClean="0">
                    <a:solidFill>
                      <a:schemeClr val="tx1"/>
                    </a:solidFill>
                    <a:effectLst/>
                    <a:latin typeface="+mn-lt"/>
                    <a:ea typeface="+mn-ea"/>
                    <a:cs typeface="+mn-cs"/>
                  </a:rPr>
                  <a:t>بطور خلاصه، مدل کانال نویزی می‌گوید که ما کلمه واقعی </a:t>
                </a:r>
                <a:r>
                  <a:rPr lang="en-US" sz="1050" i="1" kern="1200" dirty="0">
                    <a:solidFill>
                      <a:schemeClr val="tx1"/>
                    </a:solidFill>
                    <a:effectLst/>
                    <a:latin typeface="+mn-lt"/>
                    <a:ea typeface="+mn-ea"/>
                    <a:cs typeface="+mn-cs"/>
                  </a:rPr>
                  <a:t>w</a:t>
                </a:r>
                <a:r>
                  <a:rPr lang="fa-IR" sz="1050" kern="1200" dirty="0">
                    <a:solidFill>
                      <a:schemeClr val="tx1"/>
                    </a:solidFill>
                    <a:effectLst/>
                    <a:latin typeface="+mn-lt"/>
                    <a:ea typeface="+mn-ea"/>
                    <a:cs typeface="+mn-cs"/>
                  </a:rPr>
                  <a:t> و یک کانال نویزی شامل برخی از اشکال تغییر شکل یافته با اشتباهات سطحی از کلمه مورد نظر را داریم. مدل کانال یا </a:t>
                </a:r>
                <a:r>
                  <a:rPr lang="en-US" sz="1050" kern="1200" dirty="0">
                    <a:solidFill>
                      <a:schemeClr val="tx1"/>
                    </a:solidFill>
                    <a:effectLst/>
                    <a:latin typeface="+mn-lt"/>
                    <a:ea typeface="+mn-ea"/>
                    <a:cs typeface="+mn-cs"/>
                  </a:rPr>
                  <a:t>likelihood</a:t>
                </a:r>
                <a:r>
                  <a:rPr lang="fa-IR" sz="1050" kern="1200" dirty="0">
                    <a:solidFill>
                      <a:schemeClr val="tx1"/>
                    </a:solidFill>
                    <a:effectLst/>
                    <a:latin typeface="+mn-lt"/>
                    <a:ea typeface="+mn-ea"/>
                    <a:cs typeface="+mn-cs"/>
                  </a:rPr>
                  <a:t> کانال نویزی یک توالی از مشاهدات خاص </a:t>
                </a:r>
                <a:r>
                  <a:rPr lang="en-US" sz="1050" i="1" kern="1200" dirty="0">
                    <a:solidFill>
                      <a:schemeClr val="tx1"/>
                    </a:solidFill>
                    <a:effectLst/>
                    <a:latin typeface="+mn-lt"/>
                    <a:ea typeface="+mn-ea"/>
                    <a:cs typeface="+mn-cs"/>
                  </a:rPr>
                  <a:t>x</a:t>
                </a:r>
                <a:r>
                  <a:rPr lang="fa-IR" sz="1050" kern="1200" dirty="0">
                    <a:solidFill>
                      <a:schemeClr val="tx1"/>
                    </a:solidFill>
                    <a:effectLst/>
                    <a:latin typeface="+mn-lt"/>
                    <a:ea typeface="+mn-ea"/>
                    <a:cs typeface="+mn-cs"/>
                  </a:rPr>
                  <a:t> تولید می‌کند که بوسیله </a:t>
                </a:r>
                <a:r>
                  <a:rPr lang="en-US" sz="1050" i="1" kern="1200" dirty="0">
                    <a:solidFill>
                      <a:schemeClr val="tx1"/>
                    </a:solidFill>
                    <a:effectLst/>
                    <a:latin typeface="+mn-lt"/>
                    <a:ea typeface="+mn-ea"/>
                    <a:cs typeface="+mn-cs"/>
                  </a:rPr>
                  <a:t>P</a:t>
                </a:r>
                <a:r>
                  <a:rPr lang="en-US" sz="1050" kern="1200" dirty="0">
                    <a:solidFill>
                      <a:schemeClr val="tx1"/>
                    </a:solidFill>
                    <a:effectLst/>
                    <a:latin typeface="+mn-lt"/>
                    <a:ea typeface="+mn-ea"/>
                    <a:cs typeface="+mn-cs"/>
                  </a:rPr>
                  <a:t>(</a:t>
                </a:r>
                <a:r>
                  <a:rPr lang="en-US" sz="1050" i="1" kern="1200" dirty="0" err="1">
                    <a:solidFill>
                      <a:schemeClr val="tx1"/>
                    </a:solidFill>
                    <a:effectLst/>
                    <a:latin typeface="+mn-lt"/>
                    <a:ea typeface="+mn-ea"/>
                    <a:cs typeface="+mn-cs"/>
                  </a:rPr>
                  <a:t>x</a:t>
                </a:r>
                <a:r>
                  <a:rPr lang="en-US" sz="1050" kern="1200" dirty="0" err="1">
                    <a:solidFill>
                      <a:schemeClr val="tx1"/>
                    </a:solidFill>
                    <a:effectLst/>
                    <a:latin typeface="+mn-lt"/>
                    <a:ea typeface="+mn-ea"/>
                    <a:cs typeface="+mn-cs"/>
                  </a:rPr>
                  <a:t>|</a:t>
                </a:r>
                <a:r>
                  <a:rPr lang="en-US" sz="1050" i="1" kern="1200" dirty="0" err="1">
                    <a:solidFill>
                      <a:schemeClr val="tx1"/>
                    </a:solidFill>
                    <a:effectLst/>
                    <a:latin typeface="+mn-lt"/>
                    <a:ea typeface="+mn-ea"/>
                    <a:cs typeface="+mn-cs"/>
                  </a:rPr>
                  <a:t>w</a:t>
                </a:r>
                <a:r>
                  <a:rPr lang="en-US" sz="1050" kern="1200" dirty="0">
                    <a:solidFill>
                      <a:schemeClr val="tx1"/>
                    </a:solidFill>
                    <a:effectLst/>
                    <a:latin typeface="+mn-lt"/>
                    <a:ea typeface="+mn-ea"/>
                    <a:cs typeface="+mn-cs"/>
                  </a:rPr>
                  <a:t>)</a:t>
                </a:r>
                <a:r>
                  <a:rPr lang="fa-IR" sz="1050" kern="1200" dirty="0">
                    <a:solidFill>
                      <a:schemeClr val="tx1"/>
                    </a:solidFill>
                    <a:effectLst/>
                    <a:latin typeface="+mn-lt"/>
                    <a:ea typeface="+mn-ea"/>
                    <a:cs typeface="+mn-cs"/>
                  </a:rPr>
                  <a:t> مدل شده است. احتمال پیشین کلمه مخفی توسط </a:t>
                </a:r>
                <a:r>
                  <a:rPr lang="en-US" sz="1050" i="1" kern="1200" dirty="0">
                    <a:solidFill>
                      <a:schemeClr val="tx1"/>
                    </a:solidFill>
                    <a:effectLst/>
                    <a:latin typeface="+mn-lt"/>
                    <a:ea typeface="+mn-ea"/>
                    <a:cs typeface="+mn-cs"/>
                  </a:rPr>
                  <a:t>P</a:t>
                </a:r>
                <a:r>
                  <a:rPr lang="en-US" sz="1050" kern="1200" dirty="0">
                    <a:solidFill>
                      <a:schemeClr val="tx1"/>
                    </a:solidFill>
                    <a:effectLst/>
                    <a:latin typeface="+mn-lt"/>
                    <a:ea typeface="+mn-ea"/>
                    <a:cs typeface="+mn-cs"/>
                  </a:rPr>
                  <a:t>(</a:t>
                </a:r>
                <a:r>
                  <a:rPr lang="en-US" sz="1050" i="1" kern="1200" dirty="0">
                    <a:solidFill>
                      <a:schemeClr val="tx1"/>
                    </a:solidFill>
                    <a:effectLst/>
                    <a:latin typeface="+mn-lt"/>
                    <a:ea typeface="+mn-ea"/>
                    <a:cs typeface="+mn-cs"/>
                  </a:rPr>
                  <a:t>w</a:t>
                </a:r>
                <a:r>
                  <a:rPr lang="en-US" sz="1050" kern="1200" dirty="0">
                    <a:solidFill>
                      <a:schemeClr val="tx1"/>
                    </a:solidFill>
                    <a:effectLst/>
                    <a:latin typeface="+mn-lt"/>
                    <a:ea typeface="+mn-ea"/>
                    <a:cs typeface="+mn-cs"/>
                  </a:rPr>
                  <a:t>)</a:t>
                </a:r>
                <a:r>
                  <a:rPr lang="fa-IR" sz="1050" kern="1200" dirty="0">
                    <a:solidFill>
                      <a:schemeClr val="tx1"/>
                    </a:solidFill>
                    <a:effectLst/>
                    <a:latin typeface="+mn-lt"/>
                    <a:ea typeface="+mn-ea"/>
                    <a:cs typeface="+mn-cs"/>
                  </a:rPr>
                  <a:t> مدل شده است. ما می‌توانیم بیشترین احتمال کلمه</a:t>
                </a:r>
                <a:r>
                  <a:rPr lang="en-US" sz="1050" i="0" kern="1200">
                    <a:solidFill>
                      <a:schemeClr val="tx1"/>
                    </a:solidFill>
                    <a:effectLst/>
                    <a:latin typeface="+mn-lt"/>
                    <a:ea typeface="+mn-ea"/>
                    <a:cs typeface="+mn-cs"/>
                  </a:rPr>
                  <a:t>𝑤 ̂</a:t>
                </a:r>
                <a:r>
                  <a:rPr lang="fa-IR" sz="1050" kern="1200" dirty="0">
                    <a:solidFill>
                      <a:schemeClr val="tx1"/>
                    </a:solidFill>
                    <a:effectLst/>
                    <a:latin typeface="+mn-lt"/>
                    <a:ea typeface="+mn-ea"/>
                    <a:cs typeface="+mn-cs"/>
                  </a:rPr>
                  <a:t> را با توجه به مشاهدات </a:t>
                </a:r>
                <a:r>
                  <a:rPr lang="en-US" sz="1050" i="1" kern="1200" dirty="0">
                    <a:solidFill>
                      <a:schemeClr val="tx1"/>
                    </a:solidFill>
                    <a:effectLst/>
                    <a:latin typeface="+mn-lt"/>
                    <a:ea typeface="+mn-ea"/>
                    <a:cs typeface="+mn-cs"/>
                  </a:rPr>
                  <a:t>x</a:t>
                </a:r>
                <a:r>
                  <a:rPr lang="fa-IR" sz="1050" kern="1200" dirty="0">
                    <a:solidFill>
                      <a:schemeClr val="tx1"/>
                    </a:solidFill>
                    <a:effectLst/>
                    <a:latin typeface="+mn-lt"/>
                    <a:ea typeface="+mn-ea"/>
                    <a:cs typeface="+mn-cs"/>
                  </a:rPr>
                  <a:t> که توسط احتمال پیشین </a:t>
                </a:r>
                <a:r>
                  <a:rPr lang="en-US" sz="1050" i="1" kern="1200" dirty="0">
                    <a:solidFill>
                      <a:schemeClr val="tx1"/>
                    </a:solidFill>
                    <a:effectLst/>
                    <a:latin typeface="+mn-lt"/>
                    <a:ea typeface="+mn-ea"/>
                    <a:cs typeface="+mn-cs"/>
                  </a:rPr>
                  <a:t>P</a:t>
                </a:r>
                <a:r>
                  <a:rPr lang="en-US" sz="1050" kern="1200" dirty="0">
                    <a:solidFill>
                      <a:schemeClr val="tx1"/>
                    </a:solidFill>
                    <a:effectLst/>
                    <a:latin typeface="+mn-lt"/>
                    <a:ea typeface="+mn-ea"/>
                    <a:cs typeface="+mn-cs"/>
                  </a:rPr>
                  <a:t>(</a:t>
                </a:r>
                <a:r>
                  <a:rPr lang="en-US" sz="1050" i="1" kern="1200" dirty="0">
                    <a:solidFill>
                      <a:schemeClr val="tx1"/>
                    </a:solidFill>
                    <a:effectLst/>
                    <a:latin typeface="+mn-lt"/>
                    <a:ea typeface="+mn-ea"/>
                    <a:cs typeface="+mn-cs"/>
                  </a:rPr>
                  <a:t>w</a:t>
                </a:r>
                <a:r>
                  <a:rPr lang="en-US" sz="1050" kern="1200" dirty="0">
                    <a:solidFill>
                      <a:schemeClr val="tx1"/>
                    </a:solidFill>
                    <a:effectLst/>
                    <a:latin typeface="+mn-lt"/>
                    <a:ea typeface="+mn-ea"/>
                    <a:cs typeface="+mn-cs"/>
                  </a:rPr>
                  <a:t>)</a:t>
                </a:r>
                <a:r>
                  <a:rPr lang="fa-IR" sz="1050" kern="1200" dirty="0">
                    <a:solidFill>
                      <a:schemeClr val="tx1"/>
                    </a:solidFill>
                    <a:effectLst/>
                    <a:latin typeface="+mn-lt"/>
                    <a:ea typeface="+mn-ea"/>
                    <a:cs typeface="+mn-cs"/>
                  </a:rPr>
                  <a:t> بدست می‌آید و احتمال </a:t>
                </a:r>
                <a:r>
                  <a:rPr lang="en-US" sz="1050" kern="1200" dirty="0">
                    <a:solidFill>
                      <a:schemeClr val="tx1"/>
                    </a:solidFill>
                    <a:effectLst/>
                    <a:latin typeface="+mn-lt"/>
                    <a:ea typeface="+mn-ea"/>
                    <a:cs typeface="+mn-cs"/>
                  </a:rPr>
                  <a:t>likelihood</a:t>
                </a:r>
                <a:r>
                  <a:rPr lang="fa-IR" sz="1050" kern="1200" dirty="0">
                    <a:solidFill>
                      <a:schemeClr val="tx1"/>
                    </a:solidFill>
                    <a:effectLst/>
                    <a:latin typeface="+mn-lt"/>
                    <a:ea typeface="+mn-ea"/>
                    <a:cs typeface="+mn-cs"/>
                  </a:rPr>
                  <a:t>، </a:t>
                </a:r>
                <a:r>
                  <a:rPr lang="en-US" sz="1050" i="1" kern="1200" dirty="0">
                    <a:solidFill>
                      <a:schemeClr val="tx1"/>
                    </a:solidFill>
                    <a:effectLst/>
                    <a:latin typeface="+mn-lt"/>
                    <a:ea typeface="+mn-ea"/>
                    <a:cs typeface="+mn-cs"/>
                  </a:rPr>
                  <a:t>P</a:t>
                </a:r>
                <a:r>
                  <a:rPr lang="en-US" sz="1050" kern="1200" dirty="0">
                    <a:solidFill>
                      <a:schemeClr val="tx1"/>
                    </a:solidFill>
                    <a:effectLst/>
                    <a:latin typeface="+mn-lt"/>
                    <a:ea typeface="+mn-ea"/>
                    <a:cs typeface="+mn-cs"/>
                  </a:rPr>
                  <a:t>(</a:t>
                </a:r>
                <a:r>
                  <a:rPr lang="en-US" sz="1050" i="1" kern="1200" dirty="0" err="1">
                    <a:solidFill>
                      <a:schemeClr val="tx1"/>
                    </a:solidFill>
                    <a:effectLst/>
                    <a:latin typeface="+mn-lt"/>
                    <a:ea typeface="+mn-ea"/>
                    <a:cs typeface="+mn-cs"/>
                  </a:rPr>
                  <a:t>x</a:t>
                </a:r>
                <a:r>
                  <a:rPr lang="en-US" sz="1050" kern="1200" dirty="0" err="1">
                    <a:solidFill>
                      <a:schemeClr val="tx1"/>
                    </a:solidFill>
                    <a:effectLst/>
                    <a:latin typeface="+mn-lt"/>
                    <a:ea typeface="+mn-ea"/>
                    <a:cs typeface="+mn-cs"/>
                  </a:rPr>
                  <a:t>|</a:t>
                </a:r>
                <a:r>
                  <a:rPr lang="en-US" sz="1050" i="1" kern="1200" dirty="0" err="1">
                    <a:solidFill>
                      <a:schemeClr val="tx1"/>
                    </a:solidFill>
                    <a:effectLst/>
                    <a:latin typeface="+mn-lt"/>
                    <a:ea typeface="+mn-ea"/>
                    <a:cs typeface="+mn-cs"/>
                  </a:rPr>
                  <a:t>w</a:t>
                </a:r>
                <a:r>
                  <a:rPr lang="en-US" sz="1050" kern="1200" dirty="0">
                    <a:solidFill>
                      <a:schemeClr val="tx1"/>
                    </a:solidFill>
                    <a:effectLst/>
                    <a:latin typeface="+mn-lt"/>
                    <a:ea typeface="+mn-ea"/>
                    <a:cs typeface="+mn-cs"/>
                  </a:rPr>
                  <a:t>)</a:t>
                </a:r>
                <a:r>
                  <a:rPr lang="fa-IR" sz="1050" kern="1200" dirty="0">
                    <a:solidFill>
                      <a:schemeClr val="tx1"/>
                    </a:solidFill>
                    <a:effectLst/>
                    <a:latin typeface="+mn-lt"/>
                    <a:ea typeface="+mn-ea"/>
                    <a:cs typeface="+mn-cs"/>
                  </a:rPr>
                  <a:t> انتخاب کنیم. </a:t>
                </a:r>
                <a:endParaRPr lang="en-US" sz="1050" kern="1200" dirty="0">
                  <a:solidFill>
                    <a:schemeClr val="tx1"/>
                  </a:solidFill>
                  <a:effectLst/>
                  <a:latin typeface="+mn-lt"/>
                  <a:ea typeface="+mn-ea"/>
                  <a:cs typeface="+mn-cs"/>
                </a:endParaRPr>
              </a:p>
              <a:p>
                <a:pPr algn="r" rtl="1"/>
                <a:endParaRPr lang="en-US" dirty="0"/>
              </a:p>
            </p:txBody>
          </p:sp>
        </mc:Fallback>
      </mc:AlternateContent>
      <p:sp>
        <p:nvSpPr>
          <p:cNvPr id="4" name="Slide Number Placeholder 3"/>
          <p:cNvSpPr>
            <a:spLocks noGrp="1"/>
          </p:cNvSpPr>
          <p:nvPr>
            <p:ph type="sldNum" sz="quarter" idx="10"/>
          </p:nvPr>
        </p:nvSpPr>
        <p:spPr/>
        <p:txBody>
          <a:bodyPr/>
          <a:lstStyle/>
          <a:p>
            <a:r>
              <a:rPr lang="en-US" smtClean="0"/>
              <a:t>Chart </a:t>
            </a:r>
            <a:fld id="{4CBF50E3-ED67-46F2-ABFC-A36EE1082CF7}" type="slidenum">
              <a:rPr lang="en-US" b="1" smtClean="0"/>
              <a:pPr/>
              <a:t>7</a:t>
            </a:fld>
            <a:endParaRPr lang="en-US" b="1" dirty="0"/>
          </a:p>
        </p:txBody>
      </p:sp>
    </p:spTree>
    <p:extLst>
      <p:ext uri="{BB962C8B-B14F-4D97-AF65-F5344CB8AC3E}">
        <p14:creationId xmlns:p14="http://schemas.microsoft.com/office/powerpoint/2010/main" val="1564030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normAutofit/>
          </a:bodyPr>
          <a:lstStyle/>
          <a:p>
            <a:pPr algn="r" rtl="1"/>
            <a:r>
              <a:rPr lang="fa-IR" sz="1050" kern="1200" dirty="0" smtClean="0">
                <a:solidFill>
                  <a:schemeClr val="tx1"/>
                </a:solidFill>
                <a:effectLst/>
                <a:latin typeface="+mn-lt"/>
                <a:ea typeface="+mn-ea"/>
                <a:cs typeface="+mn-cs"/>
              </a:rPr>
              <a:t>نظریه کانال نویزی با حذف کلماتی که در دیکشنری نیستند خطاهای املایی غیر کلامی را اصلاح می‌کند، بنابراین یک لیست از کلمات پیشنهادی تولید می‌کنیم و آن‌ها را مطابق با عبارت (3) امتیاز می‌دهیم، سپس کلمه‌ای با بالاترین امتیاز انتخاب می‌شود. همچنین می‌توان در عبارت (3) بجای دیکشنری کامل </a:t>
            </a:r>
            <a:r>
              <a:rPr lang="en-US" sz="1050" kern="1200" dirty="0" smtClean="0">
                <a:solidFill>
                  <a:schemeClr val="tx1"/>
                </a:solidFill>
                <a:effectLst/>
                <a:latin typeface="+mn-lt"/>
                <a:ea typeface="+mn-ea"/>
                <a:cs typeface="+mn-cs"/>
              </a:rPr>
              <a:t>V</a:t>
            </a:r>
            <a:r>
              <a:rPr lang="fa-IR" sz="1050" kern="1200" dirty="0" smtClean="0">
                <a:solidFill>
                  <a:schemeClr val="tx1"/>
                </a:solidFill>
                <a:effectLst/>
                <a:latin typeface="+mn-lt"/>
                <a:ea typeface="+mn-ea"/>
                <a:cs typeface="+mn-cs"/>
              </a:rPr>
              <a:t> به لیستی از کلمات پیشنهادی ارجاع داد، همانند:</a:t>
            </a:r>
            <a:endParaRPr lang="en-US" dirty="0"/>
          </a:p>
        </p:txBody>
      </p:sp>
      <p:sp>
        <p:nvSpPr>
          <p:cNvPr id="4" name="Slide Number Placeholder 3"/>
          <p:cNvSpPr>
            <a:spLocks noGrp="1"/>
          </p:cNvSpPr>
          <p:nvPr>
            <p:ph type="sldNum" sz="quarter" idx="10"/>
          </p:nvPr>
        </p:nvSpPr>
        <p:spPr/>
        <p:txBody>
          <a:bodyPr/>
          <a:lstStyle/>
          <a:p>
            <a:r>
              <a:rPr lang="en-US" smtClean="0"/>
              <a:t>Chart </a:t>
            </a:r>
            <a:fld id="{4CBF50E3-ED67-46F2-ABFC-A36EE1082CF7}" type="slidenum">
              <a:rPr lang="en-US" b="1" smtClean="0"/>
              <a:pPr/>
              <a:t>8</a:t>
            </a:fld>
            <a:endParaRPr lang="en-US" b="1" dirty="0"/>
          </a:p>
        </p:txBody>
      </p:sp>
    </p:spTree>
    <p:extLst>
      <p:ext uri="{BB962C8B-B14F-4D97-AF65-F5344CB8AC3E}">
        <p14:creationId xmlns:p14="http://schemas.microsoft.com/office/powerpoint/2010/main" val="23687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normAutofit/>
          </a:bodyPr>
          <a:lstStyle/>
          <a:p>
            <a:pPr marL="0" marR="0" indent="0" algn="r" defTabSz="914400" rtl="1" eaLnBrk="1" fontAlgn="auto" latinLnBrk="0" hangingPunct="1">
              <a:lnSpc>
                <a:spcPct val="100000"/>
              </a:lnSpc>
              <a:spcBef>
                <a:spcPts val="200"/>
              </a:spcBef>
              <a:spcAft>
                <a:spcPts val="200"/>
              </a:spcAft>
              <a:buClrTx/>
              <a:buSzTx/>
              <a:buFontTx/>
              <a:buNone/>
              <a:tabLst/>
              <a:defRPr/>
            </a:pPr>
            <a:r>
              <a:rPr lang="fa-IR" sz="1050" kern="1200" dirty="0" smtClean="0">
                <a:solidFill>
                  <a:schemeClr val="tx1"/>
                </a:solidFill>
                <a:effectLst/>
                <a:latin typeface="+mn-lt"/>
                <a:ea typeface="+mn-ea"/>
                <a:cs typeface="+mn-cs"/>
              </a:rPr>
              <a:t>الگوریتم کانال نویزی در شکل2 نشان داده شده است. اولین گام از الگوریتم، اصلاحات پیشنهادی را به کمک یافتن کلماتی با املای مشابه به کلمه ورودی پیشنهاد می‌دهد. الگوریتم حداقل فاصله ویرایشی، فاصله خطاهای املایی بر اساس تغییر یک یا چند حرف از کلمه محاسبه می‌کند، اغلب فرض می‌شود که کلمات پیشنهادی با کلمه اشتباه نوشته شده، فاصله ویرایشی یک دارند. </a:t>
            </a:r>
            <a:endParaRPr lang="en-US" sz="1050" kern="1200" dirty="0" smtClean="0">
              <a:solidFill>
                <a:schemeClr val="tx1"/>
              </a:solidFill>
              <a:effectLst/>
              <a:latin typeface="+mn-lt"/>
              <a:ea typeface="+mn-ea"/>
              <a:cs typeface="+mn-cs"/>
            </a:endParaRPr>
          </a:p>
          <a:p>
            <a:pPr algn="r" rtl="1"/>
            <a:endParaRPr lang="en-US" dirty="0"/>
          </a:p>
        </p:txBody>
      </p:sp>
      <p:sp>
        <p:nvSpPr>
          <p:cNvPr id="4" name="Slide Number Placeholder 3"/>
          <p:cNvSpPr>
            <a:spLocks noGrp="1"/>
          </p:cNvSpPr>
          <p:nvPr>
            <p:ph type="sldNum" sz="quarter" idx="10"/>
          </p:nvPr>
        </p:nvSpPr>
        <p:spPr/>
        <p:txBody>
          <a:bodyPr/>
          <a:lstStyle/>
          <a:p>
            <a:r>
              <a:rPr lang="en-US" smtClean="0"/>
              <a:t>Chart </a:t>
            </a:r>
            <a:fld id="{4CBF50E3-ED67-46F2-ABFC-A36EE1082CF7}" type="slidenum">
              <a:rPr lang="en-US" b="1" smtClean="0"/>
              <a:pPr/>
              <a:t>9</a:t>
            </a:fld>
            <a:endParaRPr lang="en-US" b="1" dirty="0"/>
          </a:p>
        </p:txBody>
      </p:sp>
    </p:spTree>
    <p:extLst>
      <p:ext uri="{BB962C8B-B14F-4D97-AF65-F5344CB8AC3E}">
        <p14:creationId xmlns:p14="http://schemas.microsoft.com/office/powerpoint/2010/main" val="40679985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hteck 3"/>
          <p:cNvSpPr/>
          <p:nvPr userDrawn="1"/>
        </p:nvSpPr>
        <p:spPr bwMode="gray">
          <a:xfrm>
            <a:off x="7128284" y="203047"/>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smtClean="0">
              <a:solidFill>
                <a:schemeClr val="bg1"/>
              </a:solidFill>
            </a:endParaRPr>
          </a:p>
        </p:txBody>
      </p:sp>
      <p:sp>
        <p:nvSpPr>
          <p:cNvPr id="14" name="Rectangle 13"/>
          <p:cNvSpPr/>
          <p:nvPr userDrawn="1"/>
        </p:nvSpPr>
        <p:spPr bwMode="gray">
          <a:xfrm>
            <a:off x="107505" y="1"/>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bwMode="gray">
          <a:xfrm>
            <a:off x="179389" y="2932113"/>
            <a:ext cx="8601073" cy="205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icture Placeholder 23"/>
          <p:cNvSpPr>
            <a:spLocks noGrp="1"/>
          </p:cNvSpPr>
          <p:nvPr>
            <p:ph type="pic" sz="quarter" idx="10" hasCustomPrompt="1"/>
          </p:nvPr>
        </p:nvSpPr>
        <p:spPr bwMode="gray">
          <a:xfrm>
            <a:off x="358775" y="1058862"/>
            <a:ext cx="8605838" cy="3744913"/>
          </a:xfrm>
          <a:noFill/>
          <a:ln>
            <a:noFill/>
          </a:ln>
        </p:spPr>
        <p:txBody>
          <a:bodyPr anchor="ctr"/>
          <a:lstStyle>
            <a:lvl1pPr algn="ctr">
              <a:defRPr i="1"/>
            </a:lvl1pPr>
          </a:lstStyle>
          <a:p>
            <a:r>
              <a:rPr lang="de-DE" dirty="0" smtClean="0"/>
              <a:t>Insert </a:t>
            </a:r>
            <a:r>
              <a:rPr lang="de-DE" dirty="0" err="1" smtClean="0"/>
              <a:t>picture</a:t>
            </a:r>
            <a:r>
              <a:rPr lang="de-DE" dirty="0" smtClean="0"/>
              <a:t> </a:t>
            </a:r>
            <a:r>
              <a:rPr lang="de-DE" dirty="0" err="1" smtClean="0"/>
              <a:t>by</a:t>
            </a:r>
            <a:r>
              <a:rPr lang="de-DE" dirty="0" smtClean="0"/>
              <a:t> </a:t>
            </a:r>
            <a:br>
              <a:rPr lang="de-DE" dirty="0" smtClean="0"/>
            </a:br>
            <a:r>
              <a:rPr lang="de-DE" dirty="0" err="1" smtClean="0"/>
              <a:t>clicking</a:t>
            </a:r>
            <a:r>
              <a:rPr lang="de-DE" dirty="0" smtClean="0"/>
              <a:t> </a:t>
            </a:r>
            <a:r>
              <a:rPr lang="de-DE" dirty="0" err="1" smtClean="0"/>
              <a:t>the</a:t>
            </a:r>
            <a:r>
              <a:rPr lang="de-DE" dirty="0" smtClean="0"/>
              <a:t> </a:t>
            </a:r>
            <a:r>
              <a:rPr lang="de-DE" dirty="0" err="1" smtClean="0"/>
              <a:t>icon</a:t>
            </a:r>
            <a:endParaRPr lang="de-DE" dirty="0" smtClean="0"/>
          </a:p>
          <a:p>
            <a:endParaRPr lang="de-DE" dirty="0" smtClean="0"/>
          </a:p>
          <a:p>
            <a:endParaRPr lang="de-DE" dirty="0" smtClean="0"/>
          </a:p>
          <a:p>
            <a:endParaRPr lang="de-DE" dirty="0" smtClean="0"/>
          </a:p>
          <a:p>
            <a:endParaRPr lang="en-US" dirty="0"/>
          </a:p>
        </p:txBody>
      </p:sp>
      <p:sp>
        <p:nvSpPr>
          <p:cNvPr id="6" name="Textplatzhalter 5"/>
          <p:cNvSpPr>
            <a:spLocks noGrp="1"/>
          </p:cNvSpPr>
          <p:nvPr>
            <p:ph type="body" sz="quarter" idx="11" hasCustomPrompt="1"/>
          </p:nvPr>
        </p:nvSpPr>
        <p:spPr>
          <a:xfrm>
            <a:off x="179389" y="2926794"/>
            <a:ext cx="8601073" cy="2057956"/>
          </a:xfrm>
          <a:solidFill>
            <a:schemeClr val="accent1">
              <a:alpha val="70000"/>
            </a:schemeClr>
          </a:solidFill>
        </p:spPr>
        <p:txBody>
          <a:bodyPr vert="horz" lIns="108000" tIns="252000"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smtClean="0"/>
              <a:t>   </a:t>
            </a:r>
            <a:endParaRPr lang="de-DE" dirty="0"/>
          </a:p>
        </p:txBody>
      </p:sp>
      <p:sp>
        <p:nvSpPr>
          <p:cNvPr id="2" name="Title 1"/>
          <p:cNvSpPr>
            <a:spLocks noGrp="1"/>
          </p:cNvSpPr>
          <p:nvPr>
            <p:ph type="ctrTitle" hasCustomPrompt="1"/>
          </p:nvPr>
        </p:nvSpPr>
        <p:spPr bwMode="gray">
          <a:xfrm>
            <a:off x="358773" y="2926794"/>
            <a:ext cx="8421689" cy="1031637"/>
          </a:xfrm>
          <a:noFill/>
        </p:spPr>
        <p:txBody>
          <a:bodyPr lIns="108000" tIns="0"/>
          <a:lstStyle>
            <a:lvl1pPr>
              <a:defRPr sz="2000">
                <a:solidFill>
                  <a:schemeClr val="bg1"/>
                </a:solidFill>
              </a:defRPr>
            </a:lvl1pPr>
          </a:lstStyle>
          <a:p>
            <a:r>
              <a:rPr lang="en-US" dirty="0" err="1" smtClean="0"/>
              <a:t>Presentationtitle</a:t>
            </a:r>
            <a:r>
              <a:rPr lang="en-US" dirty="0" smtClean="0"/>
              <a:t/>
            </a:r>
            <a:br>
              <a:rPr lang="en-US" dirty="0" smtClean="0"/>
            </a:br>
            <a:r>
              <a:rPr lang="en-US" dirty="0" smtClean="0"/>
              <a:t>up to maximum 2 lines</a:t>
            </a:r>
            <a:endParaRPr lang="en-US" dirty="0"/>
          </a:p>
        </p:txBody>
      </p:sp>
      <p:sp>
        <p:nvSpPr>
          <p:cNvPr id="3" name="Subtitle 2"/>
          <p:cNvSpPr>
            <a:spLocks noGrp="1"/>
          </p:cNvSpPr>
          <p:nvPr>
            <p:ph type="subTitle" idx="1" hasCustomPrompt="1"/>
          </p:nvPr>
        </p:nvSpPr>
        <p:spPr bwMode="gray">
          <a:xfrm>
            <a:off x="358773" y="3958431"/>
            <a:ext cx="8421689" cy="840025"/>
          </a:xfrm>
        </p:spPr>
        <p:txBody>
          <a:bodyPr rIns="108000"/>
          <a:lstStyle>
            <a:lvl1pPr marL="0" indent="0" algn="r">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a:t>
            </a:r>
            <a:br>
              <a:rPr lang="en-US" dirty="0" smtClean="0"/>
            </a:br>
            <a:r>
              <a:rPr lang="en-US" dirty="0" smtClean="0"/>
              <a:t>Job Description</a:t>
            </a:r>
            <a:br>
              <a:rPr lang="en-US" dirty="0" smtClean="0"/>
            </a:br>
            <a:r>
              <a:rPr lang="en-US" dirty="0" smtClean="0"/>
              <a:t>Institute</a:t>
            </a:r>
            <a:endParaRPr lang="en-US" dirty="0"/>
          </a:p>
        </p:txBody>
      </p:sp>
      <p:pic>
        <p:nvPicPr>
          <p:cNvPr id="15" name="Picture 14" descr="logo.png"/>
          <p:cNvPicPr>
            <a:picLocks noChangeAspect="1"/>
          </p:cNvPicPr>
          <p:nvPr userDrawn="1"/>
        </p:nvPicPr>
        <p:blipFill>
          <a:blip r:embed="rId2"/>
          <a:srcRect l="69417"/>
          <a:stretch>
            <a:fillRect/>
          </a:stretch>
        </p:blipFill>
        <p:spPr>
          <a:xfrm>
            <a:off x="8332787" y="-19050"/>
            <a:ext cx="735013" cy="1081490"/>
          </a:xfrm>
          <a:prstGeom prst="rect">
            <a:avLst/>
          </a:prstGeom>
        </p:spPr>
      </p:pic>
    </p:spTree>
    <p:extLst>
      <p:ext uri="{BB962C8B-B14F-4D97-AF65-F5344CB8AC3E}">
        <p14:creationId xmlns:p14="http://schemas.microsoft.com/office/powerpoint/2010/main" val="1497928299"/>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x Text (Boxe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76" y="1671649"/>
            <a:ext cx="1584325" cy="3132125"/>
          </a:xfrm>
        </p:spPr>
        <p:txBody>
          <a:bodyPr t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10"/>
          <p:cNvSpPr>
            <a:spLocks noGrp="1"/>
          </p:cNvSpPr>
          <p:nvPr>
            <p:ph type="body" sz="quarter" idx="14"/>
          </p:nvPr>
        </p:nvSpPr>
        <p:spPr bwMode="gray">
          <a:xfrm>
            <a:off x="2124076" y="1671649"/>
            <a:ext cx="1585913" cy="3132125"/>
          </a:xfrm>
        </p:spPr>
        <p:txBody>
          <a:bodyPr tIns="0"/>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Text Placeholder 10"/>
          <p:cNvSpPr>
            <a:spLocks noGrp="1"/>
          </p:cNvSpPr>
          <p:nvPr>
            <p:ph type="body" sz="quarter" idx="15"/>
          </p:nvPr>
        </p:nvSpPr>
        <p:spPr bwMode="gray">
          <a:xfrm>
            <a:off x="3886985" y="1671649"/>
            <a:ext cx="1585913" cy="3132125"/>
          </a:xfrm>
        </p:spPr>
        <p:txBody>
          <a:bodyPr tIns="0"/>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Text Placeholder 10"/>
          <p:cNvSpPr>
            <a:spLocks noGrp="1"/>
          </p:cNvSpPr>
          <p:nvPr>
            <p:ph type="body" sz="quarter" idx="16"/>
          </p:nvPr>
        </p:nvSpPr>
        <p:spPr bwMode="gray">
          <a:xfrm>
            <a:off x="5649913" y="1671649"/>
            <a:ext cx="1585913" cy="3132125"/>
          </a:xfrm>
        </p:spPr>
        <p:txBody>
          <a:bodyPr tIns="0"/>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quarter" idx="17" hasCustomPrompt="1"/>
          </p:nvPr>
        </p:nvSpPr>
        <p:spPr bwMode="gray">
          <a:xfrm>
            <a:off x="358776" y="1239838"/>
            <a:ext cx="1584325" cy="287797"/>
          </a:xfrm>
          <a:solidFill>
            <a:schemeClr val="accent1"/>
          </a:solidFill>
        </p:spPr>
        <p:txBody>
          <a:bodyPr wrap="square" lIns="72000" tIns="36000" rIns="72000" bIns="36000"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dirty="0" smtClean="0"/>
              <a:t>Topic 1</a:t>
            </a:r>
          </a:p>
        </p:txBody>
      </p:sp>
      <p:sp>
        <p:nvSpPr>
          <p:cNvPr id="14" name="Text Placeholder 3"/>
          <p:cNvSpPr>
            <a:spLocks noGrp="1"/>
          </p:cNvSpPr>
          <p:nvPr>
            <p:ph type="body" sz="quarter" idx="18" hasCustomPrompt="1"/>
          </p:nvPr>
        </p:nvSpPr>
        <p:spPr bwMode="gray">
          <a:xfrm>
            <a:off x="2124076" y="1239838"/>
            <a:ext cx="1584325" cy="287797"/>
          </a:xfrm>
          <a:solidFill>
            <a:schemeClr val="accent2"/>
          </a:solidFill>
        </p:spPr>
        <p:txBody>
          <a:bodyPr wrap="square" lIns="72000" tIns="36000" rIns="72000" bIns="36000"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dirty="0" smtClean="0"/>
              <a:t>Topic 2</a:t>
            </a:r>
          </a:p>
        </p:txBody>
      </p:sp>
      <p:sp>
        <p:nvSpPr>
          <p:cNvPr id="15" name="Text Placeholder 3"/>
          <p:cNvSpPr>
            <a:spLocks noGrp="1"/>
          </p:cNvSpPr>
          <p:nvPr>
            <p:ph type="body" sz="quarter" idx="19" hasCustomPrompt="1"/>
          </p:nvPr>
        </p:nvSpPr>
        <p:spPr bwMode="gray">
          <a:xfrm>
            <a:off x="3888573" y="1239838"/>
            <a:ext cx="1584325" cy="287797"/>
          </a:xfrm>
          <a:solidFill>
            <a:schemeClr val="accent3"/>
          </a:solidFill>
        </p:spPr>
        <p:txBody>
          <a:bodyPr wrap="square" lIns="72000" tIns="36000" rIns="72000" bIns="36000"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dirty="0" smtClean="0"/>
              <a:t>Topic 3</a:t>
            </a:r>
          </a:p>
        </p:txBody>
      </p:sp>
      <p:sp>
        <p:nvSpPr>
          <p:cNvPr id="16" name="Text Placeholder 3"/>
          <p:cNvSpPr>
            <a:spLocks noGrp="1"/>
          </p:cNvSpPr>
          <p:nvPr>
            <p:ph type="body" sz="quarter" idx="20" hasCustomPrompt="1"/>
          </p:nvPr>
        </p:nvSpPr>
        <p:spPr bwMode="gray">
          <a:xfrm>
            <a:off x="5644193" y="1239838"/>
            <a:ext cx="1584325" cy="287797"/>
          </a:xfrm>
          <a:solidFill>
            <a:schemeClr val="accent4"/>
          </a:solidFill>
        </p:spPr>
        <p:txBody>
          <a:bodyPr wrap="square" lIns="72000" tIns="36000" rIns="72000" bIns="36000"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dirty="0" smtClean="0"/>
              <a:t>Topic 4</a:t>
            </a:r>
          </a:p>
        </p:txBody>
      </p:sp>
      <p:sp>
        <p:nvSpPr>
          <p:cNvPr id="3" name="Date Placeholder 2"/>
          <p:cNvSpPr>
            <a:spLocks noGrp="1"/>
          </p:cNvSpPr>
          <p:nvPr>
            <p:ph type="dt" sz="half" idx="21"/>
          </p:nvPr>
        </p:nvSpPr>
        <p:spPr/>
        <p:txBody>
          <a:bodyPr/>
          <a:lstStyle/>
          <a:p>
            <a:r>
              <a:rPr lang="en-US" smtClean="0"/>
              <a:t>Speaker, Job Description, Date if needed</a:t>
            </a:r>
            <a:endParaRPr lang="en-US" dirty="0"/>
          </a:p>
        </p:txBody>
      </p:sp>
      <p:sp>
        <p:nvSpPr>
          <p:cNvPr id="5" name="Footer Placeholder 4"/>
          <p:cNvSpPr>
            <a:spLocks noGrp="1"/>
          </p:cNvSpPr>
          <p:nvPr>
            <p:ph type="ftr" sz="quarter" idx="22"/>
          </p:nvPr>
        </p:nvSpPr>
        <p:spPr/>
        <p:txBody>
          <a:bodyPr/>
          <a:lstStyle/>
          <a:p>
            <a:r>
              <a:rPr lang="en-US" smtClean="0"/>
              <a:t>Presentation Title</a:t>
            </a:r>
            <a:endParaRPr lang="en-US" dirty="0"/>
          </a:p>
        </p:txBody>
      </p:sp>
      <p:sp>
        <p:nvSpPr>
          <p:cNvPr id="6" name="Slide Number Placeholder 5"/>
          <p:cNvSpPr>
            <a:spLocks noGrp="1"/>
          </p:cNvSpPr>
          <p:nvPr>
            <p:ph type="sldNum" sz="quarter" idx="23"/>
          </p:nvPr>
        </p:nvSpPr>
        <p:spPr/>
        <p:txBody>
          <a:bodyPr/>
          <a:lstStyle/>
          <a:p>
            <a:r>
              <a:rPr lang="en-US" smtClean="0"/>
              <a:t>Chart </a:t>
            </a:r>
            <a:fld id="{91D913BA-B0D8-4B51-9328-DFAA0B370309}" type="slidenum">
              <a:rPr lang="en-US" b="1" smtClean="0"/>
              <a:pPr/>
              <a:t>‹#›</a:t>
            </a:fld>
            <a:endParaRPr lang="en-US" b="1" dirty="0"/>
          </a:p>
        </p:txBody>
      </p:sp>
      <p:sp>
        <p:nvSpPr>
          <p:cNvPr id="7" name="Titel 6"/>
          <p:cNvSpPr>
            <a:spLocks noGrp="1"/>
          </p:cNvSpPr>
          <p:nvPr>
            <p:ph type="title" hasCustomPrompt="1"/>
          </p:nvPr>
        </p:nvSpPr>
        <p:spPr/>
        <p:txBody>
          <a:bodyPr/>
          <a:lstStyle/>
          <a:p>
            <a:r>
              <a:rPr lang="de-DE" dirty="0" smtClean="0"/>
              <a:t>Write </a:t>
            </a:r>
            <a:r>
              <a:rPr lang="de-DE" dirty="0" err="1" smtClean="0"/>
              <a:t>your</a:t>
            </a:r>
            <a:r>
              <a:rPr lang="de-DE" dirty="0" smtClean="0"/>
              <a:t> title</a:t>
            </a:r>
            <a:br>
              <a:rPr lang="de-DE" dirty="0" smtClean="0"/>
            </a:br>
            <a:r>
              <a:rPr lang="de-DE" dirty="0" smtClean="0"/>
              <a:t>- </a:t>
            </a:r>
            <a:r>
              <a:rPr lang="de-DE" dirty="0" err="1" smtClean="0"/>
              <a:t>maximum</a:t>
            </a:r>
            <a:r>
              <a:rPr lang="de-DE" dirty="0" smtClean="0"/>
              <a:t> 2 </a:t>
            </a:r>
            <a:r>
              <a:rPr lang="de-DE" dirty="0" err="1" smtClean="0"/>
              <a:t>lines</a:t>
            </a:r>
            <a:endParaRPr lang="de-DE" dirty="0"/>
          </a:p>
        </p:txBody>
      </p:sp>
    </p:spTree>
    <p:extLst>
      <p:ext uri="{BB962C8B-B14F-4D97-AF65-F5344CB8AC3E}">
        <p14:creationId xmlns:p14="http://schemas.microsoft.com/office/powerpoint/2010/main" val="6843598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 Picture 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2124075" y="1239837"/>
            <a:ext cx="5111751" cy="3563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3"/>
          <p:cNvSpPr>
            <a:spLocks noGrp="1"/>
          </p:cNvSpPr>
          <p:nvPr>
            <p:ph type="pic" sz="quarter" idx="14" hasCustomPrompt="1"/>
          </p:nvPr>
        </p:nvSpPr>
        <p:spPr bwMode="gray">
          <a:xfrm>
            <a:off x="179388" y="1239838"/>
            <a:ext cx="1763712" cy="3563937"/>
          </a:xfrm>
          <a:noFill/>
        </p:spPr>
        <p:txBody>
          <a:bodyPr anchor="ctr"/>
          <a:lstStyle>
            <a:lvl1pPr algn="ctr">
              <a:defRPr i="1"/>
            </a:lvl1pPr>
          </a:lstStyle>
          <a:p>
            <a:r>
              <a:rPr lang="de-DE" dirty="0" smtClean="0"/>
              <a:t>Insert </a:t>
            </a:r>
            <a:r>
              <a:rPr lang="de-DE" dirty="0" err="1" smtClean="0"/>
              <a:t>picture</a:t>
            </a:r>
            <a:r>
              <a:rPr lang="de-DE" dirty="0" smtClean="0"/>
              <a:t> </a:t>
            </a:r>
            <a:r>
              <a:rPr lang="de-DE" dirty="0" err="1" smtClean="0"/>
              <a:t>by</a:t>
            </a:r>
            <a:r>
              <a:rPr lang="de-DE" dirty="0" smtClean="0"/>
              <a:t> </a:t>
            </a:r>
            <a:br>
              <a:rPr lang="de-DE" dirty="0" smtClean="0"/>
            </a:br>
            <a:r>
              <a:rPr lang="de-DE" dirty="0" err="1" smtClean="0"/>
              <a:t>clicking</a:t>
            </a:r>
            <a:r>
              <a:rPr lang="de-DE" dirty="0" smtClean="0"/>
              <a:t> </a:t>
            </a:r>
            <a:r>
              <a:rPr lang="de-DE" dirty="0" err="1" smtClean="0"/>
              <a:t>the</a:t>
            </a:r>
            <a:r>
              <a:rPr lang="de-DE" dirty="0" smtClean="0"/>
              <a:t> </a:t>
            </a:r>
            <a:r>
              <a:rPr lang="de-DE" dirty="0" err="1" smtClean="0"/>
              <a:t>icon</a:t>
            </a:r>
            <a:endParaRPr lang="de-DE" dirty="0" smtClean="0"/>
          </a:p>
          <a:p>
            <a:endParaRPr lang="de-DE" dirty="0" smtClean="0"/>
          </a:p>
          <a:p>
            <a:endParaRPr lang="de-DE" dirty="0" smtClean="0"/>
          </a:p>
          <a:p>
            <a:endParaRPr lang="de-DE" dirty="0" smtClean="0"/>
          </a:p>
          <a:p>
            <a:endParaRPr lang="en-US" dirty="0"/>
          </a:p>
        </p:txBody>
      </p:sp>
      <p:sp>
        <p:nvSpPr>
          <p:cNvPr id="3" name="Date Placeholder 2"/>
          <p:cNvSpPr>
            <a:spLocks noGrp="1"/>
          </p:cNvSpPr>
          <p:nvPr>
            <p:ph type="dt" sz="half" idx="15"/>
          </p:nvPr>
        </p:nvSpPr>
        <p:spPr/>
        <p:txBody>
          <a:bodyPr/>
          <a:lstStyle/>
          <a:p>
            <a:r>
              <a:rPr lang="en-US" smtClean="0"/>
              <a:t>Speaker, Job Description, Date if needed</a:t>
            </a:r>
            <a:endParaRPr lang="en-US" dirty="0"/>
          </a:p>
        </p:txBody>
      </p:sp>
      <p:sp>
        <p:nvSpPr>
          <p:cNvPr id="5" name="Footer Placeholder 4"/>
          <p:cNvSpPr>
            <a:spLocks noGrp="1"/>
          </p:cNvSpPr>
          <p:nvPr>
            <p:ph type="ftr" sz="quarter" idx="16"/>
          </p:nvPr>
        </p:nvSpPr>
        <p:spPr/>
        <p:txBody>
          <a:bodyPr/>
          <a:lstStyle/>
          <a:p>
            <a:r>
              <a:rPr lang="en-US" smtClean="0"/>
              <a:t>Presentation Title</a:t>
            </a:r>
            <a:endParaRPr lang="en-US" dirty="0"/>
          </a:p>
        </p:txBody>
      </p:sp>
      <p:sp>
        <p:nvSpPr>
          <p:cNvPr id="6" name="Slide Number Placeholder 5"/>
          <p:cNvSpPr>
            <a:spLocks noGrp="1"/>
          </p:cNvSpPr>
          <p:nvPr>
            <p:ph type="sldNum" sz="quarter" idx="17"/>
          </p:nvPr>
        </p:nvSpPr>
        <p:spPr/>
        <p:txBody>
          <a:bodyPr/>
          <a:lstStyle/>
          <a:p>
            <a:r>
              <a:rPr lang="en-US" smtClean="0"/>
              <a:t>Chart </a:t>
            </a:r>
            <a:fld id="{91D913BA-B0D8-4B51-9328-DFAA0B370309}" type="slidenum">
              <a:rPr lang="en-US" b="1" smtClean="0"/>
              <a:pPr/>
              <a:t>‹#›</a:t>
            </a:fld>
            <a:endParaRPr lang="en-US" b="1" dirty="0"/>
          </a:p>
        </p:txBody>
      </p:sp>
      <p:sp>
        <p:nvSpPr>
          <p:cNvPr id="7" name="Titel 6"/>
          <p:cNvSpPr>
            <a:spLocks noGrp="1"/>
          </p:cNvSpPr>
          <p:nvPr>
            <p:ph type="title" hasCustomPrompt="1"/>
          </p:nvPr>
        </p:nvSpPr>
        <p:spPr/>
        <p:txBody>
          <a:bodyPr/>
          <a:lstStyle/>
          <a:p>
            <a:r>
              <a:rPr lang="de-DE" dirty="0" smtClean="0"/>
              <a:t>Write </a:t>
            </a:r>
            <a:r>
              <a:rPr lang="de-DE" dirty="0" err="1" smtClean="0"/>
              <a:t>your</a:t>
            </a:r>
            <a:r>
              <a:rPr lang="de-DE" dirty="0" smtClean="0"/>
              <a:t> title</a:t>
            </a:r>
            <a:br>
              <a:rPr lang="de-DE" dirty="0" smtClean="0"/>
            </a:br>
            <a:r>
              <a:rPr lang="de-DE" dirty="0" smtClean="0"/>
              <a:t>- </a:t>
            </a:r>
            <a:r>
              <a:rPr lang="de-DE" dirty="0" err="1" smtClean="0"/>
              <a:t>maximum</a:t>
            </a:r>
            <a:r>
              <a:rPr lang="de-DE" dirty="0" smtClean="0"/>
              <a:t> 2 </a:t>
            </a:r>
            <a:r>
              <a:rPr lang="de-DE" dirty="0" err="1" smtClean="0"/>
              <a:t>lines</a:t>
            </a:r>
            <a:endParaRPr lang="de-DE" dirty="0"/>
          </a:p>
        </p:txBody>
      </p:sp>
    </p:spTree>
    <p:extLst>
      <p:ext uri="{BB962C8B-B14F-4D97-AF65-F5344CB8AC3E}">
        <p14:creationId xmlns:p14="http://schemas.microsoft.com/office/powerpoint/2010/main" val="175167196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 Picture M">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887790" y="1239837"/>
            <a:ext cx="3348037" cy="3563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3"/>
          <p:cNvSpPr>
            <a:spLocks noGrp="1"/>
          </p:cNvSpPr>
          <p:nvPr>
            <p:ph type="pic" sz="quarter" idx="14" hasCustomPrompt="1"/>
          </p:nvPr>
        </p:nvSpPr>
        <p:spPr bwMode="gray">
          <a:xfrm>
            <a:off x="179389" y="1239838"/>
            <a:ext cx="3529012" cy="3563937"/>
          </a:xfrm>
          <a:noFill/>
        </p:spPr>
        <p:txBody>
          <a:bodyPr anchor="ctr"/>
          <a:lstStyle>
            <a:lvl1pPr algn="ctr">
              <a:defRPr i="1"/>
            </a:lvl1pPr>
          </a:lstStyle>
          <a:p>
            <a:r>
              <a:rPr lang="de-DE" dirty="0" smtClean="0"/>
              <a:t>Insert </a:t>
            </a:r>
            <a:r>
              <a:rPr lang="de-DE" dirty="0" err="1" smtClean="0"/>
              <a:t>picture</a:t>
            </a:r>
            <a:r>
              <a:rPr lang="de-DE" dirty="0" smtClean="0"/>
              <a:t> </a:t>
            </a:r>
            <a:r>
              <a:rPr lang="de-DE" dirty="0" err="1" smtClean="0"/>
              <a:t>by</a:t>
            </a:r>
            <a:r>
              <a:rPr lang="de-DE" dirty="0" smtClean="0"/>
              <a:t> </a:t>
            </a:r>
            <a:br>
              <a:rPr lang="de-DE" dirty="0" smtClean="0"/>
            </a:br>
            <a:r>
              <a:rPr lang="de-DE" dirty="0" err="1" smtClean="0"/>
              <a:t>clicking</a:t>
            </a:r>
            <a:r>
              <a:rPr lang="de-DE" dirty="0" smtClean="0"/>
              <a:t> </a:t>
            </a:r>
            <a:r>
              <a:rPr lang="de-DE" dirty="0" err="1" smtClean="0"/>
              <a:t>the</a:t>
            </a:r>
            <a:r>
              <a:rPr lang="de-DE" dirty="0" smtClean="0"/>
              <a:t> </a:t>
            </a:r>
            <a:r>
              <a:rPr lang="de-DE" dirty="0" err="1" smtClean="0"/>
              <a:t>icon</a:t>
            </a:r>
            <a:endParaRPr lang="de-DE" dirty="0" smtClean="0"/>
          </a:p>
          <a:p>
            <a:endParaRPr lang="de-DE" dirty="0" smtClean="0"/>
          </a:p>
          <a:p>
            <a:endParaRPr lang="de-DE" dirty="0" smtClean="0"/>
          </a:p>
          <a:p>
            <a:endParaRPr lang="de-DE" dirty="0" smtClean="0"/>
          </a:p>
          <a:p>
            <a:endParaRPr lang="en-US" dirty="0"/>
          </a:p>
        </p:txBody>
      </p:sp>
      <p:sp>
        <p:nvSpPr>
          <p:cNvPr id="3" name="Date Placeholder 2"/>
          <p:cNvSpPr>
            <a:spLocks noGrp="1"/>
          </p:cNvSpPr>
          <p:nvPr>
            <p:ph type="dt" sz="half" idx="15"/>
          </p:nvPr>
        </p:nvSpPr>
        <p:spPr/>
        <p:txBody>
          <a:bodyPr/>
          <a:lstStyle/>
          <a:p>
            <a:r>
              <a:rPr lang="en-US" smtClean="0"/>
              <a:t>Speaker, Job Description, Date if needed</a:t>
            </a:r>
            <a:endParaRPr lang="en-US" dirty="0"/>
          </a:p>
        </p:txBody>
      </p:sp>
      <p:sp>
        <p:nvSpPr>
          <p:cNvPr id="5" name="Footer Placeholder 4"/>
          <p:cNvSpPr>
            <a:spLocks noGrp="1"/>
          </p:cNvSpPr>
          <p:nvPr>
            <p:ph type="ftr" sz="quarter" idx="16"/>
          </p:nvPr>
        </p:nvSpPr>
        <p:spPr/>
        <p:txBody>
          <a:bodyPr/>
          <a:lstStyle/>
          <a:p>
            <a:r>
              <a:rPr lang="en-US" smtClean="0"/>
              <a:t>Presentation Title</a:t>
            </a:r>
            <a:endParaRPr lang="en-US" dirty="0"/>
          </a:p>
        </p:txBody>
      </p:sp>
      <p:sp>
        <p:nvSpPr>
          <p:cNvPr id="6" name="Slide Number Placeholder 5"/>
          <p:cNvSpPr>
            <a:spLocks noGrp="1"/>
          </p:cNvSpPr>
          <p:nvPr>
            <p:ph type="sldNum" sz="quarter" idx="17"/>
          </p:nvPr>
        </p:nvSpPr>
        <p:spPr/>
        <p:txBody>
          <a:bodyPr/>
          <a:lstStyle/>
          <a:p>
            <a:r>
              <a:rPr lang="en-US" smtClean="0"/>
              <a:t>Chart </a:t>
            </a:r>
            <a:fld id="{91D913BA-B0D8-4B51-9328-DFAA0B370309}" type="slidenum">
              <a:rPr lang="en-US" b="1" smtClean="0"/>
              <a:pPr/>
              <a:t>‹#›</a:t>
            </a:fld>
            <a:endParaRPr lang="en-US" b="1" dirty="0"/>
          </a:p>
        </p:txBody>
      </p:sp>
      <p:sp>
        <p:nvSpPr>
          <p:cNvPr id="7" name="Titel 6"/>
          <p:cNvSpPr>
            <a:spLocks noGrp="1"/>
          </p:cNvSpPr>
          <p:nvPr>
            <p:ph type="title" hasCustomPrompt="1"/>
          </p:nvPr>
        </p:nvSpPr>
        <p:spPr/>
        <p:txBody>
          <a:bodyPr/>
          <a:lstStyle/>
          <a:p>
            <a:r>
              <a:rPr lang="de-DE" dirty="0" smtClean="0"/>
              <a:t>Write </a:t>
            </a:r>
            <a:r>
              <a:rPr lang="de-DE" dirty="0" err="1" smtClean="0"/>
              <a:t>your</a:t>
            </a:r>
            <a:r>
              <a:rPr lang="de-DE" dirty="0" smtClean="0"/>
              <a:t> title</a:t>
            </a:r>
            <a:br>
              <a:rPr lang="de-DE" dirty="0" smtClean="0"/>
            </a:br>
            <a:r>
              <a:rPr lang="de-DE" dirty="0" smtClean="0"/>
              <a:t>- </a:t>
            </a:r>
            <a:r>
              <a:rPr lang="de-DE" dirty="0" err="1" smtClean="0"/>
              <a:t>maximum</a:t>
            </a:r>
            <a:r>
              <a:rPr lang="de-DE" dirty="0" smtClean="0"/>
              <a:t> 2 </a:t>
            </a:r>
            <a:r>
              <a:rPr lang="de-DE" dirty="0" err="1" smtClean="0"/>
              <a:t>lines</a:t>
            </a:r>
            <a:endParaRPr lang="de-DE" dirty="0"/>
          </a:p>
        </p:txBody>
      </p:sp>
    </p:spTree>
    <p:extLst>
      <p:ext uri="{BB962C8B-B14F-4D97-AF65-F5344CB8AC3E}">
        <p14:creationId xmlns:p14="http://schemas.microsoft.com/office/powerpoint/2010/main" val="182335617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 Picture L">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5651502" y="1239837"/>
            <a:ext cx="1584325" cy="3563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3"/>
          <p:cNvSpPr>
            <a:spLocks noGrp="1"/>
          </p:cNvSpPr>
          <p:nvPr>
            <p:ph type="pic" sz="quarter" idx="14" hasCustomPrompt="1"/>
          </p:nvPr>
        </p:nvSpPr>
        <p:spPr bwMode="gray">
          <a:xfrm>
            <a:off x="179387" y="1239838"/>
            <a:ext cx="5292725" cy="3563937"/>
          </a:xfrm>
          <a:noFill/>
        </p:spPr>
        <p:txBody>
          <a:bodyPr anchor="ctr"/>
          <a:lstStyle>
            <a:lvl1pPr algn="ctr">
              <a:defRPr i="1"/>
            </a:lvl1pPr>
          </a:lstStyle>
          <a:p>
            <a:r>
              <a:rPr lang="de-DE" dirty="0" smtClean="0"/>
              <a:t>Insert </a:t>
            </a:r>
            <a:r>
              <a:rPr lang="de-DE" dirty="0" err="1" smtClean="0"/>
              <a:t>picture</a:t>
            </a:r>
            <a:r>
              <a:rPr lang="de-DE" dirty="0" smtClean="0"/>
              <a:t> </a:t>
            </a:r>
            <a:r>
              <a:rPr lang="de-DE" dirty="0" err="1" smtClean="0"/>
              <a:t>by</a:t>
            </a:r>
            <a:r>
              <a:rPr lang="de-DE" dirty="0" smtClean="0"/>
              <a:t> </a:t>
            </a:r>
            <a:br>
              <a:rPr lang="de-DE" dirty="0" smtClean="0"/>
            </a:br>
            <a:r>
              <a:rPr lang="de-DE" dirty="0" err="1" smtClean="0"/>
              <a:t>clicking</a:t>
            </a:r>
            <a:r>
              <a:rPr lang="de-DE" dirty="0" smtClean="0"/>
              <a:t> </a:t>
            </a:r>
            <a:r>
              <a:rPr lang="de-DE" dirty="0" err="1" smtClean="0"/>
              <a:t>the</a:t>
            </a:r>
            <a:r>
              <a:rPr lang="de-DE" dirty="0" smtClean="0"/>
              <a:t> </a:t>
            </a:r>
            <a:r>
              <a:rPr lang="de-DE" dirty="0" err="1" smtClean="0"/>
              <a:t>icon</a:t>
            </a:r>
            <a:endParaRPr lang="de-DE" dirty="0" smtClean="0"/>
          </a:p>
          <a:p>
            <a:endParaRPr lang="de-DE" dirty="0" smtClean="0"/>
          </a:p>
          <a:p>
            <a:endParaRPr lang="de-DE" dirty="0" smtClean="0"/>
          </a:p>
          <a:p>
            <a:endParaRPr lang="de-DE" dirty="0" smtClean="0"/>
          </a:p>
          <a:p>
            <a:endParaRPr lang="en-US" dirty="0"/>
          </a:p>
        </p:txBody>
      </p:sp>
      <p:sp>
        <p:nvSpPr>
          <p:cNvPr id="3" name="Date Placeholder 2"/>
          <p:cNvSpPr>
            <a:spLocks noGrp="1"/>
          </p:cNvSpPr>
          <p:nvPr>
            <p:ph type="dt" sz="half" idx="15"/>
          </p:nvPr>
        </p:nvSpPr>
        <p:spPr/>
        <p:txBody>
          <a:bodyPr/>
          <a:lstStyle/>
          <a:p>
            <a:r>
              <a:rPr lang="en-US" smtClean="0"/>
              <a:t>Speaker, Job Description, Date if needed</a:t>
            </a:r>
            <a:endParaRPr lang="en-US" dirty="0"/>
          </a:p>
        </p:txBody>
      </p:sp>
      <p:sp>
        <p:nvSpPr>
          <p:cNvPr id="5" name="Footer Placeholder 4"/>
          <p:cNvSpPr>
            <a:spLocks noGrp="1"/>
          </p:cNvSpPr>
          <p:nvPr>
            <p:ph type="ftr" sz="quarter" idx="16"/>
          </p:nvPr>
        </p:nvSpPr>
        <p:spPr/>
        <p:txBody>
          <a:bodyPr/>
          <a:lstStyle/>
          <a:p>
            <a:r>
              <a:rPr lang="en-US" smtClean="0"/>
              <a:t>Presentation Title</a:t>
            </a:r>
            <a:endParaRPr lang="en-US" dirty="0"/>
          </a:p>
        </p:txBody>
      </p:sp>
      <p:sp>
        <p:nvSpPr>
          <p:cNvPr id="6" name="Slide Number Placeholder 5"/>
          <p:cNvSpPr>
            <a:spLocks noGrp="1"/>
          </p:cNvSpPr>
          <p:nvPr>
            <p:ph type="sldNum" sz="quarter" idx="17"/>
          </p:nvPr>
        </p:nvSpPr>
        <p:spPr/>
        <p:txBody>
          <a:bodyPr/>
          <a:lstStyle/>
          <a:p>
            <a:r>
              <a:rPr lang="en-US" smtClean="0"/>
              <a:t>Chart </a:t>
            </a:r>
            <a:fld id="{91D913BA-B0D8-4B51-9328-DFAA0B370309}" type="slidenum">
              <a:rPr lang="en-US" b="1" smtClean="0"/>
              <a:pPr/>
              <a:t>‹#›</a:t>
            </a:fld>
            <a:endParaRPr lang="en-US" b="1" dirty="0"/>
          </a:p>
        </p:txBody>
      </p:sp>
      <p:sp>
        <p:nvSpPr>
          <p:cNvPr id="7" name="Titel 6"/>
          <p:cNvSpPr>
            <a:spLocks noGrp="1"/>
          </p:cNvSpPr>
          <p:nvPr>
            <p:ph type="title" hasCustomPrompt="1"/>
          </p:nvPr>
        </p:nvSpPr>
        <p:spPr/>
        <p:txBody>
          <a:bodyPr/>
          <a:lstStyle/>
          <a:p>
            <a:r>
              <a:rPr lang="de-DE" dirty="0" smtClean="0"/>
              <a:t>Write </a:t>
            </a:r>
            <a:r>
              <a:rPr lang="de-DE" dirty="0" err="1" smtClean="0"/>
              <a:t>your</a:t>
            </a:r>
            <a:r>
              <a:rPr lang="de-DE" dirty="0" smtClean="0"/>
              <a:t> title</a:t>
            </a:r>
            <a:br>
              <a:rPr lang="de-DE" dirty="0" smtClean="0"/>
            </a:br>
            <a:r>
              <a:rPr lang="de-DE" dirty="0" smtClean="0"/>
              <a:t>- </a:t>
            </a:r>
            <a:r>
              <a:rPr lang="de-DE" dirty="0" err="1" smtClean="0"/>
              <a:t>maximum</a:t>
            </a:r>
            <a:r>
              <a:rPr lang="de-DE" dirty="0" smtClean="0"/>
              <a:t> 2 </a:t>
            </a:r>
            <a:r>
              <a:rPr lang="de-DE" dirty="0" err="1" smtClean="0"/>
              <a:t>lines</a:t>
            </a:r>
            <a:endParaRPr lang="de-DE" dirty="0"/>
          </a:p>
        </p:txBody>
      </p:sp>
    </p:spTree>
    <p:extLst>
      <p:ext uri="{BB962C8B-B14F-4D97-AF65-F5344CB8AC3E}">
        <p14:creationId xmlns:p14="http://schemas.microsoft.com/office/powerpoint/2010/main" val="111981639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XL">
    <p:bg bwMode="gray">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bwMode="gray">
          <a:xfrm>
            <a:off x="179386" y="1239838"/>
            <a:ext cx="7237412" cy="3563937"/>
          </a:xfrm>
          <a:noFill/>
        </p:spPr>
        <p:txBody>
          <a:bodyPr anchor="ctr"/>
          <a:lstStyle>
            <a:lvl1pPr algn="ctr">
              <a:defRPr i="1"/>
            </a:lvl1pPr>
          </a:lstStyle>
          <a:p>
            <a:r>
              <a:rPr lang="de-DE" dirty="0" smtClean="0"/>
              <a:t>Insert </a:t>
            </a:r>
            <a:r>
              <a:rPr lang="de-DE" dirty="0" err="1" smtClean="0"/>
              <a:t>picture</a:t>
            </a:r>
            <a:r>
              <a:rPr lang="de-DE" dirty="0" smtClean="0"/>
              <a:t> </a:t>
            </a:r>
            <a:r>
              <a:rPr lang="de-DE" dirty="0" err="1" smtClean="0"/>
              <a:t>by</a:t>
            </a:r>
            <a:r>
              <a:rPr lang="de-DE" dirty="0" smtClean="0"/>
              <a:t> </a:t>
            </a:r>
            <a:br>
              <a:rPr lang="de-DE" dirty="0" smtClean="0"/>
            </a:br>
            <a:r>
              <a:rPr lang="de-DE" dirty="0" err="1" smtClean="0"/>
              <a:t>clicking</a:t>
            </a:r>
            <a:r>
              <a:rPr lang="de-DE" dirty="0" smtClean="0"/>
              <a:t> </a:t>
            </a:r>
            <a:r>
              <a:rPr lang="de-DE" dirty="0" err="1" smtClean="0"/>
              <a:t>the</a:t>
            </a:r>
            <a:r>
              <a:rPr lang="de-DE" dirty="0" smtClean="0"/>
              <a:t> </a:t>
            </a:r>
            <a:r>
              <a:rPr lang="de-DE" dirty="0" err="1" smtClean="0"/>
              <a:t>icon</a:t>
            </a:r>
            <a:endParaRPr lang="de-DE" dirty="0" smtClean="0"/>
          </a:p>
          <a:p>
            <a:endParaRPr lang="de-DE" dirty="0" smtClean="0"/>
          </a:p>
          <a:p>
            <a:endParaRPr lang="de-DE" dirty="0" smtClean="0"/>
          </a:p>
          <a:p>
            <a:endParaRPr lang="de-DE" dirty="0" smtClean="0"/>
          </a:p>
          <a:p>
            <a:endParaRPr lang="en-US" dirty="0"/>
          </a:p>
        </p:txBody>
      </p:sp>
      <p:sp>
        <p:nvSpPr>
          <p:cNvPr id="3" name="Date Placeholder 2"/>
          <p:cNvSpPr>
            <a:spLocks noGrp="1"/>
          </p:cNvSpPr>
          <p:nvPr>
            <p:ph type="dt" sz="half" idx="15"/>
          </p:nvPr>
        </p:nvSpPr>
        <p:spPr/>
        <p:txBody>
          <a:bodyPr/>
          <a:lstStyle/>
          <a:p>
            <a:r>
              <a:rPr lang="en-US" smtClean="0"/>
              <a:t>Speaker, Job Description, Date if needed</a:t>
            </a:r>
            <a:endParaRPr lang="en-US" dirty="0"/>
          </a:p>
        </p:txBody>
      </p:sp>
      <p:sp>
        <p:nvSpPr>
          <p:cNvPr id="5" name="Footer Placeholder 4"/>
          <p:cNvSpPr>
            <a:spLocks noGrp="1"/>
          </p:cNvSpPr>
          <p:nvPr>
            <p:ph type="ftr" sz="quarter" idx="16"/>
          </p:nvPr>
        </p:nvSpPr>
        <p:spPr/>
        <p:txBody>
          <a:bodyPr/>
          <a:lstStyle/>
          <a:p>
            <a:r>
              <a:rPr lang="en-US" smtClean="0"/>
              <a:t>Presentation Title</a:t>
            </a:r>
            <a:endParaRPr lang="en-US" dirty="0"/>
          </a:p>
        </p:txBody>
      </p:sp>
      <p:sp>
        <p:nvSpPr>
          <p:cNvPr id="6" name="Slide Number Placeholder 5"/>
          <p:cNvSpPr>
            <a:spLocks noGrp="1"/>
          </p:cNvSpPr>
          <p:nvPr>
            <p:ph type="sldNum" sz="quarter" idx="17"/>
          </p:nvPr>
        </p:nvSpPr>
        <p:spPr/>
        <p:txBody>
          <a:bodyPr/>
          <a:lstStyle/>
          <a:p>
            <a:r>
              <a:rPr lang="en-US" smtClean="0"/>
              <a:t>Chart </a:t>
            </a:r>
            <a:fld id="{91D913BA-B0D8-4B51-9328-DFAA0B370309}" type="slidenum">
              <a:rPr lang="en-US" b="1" smtClean="0"/>
              <a:pPr/>
              <a:t>‹#›</a:t>
            </a:fld>
            <a:endParaRPr lang="en-US" b="1" dirty="0"/>
          </a:p>
        </p:txBody>
      </p:sp>
      <p:sp>
        <p:nvSpPr>
          <p:cNvPr id="7" name="Titel 6"/>
          <p:cNvSpPr>
            <a:spLocks noGrp="1"/>
          </p:cNvSpPr>
          <p:nvPr>
            <p:ph type="title" hasCustomPrompt="1"/>
          </p:nvPr>
        </p:nvSpPr>
        <p:spPr/>
        <p:txBody>
          <a:bodyPr/>
          <a:lstStyle/>
          <a:p>
            <a:r>
              <a:rPr lang="de-DE" dirty="0" smtClean="0"/>
              <a:t>Write </a:t>
            </a:r>
            <a:r>
              <a:rPr lang="de-DE" dirty="0" err="1" smtClean="0"/>
              <a:t>your</a:t>
            </a:r>
            <a:r>
              <a:rPr lang="de-DE" dirty="0" smtClean="0"/>
              <a:t> title</a:t>
            </a:r>
            <a:br>
              <a:rPr lang="de-DE" dirty="0" smtClean="0"/>
            </a:br>
            <a:r>
              <a:rPr lang="de-DE" dirty="0" smtClean="0"/>
              <a:t>- </a:t>
            </a:r>
            <a:r>
              <a:rPr lang="de-DE" dirty="0" err="1" smtClean="0"/>
              <a:t>maximum</a:t>
            </a:r>
            <a:r>
              <a:rPr lang="de-DE" dirty="0" smtClean="0"/>
              <a:t> 2 </a:t>
            </a:r>
            <a:r>
              <a:rPr lang="de-DE" dirty="0" err="1" smtClean="0"/>
              <a:t>lines</a:t>
            </a:r>
            <a:endParaRPr lang="de-DE" dirty="0"/>
          </a:p>
        </p:txBody>
      </p:sp>
    </p:spTree>
    <p:extLst>
      <p:ext uri="{BB962C8B-B14F-4D97-AF65-F5344CB8AC3E}">
        <p14:creationId xmlns:p14="http://schemas.microsoft.com/office/powerpoint/2010/main" val="1025316029"/>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slide">
    <p:spTree>
      <p:nvGrpSpPr>
        <p:cNvPr id="1" name=""/>
        <p:cNvGrpSpPr/>
        <p:nvPr/>
      </p:nvGrpSpPr>
      <p:grpSpPr>
        <a:xfrm>
          <a:off x="0" y="0"/>
          <a:ext cx="0" cy="0"/>
          <a:chOff x="0" y="0"/>
          <a:chExt cx="0" cy="0"/>
        </a:xfrm>
      </p:grpSpPr>
      <p:sp>
        <p:nvSpPr>
          <p:cNvPr id="21" name="Rectangle 20"/>
          <p:cNvSpPr/>
          <p:nvPr userDrawn="1"/>
        </p:nvSpPr>
        <p:spPr bwMode="gray">
          <a:xfrm>
            <a:off x="179389" y="2932113"/>
            <a:ext cx="8601075" cy="205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bwMode="gray">
          <a:xfrm>
            <a:off x="107504" y="1"/>
            <a:ext cx="7309295"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bwMode="gray">
          <a:xfrm>
            <a:off x="358775" y="2932113"/>
            <a:ext cx="8421685" cy="1871663"/>
          </a:xfrm>
          <a:solidFill>
            <a:srgbClr val="DD640C"/>
          </a:solidFill>
        </p:spPr>
        <p:txBody>
          <a:bodyPr lIns="108000" tIns="252000" rIns="108000" bIns="252000" anchor="ctr" anchorCtr="0"/>
          <a:lstStyle>
            <a:lvl1pPr algn="ctr">
              <a:defRPr sz="2400">
                <a:solidFill>
                  <a:schemeClr val="bg1"/>
                </a:solidFill>
              </a:defRPr>
            </a:lvl1pPr>
          </a:lstStyle>
          <a:p>
            <a:r>
              <a:rPr lang="en-US" dirty="0" err="1" smtClean="0"/>
              <a:t>Presentationtitle</a:t>
            </a:r>
            <a:r>
              <a:rPr lang="en-US" dirty="0" smtClean="0"/>
              <a:t/>
            </a:r>
            <a:br>
              <a:rPr lang="en-US" dirty="0" smtClean="0"/>
            </a:br>
            <a:r>
              <a:rPr lang="en-US" dirty="0" smtClean="0"/>
              <a:t>up to maximum 2 lines</a:t>
            </a:r>
            <a:endParaRPr lang="en-US" dirty="0"/>
          </a:p>
        </p:txBody>
      </p:sp>
      <p:sp>
        <p:nvSpPr>
          <p:cNvPr id="11" name="Rectangle 10"/>
          <p:cNvSpPr/>
          <p:nvPr userDrawn="1"/>
        </p:nvSpPr>
        <p:spPr bwMode="gray">
          <a:xfrm>
            <a:off x="358776" y="2751932"/>
            <a:ext cx="8605836" cy="1801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8780464" y="2934376"/>
            <a:ext cx="184149" cy="1869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1182617"/>
      </p:ext>
    </p:extLst>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_ Small Text Area">
    <p:spTree>
      <p:nvGrpSpPr>
        <p:cNvPr id="1" name=""/>
        <p:cNvGrpSpPr/>
        <p:nvPr/>
      </p:nvGrpSpPr>
      <p:grpSpPr>
        <a:xfrm>
          <a:off x="0" y="0"/>
          <a:ext cx="0" cy="0"/>
          <a:chOff x="0" y="0"/>
          <a:chExt cx="0" cy="0"/>
        </a:xfrm>
      </p:grpSpPr>
      <p:sp>
        <p:nvSpPr>
          <p:cNvPr id="13" name="Rechteck 12"/>
          <p:cNvSpPr/>
          <p:nvPr userDrawn="1"/>
        </p:nvSpPr>
        <p:spPr bwMode="gray">
          <a:xfrm>
            <a:off x="7128284" y="203047"/>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smtClean="0">
              <a:solidFill>
                <a:schemeClr val="bg1"/>
              </a:solidFill>
            </a:endParaRPr>
          </a:p>
        </p:txBody>
      </p:sp>
      <p:sp>
        <p:nvSpPr>
          <p:cNvPr id="14" name="Rectangle 13"/>
          <p:cNvSpPr/>
          <p:nvPr userDrawn="1"/>
        </p:nvSpPr>
        <p:spPr bwMode="gray">
          <a:xfrm>
            <a:off x="107505" y="1"/>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bwMode="gray">
          <a:xfrm>
            <a:off x="179389" y="3604262"/>
            <a:ext cx="8601075" cy="13804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icture Placeholder 23"/>
          <p:cNvSpPr>
            <a:spLocks noGrp="1"/>
          </p:cNvSpPr>
          <p:nvPr>
            <p:ph type="pic" sz="quarter" idx="10" hasCustomPrompt="1"/>
          </p:nvPr>
        </p:nvSpPr>
        <p:spPr bwMode="gray">
          <a:xfrm>
            <a:off x="358775" y="1058863"/>
            <a:ext cx="8605838" cy="3740150"/>
          </a:xfrm>
          <a:noFill/>
          <a:ln>
            <a:noFill/>
          </a:ln>
        </p:spPr>
        <p:txBody>
          <a:bodyPr anchor="ctr"/>
          <a:lstStyle>
            <a:lvl1pPr algn="ctr">
              <a:defRPr i="1"/>
            </a:lvl1pPr>
          </a:lstStyle>
          <a:p>
            <a:r>
              <a:rPr lang="de-DE" dirty="0" smtClean="0"/>
              <a:t>Insert </a:t>
            </a:r>
            <a:r>
              <a:rPr lang="de-DE" dirty="0" err="1" smtClean="0"/>
              <a:t>picture</a:t>
            </a:r>
            <a:r>
              <a:rPr lang="de-DE" dirty="0" smtClean="0"/>
              <a:t> </a:t>
            </a:r>
            <a:r>
              <a:rPr lang="de-DE" dirty="0" err="1" smtClean="0"/>
              <a:t>by</a:t>
            </a:r>
            <a:r>
              <a:rPr lang="de-DE" dirty="0" smtClean="0"/>
              <a:t> </a:t>
            </a:r>
            <a:br>
              <a:rPr lang="de-DE" dirty="0" smtClean="0"/>
            </a:br>
            <a:r>
              <a:rPr lang="de-DE" dirty="0" err="1" smtClean="0"/>
              <a:t>clicking</a:t>
            </a:r>
            <a:r>
              <a:rPr lang="de-DE" dirty="0" smtClean="0"/>
              <a:t> </a:t>
            </a:r>
            <a:r>
              <a:rPr lang="de-DE" dirty="0" err="1" smtClean="0"/>
              <a:t>the</a:t>
            </a:r>
            <a:r>
              <a:rPr lang="de-DE" dirty="0" smtClean="0"/>
              <a:t> </a:t>
            </a:r>
            <a:r>
              <a:rPr lang="de-DE" dirty="0" err="1" smtClean="0"/>
              <a:t>icon</a:t>
            </a:r>
            <a:endParaRPr lang="de-DE" dirty="0" smtClean="0"/>
          </a:p>
          <a:p>
            <a:endParaRPr lang="de-DE" dirty="0" smtClean="0"/>
          </a:p>
          <a:p>
            <a:endParaRPr lang="de-DE" dirty="0" smtClean="0"/>
          </a:p>
          <a:p>
            <a:endParaRPr lang="de-DE" dirty="0" smtClean="0"/>
          </a:p>
          <a:p>
            <a:endParaRPr lang="en-US" dirty="0"/>
          </a:p>
        </p:txBody>
      </p:sp>
      <p:sp>
        <p:nvSpPr>
          <p:cNvPr id="15" name="Textplatzhalter 5"/>
          <p:cNvSpPr>
            <a:spLocks noGrp="1"/>
          </p:cNvSpPr>
          <p:nvPr>
            <p:ph type="body" sz="quarter" idx="11" hasCustomPrompt="1"/>
          </p:nvPr>
        </p:nvSpPr>
        <p:spPr>
          <a:xfrm>
            <a:off x="179389" y="3604260"/>
            <a:ext cx="8601073" cy="1380489"/>
          </a:xfrm>
          <a:solidFill>
            <a:schemeClr val="accent1">
              <a:alpha val="70000"/>
            </a:schemeClr>
          </a:solidFill>
        </p:spPr>
        <p:txBody>
          <a:bodyPr vert="horz" lIns="108000" tIns="252000"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smtClean="0"/>
              <a:t>   </a:t>
            </a:r>
            <a:endParaRPr lang="de-DE" dirty="0"/>
          </a:p>
        </p:txBody>
      </p:sp>
      <p:sp>
        <p:nvSpPr>
          <p:cNvPr id="2" name="Title 1"/>
          <p:cNvSpPr>
            <a:spLocks noGrp="1"/>
          </p:cNvSpPr>
          <p:nvPr>
            <p:ph type="ctrTitle" hasCustomPrompt="1"/>
          </p:nvPr>
        </p:nvSpPr>
        <p:spPr bwMode="gray">
          <a:xfrm>
            <a:off x="358775" y="3604261"/>
            <a:ext cx="8421689" cy="1199516"/>
          </a:xfrm>
          <a:noFill/>
        </p:spPr>
        <p:txBody>
          <a:bodyPr lIns="108000" tIns="0"/>
          <a:lstStyle>
            <a:lvl1pPr>
              <a:defRPr sz="2000">
                <a:solidFill>
                  <a:schemeClr val="bg1"/>
                </a:solidFill>
              </a:defRPr>
            </a:lvl1pPr>
          </a:lstStyle>
          <a:p>
            <a:r>
              <a:rPr lang="en-US" dirty="0" err="1" smtClean="0"/>
              <a:t>Presentationtitle</a:t>
            </a:r>
            <a:r>
              <a:rPr lang="en-US" dirty="0" smtClean="0"/>
              <a:t/>
            </a:r>
            <a:br>
              <a:rPr lang="en-US" dirty="0" smtClean="0"/>
            </a:br>
            <a:r>
              <a:rPr lang="en-US" dirty="0" smtClean="0"/>
              <a:t>up to maximum</a:t>
            </a:r>
            <a:br>
              <a:rPr lang="en-US" dirty="0" smtClean="0"/>
            </a:br>
            <a:r>
              <a:rPr lang="en-US" dirty="0" smtClean="0"/>
              <a:t>2 lines</a:t>
            </a:r>
            <a:endParaRPr lang="en-US" dirty="0"/>
          </a:p>
        </p:txBody>
      </p:sp>
      <p:pic>
        <p:nvPicPr>
          <p:cNvPr id="16" name="Picture 15" descr="logo.png"/>
          <p:cNvPicPr>
            <a:picLocks noChangeAspect="1"/>
          </p:cNvPicPr>
          <p:nvPr userDrawn="1"/>
        </p:nvPicPr>
        <p:blipFill>
          <a:blip r:embed="rId2"/>
          <a:srcRect l="69417"/>
          <a:stretch>
            <a:fillRect/>
          </a:stretch>
        </p:blipFill>
        <p:spPr>
          <a:xfrm>
            <a:off x="8332787" y="-19050"/>
            <a:ext cx="735013" cy="1081490"/>
          </a:xfrm>
          <a:prstGeom prst="rect">
            <a:avLst/>
          </a:prstGeom>
        </p:spPr>
      </p:pic>
    </p:spTree>
    <p:extLst>
      <p:ext uri="{BB962C8B-B14F-4D97-AF65-F5344CB8AC3E}">
        <p14:creationId xmlns:p14="http://schemas.microsoft.com/office/powerpoint/2010/main" val="231430064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Orange">
    <p:spTree>
      <p:nvGrpSpPr>
        <p:cNvPr id="1" name=""/>
        <p:cNvGrpSpPr/>
        <p:nvPr/>
      </p:nvGrpSpPr>
      <p:grpSpPr>
        <a:xfrm>
          <a:off x="0" y="0"/>
          <a:ext cx="0" cy="0"/>
          <a:chOff x="0" y="0"/>
          <a:chExt cx="0" cy="0"/>
        </a:xfrm>
      </p:grpSpPr>
      <p:sp>
        <p:nvSpPr>
          <p:cNvPr id="15" name="Rechteck 14"/>
          <p:cNvSpPr/>
          <p:nvPr userDrawn="1"/>
        </p:nvSpPr>
        <p:spPr bwMode="gray">
          <a:xfrm>
            <a:off x="7128284" y="203047"/>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smtClean="0">
              <a:solidFill>
                <a:schemeClr val="bg1"/>
              </a:solidFill>
            </a:endParaRPr>
          </a:p>
        </p:txBody>
      </p:sp>
      <p:sp>
        <p:nvSpPr>
          <p:cNvPr id="14" name="Rectangle 13"/>
          <p:cNvSpPr/>
          <p:nvPr userDrawn="1"/>
        </p:nvSpPr>
        <p:spPr bwMode="gray">
          <a:xfrm>
            <a:off x="107505" y="1"/>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bwMode="gray">
          <a:xfrm>
            <a:off x="179388" y="2932113"/>
            <a:ext cx="8601075" cy="2052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icture Placeholder 23"/>
          <p:cNvSpPr>
            <a:spLocks noGrp="1"/>
          </p:cNvSpPr>
          <p:nvPr>
            <p:ph type="pic" sz="quarter" idx="10" hasCustomPrompt="1"/>
          </p:nvPr>
        </p:nvSpPr>
        <p:spPr bwMode="gray">
          <a:xfrm>
            <a:off x="358775" y="1058862"/>
            <a:ext cx="8605838" cy="3744913"/>
          </a:xfrm>
          <a:noFill/>
          <a:ln>
            <a:noFill/>
          </a:ln>
        </p:spPr>
        <p:txBody>
          <a:bodyPr anchor="ctr"/>
          <a:lstStyle>
            <a:lvl1pPr algn="ctr">
              <a:defRPr i="1"/>
            </a:lvl1pPr>
          </a:lstStyle>
          <a:p>
            <a:r>
              <a:rPr lang="de-DE" dirty="0" smtClean="0"/>
              <a:t>Insert </a:t>
            </a:r>
            <a:r>
              <a:rPr lang="de-DE" dirty="0" err="1" smtClean="0"/>
              <a:t>picture</a:t>
            </a:r>
            <a:r>
              <a:rPr lang="de-DE" dirty="0" smtClean="0"/>
              <a:t> </a:t>
            </a:r>
            <a:r>
              <a:rPr lang="de-DE" dirty="0" err="1" smtClean="0"/>
              <a:t>by</a:t>
            </a:r>
            <a:r>
              <a:rPr lang="de-DE" dirty="0" smtClean="0"/>
              <a:t> </a:t>
            </a:r>
            <a:br>
              <a:rPr lang="de-DE" dirty="0" smtClean="0"/>
            </a:br>
            <a:r>
              <a:rPr lang="de-DE" dirty="0" err="1" smtClean="0"/>
              <a:t>clicking</a:t>
            </a:r>
            <a:r>
              <a:rPr lang="de-DE" dirty="0" smtClean="0"/>
              <a:t> </a:t>
            </a:r>
            <a:r>
              <a:rPr lang="de-DE" dirty="0" err="1" smtClean="0"/>
              <a:t>the</a:t>
            </a:r>
            <a:r>
              <a:rPr lang="de-DE" dirty="0" smtClean="0"/>
              <a:t> </a:t>
            </a:r>
            <a:r>
              <a:rPr lang="de-DE" dirty="0" err="1" smtClean="0"/>
              <a:t>icon</a:t>
            </a:r>
            <a:endParaRPr lang="de-DE" dirty="0" smtClean="0"/>
          </a:p>
          <a:p>
            <a:endParaRPr lang="de-DE" dirty="0" smtClean="0"/>
          </a:p>
          <a:p>
            <a:endParaRPr lang="de-DE" dirty="0" smtClean="0"/>
          </a:p>
          <a:p>
            <a:endParaRPr lang="de-DE" dirty="0" smtClean="0"/>
          </a:p>
          <a:p>
            <a:endParaRPr lang="en-US" dirty="0"/>
          </a:p>
        </p:txBody>
      </p:sp>
      <p:sp>
        <p:nvSpPr>
          <p:cNvPr id="16" name="Textplatzhalter 5"/>
          <p:cNvSpPr>
            <a:spLocks noGrp="1"/>
          </p:cNvSpPr>
          <p:nvPr>
            <p:ph type="body" sz="quarter" idx="11" hasCustomPrompt="1"/>
          </p:nvPr>
        </p:nvSpPr>
        <p:spPr>
          <a:xfrm>
            <a:off x="179389" y="2926794"/>
            <a:ext cx="8601073" cy="2057956"/>
          </a:xfrm>
          <a:solidFill>
            <a:schemeClr val="accent2">
              <a:alpha val="70000"/>
            </a:schemeClr>
          </a:solidFill>
        </p:spPr>
        <p:txBody>
          <a:bodyPr vert="horz" lIns="108000" tIns="252000"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smtClean="0"/>
              <a:t>   </a:t>
            </a:r>
            <a:endParaRPr lang="de-DE" dirty="0"/>
          </a:p>
        </p:txBody>
      </p:sp>
      <p:sp>
        <p:nvSpPr>
          <p:cNvPr id="2" name="Title 1"/>
          <p:cNvSpPr>
            <a:spLocks noGrp="1"/>
          </p:cNvSpPr>
          <p:nvPr>
            <p:ph type="ctrTitle" hasCustomPrompt="1"/>
          </p:nvPr>
        </p:nvSpPr>
        <p:spPr bwMode="gray">
          <a:xfrm>
            <a:off x="358775" y="2932114"/>
            <a:ext cx="8421689" cy="1026317"/>
          </a:xfrm>
          <a:noFill/>
        </p:spPr>
        <p:txBody>
          <a:bodyPr lIns="108000" tIns="0"/>
          <a:lstStyle>
            <a:lvl1pPr>
              <a:defRPr sz="2000">
                <a:solidFill>
                  <a:schemeClr val="bg1"/>
                </a:solidFill>
              </a:defRPr>
            </a:lvl1pPr>
          </a:lstStyle>
          <a:p>
            <a:r>
              <a:rPr lang="en-US" dirty="0" err="1" smtClean="0"/>
              <a:t>Presentationtitle</a:t>
            </a:r>
            <a:r>
              <a:rPr lang="en-US" dirty="0" smtClean="0"/>
              <a:t/>
            </a:r>
            <a:br>
              <a:rPr lang="en-US" dirty="0" smtClean="0"/>
            </a:br>
            <a:r>
              <a:rPr lang="en-US" dirty="0" smtClean="0"/>
              <a:t>up to maximum 2 lines</a:t>
            </a:r>
            <a:endParaRPr lang="en-US" dirty="0"/>
          </a:p>
        </p:txBody>
      </p:sp>
      <p:sp>
        <p:nvSpPr>
          <p:cNvPr id="18" name="Subtitle 2"/>
          <p:cNvSpPr>
            <a:spLocks noGrp="1"/>
          </p:cNvSpPr>
          <p:nvPr>
            <p:ph type="subTitle" idx="1" hasCustomPrompt="1"/>
          </p:nvPr>
        </p:nvSpPr>
        <p:spPr bwMode="gray">
          <a:xfrm>
            <a:off x="358775" y="3958431"/>
            <a:ext cx="8421687" cy="840025"/>
          </a:xfrm>
        </p:spPr>
        <p:txBody>
          <a:bodyPr rIns="108000"/>
          <a:lstStyle>
            <a:lvl1pPr marL="0" indent="0" algn="r">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a:t>
            </a:r>
            <a:br>
              <a:rPr lang="en-US" dirty="0" smtClean="0"/>
            </a:br>
            <a:r>
              <a:rPr lang="en-US" dirty="0" smtClean="0"/>
              <a:t>Job Description</a:t>
            </a:r>
            <a:br>
              <a:rPr lang="en-US" dirty="0" smtClean="0"/>
            </a:br>
            <a:r>
              <a:rPr lang="en-US" dirty="0" smtClean="0"/>
              <a:t>Institute</a:t>
            </a:r>
            <a:endParaRPr lang="en-US" dirty="0"/>
          </a:p>
        </p:txBody>
      </p:sp>
      <p:pic>
        <p:nvPicPr>
          <p:cNvPr id="17" name="Picture 16" descr="logo.png"/>
          <p:cNvPicPr>
            <a:picLocks noChangeAspect="1"/>
          </p:cNvPicPr>
          <p:nvPr userDrawn="1"/>
        </p:nvPicPr>
        <p:blipFill>
          <a:blip r:embed="rId2"/>
          <a:srcRect l="69417"/>
          <a:stretch>
            <a:fillRect/>
          </a:stretch>
        </p:blipFill>
        <p:spPr>
          <a:xfrm>
            <a:off x="8332787" y="-19050"/>
            <a:ext cx="735013" cy="1081490"/>
          </a:xfrm>
          <a:prstGeom prst="rect">
            <a:avLst/>
          </a:prstGeom>
        </p:spPr>
      </p:pic>
    </p:spTree>
    <p:extLst>
      <p:ext uri="{BB962C8B-B14F-4D97-AF65-F5344CB8AC3E}">
        <p14:creationId xmlns:p14="http://schemas.microsoft.com/office/powerpoint/2010/main" val="29236874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Orange _ Small Text Area">
    <p:spTree>
      <p:nvGrpSpPr>
        <p:cNvPr id="1" name=""/>
        <p:cNvGrpSpPr/>
        <p:nvPr/>
      </p:nvGrpSpPr>
      <p:grpSpPr>
        <a:xfrm>
          <a:off x="0" y="0"/>
          <a:ext cx="0" cy="0"/>
          <a:chOff x="0" y="0"/>
          <a:chExt cx="0" cy="0"/>
        </a:xfrm>
      </p:grpSpPr>
      <p:sp>
        <p:nvSpPr>
          <p:cNvPr id="13" name="Rechteck 12"/>
          <p:cNvSpPr/>
          <p:nvPr userDrawn="1"/>
        </p:nvSpPr>
        <p:spPr bwMode="gray">
          <a:xfrm>
            <a:off x="7128284" y="203047"/>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smtClean="0">
              <a:solidFill>
                <a:schemeClr val="bg1"/>
              </a:solidFill>
            </a:endParaRPr>
          </a:p>
        </p:txBody>
      </p:sp>
      <p:sp>
        <p:nvSpPr>
          <p:cNvPr id="14" name="Rectangle 13"/>
          <p:cNvSpPr/>
          <p:nvPr userDrawn="1"/>
        </p:nvSpPr>
        <p:spPr bwMode="gray">
          <a:xfrm>
            <a:off x="107505" y="1"/>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bwMode="gray">
          <a:xfrm>
            <a:off x="179388" y="3604262"/>
            <a:ext cx="8601075" cy="13804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icture Placeholder 23"/>
          <p:cNvSpPr>
            <a:spLocks noGrp="1"/>
          </p:cNvSpPr>
          <p:nvPr>
            <p:ph type="pic" sz="quarter" idx="10" hasCustomPrompt="1"/>
          </p:nvPr>
        </p:nvSpPr>
        <p:spPr bwMode="gray">
          <a:xfrm>
            <a:off x="358775" y="1058863"/>
            <a:ext cx="8605838" cy="3744914"/>
          </a:xfrm>
          <a:noFill/>
          <a:ln>
            <a:noFill/>
          </a:ln>
        </p:spPr>
        <p:txBody>
          <a:bodyPr anchor="ctr"/>
          <a:lstStyle>
            <a:lvl1pPr algn="ctr">
              <a:defRPr i="1"/>
            </a:lvl1pPr>
          </a:lstStyle>
          <a:p>
            <a:r>
              <a:rPr lang="de-DE" dirty="0" smtClean="0"/>
              <a:t>Insert </a:t>
            </a:r>
            <a:r>
              <a:rPr lang="de-DE" dirty="0" err="1" smtClean="0"/>
              <a:t>picture</a:t>
            </a:r>
            <a:r>
              <a:rPr lang="de-DE" dirty="0" smtClean="0"/>
              <a:t> </a:t>
            </a:r>
            <a:r>
              <a:rPr lang="de-DE" dirty="0" err="1" smtClean="0"/>
              <a:t>by</a:t>
            </a:r>
            <a:r>
              <a:rPr lang="de-DE" dirty="0" smtClean="0"/>
              <a:t> </a:t>
            </a:r>
            <a:br>
              <a:rPr lang="de-DE" dirty="0" smtClean="0"/>
            </a:br>
            <a:r>
              <a:rPr lang="de-DE" dirty="0" err="1" smtClean="0"/>
              <a:t>clicking</a:t>
            </a:r>
            <a:r>
              <a:rPr lang="de-DE" dirty="0" smtClean="0"/>
              <a:t> </a:t>
            </a:r>
            <a:r>
              <a:rPr lang="de-DE" dirty="0" err="1" smtClean="0"/>
              <a:t>the</a:t>
            </a:r>
            <a:r>
              <a:rPr lang="de-DE" dirty="0" smtClean="0"/>
              <a:t> </a:t>
            </a:r>
            <a:r>
              <a:rPr lang="de-DE" dirty="0" err="1" smtClean="0"/>
              <a:t>icon</a:t>
            </a:r>
            <a:endParaRPr lang="de-DE" dirty="0" smtClean="0"/>
          </a:p>
          <a:p>
            <a:endParaRPr lang="de-DE" dirty="0" smtClean="0"/>
          </a:p>
          <a:p>
            <a:endParaRPr lang="de-DE" dirty="0" smtClean="0"/>
          </a:p>
          <a:p>
            <a:endParaRPr lang="de-DE" dirty="0" smtClean="0"/>
          </a:p>
          <a:p>
            <a:endParaRPr lang="en-US" dirty="0"/>
          </a:p>
        </p:txBody>
      </p:sp>
      <p:sp>
        <p:nvSpPr>
          <p:cNvPr id="15" name="Textplatzhalter 5"/>
          <p:cNvSpPr>
            <a:spLocks noGrp="1"/>
          </p:cNvSpPr>
          <p:nvPr>
            <p:ph type="body" sz="quarter" idx="11" hasCustomPrompt="1"/>
          </p:nvPr>
        </p:nvSpPr>
        <p:spPr>
          <a:xfrm>
            <a:off x="179389" y="3604260"/>
            <a:ext cx="8601073" cy="1380489"/>
          </a:xfrm>
          <a:solidFill>
            <a:schemeClr val="accent2">
              <a:alpha val="70000"/>
            </a:schemeClr>
          </a:solidFill>
        </p:spPr>
        <p:txBody>
          <a:bodyPr vert="horz" lIns="108000" tIns="252000"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smtClean="0"/>
              <a:t>   </a:t>
            </a:r>
            <a:endParaRPr lang="de-DE" dirty="0"/>
          </a:p>
        </p:txBody>
      </p:sp>
      <p:sp>
        <p:nvSpPr>
          <p:cNvPr id="2" name="Title 1"/>
          <p:cNvSpPr>
            <a:spLocks noGrp="1"/>
          </p:cNvSpPr>
          <p:nvPr>
            <p:ph type="ctrTitle" hasCustomPrompt="1"/>
          </p:nvPr>
        </p:nvSpPr>
        <p:spPr bwMode="gray">
          <a:xfrm>
            <a:off x="358775" y="3604261"/>
            <a:ext cx="8421689" cy="1199516"/>
          </a:xfrm>
          <a:noFill/>
        </p:spPr>
        <p:txBody>
          <a:bodyPr lIns="108000" tIns="0"/>
          <a:lstStyle>
            <a:lvl1pPr>
              <a:defRPr sz="2000">
                <a:solidFill>
                  <a:schemeClr val="bg1"/>
                </a:solidFill>
              </a:defRPr>
            </a:lvl1pPr>
          </a:lstStyle>
          <a:p>
            <a:r>
              <a:rPr lang="en-US" dirty="0" err="1" smtClean="0"/>
              <a:t>Presentationtitle</a:t>
            </a:r>
            <a:r>
              <a:rPr lang="en-US" dirty="0" smtClean="0"/>
              <a:t/>
            </a:r>
            <a:br>
              <a:rPr lang="en-US" dirty="0" smtClean="0"/>
            </a:br>
            <a:r>
              <a:rPr lang="en-US" dirty="0" smtClean="0"/>
              <a:t>up to maximum</a:t>
            </a:r>
            <a:br>
              <a:rPr lang="en-US" dirty="0" smtClean="0"/>
            </a:br>
            <a:r>
              <a:rPr lang="en-US" dirty="0" smtClean="0"/>
              <a:t>2 lines</a:t>
            </a:r>
            <a:endParaRPr lang="en-US" dirty="0"/>
          </a:p>
        </p:txBody>
      </p:sp>
      <p:pic>
        <p:nvPicPr>
          <p:cNvPr id="16" name="Picture 15" descr="logo.png"/>
          <p:cNvPicPr>
            <a:picLocks noChangeAspect="1"/>
          </p:cNvPicPr>
          <p:nvPr userDrawn="1"/>
        </p:nvPicPr>
        <p:blipFill>
          <a:blip r:embed="rId2"/>
          <a:srcRect l="69417"/>
          <a:stretch>
            <a:fillRect/>
          </a:stretch>
        </p:blipFill>
        <p:spPr>
          <a:xfrm>
            <a:off x="8332787" y="-19050"/>
            <a:ext cx="735013" cy="1081490"/>
          </a:xfrm>
          <a:prstGeom prst="rect">
            <a:avLst/>
          </a:prstGeom>
        </p:spPr>
      </p:pic>
    </p:spTree>
    <p:extLst>
      <p:ext uri="{BB962C8B-B14F-4D97-AF65-F5344CB8AC3E}">
        <p14:creationId xmlns:p14="http://schemas.microsoft.com/office/powerpoint/2010/main" val="175045730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gray">
          <a:xfrm>
            <a:off x="358775" y="1239838"/>
            <a:ext cx="6877050" cy="3563938"/>
          </a:xfrm>
          <a:noFill/>
        </p:spPr>
        <p:txBody>
          <a:bodyPr lIns="0" tIns="72000" rIns="0" bIns="0"/>
          <a:lstStyle>
            <a:lvl1pPr marL="358775" indent="-358775">
              <a:spcBef>
                <a:spcPts val="300"/>
              </a:spcBef>
              <a:spcAft>
                <a:spcPts val="300"/>
              </a:spcAft>
              <a:buClr>
                <a:schemeClr val="accent1"/>
              </a:buClr>
              <a:buSzPct val="100000"/>
              <a:buFont typeface="+mj-lt"/>
              <a:buAutoNum type="arabicPeriod"/>
              <a:defRPr sz="1400">
                <a:solidFill>
                  <a:schemeClr val="tx1"/>
                </a:solidFill>
              </a:defRPr>
            </a:lvl1pPr>
            <a:lvl2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2pPr>
            <a:lvl3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3pPr>
            <a:lvl4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4pPr>
            <a:lvl5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5pPr>
            <a:lvl6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6pPr>
            <a:lvl7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7pPr>
            <a:lvl8pPr marL="630000" indent="-270000">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8pPr>
            <a:lvl9pPr marL="630000" indent="-270000">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9pPr>
          </a:lstStyle>
          <a:p>
            <a:pPr lvl="0"/>
            <a:r>
              <a:rPr lang="en-US" dirty="0" smtClean="0"/>
              <a:t>Click to edit Master text styles</a:t>
            </a:r>
          </a:p>
        </p:txBody>
      </p:sp>
      <p:sp>
        <p:nvSpPr>
          <p:cNvPr id="2" name="Titel 1"/>
          <p:cNvSpPr>
            <a:spLocks noGrp="1"/>
          </p:cNvSpPr>
          <p:nvPr>
            <p:ph type="title" hasCustomPrompt="1"/>
          </p:nvPr>
        </p:nvSpPr>
        <p:spPr/>
        <p:txBody>
          <a:bodyPr/>
          <a:lstStyle/>
          <a:p>
            <a:r>
              <a:rPr lang="de-DE" dirty="0" smtClean="0"/>
              <a:t>Write </a:t>
            </a:r>
            <a:r>
              <a:rPr lang="de-DE" dirty="0" err="1" smtClean="0"/>
              <a:t>your</a:t>
            </a:r>
            <a:r>
              <a:rPr lang="de-DE" dirty="0" smtClean="0"/>
              <a:t> title</a:t>
            </a:r>
            <a:br>
              <a:rPr lang="de-DE" dirty="0" smtClean="0"/>
            </a:br>
            <a:r>
              <a:rPr lang="de-DE" dirty="0" smtClean="0"/>
              <a:t>- </a:t>
            </a:r>
            <a:r>
              <a:rPr lang="de-DE" dirty="0" err="1" smtClean="0"/>
              <a:t>maximum</a:t>
            </a:r>
            <a:r>
              <a:rPr lang="de-DE" dirty="0" smtClean="0"/>
              <a:t> 2 </a:t>
            </a:r>
            <a:r>
              <a:rPr lang="de-DE" dirty="0" err="1" smtClean="0"/>
              <a:t>lines</a:t>
            </a:r>
            <a:endParaRPr lang="de-DE" dirty="0"/>
          </a:p>
        </p:txBody>
      </p:sp>
      <p:sp>
        <p:nvSpPr>
          <p:cNvPr id="3" name="Datumsplatzhalter 2"/>
          <p:cNvSpPr>
            <a:spLocks noGrp="1"/>
          </p:cNvSpPr>
          <p:nvPr>
            <p:ph type="dt" sz="half" idx="11"/>
          </p:nvPr>
        </p:nvSpPr>
        <p:spPr/>
        <p:txBody>
          <a:bodyPr/>
          <a:lstStyle/>
          <a:p>
            <a:r>
              <a:rPr lang="en-US" smtClean="0"/>
              <a:t>Speaker, Job Description, Date if needed</a:t>
            </a:r>
            <a:endParaRPr lang="en-US" dirty="0"/>
          </a:p>
        </p:txBody>
      </p:sp>
      <p:sp>
        <p:nvSpPr>
          <p:cNvPr id="5" name="Fußzeilenplatzhalter 4"/>
          <p:cNvSpPr>
            <a:spLocks noGrp="1"/>
          </p:cNvSpPr>
          <p:nvPr>
            <p:ph type="ftr" sz="quarter" idx="12"/>
          </p:nvPr>
        </p:nvSpPr>
        <p:spPr/>
        <p:txBody>
          <a:bodyPr/>
          <a:lstStyle/>
          <a:p>
            <a:r>
              <a:rPr lang="en-US" smtClean="0"/>
              <a:t>Presentation Title</a:t>
            </a:r>
            <a:endParaRPr lang="en-US" dirty="0"/>
          </a:p>
        </p:txBody>
      </p:sp>
      <p:sp>
        <p:nvSpPr>
          <p:cNvPr id="6" name="Foliennummernplatzhalter 5"/>
          <p:cNvSpPr>
            <a:spLocks noGrp="1"/>
          </p:cNvSpPr>
          <p:nvPr>
            <p:ph type="sldNum" sz="quarter" idx="13"/>
          </p:nvPr>
        </p:nvSpPr>
        <p:spPr/>
        <p:txBody>
          <a:bodyPr/>
          <a:lstStyle/>
          <a:p>
            <a:r>
              <a:rPr lang="en-US" dirty="0" smtClean="0"/>
              <a:t>Slide </a:t>
            </a:r>
            <a:fld id="{91D913BA-B0D8-4B51-9328-DFAA0B370309}" type="slidenum">
              <a:rPr lang="en-US" b="1" smtClean="0"/>
              <a:pPr/>
              <a:t>‹#›</a:t>
            </a:fld>
            <a:r>
              <a:rPr lang="en-US" b="1" dirty="0" smtClean="0"/>
              <a:t>/19</a:t>
            </a:r>
            <a:endParaRPr lang="en-US" b="1" dirty="0"/>
          </a:p>
        </p:txBody>
      </p:sp>
    </p:spTree>
    <p:extLst>
      <p:ext uri="{BB962C8B-B14F-4D97-AF65-F5344CB8AC3E}">
        <p14:creationId xmlns:p14="http://schemas.microsoft.com/office/powerpoint/2010/main" val="3296948856"/>
      </p:ext>
    </p:extLst>
  </p:cSld>
  <p:clrMapOvr>
    <a:masterClrMapping/>
  </p:clrMapOvr>
  <p:transition spd="slow">
    <p:wipe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p:txBody>
          <a:bodyPr/>
          <a:lstStyle>
            <a:lvl5pPr>
              <a:buAutoNum type="arabicPerio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el 4"/>
          <p:cNvSpPr>
            <a:spLocks noGrp="1"/>
          </p:cNvSpPr>
          <p:nvPr>
            <p:ph type="title" hasCustomPrompt="1"/>
          </p:nvPr>
        </p:nvSpPr>
        <p:spPr/>
        <p:txBody>
          <a:bodyPr/>
          <a:lstStyle/>
          <a:p>
            <a:r>
              <a:rPr lang="de-DE" dirty="0" smtClean="0"/>
              <a:t>Write </a:t>
            </a:r>
            <a:r>
              <a:rPr lang="de-DE" dirty="0" err="1" smtClean="0"/>
              <a:t>your</a:t>
            </a:r>
            <a:r>
              <a:rPr lang="de-DE" dirty="0" smtClean="0"/>
              <a:t> title</a:t>
            </a:r>
            <a:br>
              <a:rPr lang="de-DE" dirty="0" smtClean="0"/>
            </a:br>
            <a:r>
              <a:rPr lang="de-DE" dirty="0" smtClean="0"/>
              <a:t>- </a:t>
            </a:r>
            <a:r>
              <a:rPr lang="de-DE" dirty="0" err="1" smtClean="0"/>
              <a:t>maximum</a:t>
            </a:r>
            <a:r>
              <a:rPr lang="de-DE" dirty="0" smtClean="0"/>
              <a:t> 2 </a:t>
            </a:r>
            <a:r>
              <a:rPr lang="de-DE" dirty="0" err="1" smtClean="0"/>
              <a:t>lines</a:t>
            </a:r>
            <a:endParaRPr lang="de-DE" dirty="0"/>
          </a:p>
        </p:txBody>
      </p:sp>
      <p:sp>
        <p:nvSpPr>
          <p:cNvPr id="6" name="Datumsplatzhalter 5"/>
          <p:cNvSpPr>
            <a:spLocks noGrp="1"/>
          </p:cNvSpPr>
          <p:nvPr>
            <p:ph type="dt" sz="half" idx="14"/>
          </p:nvPr>
        </p:nvSpPr>
        <p:spPr/>
        <p:txBody>
          <a:bodyPr/>
          <a:lstStyle/>
          <a:p>
            <a:r>
              <a:rPr lang="en-US" smtClean="0"/>
              <a:t>Speaker, Job Description, Date if needed</a:t>
            </a:r>
            <a:endParaRPr lang="en-US" dirty="0"/>
          </a:p>
        </p:txBody>
      </p:sp>
      <p:sp>
        <p:nvSpPr>
          <p:cNvPr id="7" name="Fußzeilenplatzhalter 6"/>
          <p:cNvSpPr>
            <a:spLocks noGrp="1"/>
          </p:cNvSpPr>
          <p:nvPr>
            <p:ph type="ftr" sz="quarter" idx="15"/>
          </p:nvPr>
        </p:nvSpPr>
        <p:spPr/>
        <p:txBody>
          <a:bodyPr/>
          <a:lstStyle/>
          <a:p>
            <a:r>
              <a:rPr lang="en-US" smtClean="0"/>
              <a:t>Presentation Title</a:t>
            </a:r>
            <a:endParaRPr lang="en-US" dirty="0"/>
          </a:p>
        </p:txBody>
      </p:sp>
      <p:sp>
        <p:nvSpPr>
          <p:cNvPr id="8" name="Foliennummernplatzhalter 7"/>
          <p:cNvSpPr>
            <a:spLocks noGrp="1"/>
          </p:cNvSpPr>
          <p:nvPr>
            <p:ph type="sldNum" sz="quarter" idx="16"/>
          </p:nvPr>
        </p:nvSpPr>
        <p:spPr/>
        <p:txBody>
          <a:bodyPr/>
          <a:lstStyle/>
          <a:p>
            <a:r>
              <a:rPr lang="en-US" dirty="0" smtClean="0"/>
              <a:t>Slide </a:t>
            </a:r>
            <a:fld id="{91D913BA-B0D8-4B51-9328-DFAA0B370309}" type="slidenum">
              <a:rPr lang="en-US" b="1" smtClean="0"/>
              <a:pPr/>
              <a:t>‹#›</a:t>
            </a:fld>
            <a:r>
              <a:rPr lang="en-US" b="1" dirty="0" smtClean="0"/>
              <a:t>/20</a:t>
            </a:r>
            <a:endParaRPr lang="en-US" b="1" dirty="0"/>
          </a:p>
        </p:txBody>
      </p:sp>
    </p:spTree>
    <p:extLst>
      <p:ext uri="{BB962C8B-B14F-4D97-AF65-F5344CB8AC3E}">
        <p14:creationId xmlns:p14="http://schemas.microsoft.com/office/powerpoint/2010/main" val="44627540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p:txBody>
          <a:bodyPr/>
          <a:lstStyle>
            <a:lvl1pPr marL="268288" indent="-268288">
              <a:buClr>
                <a:schemeClr val="accent1"/>
              </a:buClr>
              <a:buSzPct val="80000"/>
              <a:buFont typeface="Arial" panose="020B0604020202020204" pitchFamily="34" charset="0"/>
              <a:buChar char="■"/>
              <a:defRPr baseline="0"/>
            </a:lvl1pPr>
            <a:lvl2pPr marL="536575" indent="-268288">
              <a:buSzPct val="80000"/>
              <a:buFont typeface="Arial" panose="020B0604020202020204" pitchFamily="34" charset="0"/>
              <a:buChar char="□"/>
              <a:defRPr/>
            </a:lvl2pPr>
            <a:lvl3pPr marL="806450" indent="-269875">
              <a:buFont typeface="Arial" panose="020B0604020202020204" pitchFamily="34" charset="0"/>
              <a:buChar char="–"/>
              <a:defRPr/>
            </a:lvl3pPr>
            <a:lvl4pPr marL="270000" indent="-270000">
              <a:buFont typeface="+mj-lt"/>
              <a:buAutoNum type="arabicPeriod"/>
              <a:defRPr/>
            </a:lvl4pPr>
            <a:lvl5pPr marL="540000" indent="-270000">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Date Placeholder 1"/>
          <p:cNvSpPr>
            <a:spLocks noGrp="1"/>
          </p:cNvSpPr>
          <p:nvPr>
            <p:ph type="dt" sz="half" idx="14"/>
          </p:nvPr>
        </p:nvSpPr>
        <p:spPr/>
        <p:txBody>
          <a:bodyPr/>
          <a:lstStyle/>
          <a:p>
            <a:r>
              <a:rPr lang="en-US" smtClean="0"/>
              <a:t>Speaker, Job Description, Date if needed</a:t>
            </a:r>
            <a:endParaRPr lang="en-US" dirty="0"/>
          </a:p>
        </p:txBody>
      </p:sp>
      <p:sp>
        <p:nvSpPr>
          <p:cNvPr id="3" name="Footer Placeholder 2"/>
          <p:cNvSpPr>
            <a:spLocks noGrp="1"/>
          </p:cNvSpPr>
          <p:nvPr>
            <p:ph type="ftr" sz="quarter" idx="15"/>
          </p:nvPr>
        </p:nvSpPr>
        <p:spPr/>
        <p:txBody>
          <a:bodyPr/>
          <a:lstStyle/>
          <a:p>
            <a:r>
              <a:rPr lang="en-US" smtClean="0"/>
              <a:t>Presentation Title</a:t>
            </a:r>
            <a:endParaRPr lang="en-US" dirty="0"/>
          </a:p>
        </p:txBody>
      </p:sp>
      <p:sp>
        <p:nvSpPr>
          <p:cNvPr id="4" name="Slide Number Placeholder 3"/>
          <p:cNvSpPr>
            <a:spLocks noGrp="1"/>
          </p:cNvSpPr>
          <p:nvPr>
            <p:ph type="sldNum" sz="quarter" idx="16"/>
          </p:nvPr>
        </p:nvSpPr>
        <p:spPr/>
        <p:txBody>
          <a:bodyPr/>
          <a:lstStyle/>
          <a:p>
            <a:r>
              <a:rPr lang="en-US" dirty="0" smtClean="0"/>
              <a:t>slide </a:t>
            </a:r>
            <a:fld id="{91D913BA-B0D8-4B51-9328-DFAA0B370309}" type="slidenum">
              <a:rPr lang="en-US" b="1" smtClean="0"/>
              <a:pPr/>
              <a:t>‹#›</a:t>
            </a:fld>
            <a:endParaRPr lang="en-US" b="1" dirty="0"/>
          </a:p>
        </p:txBody>
      </p:sp>
      <p:sp>
        <p:nvSpPr>
          <p:cNvPr id="5" name="Titel 4"/>
          <p:cNvSpPr>
            <a:spLocks noGrp="1"/>
          </p:cNvSpPr>
          <p:nvPr>
            <p:ph type="title" hasCustomPrompt="1"/>
          </p:nvPr>
        </p:nvSpPr>
        <p:spPr/>
        <p:txBody>
          <a:bodyPr/>
          <a:lstStyle/>
          <a:p>
            <a:r>
              <a:rPr lang="de-DE" dirty="0" smtClean="0"/>
              <a:t>Write </a:t>
            </a:r>
            <a:r>
              <a:rPr lang="de-DE" dirty="0" err="1" smtClean="0"/>
              <a:t>your</a:t>
            </a:r>
            <a:r>
              <a:rPr lang="de-DE" dirty="0" smtClean="0"/>
              <a:t> title</a:t>
            </a:r>
            <a:br>
              <a:rPr lang="de-DE" dirty="0" smtClean="0"/>
            </a:br>
            <a:r>
              <a:rPr lang="de-DE" dirty="0" smtClean="0"/>
              <a:t>- </a:t>
            </a:r>
            <a:r>
              <a:rPr lang="de-DE" dirty="0" err="1" smtClean="0"/>
              <a:t>maximum</a:t>
            </a:r>
            <a:r>
              <a:rPr lang="de-DE" dirty="0" smtClean="0"/>
              <a:t> 2 </a:t>
            </a:r>
            <a:r>
              <a:rPr lang="de-DE" dirty="0" err="1" smtClean="0"/>
              <a:t>lines</a:t>
            </a:r>
            <a:endParaRPr lang="de-DE" dirty="0"/>
          </a:p>
        </p:txBody>
      </p:sp>
    </p:spTree>
    <p:extLst>
      <p:ext uri="{BB962C8B-B14F-4D97-AF65-F5344CB8AC3E}">
        <p14:creationId xmlns:p14="http://schemas.microsoft.com/office/powerpoint/2010/main" val="348107534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x Tex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75" y="1239837"/>
            <a:ext cx="3349625" cy="3563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10"/>
          <p:cNvSpPr>
            <a:spLocks noGrp="1"/>
          </p:cNvSpPr>
          <p:nvPr>
            <p:ph type="body" sz="quarter" idx="14"/>
          </p:nvPr>
        </p:nvSpPr>
        <p:spPr bwMode="gray">
          <a:xfrm>
            <a:off x="3886201" y="1239837"/>
            <a:ext cx="3349625" cy="3563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5"/>
          </p:nvPr>
        </p:nvSpPr>
        <p:spPr/>
        <p:txBody>
          <a:bodyPr/>
          <a:lstStyle/>
          <a:p>
            <a:r>
              <a:rPr lang="en-US" smtClean="0"/>
              <a:t>Speaker, Job Description, Date if needed</a:t>
            </a:r>
            <a:endParaRPr lang="en-US" dirty="0"/>
          </a:p>
        </p:txBody>
      </p:sp>
      <p:sp>
        <p:nvSpPr>
          <p:cNvPr id="4" name="Footer Placeholder 3"/>
          <p:cNvSpPr>
            <a:spLocks noGrp="1"/>
          </p:cNvSpPr>
          <p:nvPr>
            <p:ph type="ftr" sz="quarter" idx="16"/>
          </p:nvPr>
        </p:nvSpPr>
        <p:spPr/>
        <p:txBody>
          <a:bodyPr/>
          <a:lstStyle/>
          <a:p>
            <a:r>
              <a:rPr lang="en-US" smtClean="0"/>
              <a:t>Presentation Title</a:t>
            </a:r>
            <a:endParaRPr lang="en-US" dirty="0"/>
          </a:p>
        </p:txBody>
      </p:sp>
      <p:sp>
        <p:nvSpPr>
          <p:cNvPr id="5" name="Slide Number Placeholder 4"/>
          <p:cNvSpPr>
            <a:spLocks noGrp="1"/>
          </p:cNvSpPr>
          <p:nvPr>
            <p:ph type="sldNum" sz="quarter" idx="17"/>
          </p:nvPr>
        </p:nvSpPr>
        <p:spPr/>
        <p:txBody>
          <a:bodyPr/>
          <a:lstStyle/>
          <a:p>
            <a:r>
              <a:rPr lang="en-US" dirty="0" smtClean="0"/>
              <a:t>Chart </a:t>
            </a:r>
            <a:fld id="{91D913BA-B0D8-4B51-9328-DFAA0B370309}" type="slidenum">
              <a:rPr lang="en-US" b="1" smtClean="0"/>
              <a:pPr/>
              <a:t>‹#›</a:t>
            </a:fld>
            <a:endParaRPr lang="en-US" b="1" dirty="0"/>
          </a:p>
        </p:txBody>
      </p:sp>
      <p:sp>
        <p:nvSpPr>
          <p:cNvPr id="6" name="Titel 5"/>
          <p:cNvSpPr>
            <a:spLocks noGrp="1"/>
          </p:cNvSpPr>
          <p:nvPr>
            <p:ph type="title" hasCustomPrompt="1"/>
          </p:nvPr>
        </p:nvSpPr>
        <p:spPr/>
        <p:txBody>
          <a:bodyPr/>
          <a:lstStyle/>
          <a:p>
            <a:r>
              <a:rPr lang="de-DE" dirty="0" smtClean="0"/>
              <a:t>Write </a:t>
            </a:r>
            <a:r>
              <a:rPr lang="de-DE" dirty="0" err="1" smtClean="0"/>
              <a:t>your</a:t>
            </a:r>
            <a:r>
              <a:rPr lang="de-DE" dirty="0" smtClean="0"/>
              <a:t> title</a:t>
            </a:r>
            <a:br>
              <a:rPr lang="de-DE" dirty="0" smtClean="0"/>
            </a:br>
            <a:r>
              <a:rPr lang="de-DE" dirty="0" smtClean="0"/>
              <a:t>- </a:t>
            </a:r>
            <a:r>
              <a:rPr lang="de-DE" dirty="0" err="1" smtClean="0"/>
              <a:t>maximum</a:t>
            </a:r>
            <a:r>
              <a:rPr lang="de-DE" dirty="0" smtClean="0"/>
              <a:t> 2 </a:t>
            </a:r>
            <a:r>
              <a:rPr lang="de-DE" dirty="0" err="1" smtClean="0"/>
              <a:t>lines</a:t>
            </a:r>
            <a:endParaRPr lang="de-DE" dirty="0"/>
          </a:p>
        </p:txBody>
      </p:sp>
    </p:spTree>
    <p:extLst>
      <p:ext uri="{BB962C8B-B14F-4D97-AF65-F5344CB8AC3E}">
        <p14:creationId xmlns:p14="http://schemas.microsoft.com/office/powerpoint/2010/main" val="306618523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x Tex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76" y="1239837"/>
            <a:ext cx="1584325" cy="3563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10"/>
          <p:cNvSpPr>
            <a:spLocks noGrp="1"/>
          </p:cNvSpPr>
          <p:nvPr>
            <p:ph type="body" sz="quarter" idx="14"/>
          </p:nvPr>
        </p:nvSpPr>
        <p:spPr bwMode="gray">
          <a:xfrm>
            <a:off x="2124076" y="1239837"/>
            <a:ext cx="1585913" cy="3563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0"/>
          <p:cNvSpPr>
            <a:spLocks noGrp="1"/>
          </p:cNvSpPr>
          <p:nvPr>
            <p:ph type="body" sz="quarter" idx="15"/>
          </p:nvPr>
        </p:nvSpPr>
        <p:spPr bwMode="gray">
          <a:xfrm>
            <a:off x="3886985" y="1239837"/>
            <a:ext cx="1585913" cy="3563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10"/>
          <p:cNvSpPr>
            <a:spLocks noGrp="1"/>
          </p:cNvSpPr>
          <p:nvPr>
            <p:ph type="body" sz="quarter" idx="16"/>
          </p:nvPr>
        </p:nvSpPr>
        <p:spPr bwMode="gray">
          <a:xfrm>
            <a:off x="5649913" y="1239837"/>
            <a:ext cx="1585913" cy="3563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7"/>
          </p:nvPr>
        </p:nvSpPr>
        <p:spPr/>
        <p:txBody>
          <a:bodyPr/>
          <a:lstStyle/>
          <a:p>
            <a:r>
              <a:rPr lang="en-US" smtClean="0"/>
              <a:t>Speaker, Job Description, Date if needed</a:t>
            </a:r>
            <a:endParaRPr lang="en-US" dirty="0"/>
          </a:p>
        </p:txBody>
      </p:sp>
      <p:sp>
        <p:nvSpPr>
          <p:cNvPr id="4" name="Footer Placeholder 3"/>
          <p:cNvSpPr>
            <a:spLocks noGrp="1"/>
          </p:cNvSpPr>
          <p:nvPr>
            <p:ph type="ftr" sz="quarter" idx="18"/>
          </p:nvPr>
        </p:nvSpPr>
        <p:spPr/>
        <p:txBody>
          <a:bodyPr/>
          <a:lstStyle/>
          <a:p>
            <a:r>
              <a:rPr lang="en-US" smtClean="0"/>
              <a:t>Presentation Title</a:t>
            </a:r>
            <a:endParaRPr lang="en-US" dirty="0"/>
          </a:p>
        </p:txBody>
      </p:sp>
      <p:sp>
        <p:nvSpPr>
          <p:cNvPr id="5" name="Slide Number Placeholder 4"/>
          <p:cNvSpPr>
            <a:spLocks noGrp="1"/>
          </p:cNvSpPr>
          <p:nvPr>
            <p:ph type="sldNum" sz="quarter" idx="19"/>
          </p:nvPr>
        </p:nvSpPr>
        <p:spPr/>
        <p:txBody>
          <a:bodyPr/>
          <a:lstStyle/>
          <a:p>
            <a:r>
              <a:rPr lang="en-US" smtClean="0"/>
              <a:t>Chart </a:t>
            </a:r>
            <a:fld id="{91D913BA-B0D8-4B51-9328-DFAA0B370309}" type="slidenum">
              <a:rPr lang="en-US" b="1" smtClean="0"/>
              <a:pPr/>
              <a:t>‹#›</a:t>
            </a:fld>
            <a:endParaRPr lang="en-US" b="1" dirty="0"/>
          </a:p>
        </p:txBody>
      </p:sp>
      <p:sp>
        <p:nvSpPr>
          <p:cNvPr id="6" name="Titel 5"/>
          <p:cNvSpPr>
            <a:spLocks noGrp="1"/>
          </p:cNvSpPr>
          <p:nvPr>
            <p:ph type="title" hasCustomPrompt="1"/>
          </p:nvPr>
        </p:nvSpPr>
        <p:spPr/>
        <p:txBody>
          <a:bodyPr/>
          <a:lstStyle/>
          <a:p>
            <a:r>
              <a:rPr lang="de-DE" dirty="0" smtClean="0"/>
              <a:t>Write </a:t>
            </a:r>
            <a:r>
              <a:rPr lang="de-DE" dirty="0" err="1" smtClean="0"/>
              <a:t>your</a:t>
            </a:r>
            <a:r>
              <a:rPr lang="de-DE" dirty="0" smtClean="0"/>
              <a:t> title</a:t>
            </a:r>
            <a:br>
              <a:rPr lang="de-DE" dirty="0" smtClean="0"/>
            </a:br>
            <a:r>
              <a:rPr lang="de-DE" dirty="0" smtClean="0"/>
              <a:t>- </a:t>
            </a:r>
            <a:r>
              <a:rPr lang="de-DE" dirty="0" err="1" smtClean="0"/>
              <a:t>maximum</a:t>
            </a:r>
            <a:r>
              <a:rPr lang="de-DE" dirty="0" smtClean="0"/>
              <a:t> 2 </a:t>
            </a:r>
            <a:r>
              <a:rPr lang="de-DE" dirty="0" err="1" smtClean="0"/>
              <a:t>lines</a:t>
            </a:r>
            <a:endParaRPr lang="de-DE" dirty="0"/>
          </a:p>
        </p:txBody>
      </p:sp>
    </p:spTree>
    <p:extLst>
      <p:ext uri="{BB962C8B-B14F-4D97-AF65-F5344CB8AC3E}">
        <p14:creationId xmlns:p14="http://schemas.microsoft.com/office/powerpoint/2010/main" val="40536681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177170" y="1"/>
            <a:ext cx="7238834"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gray">
          <a:xfrm>
            <a:off x="358776" y="108001"/>
            <a:ext cx="6877051" cy="927588"/>
          </a:xfrm>
          <a:prstGeom prst="rect">
            <a:avLst/>
          </a:prstGeom>
        </p:spPr>
        <p:txBody>
          <a:bodyPr vert="horz" lIns="0" tIns="0" rIns="0" bIns="180000" rtlCol="0" anchor="b" anchorCtr="0">
            <a:noAutofit/>
          </a:bodyPr>
          <a:lstStyle/>
          <a:p>
            <a:r>
              <a:rPr lang="de-DE" dirty="0" smtClean="0"/>
              <a:t>Write </a:t>
            </a:r>
            <a:r>
              <a:rPr lang="de-DE" dirty="0" err="1" smtClean="0"/>
              <a:t>your</a:t>
            </a:r>
            <a:r>
              <a:rPr lang="de-DE" dirty="0" smtClean="0"/>
              <a:t> title</a:t>
            </a:r>
            <a:br>
              <a:rPr lang="de-DE" dirty="0" smtClean="0"/>
            </a:br>
            <a:r>
              <a:rPr lang="de-DE" dirty="0" smtClean="0"/>
              <a:t>- </a:t>
            </a:r>
            <a:r>
              <a:rPr lang="de-DE" dirty="0" err="1" smtClean="0"/>
              <a:t>maximum</a:t>
            </a:r>
            <a:r>
              <a:rPr lang="de-DE" dirty="0" smtClean="0"/>
              <a:t> 2 </a:t>
            </a:r>
            <a:r>
              <a:rPr lang="de-DE" dirty="0" err="1" smtClean="0"/>
              <a:t>lines</a:t>
            </a:r>
            <a:endParaRPr lang="en-US" dirty="0"/>
          </a:p>
        </p:txBody>
      </p:sp>
      <p:sp>
        <p:nvSpPr>
          <p:cNvPr id="3" name="Text Placeholder 2"/>
          <p:cNvSpPr>
            <a:spLocks noGrp="1"/>
          </p:cNvSpPr>
          <p:nvPr>
            <p:ph type="body" idx="1"/>
          </p:nvPr>
        </p:nvSpPr>
        <p:spPr bwMode="gray">
          <a:xfrm>
            <a:off x="358776" y="1239837"/>
            <a:ext cx="6877051" cy="3563938"/>
          </a:xfrm>
          <a:prstGeom prst="rect">
            <a:avLst/>
          </a:prstGeom>
        </p:spPr>
        <p:txBody>
          <a:bodyPr vert="horz" lIns="0" tIns="7200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smtClean="0"/>
          </a:p>
        </p:txBody>
      </p:sp>
      <p:sp>
        <p:nvSpPr>
          <p:cNvPr id="4" name="Date Placeholder 3"/>
          <p:cNvSpPr>
            <a:spLocks noGrp="1"/>
          </p:cNvSpPr>
          <p:nvPr>
            <p:ph type="dt" sz="half" idx="2"/>
          </p:nvPr>
        </p:nvSpPr>
        <p:spPr bwMode="gray">
          <a:xfrm>
            <a:off x="7416801" y="4155928"/>
            <a:ext cx="1547813" cy="467268"/>
          </a:xfrm>
          <a:prstGeom prst="rect">
            <a:avLst/>
          </a:prstGeom>
        </p:spPr>
        <p:txBody>
          <a:bodyPr vert="horz" lIns="108000" tIns="0" rIns="0" bIns="0" rtlCol="0" anchor="t"/>
          <a:lstStyle>
            <a:lvl1pPr algn="l">
              <a:defRPr sz="1050">
                <a:solidFill>
                  <a:schemeClr val="tx1"/>
                </a:solidFill>
              </a:defRPr>
            </a:lvl1pPr>
          </a:lstStyle>
          <a:p>
            <a:r>
              <a:rPr lang="en-US" smtClean="0"/>
              <a:t>Speaker, Job Description, Date if needed</a:t>
            </a:r>
            <a:endParaRPr lang="en-US" dirty="0"/>
          </a:p>
        </p:txBody>
      </p:sp>
      <p:sp>
        <p:nvSpPr>
          <p:cNvPr id="5" name="Footer Placeholder 4"/>
          <p:cNvSpPr>
            <a:spLocks noGrp="1"/>
          </p:cNvSpPr>
          <p:nvPr>
            <p:ph type="ftr" sz="quarter" idx="3"/>
          </p:nvPr>
        </p:nvSpPr>
        <p:spPr bwMode="gray">
          <a:xfrm>
            <a:off x="7416801" y="3562453"/>
            <a:ext cx="1547813" cy="521465"/>
          </a:xfrm>
          <a:prstGeom prst="rect">
            <a:avLst/>
          </a:prstGeom>
        </p:spPr>
        <p:txBody>
          <a:bodyPr vert="horz" lIns="108000" tIns="0" rIns="0" bIns="0" rtlCol="0" anchor="b"/>
          <a:lstStyle>
            <a:lvl1pPr algn="l">
              <a:defRPr sz="1050" b="1">
                <a:solidFill>
                  <a:schemeClr val="tx1"/>
                </a:solidFill>
              </a:defRPr>
            </a:lvl1pPr>
          </a:lstStyle>
          <a:p>
            <a:r>
              <a:rPr lang="en-US" smtClean="0"/>
              <a:t>Presentation Title</a:t>
            </a:r>
            <a:endParaRPr lang="en-US" dirty="0"/>
          </a:p>
        </p:txBody>
      </p:sp>
      <p:sp>
        <p:nvSpPr>
          <p:cNvPr id="6" name="Slide Number Placeholder 5"/>
          <p:cNvSpPr>
            <a:spLocks noGrp="1"/>
          </p:cNvSpPr>
          <p:nvPr>
            <p:ph type="sldNum" sz="quarter" idx="4"/>
          </p:nvPr>
        </p:nvSpPr>
        <p:spPr bwMode="gray">
          <a:xfrm>
            <a:off x="7416801" y="4623195"/>
            <a:ext cx="1547813" cy="180580"/>
          </a:xfrm>
          <a:prstGeom prst="rect">
            <a:avLst/>
          </a:prstGeom>
        </p:spPr>
        <p:txBody>
          <a:bodyPr vert="horz" lIns="108000" tIns="0" rIns="0" bIns="0" rtlCol="0" anchor="b"/>
          <a:lstStyle>
            <a:lvl1pPr algn="l">
              <a:defRPr sz="1050" b="0">
                <a:solidFill>
                  <a:schemeClr val="tx1"/>
                </a:solidFill>
              </a:defRPr>
            </a:lvl1pPr>
          </a:lstStyle>
          <a:p>
            <a:r>
              <a:rPr lang="en-US" dirty="0" smtClean="0"/>
              <a:t>Chart </a:t>
            </a:r>
            <a:fld id="{91D913BA-B0D8-4B51-9328-DFAA0B370309}" type="slidenum">
              <a:rPr lang="en-US" b="1" smtClean="0"/>
              <a:pPr/>
              <a:t>‹#›</a:t>
            </a:fld>
            <a:endParaRPr lang="en-US" b="1" dirty="0"/>
          </a:p>
        </p:txBody>
      </p:sp>
      <p:grpSp>
        <p:nvGrpSpPr>
          <p:cNvPr id="23" name="Group 22"/>
          <p:cNvGrpSpPr/>
          <p:nvPr/>
        </p:nvGrpSpPr>
        <p:grpSpPr bwMode="gray">
          <a:xfrm>
            <a:off x="-101695" y="1055849"/>
            <a:ext cx="99454" cy="3924294"/>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9156605" y="1055849"/>
            <a:ext cx="99454" cy="3924294"/>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4520765" y="-4456716"/>
            <a:ext cx="99454" cy="8786645"/>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4520765" y="826438"/>
            <a:ext cx="99454" cy="8786645"/>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7308304" y="2391730"/>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bwMode="gray">
          <a:xfrm>
            <a:off x="177170" y="1031579"/>
            <a:ext cx="7238834" cy="25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2048"/>
          <p:cNvSpPr/>
          <p:nvPr/>
        </p:nvSpPr>
        <p:spPr bwMode="gray">
          <a:xfrm>
            <a:off x="7596336" y="866274"/>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descr="logo.png"/>
          <p:cNvPicPr>
            <a:picLocks noChangeAspect="1"/>
          </p:cNvPicPr>
          <p:nvPr userDrawn="1"/>
        </p:nvPicPr>
        <p:blipFill>
          <a:blip r:embed="rId17"/>
          <a:srcRect l="69417"/>
          <a:stretch>
            <a:fillRect/>
          </a:stretch>
        </p:blipFill>
        <p:spPr>
          <a:xfrm>
            <a:off x="8332787" y="-19050"/>
            <a:ext cx="735013" cy="1081490"/>
          </a:xfrm>
          <a:prstGeom prst="rect">
            <a:avLst/>
          </a:prstGeom>
        </p:spPr>
      </p:pic>
    </p:spTree>
    <p:extLst>
      <p:ext uri="{BB962C8B-B14F-4D97-AF65-F5344CB8AC3E}">
        <p14:creationId xmlns:p14="http://schemas.microsoft.com/office/powerpoint/2010/main" val="45069319"/>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9" r:id="rId4"/>
    <p:sldLayoutId id="2147483662" r:id="rId5"/>
    <p:sldLayoutId id="2147483650" r:id="rId6"/>
    <p:sldLayoutId id="2147483664" r:id="rId7"/>
    <p:sldLayoutId id="2147483652" r:id="rId8"/>
    <p:sldLayoutId id="2147483653" r:id="rId9"/>
    <p:sldLayoutId id="2147483660" r:id="rId10"/>
    <p:sldLayoutId id="2147483654" r:id="rId11"/>
    <p:sldLayoutId id="2147483655" r:id="rId12"/>
    <p:sldLayoutId id="2147483656" r:id="rId13"/>
    <p:sldLayoutId id="2147483657" r:id="rId14"/>
    <p:sldLayoutId id="2147483663" r:id="rId15"/>
  </p:sldLayoutIdLst>
  <p:transition>
    <p:fade/>
  </p:transition>
  <p:timing>
    <p:tnLst>
      <p:par>
        <p:cTn id="1" dur="indefinite" restart="never" nodeType="tmRoot"/>
      </p:par>
    </p:tnLst>
  </p:timing>
  <p:hf hdr="0"/>
  <p:txStyles>
    <p:titleStyle>
      <a:lvl1pPr algn="l" defTabSz="914400" rtl="0" eaLnBrk="1" latinLnBrk="0" hangingPunct="1">
        <a:spcBef>
          <a:spcPct val="0"/>
        </a:spcBef>
        <a:buNone/>
        <a:defRPr sz="2000" kern="1200" baseline="0">
          <a:solidFill>
            <a:schemeClr val="bg2"/>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Arial" panose="020B0604020202020204" pitchFamily="34" charset="0"/>
        <a:buNone/>
        <a:defRPr sz="1400" kern="1200">
          <a:solidFill>
            <a:schemeClr val="tx1"/>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P:\Projekte\Hasso Plattner Institut\TEMPLATE_HPI_01_EXP\ppt\media\image3.jpg"/>
          <p:cNvPicPr>
            <a:picLocks noGrp="1" noChangeAspect="1" noChangeArrowheads="1"/>
          </p:cNvPicPr>
          <p:nvPr>
            <p:ph type="pic" sz="quarter" idx="10"/>
          </p:nvPr>
        </p:nvPicPr>
        <p:blipFill>
          <a:blip r:embed="rId3"/>
          <a:srcRect t="14530"/>
          <a:stretch>
            <a:fillRect/>
          </a:stretch>
        </p:blipFill>
        <p:spPr>
          <a:xfrm>
            <a:off x="174622" y="1047750"/>
            <a:ext cx="8664578" cy="1792873"/>
          </a:xfrm>
        </p:spPr>
      </p:pic>
      <p:sp>
        <p:nvSpPr>
          <p:cNvPr id="22" name="Textplatzhalter 7"/>
          <p:cNvSpPr>
            <a:spLocks noGrp="1"/>
          </p:cNvSpPr>
          <p:nvPr>
            <p:ph type="body" sz="quarter" idx="11"/>
          </p:nvPr>
        </p:nvSpPr>
        <p:spPr>
          <a:xfrm>
            <a:off x="174622" y="2840623"/>
            <a:ext cx="8664578" cy="2144127"/>
          </a:xfrm>
          <a:solidFill>
            <a:srgbClr val="0070C0">
              <a:alpha val="70000"/>
            </a:srgbClr>
          </a:solidFill>
        </p:spPr>
        <p:txBody>
          <a:bodyPr/>
          <a:lstStyle/>
          <a:p>
            <a:endParaRPr lang="de-DE" b="1" dirty="0"/>
          </a:p>
        </p:txBody>
      </p:sp>
      <p:sp>
        <p:nvSpPr>
          <p:cNvPr id="23" name="Titel 2"/>
          <p:cNvSpPr>
            <a:spLocks noGrp="1"/>
          </p:cNvSpPr>
          <p:nvPr>
            <p:ph type="ctrTitle"/>
          </p:nvPr>
        </p:nvSpPr>
        <p:spPr>
          <a:xfrm>
            <a:off x="358773" y="2987913"/>
            <a:ext cx="8251827" cy="1031637"/>
          </a:xfrm>
        </p:spPr>
        <p:txBody>
          <a:bodyPr/>
          <a:lstStyle/>
          <a:p>
            <a:pPr algn="ctr" rtl="1"/>
            <a:r>
              <a:rPr lang="fa-IR" sz="2800" b="1" dirty="0">
                <a:solidFill>
                  <a:schemeClr val="tx1"/>
                </a:solidFill>
                <a:cs typeface="B Nazanin" panose="00000400000000000000" pitchFamily="2" charset="-78"/>
              </a:rPr>
              <a:t>بکارگیری روش‌های آماری و ریاضی در تصحیح اتوماتیک خطا</a:t>
            </a:r>
            <a:r>
              <a:rPr lang="en-US" sz="2800" b="1" dirty="0" smtClean="0">
                <a:solidFill>
                  <a:schemeClr val="tx1"/>
                </a:solidFill>
                <a:cs typeface="B Nazanin" panose="00000400000000000000" pitchFamily="2" charset="-78"/>
              </a:rPr>
              <a:t/>
            </a:r>
            <a:br>
              <a:rPr lang="en-US" sz="2800" b="1" dirty="0" smtClean="0">
                <a:solidFill>
                  <a:schemeClr val="tx1"/>
                </a:solidFill>
                <a:cs typeface="B Nazanin" panose="00000400000000000000" pitchFamily="2" charset="-78"/>
              </a:rPr>
            </a:br>
            <a:endParaRPr lang="de-DE" sz="2800" b="1" dirty="0">
              <a:solidFill>
                <a:schemeClr val="tx1"/>
              </a:solidFill>
              <a:cs typeface="B Nazanin" panose="00000400000000000000" pitchFamily="2" charset="-78"/>
            </a:endParaRPr>
          </a:p>
        </p:txBody>
      </p:sp>
      <p:sp>
        <p:nvSpPr>
          <p:cNvPr id="24" name="Untertitel 5"/>
          <p:cNvSpPr txBox="1">
            <a:spLocks/>
          </p:cNvSpPr>
          <p:nvPr/>
        </p:nvSpPr>
        <p:spPr>
          <a:xfrm>
            <a:off x="174623" y="3579862"/>
            <a:ext cx="8605840" cy="1223913"/>
          </a:xfrm>
          <a:prstGeom prst="rect">
            <a:avLst/>
          </a:prstGeom>
        </p:spPr>
        <p:txBody>
          <a:bodyPr/>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400" kern="1200">
                <a:solidFill>
                  <a:schemeClr val="tx1"/>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a:lstStyle>
          <a:p>
            <a:pPr algn="r" rtl="1"/>
            <a:r>
              <a:rPr lang="fa-IR" sz="2800" b="1" dirty="0" smtClean="0">
                <a:solidFill>
                  <a:srgbClr val="FFFF00"/>
                </a:solidFill>
                <a:cs typeface="B Nazanin" panose="00000400000000000000" pitchFamily="2" charset="-78"/>
              </a:rPr>
              <a:t>چهل و نهمین کنفرانس ریاضی ایران</a:t>
            </a:r>
          </a:p>
          <a:p>
            <a:pPr algn="r" rtl="1"/>
            <a:r>
              <a:rPr lang="fa-IR" sz="2000" b="1" dirty="0" smtClean="0">
                <a:solidFill>
                  <a:srgbClr val="FFFF00"/>
                </a:solidFill>
                <a:cs typeface="B Nazanin" panose="00000400000000000000" pitchFamily="2" charset="-78"/>
              </a:rPr>
              <a:t>	1 الی 4 شهریور 1397</a:t>
            </a:r>
          </a:p>
          <a:p>
            <a:pPr algn="r" rtl="1"/>
            <a:r>
              <a:rPr lang="fa-IR" sz="2000" b="1" dirty="0">
                <a:solidFill>
                  <a:srgbClr val="FFFF00"/>
                </a:solidFill>
                <a:cs typeface="B Nazanin" panose="00000400000000000000" pitchFamily="2" charset="-78"/>
              </a:rPr>
              <a:t> </a:t>
            </a:r>
            <a:r>
              <a:rPr lang="fa-IR" sz="2000" b="1" dirty="0" smtClean="0">
                <a:solidFill>
                  <a:srgbClr val="FFFF00"/>
                </a:solidFill>
                <a:cs typeface="B Nazanin" panose="00000400000000000000" pitchFamily="2" charset="-78"/>
              </a:rPr>
              <a:t>          تهران- دانشگاه علم و صنعت</a:t>
            </a:r>
            <a:endParaRPr lang="de-DE" sz="2000" b="1" dirty="0">
              <a:solidFill>
                <a:schemeClr val="bg1"/>
              </a:solidFill>
              <a:cs typeface="B Nazanin" panose="00000400000000000000" pitchFamily="2" charset="-78"/>
            </a:endParaRPr>
          </a:p>
        </p:txBody>
      </p:sp>
      <p:sp>
        <p:nvSpPr>
          <p:cNvPr id="7" name="Rectangle 6"/>
          <p:cNvSpPr/>
          <p:nvPr/>
        </p:nvSpPr>
        <p:spPr>
          <a:xfrm>
            <a:off x="1400536" y="3695640"/>
            <a:ext cx="1571264" cy="430887"/>
          </a:xfrm>
          <a:prstGeom prst="rect">
            <a:avLst/>
          </a:prstGeom>
        </p:spPr>
        <p:txBody>
          <a:bodyPr wrap="none">
            <a:spAutoFit/>
          </a:bodyPr>
          <a:lstStyle/>
          <a:p>
            <a:r>
              <a:rPr lang="fa-IR" sz="2200" b="1" dirty="0" smtClean="0">
                <a:solidFill>
                  <a:schemeClr val="bg1"/>
                </a:solidFill>
                <a:cs typeface="B Nazanin" panose="00000400000000000000" pitchFamily="2" charset="-78"/>
              </a:rPr>
              <a:t>الهام مهدی‌پور</a:t>
            </a:r>
            <a:endParaRPr lang="en-US" sz="2200" b="1" dirty="0">
              <a:cs typeface="B Nazanin" panose="00000400000000000000" pitchFamily="2" charset="-78"/>
            </a:endParaRPr>
          </a:p>
        </p:txBody>
      </p:sp>
      <p:sp>
        <p:nvSpPr>
          <p:cNvPr id="8" name="Rectangle 7"/>
          <p:cNvSpPr/>
          <p:nvPr/>
        </p:nvSpPr>
        <p:spPr>
          <a:xfrm>
            <a:off x="304800" y="4171950"/>
            <a:ext cx="3705205" cy="707886"/>
          </a:xfrm>
          <a:prstGeom prst="rect">
            <a:avLst/>
          </a:prstGeom>
        </p:spPr>
        <p:txBody>
          <a:bodyPr wrap="square">
            <a:spAutoFit/>
          </a:bodyPr>
          <a:lstStyle/>
          <a:p>
            <a:pPr algn="ctr"/>
            <a:r>
              <a:rPr lang="fa-IR" sz="2000" b="1" dirty="0" smtClean="0">
                <a:solidFill>
                  <a:schemeClr val="bg1"/>
                </a:solidFill>
                <a:cs typeface="B Nazanin" panose="00000400000000000000" pitchFamily="2" charset="-78"/>
              </a:rPr>
              <a:t>دانشجوی دکتری هوش مصنوعی</a:t>
            </a:r>
          </a:p>
          <a:p>
            <a:pPr algn="ctr"/>
            <a:r>
              <a:rPr lang="fa-IR" sz="2000" b="1" dirty="0" smtClean="0">
                <a:solidFill>
                  <a:schemeClr val="bg1"/>
                </a:solidFill>
                <a:cs typeface="B Nazanin" panose="00000400000000000000" pitchFamily="2" charset="-78"/>
              </a:rPr>
              <a:t>دانشگاه یزد</a:t>
            </a:r>
            <a:endParaRPr lang="en-US" sz="2000" b="1" dirty="0">
              <a:solidFill>
                <a:schemeClr val="bg1"/>
              </a:solidFill>
              <a:cs typeface="B Nazanin" panose="00000400000000000000" pitchFamily="2" charset="-78"/>
            </a:endParaRPr>
          </a:p>
        </p:txBody>
      </p:sp>
      <p:pic>
        <p:nvPicPr>
          <p:cNvPr id="26625" name="Picture 1"/>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0931" b="43325"/>
          <a:stretch/>
        </p:blipFill>
        <p:spPr bwMode="auto">
          <a:xfrm>
            <a:off x="174622" y="53676"/>
            <a:ext cx="3686499" cy="994074"/>
          </a:xfrm>
          <a:prstGeom prst="rect">
            <a:avLst/>
          </a:prstGeom>
          <a:noFill/>
          <a:ln w="9525">
            <a:noFill/>
            <a:miter lim="800000"/>
            <a:headEnd/>
            <a:tailEnd/>
          </a:ln>
          <a:effectLst/>
        </p:spPr>
      </p:pic>
    </p:spTree>
    <p:extLst>
      <p:ext uri="{BB962C8B-B14F-4D97-AF65-F5344CB8AC3E}">
        <p14:creationId xmlns:p14="http://schemas.microsoft.com/office/powerpoint/2010/main" val="418307222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p:cNvSpPr>
            <a:spLocks noGrp="1"/>
          </p:cNvSpPr>
          <p:nvPr>
            <p:ph type="title"/>
          </p:nvPr>
        </p:nvSpPr>
        <p:spPr>
          <a:xfrm>
            <a:off x="358776" y="108001"/>
            <a:ext cx="6877051" cy="927588"/>
          </a:xfrm>
        </p:spPr>
        <p:txBody>
          <a:bodyPr/>
          <a:lstStyle/>
          <a:p>
            <a:pPr algn="r" rtl="1"/>
            <a:r>
              <a:rPr lang="fa-IR" sz="2800" b="1" dirty="0" smtClean="0">
                <a:solidFill>
                  <a:srgbClr val="0070C0"/>
                </a:solidFill>
                <a:cs typeface="B Nazanin" panose="00000400000000000000" pitchFamily="2" charset="-78"/>
              </a:rPr>
              <a:t>فاصله ویرایشی </a:t>
            </a:r>
            <a:r>
              <a:rPr lang="en-US" sz="2600" b="1" dirty="0" err="1" smtClean="0">
                <a:solidFill>
                  <a:srgbClr val="0070C0"/>
                </a:solidFill>
                <a:latin typeface="Times New Roman" panose="02020603050405020304" pitchFamily="18" charset="0"/>
                <a:cs typeface="Times New Roman" panose="02020603050405020304" pitchFamily="18" charset="0"/>
              </a:rPr>
              <a:t>Damerau-Levenshtein</a:t>
            </a:r>
            <a:endParaRPr lang="en-US" sz="2600" b="1" dirty="0">
              <a:solidFill>
                <a:srgbClr val="0070C0"/>
              </a:solidFill>
              <a:latin typeface="Times New Roman" panose="02020603050405020304" pitchFamily="18" charset="0"/>
              <a:cs typeface="Times New Roman" panose="02020603050405020304" pitchFamily="18" charset="0"/>
            </a:endParaRPr>
          </a:p>
        </p:txBody>
      </p:sp>
      <p:sp>
        <p:nvSpPr>
          <p:cNvPr id="5" name="Footer Placeholder 2"/>
          <p:cNvSpPr>
            <a:spLocks noGrp="1"/>
          </p:cNvSpPr>
          <p:nvPr>
            <p:ph type="ftr" sz="quarter" idx="16"/>
          </p:nvPr>
        </p:nvSpPr>
        <p:spPr>
          <a:xfrm>
            <a:off x="7117178" y="3105150"/>
            <a:ext cx="1749513" cy="1752300"/>
          </a:xfrm>
        </p:spPr>
        <p:txBody>
          <a:bodyPr/>
          <a:lstStyle/>
          <a:p>
            <a:pPr algn="ctr" rtl="1"/>
            <a:r>
              <a:rPr lang="fa-IR" b="1" dirty="0">
                <a:solidFill>
                  <a:srgbClr val="0070C0"/>
                </a:solidFill>
                <a:cs typeface="B Nazanin" panose="00000400000000000000" pitchFamily="2" charset="-78"/>
              </a:rPr>
              <a:t>بکارگیری روش‌های آماری و ریاضی در تصحیح اتوماتیک خطا</a:t>
            </a:r>
            <a:endParaRPr lang="en-GB" b="1" dirty="0">
              <a:solidFill>
                <a:srgbClr val="0070C0"/>
              </a:solidFill>
              <a:cs typeface="B Nazanin" panose="00000400000000000000" pitchFamily="2" charset="-78"/>
            </a:endParaRPr>
          </a:p>
          <a:p>
            <a:endParaRPr lang="en-US" dirty="0">
              <a:solidFill>
                <a:srgbClr val="0070C0"/>
              </a:solidFill>
            </a:endParaRPr>
          </a:p>
          <a:p>
            <a:pPr algn="ctr" rtl="1"/>
            <a:r>
              <a:rPr lang="fa-IR" dirty="0">
                <a:solidFill>
                  <a:srgbClr val="0070C0"/>
                </a:solidFill>
                <a:cs typeface="B Nazanin" panose="00000400000000000000" pitchFamily="2" charset="-78"/>
              </a:rPr>
              <a:t>الهام مهدی‌پور</a:t>
            </a:r>
            <a:endParaRPr lang="en-US" dirty="0">
              <a:solidFill>
                <a:srgbClr val="0070C0"/>
              </a:solidFill>
              <a:cs typeface="B Nazanin" panose="00000400000000000000" pitchFamily="2" charset="-78"/>
            </a:endParaRPr>
          </a:p>
          <a:p>
            <a:endParaRPr lang="en-US" dirty="0">
              <a:solidFill>
                <a:srgbClr val="0070C0"/>
              </a:solidFill>
            </a:endParaRPr>
          </a:p>
          <a:p>
            <a:pPr algn="ctr" rtl="1"/>
            <a:r>
              <a:rPr lang="fa-IR" dirty="0">
                <a:solidFill>
                  <a:srgbClr val="0070C0"/>
                </a:solidFill>
                <a:cs typeface="B Nazanin" panose="00000400000000000000" pitchFamily="2" charset="-78"/>
              </a:rPr>
              <a:t>دانشجوی دکتری دانشگاه یزد</a:t>
            </a:r>
            <a:endParaRPr lang="en-US" dirty="0">
              <a:solidFill>
                <a:srgbClr val="0070C0"/>
              </a:solidFill>
              <a:cs typeface="B Nazanin" panose="00000400000000000000" pitchFamily="2" charset="-78"/>
            </a:endParaRPr>
          </a:p>
          <a:p>
            <a:endParaRPr lang="en-US" dirty="0" smtClean="0"/>
          </a:p>
          <a:p>
            <a:r>
              <a:rPr lang="en-US" b="1" dirty="0" smtClean="0">
                <a:solidFill>
                  <a:srgbClr val="0070C0"/>
                </a:solidFill>
              </a:rPr>
              <a:t>Slide </a:t>
            </a:r>
            <a:fld id="{91D913BA-B0D8-4B51-9328-DFAA0B370309}" type="slidenum">
              <a:rPr lang="en-US" b="1" smtClean="0">
                <a:solidFill>
                  <a:srgbClr val="0070C0"/>
                </a:solidFill>
              </a:rPr>
              <a:pPr/>
              <a:t>10</a:t>
            </a:fld>
            <a:r>
              <a:rPr lang="en-US" b="1" dirty="0" smtClean="0">
                <a:solidFill>
                  <a:srgbClr val="0070C0"/>
                </a:solidFill>
              </a:rPr>
              <a:t>/19</a:t>
            </a:r>
            <a:endParaRPr lang="en-US" b="1" dirty="0">
              <a:solidFill>
                <a:srgbClr val="0070C0"/>
              </a:solidFill>
            </a:endParaRPr>
          </a:p>
        </p:txBody>
      </p:sp>
      <p:pic>
        <p:nvPicPr>
          <p:cNvPr id="2" name="Picture 1"/>
          <p:cNvPicPr>
            <a:picLocks noChangeAspect="1"/>
          </p:cNvPicPr>
          <p:nvPr/>
        </p:nvPicPr>
        <p:blipFill rotWithShape="1">
          <a:blip r:embed="rId3"/>
          <a:srcRect b="2941"/>
          <a:stretch/>
        </p:blipFill>
        <p:spPr>
          <a:xfrm>
            <a:off x="30707" y="1047750"/>
            <a:ext cx="8027725" cy="2514600"/>
          </a:xfrm>
          <a:prstGeom prst="rect">
            <a:avLst/>
          </a:prstGeom>
        </p:spPr>
      </p:pic>
    </p:spTree>
    <p:extLst>
      <p:ext uri="{BB962C8B-B14F-4D97-AF65-F5344CB8AC3E}">
        <p14:creationId xmlns:p14="http://schemas.microsoft.com/office/powerpoint/2010/main" val="102525960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p:cNvSpPr>
            <a:spLocks noGrp="1"/>
          </p:cNvSpPr>
          <p:nvPr>
            <p:ph type="title"/>
          </p:nvPr>
        </p:nvSpPr>
        <p:spPr>
          <a:xfrm>
            <a:off x="0" y="108001"/>
            <a:ext cx="8050088" cy="927588"/>
          </a:xfrm>
        </p:spPr>
        <p:txBody>
          <a:bodyPr/>
          <a:lstStyle/>
          <a:p>
            <a:pPr algn="r" rtl="1"/>
            <a:r>
              <a:rPr lang="fa-IR" sz="3000" b="1" dirty="0" smtClean="0">
                <a:solidFill>
                  <a:srgbClr val="0070C0"/>
                </a:solidFill>
                <a:cs typeface="B Nazanin" panose="00000400000000000000" pitchFamily="2" charset="-78"/>
              </a:rPr>
              <a:t>مدل ریاضی و آماری برای شناسایی خطای </a:t>
            </a:r>
            <a:r>
              <a:rPr lang="fa-IR" sz="3000" b="1" dirty="0">
                <a:solidFill>
                  <a:srgbClr val="0070C0"/>
                </a:solidFill>
                <a:cs typeface="B Nazanin" panose="00000400000000000000" pitchFamily="2" charset="-78"/>
              </a:rPr>
              <a:t>املایی کلمات واقعی</a:t>
            </a:r>
            <a:endParaRPr lang="en-US" sz="3000" dirty="0">
              <a:solidFill>
                <a:srgbClr val="0070C0"/>
              </a:solidFill>
              <a:cs typeface="B Nazanin" panose="00000400000000000000" pitchFamily="2" charset="-78"/>
            </a:endParaRPr>
          </a:p>
        </p:txBody>
      </p:sp>
      <p:sp>
        <p:nvSpPr>
          <p:cNvPr id="8" name="Rectangle 7"/>
          <p:cNvSpPr/>
          <p:nvPr/>
        </p:nvSpPr>
        <p:spPr>
          <a:xfrm>
            <a:off x="179512" y="1047750"/>
            <a:ext cx="6937666" cy="3685624"/>
          </a:xfrm>
          <a:prstGeom prst="rect">
            <a:avLst/>
          </a:prstGeom>
        </p:spPr>
        <p:txBody>
          <a:bodyPr wrap="square" lIns="68580" tIns="34290" rIns="68580" bIns="34290">
            <a:spAutoFit/>
          </a:bodyPr>
          <a:lstStyle/>
          <a:p>
            <a:pPr marL="342900" indent="-342900" algn="just" rtl="1">
              <a:lnSpc>
                <a:spcPct val="150000"/>
              </a:lnSpc>
              <a:spcBef>
                <a:spcPts val="600"/>
              </a:spcBef>
              <a:spcAft>
                <a:spcPts val="600"/>
              </a:spcAft>
              <a:buClr>
                <a:srgbClr val="00B0F0"/>
              </a:buClr>
              <a:buFont typeface="Wingdings" panose="05000000000000000000" pitchFamily="2" charset="2"/>
              <a:buChar char="Ø"/>
            </a:pPr>
            <a:r>
              <a:rPr lang="fa-IR" sz="2800" dirty="0" smtClean="0">
                <a:solidFill>
                  <a:srgbClr val="000000"/>
                </a:solidFill>
                <a:latin typeface="Times New Roman" panose="02020603050405020304" pitchFamily="18" charset="0"/>
                <a:cs typeface="B Nazanin" panose="00000400000000000000" pitchFamily="2" charset="-78"/>
              </a:rPr>
              <a:t> استفاده از نظریه مدل کانال نویزی</a:t>
            </a:r>
          </a:p>
          <a:p>
            <a:pPr marL="342900" indent="-342900" algn="just" rtl="1">
              <a:lnSpc>
                <a:spcPct val="150000"/>
              </a:lnSpc>
              <a:spcBef>
                <a:spcPts val="600"/>
              </a:spcBef>
              <a:spcAft>
                <a:spcPts val="600"/>
              </a:spcAft>
              <a:buClr>
                <a:srgbClr val="00B0F0"/>
              </a:buClr>
              <a:buFont typeface="Wingdings" panose="05000000000000000000" pitchFamily="2" charset="2"/>
              <a:buChar char="Ø"/>
            </a:pPr>
            <a:r>
              <a:rPr lang="fa-IR" sz="2800" dirty="0" smtClean="0">
                <a:solidFill>
                  <a:srgbClr val="000000"/>
                </a:solidFill>
                <a:latin typeface="Times New Roman" panose="02020603050405020304" pitchFamily="18" charset="0"/>
                <a:cs typeface="B Nazanin" panose="00000400000000000000" pitchFamily="2" charset="-78"/>
              </a:rPr>
              <a:t>ورودی: جمله </a:t>
            </a:r>
            <a:r>
              <a:rPr lang="en-US" sz="2800" i="1" dirty="0">
                <a:latin typeface="Times New Roman" panose="02020603050405020304" pitchFamily="18" charset="0"/>
                <a:cs typeface="Times New Roman" panose="02020603050405020304" pitchFamily="18" charset="0"/>
              </a:rPr>
              <a:t>X</a:t>
            </a:r>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x</a:t>
            </a:r>
            <a:r>
              <a:rPr lang="en-US" sz="2800" baseline="-250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x</a:t>
            </a:r>
            <a:r>
              <a:rPr lang="en-US" sz="2800" baseline="-25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a:t>
            </a:r>
            <a:r>
              <a:rPr lang="en-US" sz="2800" i="1" dirty="0" err="1">
                <a:latin typeface="Times New Roman" panose="02020603050405020304" pitchFamily="18" charset="0"/>
                <a:cs typeface="Times New Roman" panose="02020603050405020304" pitchFamily="18" charset="0"/>
              </a:rPr>
              <a:t>x</a:t>
            </a:r>
            <a:r>
              <a:rPr lang="en-US" sz="2800" i="1" baseline="-25000" dirty="0" err="1">
                <a:latin typeface="Times New Roman" panose="02020603050405020304" pitchFamily="18" charset="0"/>
                <a:cs typeface="Times New Roman" panose="02020603050405020304" pitchFamily="18" charset="0"/>
              </a:rPr>
              <a:t>k</a:t>
            </a:r>
            <a:r>
              <a:rPr lang="en-US" sz="2800" dirty="0">
                <a:latin typeface="Times New Roman" panose="02020603050405020304" pitchFamily="18" charset="0"/>
                <a:cs typeface="Times New Roman" panose="02020603050405020304" pitchFamily="18" charset="0"/>
              </a:rPr>
              <a:t>,…,</a:t>
            </a:r>
            <a:r>
              <a:rPr lang="en-US" sz="2800" i="1" dirty="0" err="1">
                <a:latin typeface="Times New Roman" panose="02020603050405020304" pitchFamily="18" charset="0"/>
                <a:cs typeface="Times New Roman" panose="02020603050405020304" pitchFamily="18" charset="0"/>
              </a:rPr>
              <a:t>x</a:t>
            </a:r>
            <a:r>
              <a:rPr lang="en-US" sz="2800" i="1" baseline="-25000" dirty="0" err="1">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a:t>
            </a:r>
            <a:r>
              <a:rPr lang="fa-IR" sz="2800" dirty="0">
                <a:latin typeface="Times New Roman" panose="02020603050405020304" pitchFamily="18" charset="0"/>
                <a:cs typeface="Times New Roman" panose="02020603050405020304" pitchFamily="18" charset="0"/>
              </a:rPr>
              <a:t> </a:t>
            </a:r>
            <a:endParaRPr lang="fa-IR" sz="2800" dirty="0" smtClean="0">
              <a:latin typeface="Times New Roman" panose="02020603050405020304" pitchFamily="18" charset="0"/>
              <a:cs typeface="Times New Roman" panose="02020603050405020304" pitchFamily="18" charset="0"/>
            </a:endParaRPr>
          </a:p>
          <a:p>
            <a:pPr marL="342900" indent="-342900" algn="just" rtl="1">
              <a:lnSpc>
                <a:spcPct val="150000"/>
              </a:lnSpc>
              <a:spcBef>
                <a:spcPts val="600"/>
              </a:spcBef>
              <a:spcAft>
                <a:spcPts val="600"/>
              </a:spcAft>
              <a:buClr>
                <a:srgbClr val="00B0F0"/>
              </a:buClr>
              <a:buFont typeface="Wingdings" panose="05000000000000000000" pitchFamily="2" charset="2"/>
              <a:buChar char="Ø"/>
            </a:pPr>
            <a:r>
              <a:rPr lang="fa-IR" sz="2800" dirty="0" smtClean="0">
                <a:solidFill>
                  <a:srgbClr val="000000"/>
                </a:solidFill>
                <a:latin typeface="Times New Roman" panose="02020603050405020304" pitchFamily="18" charset="0"/>
                <a:cs typeface="B Nazanin" panose="00000400000000000000" pitchFamily="2" charset="-78"/>
              </a:rPr>
              <a:t>تولید جملات صحیح پیشنهادی </a:t>
            </a:r>
            <a:r>
              <a:rPr lang="en-US" sz="2800" i="1" dirty="0" smtClean="0">
                <a:solidFill>
                  <a:srgbClr val="000000"/>
                </a:solidFill>
                <a:latin typeface="Times New Roman" panose="02020603050405020304" pitchFamily="18" charset="0"/>
                <a:cs typeface="Times New Roman" panose="02020603050405020304" pitchFamily="18" charset="0"/>
              </a:rPr>
              <a:t>C </a:t>
            </a:r>
            <a:r>
              <a:rPr lang="en-US" sz="2800" dirty="0" smtClean="0">
                <a:solidFill>
                  <a:srgbClr val="000000"/>
                </a:solidFill>
                <a:latin typeface="Times New Roman" panose="02020603050405020304" pitchFamily="18" charset="0"/>
                <a:cs typeface="Times New Roman" panose="02020603050405020304" pitchFamily="18" charset="0"/>
              </a:rPr>
              <a:t>(</a:t>
            </a:r>
            <a:r>
              <a:rPr lang="en-US" sz="2800" i="1" dirty="0" smtClean="0">
                <a:solidFill>
                  <a:srgbClr val="000000"/>
                </a:solidFill>
                <a:latin typeface="Times New Roman" panose="02020603050405020304" pitchFamily="18" charset="0"/>
                <a:cs typeface="Times New Roman" panose="02020603050405020304" pitchFamily="18" charset="0"/>
              </a:rPr>
              <a:t>X</a:t>
            </a:r>
            <a:r>
              <a:rPr lang="en-US" sz="2800" dirty="0" smtClean="0">
                <a:solidFill>
                  <a:srgbClr val="000000"/>
                </a:solidFill>
                <a:latin typeface="Times New Roman" panose="02020603050405020304" pitchFamily="18" charset="0"/>
                <a:cs typeface="Times New Roman" panose="02020603050405020304" pitchFamily="18" charset="0"/>
              </a:rPr>
              <a:t>)</a:t>
            </a:r>
            <a:endParaRPr lang="fa-IR" sz="2800" dirty="0" smtClean="0">
              <a:solidFill>
                <a:srgbClr val="000000"/>
              </a:solidFill>
              <a:latin typeface="Times New Roman" panose="02020603050405020304" pitchFamily="18" charset="0"/>
              <a:cs typeface="Times New Roman" panose="02020603050405020304" pitchFamily="18" charset="0"/>
            </a:endParaRPr>
          </a:p>
          <a:p>
            <a:pPr marL="342900" indent="-342900" algn="just" rtl="1">
              <a:lnSpc>
                <a:spcPct val="150000"/>
              </a:lnSpc>
              <a:spcBef>
                <a:spcPts val="600"/>
              </a:spcBef>
              <a:spcAft>
                <a:spcPts val="600"/>
              </a:spcAft>
              <a:buClr>
                <a:srgbClr val="00B0F0"/>
              </a:buClr>
              <a:buFont typeface="Wingdings" panose="05000000000000000000" pitchFamily="2" charset="2"/>
              <a:buChar char="Ø"/>
            </a:pPr>
            <a:r>
              <a:rPr lang="fa-IR" sz="2800" dirty="0" smtClean="0">
                <a:solidFill>
                  <a:srgbClr val="000000"/>
                </a:solidFill>
                <a:latin typeface="Times New Roman" panose="02020603050405020304" pitchFamily="18" charset="0"/>
                <a:cs typeface="B Nazanin" panose="00000400000000000000" pitchFamily="2" charset="-78"/>
              </a:rPr>
              <a:t>انتخاب جمله‌ای با بیشترین احتمال مدل زبان</a:t>
            </a:r>
            <a:endParaRPr lang="en-US" sz="2800" dirty="0" smtClean="0">
              <a:solidFill>
                <a:srgbClr val="000000"/>
              </a:solidFill>
              <a:latin typeface="Times New Roman" panose="02020603050405020304" pitchFamily="18" charset="0"/>
              <a:cs typeface="B Nazanin" panose="00000400000000000000" pitchFamily="2" charset="-78"/>
            </a:endParaRPr>
          </a:p>
          <a:p>
            <a:pPr marL="342900" indent="-342900" algn="just" rtl="1">
              <a:lnSpc>
                <a:spcPct val="150000"/>
              </a:lnSpc>
              <a:spcBef>
                <a:spcPts val="600"/>
              </a:spcBef>
              <a:spcAft>
                <a:spcPts val="600"/>
              </a:spcAft>
              <a:buClr>
                <a:srgbClr val="00B0F0"/>
              </a:buClr>
              <a:buFont typeface="Wingdings" panose="05000000000000000000" pitchFamily="2" charset="2"/>
              <a:buChar char="Ø"/>
            </a:pPr>
            <a:endParaRPr lang="en-US" dirty="0" smtClean="0">
              <a:solidFill>
                <a:srgbClr val="000000"/>
              </a:solidFill>
              <a:latin typeface="Times New Roman" panose="02020603050405020304" pitchFamily="18" charset="0"/>
              <a:cs typeface="Times New Roman" panose="02020603050405020304" pitchFamily="18" charset="0"/>
            </a:endParaRPr>
          </a:p>
        </p:txBody>
      </p:sp>
      <p:sp>
        <p:nvSpPr>
          <p:cNvPr id="9" name="Footer Placeholder 2"/>
          <p:cNvSpPr>
            <a:spLocks noGrp="1"/>
          </p:cNvSpPr>
          <p:nvPr>
            <p:ph type="ftr" sz="quarter" idx="16"/>
          </p:nvPr>
        </p:nvSpPr>
        <p:spPr>
          <a:xfrm>
            <a:off x="7117178" y="3105150"/>
            <a:ext cx="1749513" cy="1752300"/>
          </a:xfrm>
        </p:spPr>
        <p:txBody>
          <a:bodyPr/>
          <a:lstStyle/>
          <a:p>
            <a:pPr algn="ctr" rtl="1"/>
            <a:r>
              <a:rPr lang="fa-IR" b="1" dirty="0">
                <a:solidFill>
                  <a:srgbClr val="0070C0"/>
                </a:solidFill>
                <a:cs typeface="B Nazanin" panose="00000400000000000000" pitchFamily="2" charset="-78"/>
              </a:rPr>
              <a:t>بکارگیری روش‌های آماری و ریاضی در تصحیح اتوماتیک خطا</a:t>
            </a:r>
            <a:endParaRPr lang="en-GB" b="1" dirty="0">
              <a:solidFill>
                <a:srgbClr val="0070C0"/>
              </a:solidFill>
              <a:cs typeface="B Nazanin" panose="00000400000000000000" pitchFamily="2" charset="-78"/>
            </a:endParaRPr>
          </a:p>
          <a:p>
            <a:endParaRPr lang="en-US" dirty="0">
              <a:solidFill>
                <a:srgbClr val="0070C0"/>
              </a:solidFill>
            </a:endParaRPr>
          </a:p>
          <a:p>
            <a:pPr algn="ctr" rtl="1"/>
            <a:r>
              <a:rPr lang="fa-IR" dirty="0">
                <a:solidFill>
                  <a:srgbClr val="0070C0"/>
                </a:solidFill>
                <a:cs typeface="B Nazanin" panose="00000400000000000000" pitchFamily="2" charset="-78"/>
              </a:rPr>
              <a:t>الهام مهدی‌پور</a:t>
            </a:r>
            <a:endParaRPr lang="en-US" dirty="0">
              <a:solidFill>
                <a:srgbClr val="0070C0"/>
              </a:solidFill>
              <a:cs typeface="B Nazanin" panose="00000400000000000000" pitchFamily="2" charset="-78"/>
            </a:endParaRPr>
          </a:p>
          <a:p>
            <a:endParaRPr lang="en-US" dirty="0">
              <a:solidFill>
                <a:srgbClr val="0070C0"/>
              </a:solidFill>
            </a:endParaRPr>
          </a:p>
          <a:p>
            <a:pPr algn="ctr" rtl="1"/>
            <a:r>
              <a:rPr lang="fa-IR" dirty="0">
                <a:solidFill>
                  <a:srgbClr val="0070C0"/>
                </a:solidFill>
                <a:cs typeface="B Nazanin" panose="00000400000000000000" pitchFamily="2" charset="-78"/>
              </a:rPr>
              <a:t>دانشجوی دکتری دانشگاه یزد</a:t>
            </a:r>
            <a:endParaRPr lang="en-US" dirty="0">
              <a:solidFill>
                <a:srgbClr val="0070C0"/>
              </a:solidFill>
              <a:cs typeface="B Nazanin" panose="00000400000000000000" pitchFamily="2" charset="-78"/>
            </a:endParaRPr>
          </a:p>
          <a:p>
            <a:endParaRPr lang="en-US" dirty="0" smtClean="0"/>
          </a:p>
          <a:p>
            <a:r>
              <a:rPr lang="en-US" b="1" dirty="0" smtClean="0">
                <a:solidFill>
                  <a:srgbClr val="0070C0"/>
                </a:solidFill>
              </a:rPr>
              <a:t>Slide </a:t>
            </a:r>
            <a:fld id="{91D913BA-B0D8-4B51-9328-DFAA0B370309}" type="slidenum">
              <a:rPr lang="en-US" b="1" smtClean="0">
                <a:solidFill>
                  <a:srgbClr val="0070C0"/>
                </a:solidFill>
              </a:rPr>
              <a:pPr/>
              <a:t>11</a:t>
            </a:fld>
            <a:r>
              <a:rPr lang="en-US" b="1" dirty="0" smtClean="0">
                <a:solidFill>
                  <a:srgbClr val="0070C0"/>
                </a:solidFill>
              </a:rPr>
              <a:t>/19</a:t>
            </a:r>
            <a:endParaRPr lang="en-US" b="1" dirty="0">
              <a:solidFill>
                <a:srgbClr val="0070C0"/>
              </a:solidFill>
            </a:endParaRPr>
          </a:p>
        </p:txBody>
      </p:sp>
      <mc:AlternateContent xmlns:mc="http://schemas.openxmlformats.org/markup-compatibility/2006" xmlns:a14="http://schemas.microsoft.com/office/drawing/2010/main">
        <mc:Choice Requires="a14">
          <p:sp>
            <p:nvSpPr>
              <p:cNvPr id="2" name="Rectangle 1"/>
              <p:cNvSpPr/>
              <p:nvPr/>
            </p:nvSpPr>
            <p:spPr>
              <a:xfrm>
                <a:off x="677230" y="4248150"/>
                <a:ext cx="2943819" cy="4553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fa-IR" i="1">
                              <a:latin typeface="Cambria Math" panose="02040503050406030204" pitchFamily="18" charset="0"/>
                            </a:rPr>
                          </m:ctrlPr>
                        </m:accPr>
                        <m:e>
                          <m:r>
                            <a:rPr lang="fa-IR" i="1">
                              <a:latin typeface="Cambria Math" panose="02040503050406030204" pitchFamily="18" charset="0"/>
                            </a:rPr>
                            <m:t>𝑊</m:t>
                          </m:r>
                        </m:e>
                      </m:acc>
                      <m:r>
                        <a:rPr lang="fa-IR" i="0">
                          <a:latin typeface="Cambria Math" panose="02040503050406030204" pitchFamily="18" charset="0"/>
                        </a:rPr>
                        <m:t>=</m:t>
                      </m:r>
                      <m:sPre>
                        <m:sPrePr>
                          <m:ctrlPr>
                            <a:rPr lang="fa-IR" i="1">
                              <a:latin typeface="Cambria Math" panose="02040503050406030204" pitchFamily="18" charset="0"/>
                            </a:rPr>
                          </m:ctrlPr>
                        </m:sPrePr>
                        <m:sub>
                          <m:r>
                            <a:rPr lang="fa-IR" i="1">
                              <a:latin typeface="Cambria Math" panose="02040503050406030204" pitchFamily="18" charset="0"/>
                            </a:rPr>
                            <m:t>𝑊</m:t>
                          </m:r>
                          <m:r>
                            <a:rPr lang="fa-IR" i="0">
                              <a:latin typeface="Cambria Math" panose="02040503050406030204" pitchFamily="18" charset="0"/>
                            </a:rPr>
                            <m:t>∈</m:t>
                          </m:r>
                          <m:r>
                            <a:rPr lang="fa-IR" i="1">
                              <a:latin typeface="Cambria Math" panose="02040503050406030204" pitchFamily="18" charset="0"/>
                            </a:rPr>
                            <m:t>𝐶</m:t>
                          </m:r>
                          <m:r>
                            <a:rPr lang="fa-IR" i="0">
                              <a:latin typeface="Cambria Math" panose="02040503050406030204" pitchFamily="18" charset="0"/>
                            </a:rPr>
                            <m:t>(</m:t>
                          </m:r>
                          <m:r>
                            <a:rPr lang="fa-IR" i="1">
                              <a:latin typeface="Cambria Math" panose="02040503050406030204" pitchFamily="18" charset="0"/>
                            </a:rPr>
                            <m:t>𝑋</m:t>
                          </m:r>
                          <m:r>
                            <a:rPr lang="fa-IR" i="0">
                              <a:latin typeface="Cambria Math" panose="02040503050406030204" pitchFamily="18" charset="0"/>
                            </a:rPr>
                            <m:t>)    </m:t>
                          </m:r>
                        </m:sub>
                        <m:sup>
                          <m:r>
                            <a:rPr lang="fa-IR" i="1">
                              <a:latin typeface="Cambria Math" panose="02040503050406030204" pitchFamily="18" charset="0"/>
                            </a:rPr>
                            <m:t>𝑎𝑟𝑔𝑚𝑎𝑥</m:t>
                          </m:r>
                        </m:sup>
                        <m:e>
                          <m:d>
                            <m:dPr>
                              <m:begChr m:val=""/>
                              <m:ctrlPr>
                                <a:rPr lang="fa-IR" i="1">
                                  <a:latin typeface="Cambria Math" panose="02040503050406030204" pitchFamily="18" charset="0"/>
                                </a:rPr>
                              </m:ctrlPr>
                            </m:dPr>
                            <m:e>
                              <m:r>
                                <a:rPr lang="fa-IR" i="1">
                                  <a:latin typeface="Cambria Math" panose="02040503050406030204" pitchFamily="18" charset="0"/>
                                </a:rPr>
                                <m:t>𝑃</m:t>
                              </m:r>
                              <m:d>
                                <m:dPr>
                                  <m:ctrlPr>
                                    <a:rPr lang="fa-IR" i="1">
                                      <a:latin typeface="Cambria Math" panose="02040503050406030204" pitchFamily="18" charset="0"/>
                                    </a:rPr>
                                  </m:ctrlPr>
                                </m:dPr>
                                <m:e>
                                  <m:r>
                                    <a:rPr lang="fa-IR" i="1">
                                      <a:latin typeface="Cambria Math" panose="02040503050406030204" pitchFamily="18" charset="0"/>
                                    </a:rPr>
                                    <m:t>𝑋</m:t>
                                  </m:r>
                                </m:e>
                                <m:e>
                                  <m:r>
                                    <a:rPr lang="fa-IR" i="1">
                                      <a:latin typeface="Cambria Math" panose="02040503050406030204" pitchFamily="18" charset="0"/>
                                    </a:rPr>
                                    <m:t>𝑊</m:t>
                                  </m:r>
                                </m:e>
                              </m:d>
                              <m:r>
                                <a:rPr lang="fa-IR" i="1">
                                  <a:latin typeface="Cambria Math" panose="02040503050406030204" pitchFamily="18" charset="0"/>
                                </a:rPr>
                                <m:t>𝑃</m:t>
                              </m:r>
                              <m:r>
                                <a:rPr lang="fa-IR" i="0">
                                  <a:latin typeface="Cambria Math" panose="02040503050406030204" pitchFamily="18" charset="0"/>
                                </a:rPr>
                                <m:t>(</m:t>
                              </m:r>
                              <m:r>
                                <a:rPr lang="fa-IR" i="1">
                                  <a:latin typeface="Cambria Math" panose="02040503050406030204" pitchFamily="18" charset="0"/>
                                </a:rPr>
                                <m:t>𝑊</m:t>
                              </m:r>
                            </m:e>
                          </m:d>
                        </m:e>
                      </m:sPre>
                    </m:oMath>
                  </m:oMathPara>
                </a14:m>
                <a:endParaRPr lang="fa-IR" dirty="0"/>
              </a:p>
            </p:txBody>
          </p:sp>
        </mc:Choice>
        <mc:Fallback xmlns="">
          <p:sp>
            <p:nvSpPr>
              <p:cNvPr id="2" name="Rectangle 1"/>
              <p:cNvSpPr>
                <a:spLocks noRot="1" noChangeAspect="1" noMove="1" noResize="1" noEditPoints="1" noAdjustHandles="1" noChangeArrowheads="1" noChangeShapeType="1" noTextEdit="1"/>
              </p:cNvSpPr>
              <p:nvPr/>
            </p:nvSpPr>
            <p:spPr>
              <a:xfrm>
                <a:off x="677230" y="4248150"/>
                <a:ext cx="2943819" cy="455317"/>
              </a:xfrm>
              <a:prstGeom prst="rect">
                <a:avLst/>
              </a:prstGeom>
              <a:blipFill rotWithShape="0">
                <a:blip r:embed="rId3"/>
                <a:stretch>
                  <a:fillRect t="-92000" r="-16770" b="-136000"/>
                </a:stretch>
              </a:blipFill>
            </p:spPr>
            <p:txBody>
              <a:bodyPr/>
              <a:lstStyle/>
              <a:p>
                <a:r>
                  <a:rPr lang="fa-IR">
                    <a:noFill/>
                  </a:rPr>
                  <a:t> </a:t>
                </a:r>
              </a:p>
            </p:txBody>
          </p:sp>
        </mc:Fallback>
      </mc:AlternateContent>
    </p:spTree>
    <p:extLst>
      <p:ext uri="{BB962C8B-B14F-4D97-AF65-F5344CB8AC3E}">
        <p14:creationId xmlns:p14="http://schemas.microsoft.com/office/powerpoint/2010/main" val="354692794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400" y="1123950"/>
            <a:ext cx="7264401" cy="3563938"/>
          </a:xfrm>
        </p:spPr>
        <p:txBody>
          <a:bodyPr/>
          <a:lstStyle/>
          <a:p>
            <a:pPr algn="r" rtl="1">
              <a:buFont typeface="Wingdings" panose="05000000000000000000" pitchFamily="2" charset="2"/>
              <a:buChar char="Ø"/>
            </a:pPr>
            <a:r>
              <a:rPr lang="fa-IR" sz="2800" dirty="0" smtClean="0">
                <a:cs typeface="B Nazanin" panose="00000400000000000000" pitchFamily="2" charset="-78"/>
              </a:rPr>
              <a:t> مدل کانال نویزی پایه </a:t>
            </a:r>
          </a:p>
          <a:p>
            <a:pPr lvl="1" algn="r" rtl="1">
              <a:buFont typeface="Wingdings" panose="05000000000000000000" pitchFamily="2" charset="2"/>
              <a:buChar char="Ø"/>
            </a:pPr>
            <a:r>
              <a:rPr lang="fa-IR" sz="2800" dirty="0" smtClean="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Overcorrecting</a:t>
            </a:r>
            <a:endParaRPr lang="fa-IR" sz="2600" dirty="0" smtClean="0">
              <a:latin typeface="Times New Roman" panose="02020603050405020304" pitchFamily="18" charset="0"/>
              <a:cs typeface="Times New Roman" panose="02020603050405020304" pitchFamily="18" charset="0"/>
            </a:endParaRPr>
          </a:p>
          <a:p>
            <a:pPr algn="r" rtl="1">
              <a:buFont typeface="Wingdings" panose="05000000000000000000" pitchFamily="2" charset="2"/>
              <a:buChar char="Ø"/>
            </a:pPr>
            <a:r>
              <a:rPr lang="fa-IR" sz="2800" dirty="0" smtClean="0">
                <a:cs typeface="B Nazanin" panose="00000400000000000000" pitchFamily="2" charset="-78"/>
              </a:rPr>
              <a:t> اعتماد به اصلاحات پیشنهادی،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Jurafsky</a:t>
            </a:r>
            <a:r>
              <a:rPr lang="en-US" sz="2000" dirty="0">
                <a:latin typeface="Times New Roman" panose="02020603050405020304" pitchFamily="18" charset="0"/>
                <a:cs typeface="Times New Roman" panose="02020603050405020304" pitchFamily="18" charset="0"/>
              </a:rPr>
              <a:t> et al., 2017)</a:t>
            </a:r>
            <a:endParaRPr lang="fa-IR" sz="2000" dirty="0" smtClean="0">
              <a:latin typeface="Times New Roman" panose="02020603050405020304" pitchFamily="18" charset="0"/>
              <a:cs typeface="Times New Roman" panose="02020603050405020304" pitchFamily="18" charset="0"/>
            </a:endParaRPr>
          </a:p>
          <a:p>
            <a:pPr lvl="1" algn="r" rtl="1">
              <a:buFont typeface="Wingdings" panose="05000000000000000000" pitchFamily="2" charset="2"/>
              <a:buChar char="Ø"/>
            </a:pPr>
            <a:r>
              <a:rPr lang="fa-IR" sz="2600" dirty="0" smtClean="0">
                <a:cs typeface="B Nazanin" panose="00000400000000000000" pitchFamily="2" charset="-78"/>
              </a:rPr>
              <a:t> تصمیم‌گیری محتاطانه</a:t>
            </a:r>
          </a:p>
          <a:p>
            <a:pPr lvl="1" algn="r" rtl="1">
              <a:buFont typeface="Wingdings" panose="05000000000000000000" pitchFamily="2" charset="2"/>
              <a:buChar char="Ø"/>
            </a:pPr>
            <a:r>
              <a:rPr lang="fa-IR" sz="2600" dirty="0">
                <a:cs typeface="B Nazanin" panose="00000400000000000000" pitchFamily="2" charset="-78"/>
              </a:rPr>
              <a:t> </a:t>
            </a:r>
            <a:r>
              <a:rPr lang="fa-IR" sz="2600" dirty="0" smtClean="0">
                <a:cs typeface="B Nazanin" panose="00000400000000000000" pitchFamily="2" charset="-78"/>
              </a:rPr>
              <a:t>انتخاب پیشنهادی که </a:t>
            </a:r>
            <a:r>
              <a:rPr lang="en-US" sz="2600" i="1" dirty="0" smtClean="0">
                <a:latin typeface="Times New Roman" panose="02020603050405020304" pitchFamily="18" charset="0"/>
                <a:cs typeface="Times New Roman" panose="02020603050405020304" pitchFamily="18" charset="0"/>
              </a:rPr>
              <a:t>P</a:t>
            </a:r>
            <a:r>
              <a:rPr lang="en-US" sz="2600" dirty="0" smtClean="0">
                <a:latin typeface="Times New Roman" panose="02020603050405020304" pitchFamily="18" charset="0"/>
                <a:cs typeface="Times New Roman" panose="02020603050405020304" pitchFamily="18" charset="0"/>
              </a:rPr>
              <a:t>(</a:t>
            </a:r>
            <a:r>
              <a:rPr lang="en-US" sz="2600" i="1" dirty="0" err="1" smtClean="0">
                <a:latin typeface="Times New Roman" panose="02020603050405020304" pitchFamily="18" charset="0"/>
                <a:cs typeface="Times New Roman" panose="02020603050405020304" pitchFamily="18" charset="0"/>
              </a:rPr>
              <a:t>w</a:t>
            </a:r>
            <a:r>
              <a:rPr lang="en-US" sz="2600" dirty="0" err="1" smtClean="0">
                <a:latin typeface="Times New Roman" panose="02020603050405020304" pitchFamily="18" charset="0"/>
                <a:cs typeface="Times New Roman" panose="02020603050405020304" pitchFamily="18" charset="0"/>
              </a:rPr>
              <a:t>|</a:t>
            </a:r>
            <a:r>
              <a:rPr lang="en-US" sz="2600" i="1" dirty="0" err="1" smtClean="0">
                <a:latin typeface="Times New Roman" panose="02020603050405020304" pitchFamily="18" charset="0"/>
                <a:cs typeface="Times New Roman" panose="02020603050405020304" pitchFamily="18" charset="0"/>
              </a:rPr>
              <a:t>x</a:t>
            </a:r>
            <a:r>
              <a:rPr lang="en-US" sz="2600" dirty="0" smtClean="0">
                <a:latin typeface="Times New Roman" panose="02020603050405020304" pitchFamily="18" charset="0"/>
                <a:cs typeface="Times New Roman" panose="02020603050405020304" pitchFamily="18" charset="0"/>
              </a:rPr>
              <a:t>)</a:t>
            </a:r>
            <a:r>
              <a:rPr lang="fa-IR" sz="2600" dirty="0" smtClean="0">
                <a:latin typeface="Times New Roman" panose="02020603050405020304" pitchFamily="18" charset="0"/>
                <a:cs typeface="Times New Roman" panose="02020603050405020304" pitchFamily="18" charset="0"/>
              </a:rPr>
              <a:t> </a:t>
            </a:r>
            <a:r>
              <a:rPr lang="fa-IR" sz="2600" dirty="0" smtClean="0">
                <a:cs typeface="B Nazanin" panose="00000400000000000000" pitchFamily="2" charset="-78"/>
              </a:rPr>
              <a:t>احتمال بیشتری از خود کلمه داشته باشد</a:t>
            </a:r>
          </a:p>
          <a:p>
            <a:pPr lvl="1" algn="r" rtl="1">
              <a:buFont typeface="Wingdings" panose="05000000000000000000" pitchFamily="2" charset="2"/>
              <a:buChar char="Ø"/>
            </a:pPr>
            <a:r>
              <a:rPr lang="fa-IR" sz="2600" dirty="0">
                <a:cs typeface="B Nazanin" panose="00000400000000000000" pitchFamily="2" charset="-78"/>
              </a:rPr>
              <a:t> </a:t>
            </a:r>
            <a:r>
              <a:rPr lang="fa-IR" sz="2600" dirty="0" smtClean="0">
                <a:cs typeface="B Nazanin" panose="00000400000000000000" pitchFamily="2" charset="-78"/>
              </a:rPr>
              <a:t>تفاوت احتمالات به اندازه کافی زیاد باشد</a:t>
            </a:r>
            <a:endParaRPr lang="fa-IR" sz="2600" dirty="0">
              <a:cs typeface="B Nazanin" panose="00000400000000000000" pitchFamily="2" charset="-78"/>
            </a:endParaRPr>
          </a:p>
        </p:txBody>
      </p:sp>
      <p:sp>
        <p:nvSpPr>
          <p:cNvPr id="6" name="Title 6"/>
          <p:cNvSpPr>
            <a:spLocks noGrp="1"/>
          </p:cNvSpPr>
          <p:nvPr>
            <p:ph type="title"/>
          </p:nvPr>
        </p:nvSpPr>
        <p:spPr>
          <a:xfrm>
            <a:off x="0" y="108001"/>
            <a:ext cx="7947024" cy="927588"/>
          </a:xfrm>
        </p:spPr>
        <p:txBody>
          <a:bodyPr/>
          <a:lstStyle/>
          <a:p>
            <a:pPr lvl="0" algn="r" rtl="1"/>
            <a:r>
              <a:rPr lang="fa-IR" sz="3200" b="1" dirty="0">
                <a:solidFill>
                  <a:srgbClr val="0070C0"/>
                </a:solidFill>
                <a:cs typeface="B Nazanin" panose="00000400000000000000" pitchFamily="2" charset="-78"/>
              </a:rPr>
              <a:t>پیشرفت‌های اخیر در زمینه تصحیح </a:t>
            </a:r>
            <a:r>
              <a:rPr lang="fa-IR" sz="3200" b="1" dirty="0" smtClean="0">
                <a:solidFill>
                  <a:srgbClr val="0070C0"/>
                </a:solidFill>
                <a:cs typeface="B Nazanin" panose="00000400000000000000" pitchFamily="2" charset="-78"/>
              </a:rPr>
              <a:t>اتوماتیک املای </a:t>
            </a:r>
            <a:r>
              <a:rPr lang="fa-IR" sz="3200" b="1" dirty="0">
                <a:solidFill>
                  <a:srgbClr val="0070C0"/>
                </a:solidFill>
                <a:cs typeface="B Nazanin" panose="00000400000000000000" pitchFamily="2" charset="-78"/>
              </a:rPr>
              <a:t>کلمه</a:t>
            </a:r>
            <a:endParaRPr lang="en-US" sz="3200" dirty="0">
              <a:solidFill>
                <a:srgbClr val="0070C0"/>
              </a:solidFill>
              <a:cs typeface="B Nazanin" panose="00000400000000000000" pitchFamily="2" charset="-78"/>
            </a:endParaRPr>
          </a:p>
        </p:txBody>
      </p:sp>
      <p:sp>
        <p:nvSpPr>
          <p:cNvPr id="9" name="Footer Placeholder 2"/>
          <p:cNvSpPr>
            <a:spLocks noGrp="1"/>
          </p:cNvSpPr>
          <p:nvPr>
            <p:ph type="ftr" sz="quarter" idx="12"/>
          </p:nvPr>
        </p:nvSpPr>
        <p:spPr>
          <a:xfrm>
            <a:off x="7239000" y="3110452"/>
            <a:ext cx="1725615" cy="1747298"/>
          </a:xfrm>
        </p:spPr>
        <p:txBody>
          <a:bodyPr/>
          <a:lstStyle/>
          <a:p>
            <a:pPr algn="ctr" rtl="1"/>
            <a:r>
              <a:rPr lang="fa-IR" b="1" dirty="0">
                <a:solidFill>
                  <a:srgbClr val="0070C0"/>
                </a:solidFill>
                <a:cs typeface="B Nazanin" panose="00000400000000000000" pitchFamily="2" charset="-78"/>
              </a:rPr>
              <a:t>بکارگیری روش‌های آماری و ریاضی در تصحیح اتوماتیک خطا</a:t>
            </a:r>
            <a:endParaRPr lang="en-GB" b="1" dirty="0">
              <a:solidFill>
                <a:srgbClr val="0070C0"/>
              </a:solidFill>
              <a:cs typeface="B Nazanin" panose="00000400000000000000" pitchFamily="2" charset="-78"/>
            </a:endParaRPr>
          </a:p>
          <a:p>
            <a:endParaRPr lang="en-US" dirty="0">
              <a:solidFill>
                <a:srgbClr val="0070C0"/>
              </a:solidFill>
            </a:endParaRPr>
          </a:p>
          <a:p>
            <a:pPr algn="ctr" rtl="1"/>
            <a:r>
              <a:rPr lang="fa-IR" dirty="0">
                <a:solidFill>
                  <a:srgbClr val="0070C0"/>
                </a:solidFill>
                <a:cs typeface="B Nazanin" panose="00000400000000000000" pitchFamily="2" charset="-78"/>
              </a:rPr>
              <a:t>الهام مهدی‌پور</a:t>
            </a:r>
            <a:endParaRPr lang="en-US" dirty="0">
              <a:solidFill>
                <a:srgbClr val="0070C0"/>
              </a:solidFill>
              <a:cs typeface="B Nazanin" panose="00000400000000000000" pitchFamily="2" charset="-78"/>
            </a:endParaRPr>
          </a:p>
          <a:p>
            <a:endParaRPr lang="en-US" dirty="0">
              <a:solidFill>
                <a:srgbClr val="0070C0"/>
              </a:solidFill>
            </a:endParaRPr>
          </a:p>
          <a:p>
            <a:pPr algn="ctr" rtl="1"/>
            <a:r>
              <a:rPr lang="fa-IR" dirty="0">
                <a:solidFill>
                  <a:srgbClr val="0070C0"/>
                </a:solidFill>
                <a:cs typeface="B Nazanin" panose="00000400000000000000" pitchFamily="2" charset="-78"/>
              </a:rPr>
              <a:t>دانشجوی دکتری دانشگاه یزد</a:t>
            </a:r>
            <a:endParaRPr lang="en-US" dirty="0">
              <a:solidFill>
                <a:srgbClr val="0070C0"/>
              </a:solidFill>
              <a:cs typeface="B Nazanin" panose="00000400000000000000" pitchFamily="2" charset="-78"/>
            </a:endParaRPr>
          </a:p>
          <a:p>
            <a:endParaRPr lang="en-US" dirty="0" smtClean="0"/>
          </a:p>
          <a:p>
            <a:r>
              <a:rPr lang="en-US" b="1" dirty="0" smtClean="0">
                <a:solidFill>
                  <a:srgbClr val="0070C0"/>
                </a:solidFill>
              </a:rPr>
              <a:t>Slide </a:t>
            </a:r>
            <a:fld id="{91D913BA-B0D8-4B51-9328-DFAA0B370309}" type="slidenum">
              <a:rPr lang="en-US" b="1" smtClean="0">
                <a:solidFill>
                  <a:srgbClr val="0070C0"/>
                </a:solidFill>
              </a:rPr>
              <a:pPr/>
              <a:t>12</a:t>
            </a:fld>
            <a:r>
              <a:rPr lang="en-US" b="1" dirty="0" smtClean="0">
                <a:solidFill>
                  <a:srgbClr val="0070C0"/>
                </a:solidFill>
              </a:rPr>
              <a:t>/19</a:t>
            </a:r>
            <a:endParaRPr lang="en-US" b="1" dirty="0">
              <a:solidFill>
                <a:srgbClr val="0070C0"/>
              </a:solidFill>
            </a:endParaRPr>
          </a:p>
        </p:txBody>
      </p:sp>
      <mc:AlternateContent xmlns:mc="http://schemas.openxmlformats.org/markup-compatibility/2006" xmlns:a14="http://schemas.microsoft.com/office/drawing/2010/main">
        <mc:Choice Requires="a14">
          <p:sp>
            <p:nvSpPr>
              <p:cNvPr id="3" name="Rectangle 2"/>
              <p:cNvSpPr/>
              <p:nvPr/>
            </p:nvSpPr>
            <p:spPr>
              <a:xfrm>
                <a:off x="381000" y="4564618"/>
                <a:ext cx="308078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fa-IR" i="1">
                              <a:latin typeface="Cambria Math" panose="02040503050406030204" pitchFamily="18" charset="0"/>
                            </a:rPr>
                          </m:ctrlPr>
                        </m:funcPr>
                        <m:fName>
                          <m:r>
                            <m:rPr>
                              <m:sty m:val="p"/>
                            </m:rPr>
                            <a:rPr lang="fa-IR">
                              <a:latin typeface="Cambria Math" panose="02040503050406030204" pitchFamily="18" charset="0"/>
                            </a:rPr>
                            <m:t>log</m:t>
                          </m:r>
                        </m:fName>
                        <m:e>
                          <m:r>
                            <a:rPr lang="fa-IR" i="1">
                              <a:latin typeface="Cambria Math" panose="02040503050406030204" pitchFamily="18" charset="0"/>
                            </a:rPr>
                            <m:t>𝑃</m:t>
                          </m:r>
                          <m:d>
                            <m:dPr>
                              <m:ctrlPr>
                                <a:rPr lang="fa-IR" i="1">
                                  <a:latin typeface="Cambria Math" panose="02040503050406030204" pitchFamily="18" charset="0"/>
                                </a:rPr>
                              </m:ctrlPr>
                            </m:dPr>
                            <m:e>
                              <m:r>
                                <a:rPr lang="fa-IR" i="1">
                                  <a:latin typeface="Cambria Math" panose="02040503050406030204" pitchFamily="18" charset="0"/>
                                </a:rPr>
                                <m:t>𝑤</m:t>
                              </m:r>
                            </m:e>
                            <m:e>
                              <m:r>
                                <a:rPr lang="fa-IR" i="1">
                                  <a:latin typeface="Cambria Math" panose="02040503050406030204" pitchFamily="18" charset="0"/>
                                </a:rPr>
                                <m:t>𝑥</m:t>
                              </m:r>
                            </m:e>
                          </m:d>
                          <m:r>
                            <a:rPr lang="fa-IR" i="0">
                              <a:latin typeface="Cambria Math" panose="02040503050406030204" pitchFamily="18" charset="0"/>
                            </a:rPr>
                            <m:t>−</m:t>
                          </m:r>
                          <m:r>
                            <a:rPr lang="fa-IR" i="1">
                              <a:latin typeface="Cambria Math" panose="02040503050406030204" pitchFamily="18" charset="0"/>
                            </a:rPr>
                            <m:t>𝑙𝑜𝑔𝑃</m:t>
                          </m:r>
                          <m:d>
                            <m:dPr>
                              <m:ctrlPr>
                                <a:rPr lang="fa-IR" i="1">
                                  <a:latin typeface="Cambria Math" panose="02040503050406030204" pitchFamily="18" charset="0"/>
                                </a:rPr>
                              </m:ctrlPr>
                            </m:dPr>
                            <m:e>
                              <m:r>
                                <a:rPr lang="fa-IR" i="1">
                                  <a:latin typeface="Cambria Math" panose="02040503050406030204" pitchFamily="18" charset="0"/>
                                </a:rPr>
                                <m:t>𝑥</m:t>
                              </m:r>
                            </m:e>
                            <m:e>
                              <m:r>
                                <a:rPr lang="fa-IR" i="1">
                                  <a:latin typeface="Cambria Math" panose="02040503050406030204" pitchFamily="18" charset="0"/>
                                </a:rPr>
                                <m:t>𝑥</m:t>
                              </m:r>
                            </m:e>
                          </m:d>
                          <m:r>
                            <a:rPr lang="fa-IR" i="0">
                              <a:latin typeface="Cambria Math" panose="02040503050406030204" pitchFamily="18" charset="0"/>
                            </a:rPr>
                            <m:t>&gt; </m:t>
                          </m:r>
                          <m:r>
                            <a:rPr lang="fa-IR" i="1">
                              <a:latin typeface="Cambria Math" panose="02040503050406030204" pitchFamily="18" charset="0"/>
                            </a:rPr>
                            <m:t>𝜃</m:t>
                          </m:r>
                        </m:e>
                      </m:func>
                    </m:oMath>
                  </m:oMathPara>
                </a14:m>
                <a:endParaRPr lang="fa-IR" dirty="0"/>
              </a:p>
            </p:txBody>
          </p:sp>
        </mc:Choice>
        <mc:Fallback xmlns="">
          <p:sp>
            <p:nvSpPr>
              <p:cNvPr id="3" name="Rectangle 2"/>
              <p:cNvSpPr>
                <a:spLocks noRot="1" noChangeAspect="1" noMove="1" noResize="1" noEditPoints="1" noAdjustHandles="1" noChangeArrowheads="1" noChangeShapeType="1" noTextEdit="1"/>
              </p:cNvSpPr>
              <p:nvPr/>
            </p:nvSpPr>
            <p:spPr>
              <a:xfrm>
                <a:off x="381000" y="4564618"/>
                <a:ext cx="3080780" cy="369332"/>
              </a:xfrm>
              <a:prstGeom prst="rect">
                <a:avLst/>
              </a:prstGeom>
              <a:blipFill rotWithShape="0">
                <a:blip r:embed="rId3"/>
                <a:stretch>
                  <a:fillRect b="-15000"/>
                </a:stretch>
              </a:blipFill>
            </p:spPr>
            <p:txBody>
              <a:bodyPr/>
              <a:lstStyle/>
              <a:p>
                <a:r>
                  <a:rPr lang="fa-IR">
                    <a:noFill/>
                  </a:rPr>
                  <a:t> </a:t>
                </a:r>
              </a:p>
            </p:txBody>
          </p:sp>
        </mc:Fallback>
      </mc:AlternateContent>
    </p:spTree>
    <p:extLst>
      <p:ext uri="{BB962C8B-B14F-4D97-AF65-F5344CB8AC3E}">
        <p14:creationId xmlns:p14="http://schemas.microsoft.com/office/powerpoint/2010/main" val="3546927942"/>
      </p:ext>
    </p:extLst>
  </p:cSld>
  <p:clrMapOvr>
    <a:masterClrMapping/>
  </p:clrMapOvr>
  <p:transition spd="slow">
    <p:wipe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400" y="1276350"/>
            <a:ext cx="7264401" cy="3411538"/>
          </a:xfrm>
        </p:spPr>
        <p:txBody>
          <a:bodyPr/>
          <a:lstStyle/>
          <a:p>
            <a:pPr algn="r" rtl="1">
              <a:buFont typeface="Wingdings" panose="05000000000000000000" pitchFamily="2" charset="2"/>
              <a:buChar char="Ø"/>
            </a:pPr>
            <a:r>
              <a:rPr lang="fa-IR" sz="2800" dirty="0" smtClean="0">
                <a:cs typeface="B Nazanin" panose="00000400000000000000" pitchFamily="2" charset="-78"/>
              </a:rPr>
              <a:t>دسته‌بندها </a:t>
            </a:r>
            <a:r>
              <a:rPr lang="en-US" sz="2600" dirty="0" smtClean="0">
                <a:latin typeface="Times New Roman" panose="02020603050405020304" pitchFamily="18" charset="0"/>
                <a:cs typeface="Times New Roman" panose="02020603050405020304" pitchFamily="18" charset="0"/>
              </a:rPr>
              <a:t>(Classifiers)</a:t>
            </a:r>
            <a:r>
              <a:rPr lang="fa-IR" sz="2600" dirty="0" smtClean="0">
                <a:latin typeface="Times New Roman" panose="02020603050405020304" pitchFamily="18" charset="0"/>
                <a:cs typeface="B Nazanin" panose="00000400000000000000" pitchFamily="2" charset="-78"/>
              </a:rPr>
              <a:t>،</a:t>
            </a:r>
            <a:r>
              <a:rPr lang="fa-IR" sz="26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Fivez</a:t>
            </a:r>
            <a:r>
              <a:rPr lang="en-US" sz="2000" dirty="0">
                <a:latin typeface="Times New Roman" panose="02020603050405020304" pitchFamily="18" charset="0"/>
                <a:cs typeface="Times New Roman" panose="02020603050405020304" pitchFamily="18" charset="0"/>
              </a:rPr>
              <a:t> et al., 2017)</a:t>
            </a:r>
            <a:r>
              <a:rPr lang="fa-IR" sz="2000" dirty="0" smtClean="0">
                <a:latin typeface="Times New Roman" panose="02020603050405020304" pitchFamily="18" charset="0"/>
                <a:cs typeface="Times New Roman" panose="02020603050405020304" pitchFamily="18" charset="0"/>
              </a:rPr>
              <a:t> </a:t>
            </a:r>
          </a:p>
          <a:p>
            <a:pPr lvl="1" algn="r" rtl="1">
              <a:buFont typeface="Wingdings" panose="05000000000000000000" pitchFamily="2" charset="2"/>
              <a:buChar char="Ø"/>
            </a:pPr>
            <a:r>
              <a:rPr lang="fa-IR" sz="2800" dirty="0" smtClean="0">
                <a:cs typeface="B Nazanin" panose="00000400000000000000" pitchFamily="2" charset="-78"/>
              </a:rPr>
              <a:t> </a:t>
            </a:r>
            <a:r>
              <a:rPr lang="fa-IR" sz="2600" dirty="0" smtClean="0">
                <a:cs typeface="B Nazanin" panose="00000400000000000000" pitchFamily="2" charset="-78"/>
              </a:rPr>
              <a:t>اصلاح اتوماتیک کلمات توسط چک‌کننده‌های املا</a:t>
            </a:r>
          </a:p>
          <a:p>
            <a:pPr lvl="1" algn="r" rtl="1">
              <a:buFont typeface="Wingdings" panose="05000000000000000000" pitchFamily="2" charset="2"/>
              <a:buChar char="Ø"/>
            </a:pPr>
            <a:r>
              <a:rPr lang="fa-IR" sz="2600" dirty="0">
                <a:cs typeface="B Nazanin" panose="00000400000000000000" pitchFamily="2" charset="-78"/>
              </a:rPr>
              <a:t> </a:t>
            </a:r>
            <a:r>
              <a:rPr lang="fa-IR" sz="2600" dirty="0" smtClean="0">
                <a:cs typeface="B Nazanin" panose="00000400000000000000" pitchFamily="2" charset="-78"/>
              </a:rPr>
              <a:t>علامت‌دار کردن کلمه و ارائه کلمات پیشنهادی</a:t>
            </a:r>
          </a:p>
          <a:p>
            <a:pPr lvl="1" algn="just" rtl="1">
              <a:buFont typeface="Wingdings" panose="05000000000000000000" pitchFamily="2" charset="2"/>
              <a:buChar char="Ø"/>
            </a:pPr>
            <a:r>
              <a:rPr lang="fa-IR" sz="2600" dirty="0" smtClean="0">
                <a:cs typeface="B Nazanin" panose="00000400000000000000" pitchFamily="2" charset="-78"/>
              </a:rPr>
              <a:t> استخراج بهترین کلمه بر اساس ویژگی‌</a:t>
            </a:r>
          </a:p>
          <a:p>
            <a:pPr marL="1146175" lvl="1" indent="-269875" algn="just" rtl="1">
              <a:buFont typeface="Wingdings" panose="05000000000000000000" pitchFamily="2" charset="2"/>
              <a:buChar char="Ø"/>
            </a:pPr>
            <a:r>
              <a:rPr lang="fa-IR" sz="2400" dirty="0" smtClean="0">
                <a:cs typeface="B Nazanin" panose="00000400000000000000" pitchFamily="2" charset="-78"/>
              </a:rPr>
              <a:t> تفاوت لگاریتم احتمالات بین کلمات پیشنهادی</a:t>
            </a:r>
            <a:endParaRPr lang="fa-IR" sz="2400" dirty="0">
              <a:cs typeface="B Nazanin" panose="00000400000000000000" pitchFamily="2" charset="-78"/>
            </a:endParaRPr>
          </a:p>
        </p:txBody>
      </p:sp>
      <p:sp>
        <p:nvSpPr>
          <p:cNvPr id="6" name="Title 6"/>
          <p:cNvSpPr>
            <a:spLocks noGrp="1"/>
          </p:cNvSpPr>
          <p:nvPr>
            <p:ph type="title"/>
          </p:nvPr>
        </p:nvSpPr>
        <p:spPr>
          <a:xfrm>
            <a:off x="0" y="108001"/>
            <a:ext cx="7947024" cy="927588"/>
          </a:xfrm>
        </p:spPr>
        <p:txBody>
          <a:bodyPr/>
          <a:lstStyle/>
          <a:p>
            <a:pPr lvl="0" algn="ctr" rtl="1"/>
            <a:r>
              <a:rPr lang="fa-IR" sz="2800" b="1" dirty="0">
                <a:solidFill>
                  <a:srgbClr val="0070C0"/>
                </a:solidFill>
                <a:cs typeface="B Nazanin" panose="00000400000000000000" pitchFamily="2" charset="-78"/>
              </a:rPr>
              <a:t>پیشرفت‌های اخیر در زمینه تصحیح </a:t>
            </a:r>
            <a:r>
              <a:rPr lang="fa-IR" sz="2800" b="1" dirty="0" smtClean="0">
                <a:solidFill>
                  <a:srgbClr val="0070C0"/>
                </a:solidFill>
                <a:cs typeface="B Nazanin" panose="00000400000000000000" pitchFamily="2" charset="-78"/>
              </a:rPr>
              <a:t>اتوماتیک املای کلمه- (2)</a:t>
            </a:r>
            <a:endParaRPr lang="en-US" sz="2800" dirty="0">
              <a:solidFill>
                <a:srgbClr val="0070C0"/>
              </a:solidFill>
              <a:cs typeface="B Nazanin" panose="00000400000000000000" pitchFamily="2" charset="-78"/>
            </a:endParaRPr>
          </a:p>
        </p:txBody>
      </p:sp>
      <p:sp>
        <p:nvSpPr>
          <p:cNvPr id="9" name="Footer Placeholder 2"/>
          <p:cNvSpPr>
            <a:spLocks noGrp="1"/>
          </p:cNvSpPr>
          <p:nvPr>
            <p:ph type="ftr" sz="quarter" idx="12"/>
          </p:nvPr>
        </p:nvSpPr>
        <p:spPr>
          <a:xfrm>
            <a:off x="7239000" y="3110452"/>
            <a:ext cx="1725615" cy="1747298"/>
          </a:xfrm>
        </p:spPr>
        <p:txBody>
          <a:bodyPr/>
          <a:lstStyle/>
          <a:p>
            <a:pPr algn="ctr" rtl="1"/>
            <a:r>
              <a:rPr lang="fa-IR" b="1" dirty="0">
                <a:solidFill>
                  <a:srgbClr val="0070C0"/>
                </a:solidFill>
                <a:cs typeface="B Nazanin" panose="00000400000000000000" pitchFamily="2" charset="-78"/>
              </a:rPr>
              <a:t>بکارگیری روش‌های آماری و ریاضی در تصحیح اتوماتیک خطا</a:t>
            </a:r>
            <a:endParaRPr lang="en-GB" b="1" dirty="0">
              <a:solidFill>
                <a:srgbClr val="0070C0"/>
              </a:solidFill>
              <a:cs typeface="B Nazanin" panose="00000400000000000000" pitchFamily="2" charset="-78"/>
            </a:endParaRPr>
          </a:p>
          <a:p>
            <a:endParaRPr lang="en-US" dirty="0">
              <a:solidFill>
                <a:srgbClr val="0070C0"/>
              </a:solidFill>
            </a:endParaRPr>
          </a:p>
          <a:p>
            <a:pPr algn="ctr" rtl="1"/>
            <a:r>
              <a:rPr lang="fa-IR" dirty="0">
                <a:solidFill>
                  <a:srgbClr val="0070C0"/>
                </a:solidFill>
                <a:cs typeface="B Nazanin" panose="00000400000000000000" pitchFamily="2" charset="-78"/>
              </a:rPr>
              <a:t>الهام مهدی‌پور</a:t>
            </a:r>
            <a:endParaRPr lang="en-US" dirty="0">
              <a:solidFill>
                <a:srgbClr val="0070C0"/>
              </a:solidFill>
              <a:cs typeface="B Nazanin" panose="00000400000000000000" pitchFamily="2" charset="-78"/>
            </a:endParaRPr>
          </a:p>
          <a:p>
            <a:endParaRPr lang="en-US" dirty="0">
              <a:solidFill>
                <a:srgbClr val="0070C0"/>
              </a:solidFill>
            </a:endParaRPr>
          </a:p>
          <a:p>
            <a:pPr algn="ctr" rtl="1"/>
            <a:r>
              <a:rPr lang="fa-IR" dirty="0">
                <a:solidFill>
                  <a:srgbClr val="0070C0"/>
                </a:solidFill>
                <a:cs typeface="B Nazanin" panose="00000400000000000000" pitchFamily="2" charset="-78"/>
              </a:rPr>
              <a:t>دانشجوی دکتری دانشگاه یزد</a:t>
            </a:r>
            <a:endParaRPr lang="en-US" dirty="0">
              <a:solidFill>
                <a:srgbClr val="0070C0"/>
              </a:solidFill>
              <a:cs typeface="B Nazanin" panose="00000400000000000000" pitchFamily="2" charset="-78"/>
            </a:endParaRPr>
          </a:p>
          <a:p>
            <a:endParaRPr lang="en-US" dirty="0" smtClean="0"/>
          </a:p>
          <a:p>
            <a:r>
              <a:rPr lang="en-US" b="1" dirty="0" smtClean="0">
                <a:solidFill>
                  <a:srgbClr val="0070C0"/>
                </a:solidFill>
              </a:rPr>
              <a:t>Slide </a:t>
            </a:r>
            <a:fld id="{91D913BA-B0D8-4B51-9328-DFAA0B370309}" type="slidenum">
              <a:rPr lang="en-US" b="1" smtClean="0">
                <a:solidFill>
                  <a:srgbClr val="0070C0"/>
                </a:solidFill>
              </a:rPr>
              <a:pPr/>
              <a:t>13</a:t>
            </a:fld>
            <a:r>
              <a:rPr lang="en-US" b="1" dirty="0" smtClean="0">
                <a:solidFill>
                  <a:srgbClr val="0070C0"/>
                </a:solidFill>
              </a:rPr>
              <a:t>/19</a:t>
            </a:r>
            <a:endParaRPr lang="en-US" b="1" dirty="0">
              <a:solidFill>
                <a:srgbClr val="0070C0"/>
              </a:solidFill>
            </a:endParaRPr>
          </a:p>
        </p:txBody>
      </p:sp>
    </p:spTree>
    <p:extLst>
      <p:ext uri="{BB962C8B-B14F-4D97-AF65-F5344CB8AC3E}">
        <p14:creationId xmlns:p14="http://schemas.microsoft.com/office/powerpoint/2010/main" val="3013861001"/>
      </p:ext>
    </p:extLst>
  </p:cSld>
  <p:clrMapOvr>
    <a:masterClrMapping/>
  </p:clrMapOvr>
  <p:transition spd="slow">
    <p:wipe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401" y="1276350"/>
            <a:ext cx="7086600" cy="3411538"/>
          </a:xfrm>
        </p:spPr>
        <p:txBody>
          <a:bodyPr/>
          <a:lstStyle/>
          <a:p>
            <a:pPr algn="r" rtl="1">
              <a:buFont typeface="Wingdings" panose="05000000000000000000" pitchFamily="2" charset="2"/>
              <a:buChar char="Ø"/>
            </a:pPr>
            <a:r>
              <a:rPr lang="fa-IR" sz="2800" dirty="0" smtClean="0">
                <a:cs typeface="B Nazanin" panose="00000400000000000000" pitchFamily="2" charset="-78"/>
              </a:rPr>
              <a:t>تغییر چگونگی ترکیب احتمال پیشین و </a:t>
            </a:r>
            <a:r>
              <a:rPr lang="en-US" sz="2600" dirty="0" smtClean="0">
                <a:latin typeface="Times New Roman" panose="02020603050405020304" pitchFamily="18" charset="0"/>
                <a:cs typeface="Times New Roman" panose="02020603050405020304" pitchFamily="18" charset="0"/>
              </a:rPr>
              <a:t>Likelihood</a:t>
            </a:r>
            <a:endParaRPr lang="fa-IR" sz="2600" dirty="0" smtClean="0">
              <a:latin typeface="Times New Roman" panose="02020603050405020304" pitchFamily="18" charset="0"/>
              <a:cs typeface="Times New Roman" panose="02020603050405020304" pitchFamily="18" charset="0"/>
            </a:endParaRPr>
          </a:p>
          <a:p>
            <a:pPr lvl="1" algn="r" rtl="1">
              <a:buFont typeface="Wingdings" panose="05000000000000000000" pitchFamily="2" charset="2"/>
              <a:buChar char="Ø"/>
            </a:pPr>
            <a:r>
              <a:rPr lang="fa-IR" sz="2800" dirty="0" smtClean="0">
                <a:cs typeface="B Nazanin" panose="00000400000000000000" pitchFamily="2" charset="-78"/>
              </a:rPr>
              <a:t> </a:t>
            </a:r>
            <a:r>
              <a:rPr lang="fa-IR" sz="2600" dirty="0" smtClean="0">
                <a:cs typeface="B Nazanin" panose="00000400000000000000" pitchFamily="2" charset="-78"/>
              </a:rPr>
              <a:t>مدل استاندارد فقط احتمالات را ضرب می‌کند</a:t>
            </a:r>
          </a:p>
          <a:p>
            <a:pPr lvl="1" algn="r" rtl="1">
              <a:buFont typeface="Wingdings" panose="05000000000000000000" pitchFamily="2" charset="2"/>
              <a:buChar char="Ø"/>
            </a:pPr>
            <a:r>
              <a:rPr lang="fa-IR" sz="2600" dirty="0">
                <a:cs typeface="B Nazanin" panose="00000400000000000000" pitchFamily="2" charset="-78"/>
              </a:rPr>
              <a:t> </a:t>
            </a:r>
            <a:r>
              <a:rPr lang="fa-IR" sz="2600" dirty="0" smtClean="0">
                <a:cs typeface="B Nazanin" panose="00000400000000000000" pitchFamily="2" charset="-78"/>
              </a:rPr>
              <a:t>دامنه‌های بسیار متفاوت مدل زبان یا مدل کانال</a:t>
            </a:r>
          </a:p>
          <a:p>
            <a:pPr marL="411400" indent="-269875" algn="just" rtl="1">
              <a:buFont typeface="Wingdings" panose="05000000000000000000" pitchFamily="2" charset="2"/>
              <a:buChar char="Ø"/>
            </a:pPr>
            <a:r>
              <a:rPr lang="fa-IR" sz="2800" dirty="0" smtClean="0">
                <a:cs typeface="B Nazanin" panose="00000400000000000000" pitchFamily="2" charset="-78"/>
              </a:rPr>
              <a:t> استفاده از ترکیب‌های وزن‌دار،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Jurafsky</a:t>
            </a:r>
            <a:r>
              <a:rPr lang="en-US" sz="2000" dirty="0">
                <a:latin typeface="Times New Roman" panose="02020603050405020304" pitchFamily="18" charset="0"/>
                <a:cs typeface="Times New Roman" panose="02020603050405020304" pitchFamily="18" charset="0"/>
              </a:rPr>
              <a:t> et al., 2017)</a:t>
            </a:r>
            <a:r>
              <a:rPr lang="fa-IR" sz="2000" dirty="0" smtClean="0">
                <a:latin typeface="Times New Roman" panose="02020603050405020304" pitchFamily="18" charset="0"/>
                <a:cs typeface="Times New Roman" panose="02020603050405020304" pitchFamily="18" charset="0"/>
              </a:rPr>
              <a:t> </a:t>
            </a:r>
            <a:endParaRPr lang="fa-IR" sz="2000" dirty="0">
              <a:latin typeface="Times New Roman" panose="02020603050405020304" pitchFamily="18" charset="0"/>
              <a:cs typeface="Times New Roman" panose="02020603050405020304" pitchFamily="18" charset="0"/>
            </a:endParaRPr>
          </a:p>
        </p:txBody>
      </p:sp>
      <p:sp>
        <p:nvSpPr>
          <p:cNvPr id="6" name="Title 6"/>
          <p:cNvSpPr>
            <a:spLocks noGrp="1"/>
          </p:cNvSpPr>
          <p:nvPr>
            <p:ph type="title"/>
          </p:nvPr>
        </p:nvSpPr>
        <p:spPr>
          <a:xfrm>
            <a:off x="0" y="108001"/>
            <a:ext cx="7947024" cy="927588"/>
          </a:xfrm>
        </p:spPr>
        <p:txBody>
          <a:bodyPr/>
          <a:lstStyle/>
          <a:p>
            <a:pPr lvl="0" algn="ctr" rtl="1"/>
            <a:r>
              <a:rPr lang="fa-IR" sz="2800" b="1" dirty="0">
                <a:solidFill>
                  <a:srgbClr val="0070C0"/>
                </a:solidFill>
                <a:cs typeface="B Nazanin" panose="00000400000000000000" pitchFamily="2" charset="-78"/>
              </a:rPr>
              <a:t>پیشرفت‌های اخیر در زمینه تصحیح </a:t>
            </a:r>
            <a:r>
              <a:rPr lang="fa-IR" sz="2800" b="1" dirty="0" smtClean="0">
                <a:solidFill>
                  <a:srgbClr val="0070C0"/>
                </a:solidFill>
                <a:cs typeface="B Nazanin" panose="00000400000000000000" pitchFamily="2" charset="-78"/>
              </a:rPr>
              <a:t>اتوماتیک املای کلمه- (3)</a:t>
            </a:r>
            <a:endParaRPr lang="en-US" sz="2800" dirty="0">
              <a:solidFill>
                <a:srgbClr val="0070C0"/>
              </a:solidFill>
              <a:cs typeface="B Nazanin" panose="00000400000000000000" pitchFamily="2" charset="-78"/>
            </a:endParaRPr>
          </a:p>
        </p:txBody>
      </p:sp>
      <p:sp>
        <p:nvSpPr>
          <p:cNvPr id="9" name="Footer Placeholder 2"/>
          <p:cNvSpPr>
            <a:spLocks noGrp="1"/>
          </p:cNvSpPr>
          <p:nvPr>
            <p:ph type="ftr" sz="quarter" idx="12"/>
          </p:nvPr>
        </p:nvSpPr>
        <p:spPr>
          <a:xfrm>
            <a:off x="7239000" y="3110452"/>
            <a:ext cx="1725615" cy="1747298"/>
          </a:xfrm>
        </p:spPr>
        <p:txBody>
          <a:bodyPr/>
          <a:lstStyle/>
          <a:p>
            <a:pPr algn="ctr" rtl="1"/>
            <a:r>
              <a:rPr lang="fa-IR" b="1" dirty="0">
                <a:solidFill>
                  <a:srgbClr val="0070C0"/>
                </a:solidFill>
                <a:cs typeface="B Nazanin" panose="00000400000000000000" pitchFamily="2" charset="-78"/>
              </a:rPr>
              <a:t>بکارگیری روش‌های آماری و ریاضی در تصحیح اتوماتیک خطا</a:t>
            </a:r>
            <a:endParaRPr lang="en-GB" b="1" dirty="0">
              <a:solidFill>
                <a:srgbClr val="0070C0"/>
              </a:solidFill>
              <a:cs typeface="B Nazanin" panose="00000400000000000000" pitchFamily="2" charset="-78"/>
            </a:endParaRPr>
          </a:p>
          <a:p>
            <a:endParaRPr lang="en-US" dirty="0">
              <a:solidFill>
                <a:srgbClr val="0070C0"/>
              </a:solidFill>
            </a:endParaRPr>
          </a:p>
          <a:p>
            <a:pPr algn="ctr" rtl="1"/>
            <a:r>
              <a:rPr lang="fa-IR" dirty="0">
                <a:solidFill>
                  <a:srgbClr val="0070C0"/>
                </a:solidFill>
                <a:cs typeface="B Nazanin" panose="00000400000000000000" pitchFamily="2" charset="-78"/>
              </a:rPr>
              <a:t>الهام مهدی‌پور</a:t>
            </a:r>
            <a:endParaRPr lang="en-US" dirty="0">
              <a:solidFill>
                <a:srgbClr val="0070C0"/>
              </a:solidFill>
              <a:cs typeface="B Nazanin" panose="00000400000000000000" pitchFamily="2" charset="-78"/>
            </a:endParaRPr>
          </a:p>
          <a:p>
            <a:endParaRPr lang="en-US" dirty="0">
              <a:solidFill>
                <a:srgbClr val="0070C0"/>
              </a:solidFill>
            </a:endParaRPr>
          </a:p>
          <a:p>
            <a:pPr algn="ctr" rtl="1"/>
            <a:r>
              <a:rPr lang="fa-IR" dirty="0">
                <a:solidFill>
                  <a:srgbClr val="0070C0"/>
                </a:solidFill>
                <a:cs typeface="B Nazanin" panose="00000400000000000000" pitchFamily="2" charset="-78"/>
              </a:rPr>
              <a:t>دانشجوی دکتری دانشگاه یزد</a:t>
            </a:r>
            <a:endParaRPr lang="en-US" dirty="0">
              <a:solidFill>
                <a:srgbClr val="0070C0"/>
              </a:solidFill>
              <a:cs typeface="B Nazanin" panose="00000400000000000000" pitchFamily="2" charset="-78"/>
            </a:endParaRPr>
          </a:p>
          <a:p>
            <a:endParaRPr lang="en-US" dirty="0" smtClean="0"/>
          </a:p>
          <a:p>
            <a:r>
              <a:rPr lang="en-US" b="1" dirty="0" smtClean="0">
                <a:solidFill>
                  <a:srgbClr val="0070C0"/>
                </a:solidFill>
              </a:rPr>
              <a:t>Slide </a:t>
            </a:r>
            <a:fld id="{91D913BA-B0D8-4B51-9328-DFAA0B370309}" type="slidenum">
              <a:rPr lang="en-US" b="1" smtClean="0">
                <a:solidFill>
                  <a:srgbClr val="0070C0"/>
                </a:solidFill>
              </a:rPr>
              <a:pPr/>
              <a:t>14</a:t>
            </a:fld>
            <a:r>
              <a:rPr lang="en-US" b="1" dirty="0" smtClean="0">
                <a:solidFill>
                  <a:srgbClr val="0070C0"/>
                </a:solidFill>
              </a:rPr>
              <a:t>/19</a:t>
            </a:r>
            <a:endParaRPr lang="en-US" b="1" dirty="0">
              <a:solidFill>
                <a:srgbClr val="0070C0"/>
              </a:solidFill>
            </a:endParaRPr>
          </a:p>
        </p:txBody>
      </p:sp>
      <mc:AlternateContent xmlns:mc="http://schemas.openxmlformats.org/markup-compatibility/2006" xmlns:a14="http://schemas.microsoft.com/office/drawing/2010/main">
        <mc:Choice Requires="a14">
          <p:sp>
            <p:nvSpPr>
              <p:cNvPr id="3" name="Rectangle 2"/>
              <p:cNvSpPr/>
              <p:nvPr/>
            </p:nvSpPr>
            <p:spPr>
              <a:xfrm>
                <a:off x="933918" y="3466463"/>
                <a:ext cx="2761782" cy="4006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fa-IR" i="1">
                              <a:latin typeface="Cambria Math" panose="02040503050406030204" pitchFamily="18" charset="0"/>
                            </a:rPr>
                          </m:ctrlPr>
                        </m:accPr>
                        <m:e>
                          <m:r>
                            <a:rPr lang="fa-IR" i="1">
                              <a:latin typeface="Cambria Math" panose="02040503050406030204" pitchFamily="18" charset="0"/>
                            </a:rPr>
                            <m:t>𝑤</m:t>
                          </m:r>
                        </m:e>
                      </m:acc>
                      <m:r>
                        <a:rPr lang="fa-IR" i="0">
                          <a:latin typeface="Cambria Math" panose="02040503050406030204" pitchFamily="18" charset="0"/>
                        </a:rPr>
                        <m:t>=</m:t>
                      </m:r>
                      <m:sPre>
                        <m:sPrePr>
                          <m:ctrlPr>
                            <a:rPr lang="fa-IR" i="1">
                              <a:latin typeface="Cambria Math" panose="02040503050406030204" pitchFamily="18" charset="0"/>
                            </a:rPr>
                          </m:ctrlPr>
                        </m:sPrePr>
                        <m:sub>
                          <m:r>
                            <a:rPr lang="fa-IR" i="1">
                              <a:latin typeface="Cambria Math" panose="02040503050406030204" pitchFamily="18" charset="0"/>
                            </a:rPr>
                            <m:t>𝑤</m:t>
                          </m:r>
                          <m:r>
                            <a:rPr lang="fa-IR" i="0">
                              <a:latin typeface="Cambria Math" panose="02040503050406030204" pitchFamily="18" charset="0"/>
                            </a:rPr>
                            <m:t>∈</m:t>
                          </m:r>
                          <m:r>
                            <a:rPr lang="fa-IR" i="1">
                              <a:latin typeface="Cambria Math" panose="02040503050406030204" pitchFamily="18" charset="0"/>
                            </a:rPr>
                            <m:t>𝑉</m:t>
                          </m:r>
                        </m:sub>
                        <m:sup>
                          <m:r>
                            <a:rPr lang="fa-IR" i="1">
                              <a:latin typeface="Cambria Math" panose="02040503050406030204" pitchFamily="18" charset="0"/>
                            </a:rPr>
                            <m:t>𝑎𝑟𝑔𝑚𝑎𝑥</m:t>
                          </m:r>
                        </m:sup>
                        <m:e>
                          <m:r>
                            <a:rPr lang="fa-IR" i="1">
                              <a:latin typeface="Cambria Math" panose="02040503050406030204" pitchFamily="18" charset="0"/>
                            </a:rPr>
                            <m:t>𝑃</m:t>
                          </m:r>
                          <m:d>
                            <m:dPr>
                              <m:ctrlPr>
                                <a:rPr lang="fa-IR" i="1">
                                  <a:latin typeface="Cambria Math" panose="02040503050406030204" pitchFamily="18" charset="0"/>
                                </a:rPr>
                              </m:ctrlPr>
                            </m:dPr>
                            <m:e>
                              <m:r>
                                <a:rPr lang="fa-IR" i="1">
                                  <a:latin typeface="Cambria Math" panose="02040503050406030204" pitchFamily="18" charset="0"/>
                                </a:rPr>
                                <m:t>𝑥</m:t>
                              </m:r>
                            </m:e>
                            <m:e>
                              <m:r>
                                <a:rPr lang="fa-IR" i="1">
                                  <a:latin typeface="Cambria Math" panose="02040503050406030204" pitchFamily="18" charset="0"/>
                                </a:rPr>
                                <m:t>𝑤</m:t>
                              </m:r>
                            </m:e>
                          </m:d>
                          <m:sSup>
                            <m:sSupPr>
                              <m:ctrlPr>
                                <a:rPr lang="fa-IR" i="1">
                                  <a:latin typeface="Cambria Math" panose="02040503050406030204" pitchFamily="18" charset="0"/>
                                </a:rPr>
                              </m:ctrlPr>
                            </m:sSupPr>
                            <m:e>
                              <m:d>
                                <m:dPr>
                                  <m:begChr m:val=""/>
                                  <m:ctrlPr>
                                    <a:rPr lang="fa-IR" i="1">
                                      <a:latin typeface="Cambria Math" panose="02040503050406030204" pitchFamily="18" charset="0"/>
                                    </a:rPr>
                                  </m:ctrlPr>
                                </m:dPr>
                                <m:e>
                                  <m:r>
                                    <a:rPr lang="fa-IR" i="1">
                                      <a:latin typeface="Cambria Math" panose="02040503050406030204" pitchFamily="18" charset="0"/>
                                    </a:rPr>
                                    <m:t>𝑃</m:t>
                                  </m:r>
                                  <m:r>
                                    <a:rPr lang="fa-IR" i="0">
                                      <a:latin typeface="Cambria Math" panose="02040503050406030204" pitchFamily="18" charset="0"/>
                                    </a:rPr>
                                    <m:t>(</m:t>
                                  </m:r>
                                  <m:r>
                                    <a:rPr lang="fa-IR" i="1">
                                      <a:latin typeface="Cambria Math" panose="02040503050406030204" pitchFamily="18" charset="0"/>
                                    </a:rPr>
                                    <m:t>𝑤</m:t>
                                  </m:r>
                                </m:e>
                              </m:d>
                            </m:e>
                            <m:sup>
                              <m:r>
                                <a:rPr lang="fa-IR" i="1">
                                  <a:latin typeface="Cambria Math" panose="02040503050406030204" pitchFamily="18" charset="0"/>
                                </a:rPr>
                                <m:t>𝜆</m:t>
                              </m:r>
                            </m:sup>
                          </m:sSup>
                        </m:e>
                      </m:sPre>
                    </m:oMath>
                  </m:oMathPara>
                </a14:m>
                <a:endParaRPr lang="fa-IR" dirty="0"/>
              </a:p>
            </p:txBody>
          </p:sp>
        </mc:Choice>
        <mc:Fallback xmlns="">
          <p:sp>
            <p:nvSpPr>
              <p:cNvPr id="3" name="Rectangle 2"/>
              <p:cNvSpPr>
                <a:spLocks noRot="1" noChangeAspect="1" noMove="1" noResize="1" noEditPoints="1" noAdjustHandles="1" noChangeArrowheads="1" noChangeShapeType="1" noTextEdit="1"/>
              </p:cNvSpPr>
              <p:nvPr/>
            </p:nvSpPr>
            <p:spPr>
              <a:xfrm>
                <a:off x="933918" y="3466463"/>
                <a:ext cx="2761782" cy="400687"/>
              </a:xfrm>
              <a:prstGeom prst="rect">
                <a:avLst/>
              </a:prstGeom>
              <a:blipFill rotWithShape="0">
                <a:blip r:embed="rId3"/>
                <a:stretch>
                  <a:fillRect t="-106154" r="-13907" b="-172308"/>
                </a:stretch>
              </a:blipFill>
            </p:spPr>
            <p:txBody>
              <a:bodyPr/>
              <a:lstStyle/>
              <a:p>
                <a:r>
                  <a:rPr lang="fa-I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61513" y="4153802"/>
                <a:ext cx="3706592" cy="3991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fa-IR" i="1">
                              <a:latin typeface="Cambria Math" panose="02040503050406030204" pitchFamily="18" charset="0"/>
                            </a:rPr>
                          </m:ctrlPr>
                        </m:accPr>
                        <m:e>
                          <m:r>
                            <a:rPr lang="fa-IR" i="1">
                              <a:latin typeface="Cambria Math" panose="02040503050406030204" pitchFamily="18" charset="0"/>
                            </a:rPr>
                            <m:t>𝑤</m:t>
                          </m:r>
                        </m:e>
                      </m:acc>
                      <m:r>
                        <a:rPr lang="fa-IR" i="0">
                          <a:latin typeface="Cambria Math" panose="02040503050406030204" pitchFamily="18" charset="0"/>
                        </a:rPr>
                        <m:t>=</m:t>
                      </m:r>
                      <m:sPre>
                        <m:sPrePr>
                          <m:ctrlPr>
                            <a:rPr lang="fa-IR" i="1">
                              <a:latin typeface="Cambria Math" panose="02040503050406030204" pitchFamily="18" charset="0"/>
                            </a:rPr>
                          </m:ctrlPr>
                        </m:sPrePr>
                        <m:sub>
                          <m:r>
                            <a:rPr lang="fa-IR" i="1">
                              <a:latin typeface="Cambria Math" panose="02040503050406030204" pitchFamily="18" charset="0"/>
                            </a:rPr>
                            <m:t>𝑤</m:t>
                          </m:r>
                          <m:r>
                            <a:rPr lang="fa-IR" i="0">
                              <a:latin typeface="Cambria Math" panose="02040503050406030204" pitchFamily="18" charset="0"/>
                            </a:rPr>
                            <m:t>∈</m:t>
                          </m:r>
                          <m:r>
                            <a:rPr lang="fa-IR" i="1">
                              <a:latin typeface="Cambria Math" panose="02040503050406030204" pitchFamily="18" charset="0"/>
                            </a:rPr>
                            <m:t>𝑉</m:t>
                          </m:r>
                        </m:sub>
                        <m:sup>
                          <m:r>
                            <a:rPr lang="fa-IR" i="1">
                              <a:latin typeface="Cambria Math" panose="02040503050406030204" pitchFamily="18" charset="0"/>
                            </a:rPr>
                            <m:t>𝑎𝑟𝑔𝑚𝑎𝑥</m:t>
                          </m:r>
                        </m:sup>
                        <m:e>
                          <m:func>
                            <m:funcPr>
                              <m:ctrlPr>
                                <a:rPr lang="fa-IR" i="1">
                                  <a:latin typeface="Cambria Math" panose="02040503050406030204" pitchFamily="18" charset="0"/>
                                </a:rPr>
                              </m:ctrlPr>
                            </m:funcPr>
                            <m:fName>
                              <m:r>
                                <m:rPr>
                                  <m:sty m:val="p"/>
                                </m:rPr>
                                <a:rPr lang="fa-IR" i="0">
                                  <a:latin typeface="Cambria Math" panose="02040503050406030204" pitchFamily="18" charset="0"/>
                                </a:rPr>
                                <m:t>log</m:t>
                              </m:r>
                            </m:fName>
                            <m:e>
                              <m:r>
                                <a:rPr lang="fa-IR" i="1">
                                  <a:latin typeface="Cambria Math" panose="02040503050406030204" pitchFamily="18" charset="0"/>
                                </a:rPr>
                                <m:t>𝑃</m:t>
                              </m:r>
                              <m:d>
                                <m:dPr>
                                  <m:ctrlPr>
                                    <a:rPr lang="fa-IR" i="1">
                                      <a:latin typeface="Cambria Math" panose="02040503050406030204" pitchFamily="18" charset="0"/>
                                    </a:rPr>
                                  </m:ctrlPr>
                                </m:dPr>
                                <m:e>
                                  <m:r>
                                    <a:rPr lang="fa-IR" i="1">
                                      <a:latin typeface="Cambria Math" panose="02040503050406030204" pitchFamily="18" charset="0"/>
                                    </a:rPr>
                                    <m:t>𝑥</m:t>
                                  </m:r>
                                </m:e>
                                <m:e>
                                  <m:r>
                                    <a:rPr lang="fa-IR" i="1">
                                      <a:latin typeface="Cambria Math" panose="02040503050406030204" pitchFamily="18" charset="0"/>
                                    </a:rPr>
                                    <m:t>𝑤</m:t>
                                  </m:r>
                                </m:e>
                              </m:d>
                              <m:r>
                                <a:rPr lang="fa-IR" i="0">
                                  <a:latin typeface="Cambria Math" panose="02040503050406030204" pitchFamily="18" charset="0"/>
                                </a:rPr>
                                <m:t>+</m:t>
                              </m:r>
                            </m:e>
                          </m:func>
                          <m:r>
                            <a:rPr lang="fa-IR" i="1">
                              <a:latin typeface="Cambria Math" panose="02040503050406030204" pitchFamily="18" charset="0"/>
                            </a:rPr>
                            <m:t>𝜆</m:t>
                          </m:r>
                          <m:func>
                            <m:funcPr>
                              <m:ctrlPr>
                                <a:rPr lang="fa-IR" i="1">
                                  <a:latin typeface="Cambria Math" panose="02040503050406030204" pitchFamily="18" charset="0"/>
                                </a:rPr>
                              </m:ctrlPr>
                            </m:funcPr>
                            <m:fName>
                              <m:r>
                                <m:rPr>
                                  <m:sty m:val="p"/>
                                </m:rPr>
                                <a:rPr lang="fa-IR" i="0">
                                  <a:latin typeface="Cambria Math" panose="02040503050406030204" pitchFamily="18" charset="0"/>
                                </a:rPr>
                                <m:t>log</m:t>
                              </m:r>
                            </m:fName>
                            <m:e>
                              <m:d>
                                <m:dPr>
                                  <m:begChr m:val=""/>
                                  <m:ctrlPr>
                                    <a:rPr lang="fa-IR" i="1">
                                      <a:latin typeface="Cambria Math" panose="02040503050406030204" pitchFamily="18" charset="0"/>
                                    </a:rPr>
                                  </m:ctrlPr>
                                </m:dPr>
                                <m:e>
                                  <m:r>
                                    <a:rPr lang="fa-IR" i="1">
                                      <a:latin typeface="Cambria Math" panose="02040503050406030204" pitchFamily="18" charset="0"/>
                                    </a:rPr>
                                    <m:t>𝑃</m:t>
                                  </m:r>
                                  <m:r>
                                    <a:rPr lang="fa-IR" i="0">
                                      <a:latin typeface="Cambria Math" panose="02040503050406030204" pitchFamily="18" charset="0"/>
                                    </a:rPr>
                                    <m:t>(</m:t>
                                  </m:r>
                                  <m:r>
                                    <a:rPr lang="fa-IR" i="1">
                                      <a:latin typeface="Cambria Math" panose="02040503050406030204" pitchFamily="18" charset="0"/>
                                    </a:rPr>
                                    <m:t>𝑤</m:t>
                                  </m:r>
                                </m:e>
                              </m:d>
                            </m:e>
                          </m:func>
                        </m:e>
                      </m:sPre>
                    </m:oMath>
                  </m:oMathPara>
                </a14:m>
                <a:endParaRPr lang="fa-IR" dirty="0"/>
              </a:p>
            </p:txBody>
          </p:sp>
        </mc:Choice>
        <mc:Fallback xmlns="">
          <p:sp>
            <p:nvSpPr>
              <p:cNvPr id="4" name="Rectangle 3"/>
              <p:cNvSpPr>
                <a:spLocks noRot="1" noChangeAspect="1" noMove="1" noResize="1" noEditPoints="1" noAdjustHandles="1" noChangeArrowheads="1" noChangeShapeType="1" noTextEdit="1"/>
              </p:cNvSpPr>
              <p:nvPr/>
            </p:nvSpPr>
            <p:spPr>
              <a:xfrm>
                <a:off x="461513" y="4153802"/>
                <a:ext cx="3706592" cy="399148"/>
              </a:xfrm>
              <a:prstGeom prst="rect">
                <a:avLst/>
              </a:prstGeom>
              <a:blipFill rotWithShape="0">
                <a:blip r:embed="rId4"/>
                <a:stretch>
                  <a:fillRect t="-104545" r="-13158" b="-168182"/>
                </a:stretch>
              </a:blipFill>
            </p:spPr>
            <p:txBody>
              <a:bodyPr/>
              <a:lstStyle/>
              <a:p>
                <a:r>
                  <a:rPr lang="fa-IR">
                    <a:noFill/>
                  </a:rPr>
                  <a:t> </a:t>
                </a:r>
              </a:p>
            </p:txBody>
          </p:sp>
        </mc:Fallback>
      </mc:AlternateContent>
    </p:spTree>
    <p:extLst>
      <p:ext uri="{BB962C8B-B14F-4D97-AF65-F5344CB8AC3E}">
        <p14:creationId xmlns:p14="http://schemas.microsoft.com/office/powerpoint/2010/main" val="1139894711"/>
      </p:ext>
    </p:extLst>
  </p:cSld>
  <p:clrMapOvr>
    <a:masterClrMapping/>
  </p:clrMapOvr>
  <p:transition spd="slow">
    <p:wipe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 y="1276350"/>
            <a:ext cx="7315199" cy="3411538"/>
          </a:xfrm>
        </p:spPr>
        <p:txBody>
          <a:bodyPr/>
          <a:lstStyle/>
          <a:p>
            <a:pPr algn="r" rtl="1">
              <a:buFont typeface="Wingdings" panose="05000000000000000000" pitchFamily="2" charset="2"/>
              <a:buChar char="Ø"/>
            </a:pPr>
            <a:r>
              <a:rPr lang="fa-IR" sz="2800" dirty="0" smtClean="0">
                <a:cs typeface="B Nazanin" panose="00000400000000000000" pitchFamily="2" charset="-78"/>
              </a:rPr>
              <a:t>شناسایی اشتباهات املایی در تصاویر، </a:t>
            </a:r>
            <a:r>
              <a:rPr lang="en-US" sz="2000" dirty="0">
                <a:latin typeface="Times New Roman" panose="02020603050405020304" pitchFamily="18" charset="0"/>
                <a:cs typeface="Times New Roman" panose="02020603050405020304" pitchFamily="18" charset="0"/>
              </a:rPr>
              <a:t>(Shapiro et al. 2018)</a:t>
            </a:r>
            <a:endParaRPr lang="fa-IR" sz="2000" dirty="0" smtClean="0">
              <a:latin typeface="Times New Roman" panose="02020603050405020304" pitchFamily="18" charset="0"/>
              <a:cs typeface="Times New Roman" panose="02020603050405020304" pitchFamily="18" charset="0"/>
            </a:endParaRPr>
          </a:p>
          <a:p>
            <a:pPr lvl="1" algn="r" rtl="1">
              <a:buFont typeface="Wingdings" panose="05000000000000000000" pitchFamily="2" charset="2"/>
              <a:buChar char="Ø"/>
            </a:pPr>
            <a:r>
              <a:rPr lang="fa-IR" sz="2800" dirty="0" smtClean="0">
                <a:latin typeface="Times New Roman" panose="02020603050405020304" pitchFamily="18" charset="0"/>
                <a:cs typeface="B Nazanin" panose="00000400000000000000" pitchFamily="2" charset="-78"/>
              </a:rPr>
              <a:t> </a:t>
            </a:r>
            <a:r>
              <a:rPr lang="fa-IR" sz="2600" dirty="0" smtClean="0">
                <a:latin typeface="Times New Roman" panose="02020603050405020304" pitchFamily="18" charset="0"/>
                <a:cs typeface="B Nazanin" panose="00000400000000000000" pitchFamily="2" charset="-78"/>
              </a:rPr>
              <a:t>شناسایی </a:t>
            </a:r>
            <a:r>
              <a:rPr lang="fa-IR" sz="2600" dirty="0">
                <a:latin typeface="Times New Roman" panose="02020603050405020304" pitchFamily="18" charset="0"/>
                <a:cs typeface="B Nazanin" panose="00000400000000000000" pitchFamily="2" charset="-78"/>
              </a:rPr>
              <a:t>و دسته‌بندی کاراکترهای نوری در پیکره‌های نویزدار</a:t>
            </a:r>
          </a:p>
          <a:p>
            <a:pPr lvl="1" algn="r" rtl="1">
              <a:buFont typeface="Wingdings" panose="05000000000000000000" pitchFamily="2" charset="2"/>
              <a:buChar char="Ø"/>
            </a:pPr>
            <a:r>
              <a:rPr lang="fa-IR" sz="2600" dirty="0" smtClean="0">
                <a:latin typeface="Times New Roman" panose="02020603050405020304" pitchFamily="18" charset="0"/>
                <a:cs typeface="B Nazanin" panose="00000400000000000000" pitchFamily="2" charset="-78"/>
              </a:rPr>
              <a:t>69% تا 88% با استفاده از رویکردهای مبتنی بر دیکشنری</a:t>
            </a:r>
          </a:p>
          <a:p>
            <a:pPr lvl="1" algn="r" rtl="1">
              <a:buFont typeface="Wingdings" panose="05000000000000000000" pitchFamily="2" charset="2"/>
              <a:buChar char="Ø"/>
            </a:pPr>
            <a:r>
              <a:rPr lang="fa-IR" sz="2600" dirty="0" smtClean="0">
                <a:latin typeface="Times New Roman" panose="02020603050405020304" pitchFamily="18" charset="0"/>
                <a:cs typeface="B Nazanin" panose="00000400000000000000" pitchFamily="2" charset="-78"/>
              </a:rPr>
              <a:t> 97% با استفاده از ترکیب شبکه‌های عصبی عمیق و دیکشنری</a:t>
            </a:r>
          </a:p>
          <a:p>
            <a:pPr algn="r" rtl="1">
              <a:buFont typeface="Wingdings" panose="05000000000000000000" pitchFamily="2" charset="2"/>
              <a:buChar char="Ø"/>
            </a:pPr>
            <a:r>
              <a:rPr lang="fa-IR" sz="2800" dirty="0">
                <a:latin typeface="Times New Roman" panose="02020603050405020304" pitchFamily="18" charset="0"/>
                <a:cs typeface="B Nazanin" panose="00000400000000000000" pitchFamily="2" charset="-78"/>
              </a:rPr>
              <a:t>ترکیب فاصله ویرایشی </a:t>
            </a:r>
            <a:r>
              <a:rPr lang="en-US" sz="2600" dirty="0" err="1">
                <a:latin typeface="Times New Roman" panose="02020603050405020304" pitchFamily="18" charset="0"/>
                <a:cs typeface="B Nazanin" panose="00000400000000000000" pitchFamily="2" charset="-78"/>
              </a:rPr>
              <a:t>Damerau-Levenshtein</a:t>
            </a:r>
            <a:r>
              <a:rPr lang="fa-IR" sz="2800" dirty="0">
                <a:latin typeface="Times New Roman" panose="02020603050405020304" pitchFamily="18" charset="0"/>
                <a:cs typeface="B Nazanin" panose="00000400000000000000" pitchFamily="2" charset="-78"/>
              </a:rPr>
              <a:t>، </a:t>
            </a:r>
            <a:r>
              <a:rPr lang="en-US" sz="2600" dirty="0">
                <a:latin typeface="Times New Roman" panose="02020603050405020304" pitchFamily="18" charset="0"/>
                <a:cs typeface="B Nazanin" panose="00000400000000000000" pitchFamily="2" charset="-78"/>
              </a:rPr>
              <a:t>Bigram</a:t>
            </a:r>
            <a:r>
              <a:rPr lang="fa-IR" sz="2800" dirty="0">
                <a:latin typeface="Times New Roman" panose="02020603050405020304" pitchFamily="18" charset="0"/>
                <a:cs typeface="B Nazanin" panose="00000400000000000000" pitchFamily="2" charset="-78"/>
              </a:rPr>
              <a:t> و ساختار داده </a:t>
            </a:r>
            <a:r>
              <a:rPr lang="en-US" sz="2600" dirty="0" err="1">
                <a:latin typeface="Times New Roman" panose="02020603050405020304" pitchFamily="18" charset="0"/>
                <a:cs typeface="B Nazanin" panose="00000400000000000000" pitchFamily="2" charset="-78"/>
              </a:rPr>
              <a:t>Trie</a:t>
            </a:r>
            <a:r>
              <a:rPr lang="fa-IR" sz="2800" dirty="0">
                <a:latin typeface="Times New Roman" panose="02020603050405020304" pitchFamily="18" charset="0"/>
                <a:cs typeface="B Nazanin" panose="00000400000000000000" pitchFamily="2" charset="-78"/>
              </a:rPr>
              <a:t>،</a:t>
            </a:r>
            <a:r>
              <a:rPr lang="fa-IR" sz="2000" dirty="0">
                <a:latin typeface="Times New Roman" panose="02020603050405020304" pitchFamily="18" charset="0"/>
                <a:cs typeface="B Nazanin" panose="00000400000000000000" pitchFamily="2" charset="-78"/>
              </a:rPr>
              <a:t> </a:t>
            </a:r>
            <a:r>
              <a:rPr lang="en-US" sz="2000" dirty="0">
                <a:latin typeface="Times New Roman" panose="02020603050405020304" pitchFamily="18" charset="0"/>
                <a:cs typeface="B Nazanin" panose="00000400000000000000" pitchFamily="2" charset="-78"/>
              </a:rPr>
              <a:t>(</a:t>
            </a:r>
            <a:r>
              <a:rPr lang="en-US" sz="2000" dirty="0" err="1">
                <a:latin typeface="Times New Roman" panose="02020603050405020304" pitchFamily="18" charset="0"/>
                <a:cs typeface="B Nazanin" panose="00000400000000000000" pitchFamily="2" charset="-78"/>
              </a:rPr>
              <a:t>Christanti</a:t>
            </a:r>
            <a:r>
              <a:rPr lang="en-US" sz="2000" dirty="0">
                <a:latin typeface="Times New Roman" panose="02020603050405020304" pitchFamily="18" charset="0"/>
                <a:cs typeface="B Nazanin" panose="00000400000000000000" pitchFamily="2" charset="-78"/>
              </a:rPr>
              <a:t> M, 2018)</a:t>
            </a:r>
            <a:r>
              <a:rPr lang="fa-IR" sz="2800" dirty="0">
                <a:latin typeface="Times New Roman" panose="02020603050405020304" pitchFamily="18" charset="0"/>
                <a:cs typeface="B Nazanin" panose="00000400000000000000" pitchFamily="2" charset="-78"/>
              </a:rPr>
              <a:t> </a:t>
            </a:r>
            <a:endParaRPr lang="fa-IR" sz="2800" dirty="0" smtClean="0">
              <a:latin typeface="Times New Roman" panose="02020603050405020304" pitchFamily="18" charset="0"/>
              <a:cs typeface="B Nazanin" panose="00000400000000000000" pitchFamily="2" charset="-78"/>
            </a:endParaRPr>
          </a:p>
          <a:p>
            <a:pPr lvl="1" algn="r" rtl="1">
              <a:buFont typeface="Wingdings" panose="05000000000000000000" pitchFamily="2" charset="2"/>
              <a:buChar char="Ø"/>
            </a:pPr>
            <a:endParaRPr lang="fa-IR" sz="2800" dirty="0">
              <a:latin typeface="Times New Roman" panose="02020603050405020304" pitchFamily="18" charset="0"/>
              <a:cs typeface="B Nazanin" panose="00000400000000000000" pitchFamily="2" charset="-78"/>
            </a:endParaRPr>
          </a:p>
        </p:txBody>
      </p:sp>
      <p:sp>
        <p:nvSpPr>
          <p:cNvPr id="6" name="Title 6"/>
          <p:cNvSpPr>
            <a:spLocks noGrp="1"/>
          </p:cNvSpPr>
          <p:nvPr>
            <p:ph type="title"/>
          </p:nvPr>
        </p:nvSpPr>
        <p:spPr>
          <a:xfrm>
            <a:off x="0" y="108001"/>
            <a:ext cx="7947024" cy="927588"/>
          </a:xfrm>
        </p:spPr>
        <p:txBody>
          <a:bodyPr/>
          <a:lstStyle/>
          <a:p>
            <a:pPr lvl="0" algn="ctr" rtl="1"/>
            <a:r>
              <a:rPr lang="fa-IR" sz="2800" b="1" dirty="0">
                <a:solidFill>
                  <a:srgbClr val="0070C0"/>
                </a:solidFill>
                <a:cs typeface="B Nazanin" panose="00000400000000000000" pitchFamily="2" charset="-78"/>
              </a:rPr>
              <a:t>پیشرفت‌های اخیر در زمینه تصحیح </a:t>
            </a:r>
            <a:r>
              <a:rPr lang="fa-IR" sz="2800" b="1" dirty="0" smtClean="0">
                <a:solidFill>
                  <a:srgbClr val="0070C0"/>
                </a:solidFill>
                <a:cs typeface="B Nazanin" panose="00000400000000000000" pitchFamily="2" charset="-78"/>
              </a:rPr>
              <a:t>اتوماتیک املای کلمه- (4)</a:t>
            </a:r>
            <a:endParaRPr lang="en-US" sz="2800" dirty="0">
              <a:solidFill>
                <a:srgbClr val="0070C0"/>
              </a:solidFill>
              <a:cs typeface="B Nazanin" panose="00000400000000000000" pitchFamily="2" charset="-78"/>
            </a:endParaRPr>
          </a:p>
        </p:txBody>
      </p:sp>
      <p:sp>
        <p:nvSpPr>
          <p:cNvPr id="9" name="Footer Placeholder 2"/>
          <p:cNvSpPr>
            <a:spLocks noGrp="1"/>
          </p:cNvSpPr>
          <p:nvPr>
            <p:ph type="ftr" sz="quarter" idx="12"/>
          </p:nvPr>
        </p:nvSpPr>
        <p:spPr>
          <a:xfrm>
            <a:off x="7239000" y="3110452"/>
            <a:ext cx="1725615" cy="1747298"/>
          </a:xfrm>
        </p:spPr>
        <p:txBody>
          <a:bodyPr/>
          <a:lstStyle/>
          <a:p>
            <a:pPr algn="ctr" rtl="1"/>
            <a:r>
              <a:rPr lang="fa-IR" b="1" dirty="0">
                <a:solidFill>
                  <a:srgbClr val="0070C0"/>
                </a:solidFill>
                <a:cs typeface="B Nazanin" panose="00000400000000000000" pitchFamily="2" charset="-78"/>
              </a:rPr>
              <a:t>بکارگیری روش‌های آماری و ریاضی در تصحیح اتوماتیک خطا</a:t>
            </a:r>
            <a:endParaRPr lang="en-GB" b="1" dirty="0">
              <a:solidFill>
                <a:srgbClr val="0070C0"/>
              </a:solidFill>
              <a:cs typeface="B Nazanin" panose="00000400000000000000" pitchFamily="2" charset="-78"/>
            </a:endParaRPr>
          </a:p>
          <a:p>
            <a:endParaRPr lang="en-US" dirty="0">
              <a:solidFill>
                <a:srgbClr val="0070C0"/>
              </a:solidFill>
            </a:endParaRPr>
          </a:p>
          <a:p>
            <a:pPr algn="ctr" rtl="1"/>
            <a:r>
              <a:rPr lang="fa-IR" dirty="0">
                <a:solidFill>
                  <a:srgbClr val="0070C0"/>
                </a:solidFill>
                <a:cs typeface="B Nazanin" panose="00000400000000000000" pitchFamily="2" charset="-78"/>
              </a:rPr>
              <a:t>الهام مهدی‌پور</a:t>
            </a:r>
            <a:endParaRPr lang="en-US" dirty="0">
              <a:solidFill>
                <a:srgbClr val="0070C0"/>
              </a:solidFill>
              <a:cs typeface="B Nazanin" panose="00000400000000000000" pitchFamily="2" charset="-78"/>
            </a:endParaRPr>
          </a:p>
          <a:p>
            <a:endParaRPr lang="en-US" dirty="0">
              <a:solidFill>
                <a:srgbClr val="0070C0"/>
              </a:solidFill>
            </a:endParaRPr>
          </a:p>
          <a:p>
            <a:pPr algn="ctr" rtl="1"/>
            <a:r>
              <a:rPr lang="fa-IR" dirty="0">
                <a:solidFill>
                  <a:srgbClr val="0070C0"/>
                </a:solidFill>
                <a:cs typeface="B Nazanin" panose="00000400000000000000" pitchFamily="2" charset="-78"/>
              </a:rPr>
              <a:t>دانشجوی دکتری دانشگاه یزد</a:t>
            </a:r>
            <a:endParaRPr lang="en-US" dirty="0">
              <a:solidFill>
                <a:srgbClr val="0070C0"/>
              </a:solidFill>
              <a:cs typeface="B Nazanin" panose="00000400000000000000" pitchFamily="2" charset="-78"/>
            </a:endParaRPr>
          </a:p>
          <a:p>
            <a:endParaRPr lang="en-US" dirty="0" smtClean="0"/>
          </a:p>
          <a:p>
            <a:r>
              <a:rPr lang="en-US" b="1" dirty="0" smtClean="0">
                <a:solidFill>
                  <a:srgbClr val="0070C0"/>
                </a:solidFill>
              </a:rPr>
              <a:t>Slide </a:t>
            </a:r>
            <a:fld id="{91D913BA-B0D8-4B51-9328-DFAA0B370309}" type="slidenum">
              <a:rPr lang="en-US" b="1" smtClean="0">
                <a:solidFill>
                  <a:srgbClr val="0070C0"/>
                </a:solidFill>
              </a:rPr>
              <a:pPr/>
              <a:t>15</a:t>
            </a:fld>
            <a:r>
              <a:rPr lang="en-US" b="1" dirty="0" smtClean="0">
                <a:solidFill>
                  <a:srgbClr val="0070C0"/>
                </a:solidFill>
              </a:rPr>
              <a:t>/19</a:t>
            </a:r>
            <a:endParaRPr lang="en-US" b="1" dirty="0">
              <a:solidFill>
                <a:srgbClr val="0070C0"/>
              </a:solidFill>
            </a:endParaRPr>
          </a:p>
        </p:txBody>
      </p:sp>
    </p:spTree>
    <p:extLst>
      <p:ext uri="{BB962C8B-B14F-4D97-AF65-F5344CB8AC3E}">
        <p14:creationId xmlns:p14="http://schemas.microsoft.com/office/powerpoint/2010/main" val="2166340345"/>
      </p:ext>
    </p:extLst>
  </p:cSld>
  <p:clrMapOvr>
    <a:masterClrMapping/>
  </p:clrMapOvr>
  <p:transition spd="slow">
    <p:wipe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 y="1205451"/>
            <a:ext cx="7239000" cy="3652299"/>
          </a:xfrm>
        </p:spPr>
        <p:txBody>
          <a:bodyPr/>
          <a:lstStyle/>
          <a:p>
            <a:pPr marL="287338" lvl="1" indent="-269875" algn="r" rtl="1">
              <a:spcBef>
                <a:spcPts val="600"/>
              </a:spcBef>
              <a:spcAft>
                <a:spcPts val="600"/>
              </a:spcAft>
              <a:buFont typeface="Wingdings" panose="05000000000000000000" pitchFamily="2" charset="2"/>
              <a:buChar char="Ø"/>
            </a:pPr>
            <a:r>
              <a:rPr lang="fa-IR" sz="2800" dirty="0" smtClean="0">
                <a:latin typeface="Times New Roman" panose="02020603050405020304" pitchFamily="18" charset="0"/>
                <a:cs typeface="B Nazanin" panose="00000400000000000000" pitchFamily="2" charset="-78"/>
              </a:rPr>
              <a:t> تصحیح املا با استفاده ازمدیریت واژگان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Nejja</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Yousfi</a:t>
            </a:r>
            <a:r>
              <a:rPr lang="en-US" sz="2000" dirty="0">
                <a:latin typeface="Times New Roman" panose="02020603050405020304" pitchFamily="18" charset="0"/>
                <a:cs typeface="Times New Roman" panose="02020603050405020304" pitchFamily="18" charset="0"/>
              </a:rPr>
              <a:t>, 2018</a:t>
            </a:r>
            <a:r>
              <a:rPr lang="en-US" sz="2000" dirty="0" smtClean="0">
                <a:latin typeface="Times New Roman" panose="02020603050405020304" pitchFamily="18" charset="0"/>
                <a:cs typeface="Times New Roman" panose="02020603050405020304" pitchFamily="18" charset="0"/>
              </a:rPr>
              <a:t>)</a:t>
            </a:r>
            <a:endParaRPr lang="fa-IR" sz="2000" dirty="0" smtClean="0">
              <a:latin typeface="Times New Roman" panose="02020603050405020304" pitchFamily="18" charset="0"/>
              <a:cs typeface="Times New Roman" panose="02020603050405020304" pitchFamily="18" charset="0"/>
            </a:endParaRPr>
          </a:p>
          <a:p>
            <a:pPr marL="287338" lvl="1" indent="-269875" algn="just" rtl="1">
              <a:spcBef>
                <a:spcPts val="600"/>
              </a:spcBef>
              <a:spcAft>
                <a:spcPts val="600"/>
              </a:spcAft>
              <a:buFont typeface="Wingdings" panose="05000000000000000000" pitchFamily="2" charset="2"/>
              <a:buChar char="Ø"/>
            </a:pPr>
            <a:r>
              <a:rPr lang="fa-IR" sz="2800" dirty="0" smtClean="0">
                <a:latin typeface="Times New Roman" panose="02020603050405020304" pitchFamily="18" charset="0"/>
                <a:cs typeface="B Nazanin" panose="00000400000000000000" pitchFamily="2" charset="-78"/>
              </a:rPr>
              <a:t> روش تطبیقی اصلاح خطای املایی با استفاده از </a:t>
            </a:r>
            <a:r>
              <a:rPr lang="en-US" sz="2600" dirty="0" smtClean="0">
                <a:latin typeface="Times New Roman" panose="02020603050405020304" pitchFamily="18" charset="0"/>
                <a:cs typeface="B Nazanin" panose="00000400000000000000" pitchFamily="2" charset="-78"/>
              </a:rPr>
              <a:t>bag-of-word</a:t>
            </a:r>
            <a:r>
              <a:rPr lang="fa-IR" sz="2800" dirty="0" smtClean="0">
                <a:latin typeface="Times New Roman" panose="02020603050405020304" pitchFamily="18" charset="0"/>
                <a:cs typeface="B Nazanin" panose="00000400000000000000" pitchFamily="2" charset="-78"/>
              </a:rPr>
              <a:t> و مدل کانال نویزی مبتنی بر کاراکترها، </a:t>
            </a:r>
            <a:r>
              <a:rPr lang="en-US" sz="2000" dirty="0">
                <a:latin typeface="Times New Roman" panose="02020603050405020304" pitchFamily="18" charset="0"/>
                <a:cs typeface="Times New Roman" panose="02020603050405020304" pitchFamily="18" charset="0"/>
              </a:rPr>
              <a:t>(Nagata et al., 2017)</a:t>
            </a:r>
            <a:r>
              <a:rPr lang="fa-IR" sz="2000" dirty="0" smtClean="0">
                <a:latin typeface="Times New Roman" panose="02020603050405020304" pitchFamily="18" charset="0"/>
                <a:cs typeface="Times New Roman" panose="02020603050405020304" pitchFamily="18" charset="0"/>
              </a:rPr>
              <a:t> </a:t>
            </a:r>
          </a:p>
          <a:p>
            <a:pPr marL="287338" lvl="1" indent="-269875" algn="just" rtl="1">
              <a:spcBef>
                <a:spcPts val="600"/>
              </a:spcBef>
              <a:spcAft>
                <a:spcPts val="600"/>
              </a:spcAft>
              <a:buFont typeface="Wingdings" panose="05000000000000000000" pitchFamily="2" charset="2"/>
              <a:buChar char="Ø"/>
            </a:pPr>
            <a:r>
              <a:rPr lang="fa-IR" sz="2800" dirty="0" smtClean="0">
                <a:latin typeface="Times New Roman" panose="02020603050405020304" pitchFamily="18" charset="0"/>
                <a:cs typeface="B Nazanin" panose="00000400000000000000" pitchFamily="2" charset="-78"/>
              </a:rPr>
              <a:t> اصلاح خطای املایی در سطح جمله با استفاده از مدل کانال نویزی و امتیازدهی مجدد مبتنی بر فرضیه‌ها، </a:t>
            </a:r>
            <a:r>
              <a:rPr lang="en-US" sz="2000" dirty="0">
                <a:latin typeface="Times New Roman" panose="02020603050405020304" pitchFamily="18" charset="0"/>
                <a:cs typeface="Times New Roman" panose="02020603050405020304" pitchFamily="18" charset="0"/>
              </a:rPr>
              <a:t>(Sorokin, 2017</a:t>
            </a:r>
            <a:r>
              <a:rPr lang="en-US" sz="2000" dirty="0" smtClean="0">
                <a:latin typeface="Times New Roman" panose="02020603050405020304" pitchFamily="18" charset="0"/>
                <a:cs typeface="Times New Roman" panose="02020603050405020304" pitchFamily="18" charset="0"/>
              </a:rPr>
              <a:t>)</a:t>
            </a:r>
            <a:endParaRPr lang="fa-IR" sz="2000" dirty="0" smtClean="0">
              <a:latin typeface="Times New Roman" panose="02020603050405020304" pitchFamily="18" charset="0"/>
              <a:cs typeface="Times New Roman" panose="02020603050405020304" pitchFamily="18" charset="0"/>
            </a:endParaRPr>
          </a:p>
          <a:p>
            <a:pPr marL="287338" lvl="1" indent="-269875" algn="just" rtl="1">
              <a:spcBef>
                <a:spcPts val="600"/>
              </a:spcBef>
              <a:spcAft>
                <a:spcPts val="600"/>
              </a:spcAft>
              <a:buFont typeface="Wingdings" panose="05000000000000000000" pitchFamily="2" charset="2"/>
              <a:buChar char="Ø"/>
            </a:pPr>
            <a:r>
              <a:rPr lang="fa-IR" sz="2800" dirty="0">
                <a:latin typeface="Times New Roman" panose="02020603050405020304" pitchFamily="18" charset="0"/>
                <a:cs typeface="B Nazanin" panose="00000400000000000000" pitchFamily="2" charset="-78"/>
              </a:rPr>
              <a:t> </a:t>
            </a:r>
            <a:r>
              <a:rPr lang="fa-IR" sz="2800" dirty="0" smtClean="0">
                <a:latin typeface="Times New Roman" panose="02020603050405020304" pitchFamily="18" charset="0"/>
                <a:cs typeface="B Nazanin" panose="00000400000000000000" pitchFamily="2" charset="-78"/>
              </a:rPr>
              <a:t>تصحیح املای حساس به متن بدون ناظر،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Fivez</a:t>
            </a:r>
            <a:r>
              <a:rPr lang="en-US" sz="2000" dirty="0">
                <a:latin typeface="Times New Roman" panose="02020603050405020304" pitchFamily="18" charset="0"/>
                <a:cs typeface="Times New Roman" panose="02020603050405020304" pitchFamily="18" charset="0"/>
              </a:rPr>
              <a:t> et al., 2017</a:t>
            </a:r>
            <a:r>
              <a:rPr lang="en-US" sz="2000" dirty="0" smtClean="0">
                <a:latin typeface="Times New Roman" panose="02020603050405020304" pitchFamily="18" charset="0"/>
                <a:cs typeface="Times New Roman" panose="02020603050405020304" pitchFamily="18" charset="0"/>
              </a:rPr>
              <a:t>)</a:t>
            </a:r>
            <a:endParaRPr lang="fa-IR" sz="2000" dirty="0">
              <a:latin typeface="Times New Roman" panose="02020603050405020304" pitchFamily="18" charset="0"/>
              <a:cs typeface="Times New Roman" panose="02020603050405020304" pitchFamily="18" charset="0"/>
            </a:endParaRPr>
          </a:p>
        </p:txBody>
      </p:sp>
      <p:sp>
        <p:nvSpPr>
          <p:cNvPr id="6" name="Title 6"/>
          <p:cNvSpPr>
            <a:spLocks noGrp="1"/>
          </p:cNvSpPr>
          <p:nvPr>
            <p:ph type="title"/>
          </p:nvPr>
        </p:nvSpPr>
        <p:spPr>
          <a:xfrm>
            <a:off x="0" y="108001"/>
            <a:ext cx="7947024" cy="927588"/>
          </a:xfrm>
        </p:spPr>
        <p:txBody>
          <a:bodyPr/>
          <a:lstStyle/>
          <a:p>
            <a:pPr lvl="0" algn="ctr" rtl="1"/>
            <a:r>
              <a:rPr lang="fa-IR" sz="2800" b="1" dirty="0">
                <a:solidFill>
                  <a:srgbClr val="0070C0"/>
                </a:solidFill>
                <a:cs typeface="B Nazanin" panose="00000400000000000000" pitchFamily="2" charset="-78"/>
              </a:rPr>
              <a:t>پیشرفت‌های اخیر در زمینه تصحیح </a:t>
            </a:r>
            <a:r>
              <a:rPr lang="fa-IR" sz="2800" b="1" dirty="0" smtClean="0">
                <a:solidFill>
                  <a:srgbClr val="0070C0"/>
                </a:solidFill>
                <a:cs typeface="B Nazanin" panose="00000400000000000000" pitchFamily="2" charset="-78"/>
              </a:rPr>
              <a:t>اتوماتیک املای کلمه- (5)</a:t>
            </a:r>
            <a:endParaRPr lang="en-US" sz="2800" dirty="0">
              <a:solidFill>
                <a:srgbClr val="0070C0"/>
              </a:solidFill>
              <a:cs typeface="B Nazanin" panose="00000400000000000000" pitchFamily="2" charset="-78"/>
            </a:endParaRPr>
          </a:p>
        </p:txBody>
      </p:sp>
      <p:sp>
        <p:nvSpPr>
          <p:cNvPr id="9" name="Footer Placeholder 2"/>
          <p:cNvSpPr>
            <a:spLocks noGrp="1"/>
          </p:cNvSpPr>
          <p:nvPr>
            <p:ph type="ftr" sz="quarter" idx="12"/>
          </p:nvPr>
        </p:nvSpPr>
        <p:spPr>
          <a:xfrm>
            <a:off x="7239000" y="3110452"/>
            <a:ext cx="1725615" cy="1747298"/>
          </a:xfrm>
        </p:spPr>
        <p:txBody>
          <a:bodyPr/>
          <a:lstStyle/>
          <a:p>
            <a:pPr algn="ctr" rtl="1"/>
            <a:r>
              <a:rPr lang="fa-IR" b="1" dirty="0">
                <a:solidFill>
                  <a:srgbClr val="0070C0"/>
                </a:solidFill>
                <a:cs typeface="B Nazanin" panose="00000400000000000000" pitchFamily="2" charset="-78"/>
              </a:rPr>
              <a:t>بکارگیری روش‌های آماری و ریاضی در تصحیح اتوماتیک خطا</a:t>
            </a:r>
            <a:endParaRPr lang="en-GB" b="1" dirty="0">
              <a:solidFill>
                <a:srgbClr val="0070C0"/>
              </a:solidFill>
              <a:cs typeface="B Nazanin" panose="00000400000000000000" pitchFamily="2" charset="-78"/>
            </a:endParaRPr>
          </a:p>
          <a:p>
            <a:endParaRPr lang="en-US" dirty="0">
              <a:solidFill>
                <a:srgbClr val="0070C0"/>
              </a:solidFill>
            </a:endParaRPr>
          </a:p>
          <a:p>
            <a:pPr algn="ctr" rtl="1"/>
            <a:r>
              <a:rPr lang="fa-IR" dirty="0">
                <a:solidFill>
                  <a:srgbClr val="0070C0"/>
                </a:solidFill>
                <a:cs typeface="B Nazanin" panose="00000400000000000000" pitchFamily="2" charset="-78"/>
              </a:rPr>
              <a:t>الهام مهدی‌پور</a:t>
            </a:r>
            <a:endParaRPr lang="en-US" dirty="0">
              <a:solidFill>
                <a:srgbClr val="0070C0"/>
              </a:solidFill>
              <a:cs typeface="B Nazanin" panose="00000400000000000000" pitchFamily="2" charset="-78"/>
            </a:endParaRPr>
          </a:p>
          <a:p>
            <a:endParaRPr lang="en-US" dirty="0">
              <a:solidFill>
                <a:srgbClr val="0070C0"/>
              </a:solidFill>
            </a:endParaRPr>
          </a:p>
          <a:p>
            <a:pPr algn="ctr" rtl="1"/>
            <a:r>
              <a:rPr lang="fa-IR" dirty="0">
                <a:solidFill>
                  <a:srgbClr val="0070C0"/>
                </a:solidFill>
                <a:cs typeface="B Nazanin" panose="00000400000000000000" pitchFamily="2" charset="-78"/>
              </a:rPr>
              <a:t>دانشجوی دکتری دانشگاه یزد</a:t>
            </a:r>
            <a:endParaRPr lang="en-US" dirty="0">
              <a:solidFill>
                <a:srgbClr val="0070C0"/>
              </a:solidFill>
              <a:cs typeface="B Nazanin" panose="00000400000000000000" pitchFamily="2" charset="-78"/>
            </a:endParaRPr>
          </a:p>
          <a:p>
            <a:endParaRPr lang="en-US" dirty="0" smtClean="0"/>
          </a:p>
          <a:p>
            <a:r>
              <a:rPr lang="en-US" b="1" dirty="0" smtClean="0">
                <a:solidFill>
                  <a:srgbClr val="0070C0"/>
                </a:solidFill>
              </a:rPr>
              <a:t>Slide </a:t>
            </a:r>
            <a:fld id="{91D913BA-B0D8-4B51-9328-DFAA0B370309}" type="slidenum">
              <a:rPr lang="en-US" b="1" smtClean="0">
                <a:solidFill>
                  <a:srgbClr val="0070C0"/>
                </a:solidFill>
              </a:rPr>
              <a:pPr/>
              <a:t>16</a:t>
            </a:fld>
            <a:r>
              <a:rPr lang="en-US" b="1" dirty="0" smtClean="0">
                <a:solidFill>
                  <a:srgbClr val="0070C0"/>
                </a:solidFill>
              </a:rPr>
              <a:t>/19</a:t>
            </a:r>
            <a:endParaRPr lang="en-US" b="1" dirty="0">
              <a:solidFill>
                <a:srgbClr val="0070C0"/>
              </a:solidFill>
            </a:endParaRPr>
          </a:p>
        </p:txBody>
      </p:sp>
    </p:spTree>
    <p:extLst>
      <p:ext uri="{BB962C8B-B14F-4D97-AF65-F5344CB8AC3E}">
        <p14:creationId xmlns:p14="http://schemas.microsoft.com/office/powerpoint/2010/main" val="2271502876"/>
      </p:ext>
    </p:extLst>
  </p:cSld>
  <p:clrMapOvr>
    <a:masterClrMapping/>
  </p:clrMapOvr>
  <p:transition spd="slow">
    <p:wipe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400" y="1205451"/>
            <a:ext cx="7239000" cy="3652299"/>
          </a:xfrm>
        </p:spPr>
        <p:txBody>
          <a:bodyPr/>
          <a:lstStyle/>
          <a:p>
            <a:pPr marL="287338" lvl="1" indent="-269875" algn="just" rtl="1">
              <a:spcBef>
                <a:spcPts val="600"/>
              </a:spcBef>
              <a:spcAft>
                <a:spcPts val="600"/>
              </a:spcAft>
              <a:buFont typeface="Wingdings" panose="05000000000000000000" pitchFamily="2" charset="2"/>
              <a:buChar char="Ø"/>
            </a:pPr>
            <a:r>
              <a:rPr lang="fa-IR" sz="2800" dirty="0" smtClean="0">
                <a:latin typeface="Times New Roman" panose="02020603050405020304" pitchFamily="18" charset="0"/>
                <a:cs typeface="B Nazanin" panose="00000400000000000000" pitchFamily="2" charset="-78"/>
              </a:rPr>
              <a:t> بهره‌گیری از مدل‌های ریاضی و آماری موجود در شناسایی و تصحیح خطاهای املایی</a:t>
            </a:r>
          </a:p>
          <a:p>
            <a:pPr marL="287338" lvl="1" indent="-269875" algn="just" rtl="1">
              <a:spcBef>
                <a:spcPts val="600"/>
              </a:spcBef>
              <a:spcAft>
                <a:spcPts val="600"/>
              </a:spcAft>
              <a:buFont typeface="Wingdings" panose="05000000000000000000" pitchFamily="2" charset="2"/>
              <a:buChar char="Ø"/>
            </a:pPr>
            <a:r>
              <a:rPr lang="fa-IR" sz="2800" dirty="0" smtClean="0">
                <a:latin typeface="Times New Roman" panose="02020603050405020304" pitchFamily="18" charset="0"/>
                <a:cs typeface="B Nazanin" panose="00000400000000000000" pitchFamily="2" charset="-78"/>
              </a:rPr>
              <a:t> کارایی مدل کانال نویزی با استفاده از احتمال شرطی بیزین در شناسایی و تصحیح خطای املایی غیرکلامی و خطای کلمه واقعی</a:t>
            </a:r>
          </a:p>
          <a:p>
            <a:pPr marL="287338" lvl="1" indent="-269875" algn="just" rtl="1">
              <a:spcBef>
                <a:spcPts val="600"/>
              </a:spcBef>
              <a:spcAft>
                <a:spcPts val="600"/>
              </a:spcAft>
              <a:buFont typeface="Wingdings" panose="05000000000000000000" pitchFamily="2" charset="2"/>
              <a:buChar char="Ø"/>
            </a:pPr>
            <a:r>
              <a:rPr lang="fa-IR" sz="2800" dirty="0" smtClean="0">
                <a:latin typeface="Times New Roman" panose="02020603050405020304" pitchFamily="18" charset="0"/>
                <a:cs typeface="B Nazanin" panose="00000400000000000000" pitchFamily="2" charset="-78"/>
              </a:rPr>
              <a:t> افزایش دقت سیستم‌های تصحیح اتوماتیک خطاهای نگارشی</a:t>
            </a:r>
          </a:p>
          <a:p>
            <a:pPr marL="682625" lvl="1" indent="-269875" algn="just" rtl="1">
              <a:spcBef>
                <a:spcPts val="600"/>
              </a:spcBef>
              <a:spcAft>
                <a:spcPts val="600"/>
              </a:spcAft>
              <a:buFont typeface="Wingdings" panose="05000000000000000000" pitchFamily="2" charset="2"/>
              <a:buChar char="Ø"/>
            </a:pPr>
            <a:r>
              <a:rPr lang="fa-IR" sz="2800" dirty="0" smtClean="0">
                <a:latin typeface="Times New Roman" panose="02020603050405020304" pitchFamily="18" charset="0"/>
                <a:cs typeface="B Nazanin" panose="00000400000000000000" pitchFamily="2" charset="-78"/>
              </a:rPr>
              <a:t> </a:t>
            </a:r>
            <a:r>
              <a:rPr lang="fa-IR" sz="2600" dirty="0" smtClean="0">
                <a:latin typeface="Times New Roman" panose="02020603050405020304" pitchFamily="18" charset="0"/>
                <a:cs typeface="B Nazanin" panose="00000400000000000000" pitchFamily="2" charset="-78"/>
              </a:rPr>
              <a:t>ترکیب مدل کانال نویزی و روش‌های ریاضی و آماری</a:t>
            </a:r>
            <a:endParaRPr lang="fa-IR" sz="2600" dirty="0">
              <a:latin typeface="Times New Roman" panose="02020603050405020304" pitchFamily="18" charset="0"/>
              <a:cs typeface="B Nazanin" panose="00000400000000000000" pitchFamily="2" charset="-78"/>
            </a:endParaRPr>
          </a:p>
        </p:txBody>
      </p:sp>
      <p:sp>
        <p:nvSpPr>
          <p:cNvPr id="6" name="Title 6"/>
          <p:cNvSpPr>
            <a:spLocks noGrp="1"/>
          </p:cNvSpPr>
          <p:nvPr>
            <p:ph type="title"/>
          </p:nvPr>
        </p:nvSpPr>
        <p:spPr>
          <a:xfrm>
            <a:off x="0" y="108001"/>
            <a:ext cx="7391400" cy="927588"/>
          </a:xfrm>
        </p:spPr>
        <p:txBody>
          <a:bodyPr/>
          <a:lstStyle/>
          <a:p>
            <a:pPr lvl="0" algn="r" rtl="1"/>
            <a:r>
              <a:rPr lang="fa-IR" sz="2800" b="1" dirty="0" smtClean="0">
                <a:solidFill>
                  <a:srgbClr val="0070C0"/>
                </a:solidFill>
                <a:cs typeface="B Nazanin" panose="00000400000000000000" pitchFamily="2" charset="-78"/>
              </a:rPr>
              <a:t>نتیجه‌گیری</a:t>
            </a:r>
            <a:endParaRPr lang="en-US" sz="2800" dirty="0">
              <a:solidFill>
                <a:srgbClr val="0070C0"/>
              </a:solidFill>
              <a:cs typeface="B Nazanin" panose="00000400000000000000" pitchFamily="2" charset="-78"/>
            </a:endParaRPr>
          </a:p>
        </p:txBody>
      </p:sp>
      <p:sp>
        <p:nvSpPr>
          <p:cNvPr id="9" name="Footer Placeholder 2"/>
          <p:cNvSpPr>
            <a:spLocks noGrp="1"/>
          </p:cNvSpPr>
          <p:nvPr>
            <p:ph type="ftr" sz="quarter" idx="12"/>
          </p:nvPr>
        </p:nvSpPr>
        <p:spPr>
          <a:xfrm>
            <a:off x="7239000" y="3110452"/>
            <a:ext cx="1725615" cy="1747298"/>
          </a:xfrm>
        </p:spPr>
        <p:txBody>
          <a:bodyPr/>
          <a:lstStyle/>
          <a:p>
            <a:pPr algn="ctr" rtl="1"/>
            <a:r>
              <a:rPr lang="fa-IR" b="1" dirty="0">
                <a:solidFill>
                  <a:srgbClr val="0070C0"/>
                </a:solidFill>
                <a:cs typeface="B Nazanin" panose="00000400000000000000" pitchFamily="2" charset="-78"/>
              </a:rPr>
              <a:t>بکارگیری روش‌های آماری و ریاضی در تصحیح اتوماتیک خطا</a:t>
            </a:r>
            <a:endParaRPr lang="en-GB" b="1" dirty="0">
              <a:solidFill>
                <a:srgbClr val="0070C0"/>
              </a:solidFill>
              <a:cs typeface="B Nazanin" panose="00000400000000000000" pitchFamily="2" charset="-78"/>
            </a:endParaRPr>
          </a:p>
          <a:p>
            <a:endParaRPr lang="en-US" dirty="0">
              <a:solidFill>
                <a:srgbClr val="0070C0"/>
              </a:solidFill>
            </a:endParaRPr>
          </a:p>
          <a:p>
            <a:pPr algn="ctr" rtl="1"/>
            <a:r>
              <a:rPr lang="fa-IR" dirty="0">
                <a:solidFill>
                  <a:srgbClr val="0070C0"/>
                </a:solidFill>
                <a:cs typeface="B Nazanin" panose="00000400000000000000" pitchFamily="2" charset="-78"/>
              </a:rPr>
              <a:t>الهام مهدی‌پور</a:t>
            </a:r>
            <a:endParaRPr lang="en-US" dirty="0">
              <a:solidFill>
                <a:srgbClr val="0070C0"/>
              </a:solidFill>
              <a:cs typeface="B Nazanin" panose="00000400000000000000" pitchFamily="2" charset="-78"/>
            </a:endParaRPr>
          </a:p>
          <a:p>
            <a:endParaRPr lang="en-US" dirty="0">
              <a:solidFill>
                <a:srgbClr val="0070C0"/>
              </a:solidFill>
            </a:endParaRPr>
          </a:p>
          <a:p>
            <a:pPr algn="ctr" rtl="1"/>
            <a:r>
              <a:rPr lang="fa-IR" dirty="0">
                <a:solidFill>
                  <a:srgbClr val="0070C0"/>
                </a:solidFill>
                <a:cs typeface="B Nazanin" panose="00000400000000000000" pitchFamily="2" charset="-78"/>
              </a:rPr>
              <a:t>دانشجوی دکتری دانشگاه یزد</a:t>
            </a:r>
            <a:endParaRPr lang="en-US" dirty="0">
              <a:solidFill>
                <a:srgbClr val="0070C0"/>
              </a:solidFill>
              <a:cs typeface="B Nazanin" panose="00000400000000000000" pitchFamily="2" charset="-78"/>
            </a:endParaRPr>
          </a:p>
          <a:p>
            <a:endParaRPr lang="en-US" dirty="0" smtClean="0"/>
          </a:p>
          <a:p>
            <a:r>
              <a:rPr lang="en-US" b="1" dirty="0" smtClean="0">
                <a:solidFill>
                  <a:srgbClr val="0070C0"/>
                </a:solidFill>
              </a:rPr>
              <a:t>Slide </a:t>
            </a:r>
            <a:fld id="{91D913BA-B0D8-4B51-9328-DFAA0B370309}" type="slidenum">
              <a:rPr lang="en-US" b="1" smtClean="0">
                <a:solidFill>
                  <a:srgbClr val="0070C0"/>
                </a:solidFill>
              </a:rPr>
              <a:pPr/>
              <a:t>17</a:t>
            </a:fld>
            <a:r>
              <a:rPr lang="en-US" b="1" dirty="0" smtClean="0">
                <a:solidFill>
                  <a:srgbClr val="0070C0"/>
                </a:solidFill>
              </a:rPr>
              <a:t>/19</a:t>
            </a:r>
            <a:endParaRPr lang="en-US" b="1" dirty="0">
              <a:solidFill>
                <a:srgbClr val="0070C0"/>
              </a:solidFill>
            </a:endParaRPr>
          </a:p>
        </p:txBody>
      </p:sp>
    </p:spTree>
    <p:extLst>
      <p:ext uri="{BB962C8B-B14F-4D97-AF65-F5344CB8AC3E}">
        <p14:creationId xmlns:p14="http://schemas.microsoft.com/office/powerpoint/2010/main" val="3034493663"/>
      </p:ext>
    </p:extLst>
  </p:cSld>
  <p:clrMapOvr>
    <a:masterClrMapping/>
  </p:clrMapOvr>
  <p:transition spd="slow">
    <p:wipe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9" y="1332711"/>
            <a:ext cx="6480719" cy="2839239"/>
          </a:xfrm>
          <a:prstGeom prst="rect">
            <a:avLst/>
          </a:prstGeom>
        </p:spPr>
        <p:txBody>
          <a:bodyPr wrap="square" lIns="68580" tIns="34290" rIns="68580" bIns="34290">
            <a:spAutoFit/>
          </a:bodyPr>
          <a:lstStyle/>
          <a:p>
            <a:pPr marL="285750" indent="-285750" algn="just" rtl="1">
              <a:buClr>
                <a:srgbClr val="00B0F0"/>
              </a:buClr>
              <a:buFont typeface="Wingdings" panose="05000000000000000000" pitchFamily="2" charset="2"/>
              <a:buChar char="Ø"/>
            </a:pPr>
            <a:r>
              <a:rPr lang="fa-IR" sz="2800" dirty="0" smtClean="0">
                <a:solidFill>
                  <a:srgbClr val="000000"/>
                </a:solidFill>
                <a:latin typeface="Times New Roman" pitchFamily="18" charset="0"/>
                <a:cs typeface="B Nazanin" panose="00000400000000000000" pitchFamily="2" charset="-78"/>
              </a:rPr>
              <a:t> پیشگیری و تصحیح اتوماتیک خطا</a:t>
            </a:r>
          </a:p>
          <a:p>
            <a:pPr marL="1200150" lvl="2" indent="-285750" algn="just" rtl="1">
              <a:buClr>
                <a:srgbClr val="00B0F0"/>
              </a:buClr>
              <a:buFont typeface="Wingdings" panose="05000000000000000000" pitchFamily="2" charset="2"/>
              <a:buChar char="Ø"/>
            </a:pPr>
            <a:r>
              <a:rPr lang="fa-IR" sz="2600" b="0" i="0" u="none" strike="noStrike" baseline="0" dirty="0" smtClean="0">
                <a:solidFill>
                  <a:srgbClr val="000000"/>
                </a:solidFill>
                <a:latin typeface="Times New Roman" pitchFamily="18" charset="0"/>
                <a:cs typeface="B Nazanin" panose="00000400000000000000" pitchFamily="2" charset="-78"/>
              </a:rPr>
              <a:t> تئوری</a:t>
            </a:r>
            <a:r>
              <a:rPr lang="fa-IR" sz="2600" b="0" i="0" u="none" strike="noStrike" dirty="0" smtClean="0">
                <a:solidFill>
                  <a:srgbClr val="000000"/>
                </a:solidFill>
                <a:latin typeface="Times New Roman" pitchFamily="18" charset="0"/>
                <a:cs typeface="B Nazanin" panose="00000400000000000000" pitchFamily="2" charset="-78"/>
              </a:rPr>
              <a:t> و علوم کامپیوتر</a:t>
            </a:r>
          </a:p>
          <a:p>
            <a:pPr marL="1200150" lvl="2" indent="-285750" algn="just" rtl="1">
              <a:buClr>
                <a:srgbClr val="00B0F0"/>
              </a:buClr>
              <a:buFont typeface="Wingdings" panose="05000000000000000000" pitchFamily="2" charset="2"/>
              <a:buChar char="Ø"/>
            </a:pPr>
            <a:endParaRPr lang="fa-IR" sz="2800" dirty="0">
              <a:solidFill>
                <a:srgbClr val="000000"/>
              </a:solidFill>
              <a:latin typeface="Times New Roman" pitchFamily="18" charset="0"/>
              <a:cs typeface="B Nazanin" panose="00000400000000000000" pitchFamily="2" charset="-78"/>
            </a:endParaRPr>
          </a:p>
          <a:p>
            <a:pPr marL="1200150" lvl="2" indent="-285750" algn="just" rtl="1">
              <a:buClr>
                <a:srgbClr val="00B0F0"/>
              </a:buClr>
              <a:buFont typeface="Wingdings" panose="05000000000000000000" pitchFamily="2" charset="2"/>
              <a:buChar char="Ø"/>
            </a:pPr>
            <a:endParaRPr lang="fa-IR" b="0" i="0" u="none" strike="noStrike" dirty="0" smtClean="0">
              <a:solidFill>
                <a:srgbClr val="000000"/>
              </a:solidFill>
              <a:latin typeface="Times New Roman" pitchFamily="18" charset="0"/>
              <a:cs typeface="B Nazanin" panose="00000400000000000000" pitchFamily="2" charset="-78"/>
            </a:endParaRPr>
          </a:p>
          <a:p>
            <a:pPr marL="285750" indent="-285750" algn="just" rtl="1">
              <a:buClr>
                <a:srgbClr val="00B0F0"/>
              </a:buClr>
              <a:buFont typeface="Wingdings" panose="05000000000000000000" pitchFamily="2" charset="2"/>
              <a:buChar char="Ø"/>
            </a:pPr>
            <a:r>
              <a:rPr lang="fa-IR" sz="2800" dirty="0" smtClean="0">
                <a:cs typeface="B Nazanin" panose="00000400000000000000" pitchFamily="2" charset="-78"/>
              </a:rPr>
              <a:t> هدف </a:t>
            </a:r>
            <a:r>
              <a:rPr lang="fa-IR" sz="2800" dirty="0">
                <a:cs typeface="B Nazanin" panose="00000400000000000000" pitchFamily="2" charset="-78"/>
              </a:rPr>
              <a:t>سیستم‌های تصحیح </a:t>
            </a:r>
            <a:r>
              <a:rPr lang="fa-IR" sz="2800" dirty="0" smtClean="0">
                <a:cs typeface="B Nazanin" panose="00000400000000000000" pitchFamily="2" charset="-78"/>
              </a:rPr>
              <a:t>نگارش</a:t>
            </a:r>
          </a:p>
          <a:p>
            <a:pPr marL="1200150" lvl="2" indent="-285750" algn="just" rtl="1">
              <a:buClr>
                <a:srgbClr val="00B0F0"/>
              </a:buClr>
              <a:buFont typeface="Wingdings" panose="05000000000000000000" pitchFamily="2" charset="2"/>
              <a:buChar char="Ø"/>
            </a:pPr>
            <a:r>
              <a:rPr lang="fa-IR" sz="2600" b="0" i="0" u="none" strike="noStrike" baseline="0" dirty="0" smtClean="0">
                <a:solidFill>
                  <a:srgbClr val="000000"/>
                </a:solidFill>
                <a:latin typeface="Times New Roman" pitchFamily="18" charset="0"/>
                <a:cs typeface="B Nazanin" panose="00000400000000000000" pitchFamily="2" charset="-78"/>
              </a:rPr>
              <a:t> تصحیح نگارش</a:t>
            </a:r>
            <a:r>
              <a:rPr lang="fa-IR" sz="2600" b="0" i="0" u="none" strike="noStrike" dirty="0" smtClean="0">
                <a:solidFill>
                  <a:srgbClr val="000000"/>
                </a:solidFill>
                <a:latin typeface="Times New Roman" pitchFamily="18" charset="0"/>
                <a:cs typeface="B Nazanin" panose="00000400000000000000" pitchFamily="2" charset="-78"/>
              </a:rPr>
              <a:t> غیرکلامی</a:t>
            </a:r>
          </a:p>
          <a:p>
            <a:pPr marL="1200150" lvl="2" indent="-285750" algn="just" rtl="1">
              <a:buClr>
                <a:srgbClr val="00B0F0"/>
              </a:buClr>
              <a:buFont typeface="Wingdings" panose="05000000000000000000" pitchFamily="2" charset="2"/>
              <a:buChar char="Ø"/>
            </a:pPr>
            <a:r>
              <a:rPr lang="fa-IR" sz="2600" baseline="0" dirty="0" smtClean="0">
                <a:solidFill>
                  <a:srgbClr val="000000"/>
                </a:solidFill>
                <a:latin typeface="Times New Roman" pitchFamily="18" charset="0"/>
                <a:cs typeface="B Nazanin" panose="00000400000000000000" pitchFamily="2" charset="-78"/>
              </a:rPr>
              <a:t> تصحیح</a:t>
            </a:r>
            <a:r>
              <a:rPr lang="fa-IR" sz="2600" dirty="0" smtClean="0">
                <a:solidFill>
                  <a:srgbClr val="000000"/>
                </a:solidFill>
                <a:latin typeface="Times New Roman" pitchFamily="18" charset="0"/>
                <a:cs typeface="B Nazanin" panose="00000400000000000000" pitchFamily="2" charset="-78"/>
              </a:rPr>
              <a:t> نگارش کلمه واقعی</a:t>
            </a:r>
            <a:endParaRPr lang="en-US" sz="2600" b="0" i="0" u="none" strike="noStrike" baseline="0" dirty="0" smtClean="0">
              <a:solidFill>
                <a:srgbClr val="000000"/>
              </a:solidFill>
              <a:latin typeface="Times New Roman" pitchFamily="18" charset="0"/>
              <a:cs typeface="B Nazanin" panose="00000400000000000000" pitchFamily="2" charset="-78"/>
            </a:endParaRPr>
          </a:p>
        </p:txBody>
      </p:sp>
      <p:sp>
        <p:nvSpPr>
          <p:cNvPr id="6" name="Title 6"/>
          <p:cNvSpPr>
            <a:spLocks noGrp="1"/>
          </p:cNvSpPr>
          <p:nvPr>
            <p:ph type="title"/>
          </p:nvPr>
        </p:nvSpPr>
        <p:spPr>
          <a:xfrm>
            <a:off x="358776" y="108001"/>
            <a:ext cx="6877051" cy="927588"/>
          </a:xfrm>
        </p:spPr>
        <p:txBody>
          <a:bodyPr/>
          <a:lstStyle/>
          <a:p>
            <a:pPr algn="r" rtl="1"/>
            <a:r>
              <a:rPr lang="fa-IR" sz="3600" b="1" dirty="0" smtClean="0">
                <a:solidFill>
                  <a:srgbClr val="0070C0"/>
                </a:solidFill>
                <a:cs typeface="B Nazanin" panose="00000400000000000000" pitchFamily="2" charset="-78"/>
              </a:rPr>
              <a:t>چالش</a:t>
            </a:r>
            <a:endParaRPr lang="en-US" sz="3600" b="1" dirty="0">
              <a:solidFill>
                <a:srgbClr val="0070C0"/>
              </a:solidFill>
              <a:cs typeface="B Nazanin" panose="00000400000000000000" pitchFamily="2" charset="-78"/>
            </a:endParaRPr>
          </a:p>
        </p:txBody>
      </p:sp>
      <p:sp>
        <p:nvSpPr>
          <p:cNvPr id="5" name="Footer Placeholder 2"/>
          <p:cNvSpPr>
            <a:spLocks noGrp="1"/>
          </p:cNvSpPr>
          <p:nvPr>
            <p:ph type="ftr" sz="quarter" idx="16"/>
          </p:nvPr>
        </p:nvSpPr>
        <p:spPr>
          <a:xfrm>
            <a:off x="7162800" y="3333750"/>
            <a:ext cx="1703891" cy="1523700"/>
          </a:xfrm>
        </p:spPr>
        <p:txBody>
          <a:bodyPr/>
          <a:lstStyle/>
          <a:p>
            <a:pPr algn="ctr" rtl="1"/>
            <a:r>
              <a:rPr lang="fa-IR" b="1" dirty="0" smtClean="0">
                <a:solidFill>
                  <a:srgbClr val="0070C0"/>
                </a:solidFill>
                <a:cs typeface="B Nazanin" panose="00000400000000000000" pitchFamily="2" charset="-78"/>
              </a:rPr>
              <a:t>بکارگیری </a:t>
            </a:r>
            <a:r>
              <a:rPr lang="fa-IR" b="1" dirty="0">
                <a:solidFill>
                  <a:srgbClr val="0070C0"/>
                </a:solidFill>
                <a:cs typeface="B Nazanin" panose="00000400000000000000" pitchFamily="2" charset="-78"/>
              </a:rPr>
              <a:t>روش‌های آماری و ریاضی در تصحیح اتوماتیک خطا</a:t>
            </a:r>
            <a:endParaRPr lang="en-GB" b="1" dirty="0">
              <a:solidFill>
                <a:srgbClr val="0070C0"/>
              </a:solidFill>
              <a:cs typeface="B Nazanin" panose="00000400000000000000" pitchFamily="2" charset="-78"/>
            </a:endParaRPr>
          </a:p>
          <a:p>
            <a:endParaRPr lang="en-US" dirty="0">
              <a:solidFill>
                <a:srgbClr val="0070C0"/>
              </a:solidFill>
            </a:endParaRPr>
          </a:p>
          <a:p>
            <a:pPr algn="ctr" rtl="1"/>
            <a:r>
              <a:rPr lang="fa-IR" dirty="0">
                <a:solidFill>
                  <a:srgbClr val="0070C0"/>
                </a:solidFill>
                <a:cs typeface="B Nazanin" panose="00000400000000000000" pitchFamily="2" charset="-78"/>
              </a:rPr>
              <a:t>الهام مهدی‌پور</a:t>
            </a:r>
            <a:endParaRPr lang="en-US" dirty="0">
              <a:solidFill>
                <a:srgbClr val="0070C0"/>
              </a:solidFill>
              <a:cs typeface="B Nazanin" panose="00000400000000000000" pitchFamily="2" charset="-78"/>
            </a:endParaRPr>
          </a:p>
          <a:p>
            <a:endParaRPr lang="en-US" dirty="0">
              <a:solidFill>
                <a:srgbClr val="0070C0"/>
              </a:solidFill>
            </a:endParaRPr>
          </a:p>
          <a:p>
            <a:pPr algn="ctr" rtl="1"/>
            <a:r>
              <a:rPr lang="fa-IR" dirty="0">
                <a:solidFill>
                  <a:srgbClr val="0070C0"/>
                </a:solidFill>
                <a:cs typeface="B Nazanin" panose="00000400000000000000" pitchFamily="2" charset="-78"/>
              </a:rPr>
              <a:t>دانشجوی دکتری دانشگاه یزد</a:t>
            </a:r>
            <a:endParaRPr lang="en-US" dirty="0">
              <a:solidFill>
                <a:srgbClr val="0070C0"/>
              </a:solidFill>
              <a:cs typeface="B Nazanin" panose="00000400000000000000" pitchFamily="2" charset="-78"/>
            </a:endParaRPr>
          </a:p>
          <a:p>
            <a:endParaRPr lang="en-US" dirty="0" smtClean="0"/>
          </a:p>
          <a:p>
            <a:r>
              <a:rPr lang="en-US" b="1" dirty="0" smtClean="0">
                <a:solidFill>
                  <a:srgbClr val="0070C0"/>
                </a:solidFill>
              </a:rPr>
              <a:t>Slide </a:t>
            </a:r>
            <a:fld id="{91D913BA-B0D8-4B51-9328-DFAA0B370309}" type="slidenum">
              <a:rPr lang="en-US" b="1" smtClean="0">
                <a:solidFill>
                  <a:srgbClr val="0070C0"/>
                </a:solidFill>
              </a:rPr>
              <a:pPr/>
              <a:t>2</a:t>
            </a:fld>
            <a:r>
              <a:rPr lang="en-US" b="1" dirty="0" smtClean="0">
                <a:solidFill>
                  <a:srgbClr val="0070C0"/>
                </a:solidFill>
              </a:rPr>
              <a:t>/19</a:t>
            </a:r>
            <a:endParaRPr lang="en-US" b="1" dirty="0">
              <a:solidFill>
                <a:srgbClr val="0070C0"/>
              </a:solidFill>
            </a:endParaRPr>
          </a:p>
        </p:txBody>
      </p:sp>
    </p:spTree>
    <p:extLst>
      <p:ext uri="{BB962C8B-B14F-4D97-AF65-F5344CB8AC3E}">
        <p14:creationId xmlns:p14="http://schemas.microsoft.com/office/powerpoint/2010/main" val="333328788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250" y="1200150"/>
            <a:ext cx="6476981" cy="2870016"/>
          </a:xfrm>
          <a:prstGeom prst="rect">
            <a:avLst/>
          </a:prstGeom>
        </p:spPr>
        <p:txBody>
          <a:bodyPr wrap="square" lIns="68580" tIns="34290" rIns="68580" bIns="34290">
            <a:spAutoFit/>
          </a:bodyPr>
          <a:lstStyle/>
          <a:p>
            <a:pPr marL="285750" indent="-285750" algn="just" rtl="1">
              <a:buClr>
                <a:srgbClr val="00B0F0"/>
              </a:buClr>
              <a:buFont typeface="Wingdings" panose="05000000000000000000" pitchFamily="2" charset="2"/>
              <a:buChar char="Ø"/>
            </a:pPr>
            <a:r>
              <a:rPr lang="fa-IR" sz="2800" dirty="0" smtClean="0">
                <a:latin typeface="Times New Roman" panose="02020603050405020304" pitchFamily="18" charset="0"/>
                <a:cs typeface="B Nazanin" panose="00000400000000000000" pitchFamily="2" charset="-78"/>
              </a:rPr>
              <a:t> جستجو در دیکشنری</a:t>
            </a:r>
          </a:p>
          <a:p>
            <a:pPr marL="285750" indent="-285750" algn="just" rtl="1">
              <a:buClr>
                <a:srgbClr val="00B0F0"/>
              </a:buClr>
              <a:buFont typeface="Wingdings" panose="05000000000000000000" pitchFamily="2" charset="2"/>
              <a:buChar char="Ø"/>
            </a:pPr>
            <a:r>
              <a:rPr lang="fa-IR" sz="2800" dirty="0" smtClean="0">
                <a:latin typeface="Times New Roman" panose="02020603050405020304" pitchFamily="18" charset="0"/>
                <a:cs typeface="B Nazanin" panose="00000400000000000000" pitchFamily="2" charset="-78"/>
              </a:rPr>
              <a:t> اصلاح خطاهای غیرکلامی</a:t>
            </a:r>
          </a:p>
          <a:p>
            <a:pPr marL="804863" lvl="2" indent="-285750" algn="just" rtl="1">
              <a:buClr>
                <a:srgbClr val="00B0F0"/>
              </a:buClr>
              <a:buFont typeface="Wingdings" panose="05000000000000000000" pitchFamily="2" charset="2"/>
              <a:buChar char="Ø"/>
            </a:pPr>
            <a:r>
              <a:rPr lang="fa-IR" sz="2600" dirty="0" smtClean="0">
                <a:latin typeface="Times New Roman" panose="02020603050405020304" pitchFamily="18" charset="0"/>
                <a:cs typeface="B Nazanin" panose="00000400000000000000" pitchFamily="2" charset="-78"/>
              </a:rPr>
              <a:t> تولید کلمات پیشنهادی</a:t>
            </a:r>
          </a:p>
          <a:p>
            <a:pPr marL="1201738" lvl="4" indent="-285750" algn="just" rtl="1">
              <a:buClr>
                <a:srgbClr val="00B0F0"/>
              </a:buClr>
              <a:buFont typeface="Wingdings" panose="05000000000000000000" pitchFamily="2" charset="2"/>
              <a:buChar char="Ø"/>
              <a:tabLst>
                <a:tab pos="1255713" algn="l"/>
              </a:tabLst>
            </a:pPr>
            <a:r>
              <a:rPr lang="fa-IR" sz="2400" dirty="0">
                <a:cs typeface="B Nazanin" panose="00000400000000000000" pitchFamily="2" charset="-78"/>
              </a:rPr>
              <a:t>کلمات درستی که حروفی مشابه کلمه مورد نظر </a:t>
            </a:r>
            <a:r>
              <a:rPr lang="fa-IR" sz="2400" dirty="0" smtClean="0">
                <a:cs typeface="B Nazanin" panose="00000400000000000000" pitchFamily="2" charset="-78"/>
              </a:rPr>
              <a:t>دارند.</a:t>
            </a:r>
            <a:endParaRPr lang="fa-IR" sz="2400" dirty="0" smtClean="0">
              <a:latin typeface="Times New Roman" panose="02020603050405020304" pitchFamily="18" charset="0"/>
              <a:cs typeface="B Nazanin" panose="00000400000000000000" pitchFamily="2" charset="-78"/>
            </a:endParaRPr>
          </a:p>
          <a:p>
            <a:pPr marL="804863" lvl="2" indent="-285750" algn="just" rtl="1">
              <a:buClr>
                <a:srgbClr val="00B0F0"/>
              </a:buClr>
              <a:buFont typeface="Wingdings" panose="05000000000000000000" pitchFamily="2" charset="2"/>
              <a:buChar char="Ø"/>
            </a:pPr>
            <a:r>
              <a:rPr lang="fa-IR" sz="2800" dirty="0">
                <a:latin typeface="Times New Roman" panose="02020603050405020304" pitchFamily="18" charset="0"/>
                <a:cs typeface="B Nazanin" panose="00000400000000000000" pitchFamily="2" charset="-78"/>
              </a:rPr>
              <a:t> </a:t>
            </a:r>
            <a:r>
              <a:rPr lang="fa-IR" sz="2600" dirty="0" smtClean="0">
                <a:latin typeface="Times New Roman" panose="02020603050405020304" pitchFamily="18" charset="0"/>
                <a:cs typeface="B Nazanin" panose="00000400000000000000" pitchFamily="2" charset="-78"/>
              </a:rPr>
              <a:t>بکارگیری معیار فاصله بین مبدأ و تراز خطا</a:t>
            </a:r>
          </a:p>
          <a:p>
            <a:pPr marL="2114550" lvl="4" indent="-285750" algn="just" rtl="1">
              <a:buClr>
                <a:srgbClr val="00B0F0"/>
              </a:buClr>
              <a:buFont typeface="Wingdings" panose="05000000000000000000" pitchFamily="2" charset="2"/>
              <a:buChar char="Ø"/>
            </a:pPr>
            <a:r>
              <a:rPr lang="fa-IR" sz="2400" dirty="0" smtClean="0"/>
              <a:t> </a:t>
            </a:r>
            <a:r>
              <a:rPr lang="fa-IR" sz="2400" dirty="0" smtClean="0">
                <a:cs typeface="B Nazanin" panose="00000400000000000000" pitchFamily="2" charset="-78"/>
              </a:rPr>
              <a:t>الگوریتم </a:t>
            </a:r>
            <a:r>
              <a:rPr lang="fa-IR" sz="2400" dirty="0">
                <a:cs typeface="B Nazanin" panose="00000400000000000000" pitchFamily="2" charset="-78"/>
              </a:rPr>
              <a:t>حداقل فاصله </a:t>
            </a:r>
            <a:r>
              <a:rPr lang="fa-IR" sz="2400" dirty="0" smtClean="0">
                <a:cs typeface="B Nazanin" panose="00000400000000000000" pitchFamily="2" charset="-78"/>
              </a:rPr>
              <a:t>ویرایشی</a:t>
            </a:r>
          </a:p>
          <a:p>
            <a:pPr marL="2114550" lvl="4" indent="-285750" algn="just" rtl="1">
              <a:buClr>
                <a:srgbClr val="00B0F0"/>
              </a:buClr>
              <a:buFont typeface="Wingdings" panose="05000000000000000000" pitchFamily="2" charset="2"/>
              <a:buChar char="Ø"/>
            </a:pPr>
            <a:r>
              <a:rPr lang="fa-IR" sz="2400" dirty="0" smtClean="0">
                <a:latin typeface="Times New Roman" panose="02020603050405020304" pitchFamily="18" charset="0"/>
                <a:cs typeface="B Nazanin" panose="00000400000000000000" pitchFamily="2" charset="-78"/>
              </a:rPr>
              <a:t> رتبه‌بندی کلمات پیشنهادی</a:t>
            </a:r>
            <a:endParaRPr lang="en-US" sz="2400" dirty="0">
              <a:latin typeface="Times New Roman" panose="02020603050405020304" pitchFamily="18" charset="0"/>
              <a:cs typeface="B Nazanin" panose="00000400000000000000" pitchFamily="2" charset="-78"/>
            </a:endParaRPr>
          </a:p>
        </p:txBody>
      </p:sp>
      <p:sp>
        <p:nvSpPr>
          <p:cNvPr id="26" name="Title 6"/>
          <p:cNvSpPr>
            <a:spLocks noGrp="1"/>
          </p:cNvSpPr>
          <p:nvPr>
            <p:ph type="title"/>
          </p:nvPr>
        </p:nvSpPr>
        <p:spPr>
          <a:xfrm>
            <a:off x="358776" y="108001"/>
            <a:ext cx="6877051" cy="927588"/>
          </a:xfrm>
        </p:spPr>
        <p:txBody>
          <a:bodyPr/>
          <a:lstStyle/>
          <a:p>
            <a:pPr algn="r" rtl="1"/>
            <a:r>
              <a:rPr lang="fa-IR" sz="3600" b="1" dirty="0" smtClean="0">
                <a:solidFill>
                  <a:srgbClr val="0070C0"/>
                </a:solidFill>
                <a:cs typeface="B Nazanin" panose="00000400000000000000" pitchFamily="2" charset="-78"/>
              </a:rPr>
              <a:t>شناسایی خطاهای غیرکلامی</a:t>
            </a:r>
            <a:endParaRPr lang="en-US" sz="3600" b="1" dirty="0">
              <a:solidFill>
                <a:srgbClr val="0070C0"/>
              </a:solidFill>
              <a:cs typeface="B Nazanin" panose="00000400000000000000" pitchFamily="2" charset="-78"/>
            </a:endParaRPr>
          </a:p>
        </p:txBody>
      </p:sp>
      <p:sp>
        <p:nvSpPr>
          <p:cNvPr id="5" name="Footer Placeholder 2"/>
          <p:cNvSpPr>
            <a:spLocks noGrp="1"/>
          </p:cNvSpPr>
          <p:nvPr>
            <p:ph type="ftr" sz="quarter" idx="16"/>
          </p:nvPr>
        </p:nvSpPr>
        <p:spPr>
          <a:xfrm>
            <a:off x="7165887" y="3257550"/>
            <a:ext cx="1749513" cy="1599900"/>
          </a:xfrm>
        </p:spPr>
        <p:txBody>
          <a:bodyPr/>
          <a:lstStyle/>
          <a:p>
            <a:pPr algn="ctr" rtl="1"/>
            <a:r>
              <a:rPr lang="fa-IR" b="1" dirty="0">
                <a:solidFill>
                  <a:srgbClr val="0070C0"/>
                </a:solidFill>
                <a:cs typeface="B Nazanin" panose="00000400000000000000" pitchFamily="2" charset="-78"/>
              </a:rPr>
              <a:t>بکارگیری روش‌های آماری و ریاضی در تصحیح اتوماتیک خطا</a:t>
            </a:r>
            <a:endParaRPr lang="en-GB" b="1" dirty="0">
              <a:solidFill>
                <a:srgbClr val="0070C0"/>
              </a:solidFill>
              <a:cs typeface="B Nazanin" panose="00000400000000000000" pitchFamily="2" charset="-78"/>
            </a:endParaRPr>
          </a:p>
          <a:p>
            <a:endParaRPr lang="en-US" dirty="0">
              <a:solidFill>
                <a:srgbClr val="0070C0"/>
              </a:solidFill>
            </a:endParaRPr>
          </a:p>
          <a:p>
            <a:pPr algn="ctr" rtl="1"/>
            <a:r>
              <a:rPr lang="fa-IR" dirty="0">
                <a:solidFill>
                  <a:srgbClr val="0070C0"/>
                </a:solidFill>
                <a:cs typeface="B Nazanin" panose="00000400000000000000" pitchFamily="2" charset="-78"/>
              </a:rPr>
              <a:t>الهام مهدی‌پور</a:t>
            </a:r>
            <a:endParaRPr lang="en-US" dirty="0">
              <a:solidFill>
                <a:srgbClr val="0070C0"/>
              </a:solidFill>
              <a:cs typeface="B Nazanin" panose="00000400000000000000" pitchFamily="2" charset="-78"/>
            </a:endParaRPr>
          </a:p>
          <a:p>
            <a:endParaRPr lang="en-US" dirty="0">
              <a:solidFill>
                <a:srgbClr val="0070C0"/>
              </a:solidFill>
            </a:endParaRPr>
          </a:p>
          <a:p>
            <a:pPr algn="ctr" rtl="1"/>
            <a:r>
              <a:rPr lang="fa-IR" dirty="0">
                <a:solidFill>
                  <a:srgbClr val="0070C0"/>
                </a:solidFill>
                <a:cs typeface="B Nazanin" panose="00000400000000000000" pitchFamily="2" charset="-78"/>
              </a:rPr>
              <a:t>دانشجوی دکتری دانشگاه یزد</a:t>
            </a:r>
            <a:endParaRPr lang="en-US" dirty="0">
              <a:solidFill>
                <a:srgbClr val="0070C0"/>
              </a:solidFill>
              <a:cs typeface="B Nazanin" panose="00000400000000000000" pitchFamily="2" charset="-78"/>
            </a:endParaRPr>
          </a:p>
          <a:p>
            <a:endParaRPr lang="en-US" dirty="0" smtClean="0"/>
          </a:p>
          <a:p>
            <a:r>
              <a:rPr lang="en-US" b="1" dirty="0" smtClean="0">
                <a:solidFill>
                  <a:srgbClr val="0070C0"/>
                </a:solidFill>
              </a:rPr>
              <a:t>Slide </a:t>
            </a:r>
            <a:fld id="{91D913BA-B0D8-4B51-9328-DFAA0B370309}" type="slidenum">
              <a:rPr lang="en-US" b="1" smtClean="0">
                <a:solidFill>
                  <a:srgbClr val="0070C0"/>
                </a:solidFill>
              </a:rPr>
              <a:pPr/>
              <a:t>3</a:t>
            </a:fld>
            <a:r>
              <a:rPr lang="en-US" b="1" dirty="0" smtClean="0">
                <a:solidFill>
                  <a:srgbClr val="0070C0"/>
                </a:solidFill>
              </a:rPr>
              <a:t>/19</a:t>
            </a:r>
            <a:endParaRPr lang="en-US" b="1" dirty="0">
              <a:solidFill>
                <a:srgbClr val="0070C0"/>
              </a:solidFill>
            </a:endParaRPr>
          </a:p>
        </p:txBody>
      </p:sp>
    </p:spTree>
    <p:extLst>
      <p:ext uri="{BB962C8B-B14F-4D97-AF65-F5344CB8AC3E}">
        <p14:creationId xmlns:p14="http://schemas.microsoft.com/office/powerpoint/2010/main" val="301592841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285750" indent="-285750" algn="r" rtl="1">
              <a:buFont typeface="Wingdings" panose="05000000000000000000" pitchFamily="2" charset="2"/>
              <a:buChar char="Ø"/>
            </a:pPr>
            <a:r>
              <a:rPr lang="fa-IR" sz="2800" dirty="0">
                <a:cs typeface="B Nazanin" panose="00000400000000000000" pitchFamily="2" charset="-78"/>
              </a:rPr>
              <a:t> </a:t>
            </a:r>
            <a:r>
              <a:rPr lang="fa-IR" sz="2800" dirty="0" smtClean="0">
                <a:cs typeface="B Nazanin" panose="00000400000000000000" pitchFamily="2" charset="-78"/>
              </a:rPr>
              <a:t>هر کلمه متن می‌تواند یک خطا باشد</a:t>
            </a:r>
          </a:p>
          <a:p>
            <a:pPr marL="285750" indent="-285750" algn="r" rtl="1">
              <a:buFont typeface="Wingdings" panose="05000000000000000000" pitchFamily="2" charset="2"/>
              <a:buChar char="Ø"/>
            </a:pPr>
            <a:endParaRPr lang="fa-IR" sz="2800" dirty="0" smtClean="0">
              <a:cs typeface="B Nazanin" panose="00000400000000000000" pitchFamily="2" charset="-78"/>
            </a:endParaRPr>
          </a:p>
          <a:p>
            <a:pPr marL="285750" indent="-285750" algn="r" rtl="1">
              <a:buFont typeface="Wingdings" panose="05000000000000000000" pitchFamily="2" charset="2"/>
              <a:buChar char="Ø"/>
            </a:pPr>
            <a:r>
              <a:rPr lang="fa-IR" sz="2800" dirty="0" smtClean="0">
                <a:cs typeface="B Nazanin" panose="00000400000000000000" pitchFamily="2" charset="-78"/>
              </a:rPr>
              <a:t> مشکل‌ترین کار</a:t>
            </a:r>
          </a:p>
          <a:p>
            <a:pPr marL="556975" lvl="1" indent="-285750" algn="r" rtl="1">
              <a:buFont typeface="Wingdings" panose="05000000000000000000" pitchFamily="2" charset="2"/>
              <a:buChar char="Ø"/>
            </a:pPr>
            <a:r>
              <a:rPr lang="fa-IR" sz="2600" dirty="0">
                <a:cs typeface="B Nazanin" panose="00000400000000000000" pitchFamily="2" charset="-78"/>
              </a:rPr>
              <a:t> </a:t>
            </a:r>
            <a:r>
              <a:rPr lang="fa-IR" sz="2600" dirty="0" smtClean="0">
                <a:cs typeface="B Nazanin" panose="00000400000000000000" pitchFamily="2" charset="-78"/>
              </a:rPr>
              <a:t>مدل کانال نویزی</a:t>
            </a:r>
          </a:p>
          <a:p>
            <a:pPr marL="556975" lvl="1" indent="-285750" algn="r" rtl="1">
              <a:buFont typeface="Wingdings" panose="05000000000000000000" pitchFamily="2" charset="2"/>
              <a:buChar char="Ø"/>
            </a:pPr>
            <a:r>
              <a:rPr lang="fa-IR" sz="2600" dirty="0" smtClean="0">
                <a:cs typeface="B Nazanin" panose="00000400000000000000" pitchFamily="2" charset="-78"/>
              </a:rPr>
              <a:t> پیشنهاد کلمات صحیح</a:t>
            </a:r>
          </a:p>
          <a:p>
            <a:pPr marL="556975" lvl="1" indent="-285750" algn="r" rtl="1">
              <a:buFont typeface="Wingdings" panose="05000000000000000000" pitchFamily="2" charset="2"/>
              <a:buChar char="Ø"/>
            </a:pPr>
            <a:r>
              <a:rPr lang="fa-IR" sz="2600" dirty="0" smtClean="0">
                <a:cs typeface="B Nazanin" panose="00000400000000000000" pitchFamily="2" charset="-78"/>
              </a:rPr>
              <a:t> رتبه‌بندی بر اساس بیشترین شباهت به کلمه اصلی</a:t>
            </a:r>
          </a:p>
          <a:p>
            <a:pPr marL="285750" indent="-285750" algn="r" rtl="1">
              <a:buFont typeface="Wingdings" panose="05000000000000000000" pitchFamily="2" charset="2"/>
              <a:buChar char="Ø"/>
            </a:pPr>
            <a:endParaRPr lang="fa-IR" sz="2800" dirty="0">
              <a:cs typeface="B Nazanin" panose="00000400000000000000" pitchFamily="2" charset="-78"/>
            </a:endParaRPr>
          </a:p>
        </p:txBody>
      </p:sp>
      <p:sp>
        <p:nvSpPr>
          <p:cNvPr id="26" name="Title 6"/>
          <p:cNvSpPr>
            <a:spLocks noGrp="1"/>
          </p:cNvSpPr>
          <p:nvPr>
            <p:ph type="title"/>
          </p:nvPr>
        </p:nvSpPr>
        <p:spPr/>
        <p:txBody>
          <a:bodyPr/>
          <a:lstStyle/>
          <a:p>
            <a:pPr algn="r" rtl="1"/>
            <a:r>
              <a:rPr lang="fa-IR" sz="3600" b="1" dirty="0" smtClean="0">
                <a:solidFill>
                  <a:srgbClr val="0070C0"/>
                </a:solidFill>
                <a:cs typeface="B Nazanin" panose="00000400000000000000" pitchFamily="2" charset="-78"/>
              </a:rPr>
              <a:t>شناسایی خطای کلمه واقعی</a:t>
            </a:r>
            <a:endParaRPr lang="en-US" sz="3600" b="1" dirty="0">
              <a:solidFill>
                <a:srgbClr val="0070C0"/>
              </a:solidFill>
              <a:cs typeface="B Nazanin" panose="00000400000000000000" pitchFamily="2" charset="-78"/>
            </a:endParaRPr>
          </a:p>
        </p:txBody>
      </p:sp>
      <p:sp>
        <p:nvSpPr>
          <p:cNvPr id="5" name="Footer Placeholder 2"/>
          <p:cNvSpPr>
            <a:spLocks noGrp="1"/>
          </p:cNvSpPr>
          <p:nvPr>
            <p:ph type="ftr" sz="quarter" idx="12"/>
          </p:nvPr>
        </p:nvSpPr>
        <p:spPr>
          <a:xfrm>
            <a:off x="7162800" y="3257550"/>
            <a:ext cx="1728787" cy="1600200"/>
          </a:xfrm>
        </p:spPr>
        <p:txBody>
          <a:bodyPr/>
          <a:lstStyle/>
          <a:p>
            <a:pPr algn="ctr" rtl="1"/>
            <a:r>
              <a:rPr lang="fa-IR" dirty="0" smtClean="0">
                <a:solidFill>
                  <a:srgbClr val="0070C0"/>
                </a:solidFill>
                <a:cs typeface="B Nazanin" panose="00000400000000000000" pitchFamily="2" charset="-78"/>
              </a:rPr>
              <a:t>بکارگیری </a:t>
            </a:r>
            <a:r>
              <a:rPr lang="fa-IR" dirty="0">
                <a:solidFill>
                  <a:srgbClr val="0070C0"/>
                </a:solidFill>
                <a:cs typeface="B Nazanin" panose="00000400000000000000" pitchFamily="2" charset="-78"/>
              </a:rPr>
              <a:t>روش‌های آماری و ریاضی در تصحیح اتوماتیک خطا</a:t>
            </a:r>
            <a:endParaRPr lang="en-GB" dirty="0">
              <a:solidFill>
                <a:srgbClr val="0070C0"/>
              </a:solidFill>
              <a:cs typeface="B Nazanin" panose="00000400000000000000" pitchFamily="2" charset="-78"/>
            </a:endParaRPr>
          </a:p>
          <a:p>
            <a:endParaRPr lang="en-US" dirty="0">
              <a:solidFill>
                <a:srgbClr val="0070C0"/>
              </a:solidFill>
            </a:endParaRPr>
          </a:p>
          <a:p>
            <a:pPr algn="ctr" rtl="1"/>
            <a:r>
              <a:rPr lang="fa-IR" dirty="0">
                <a:solidFill>
                  <a:srgbClr val="0070C0"/>
                </a:solidFill>
                <a:cs typeface="B Nazanin" panose="00000400000000000000" pitchFamily="2" charset="-78"/>
              </a:rPr>
              <a:t>الهام </a:t>
            </a:r>
            <a:r>
              <a:rPr lang="fa-IR" dirty="0" smtClean="0">
                <a:solidFill>
                  <a:srgbClr val="0070C0"/>
                </a:solidFill>
                <a:cs typeface="B Nazanin" panose="00000400000000000000" pitchFamily="2" charset="-78"/>
              </a:rPr>
              <a:t>مهدی‌پور</a:t>
            </a:r>
          </a:p>
          <a:p>
            <a:pPr algn="ctr" rtl="1"/>
            <a:endParaRPr lang="en-US" dirty="0">
              <a:solidFill>
                <a:srgbClr val="0070C0"/>
              </a:solidFill>
              <a:cs typeface="B Nazanin" panose="00000400000000000000" pitchFamily="2" charset="-78"/>
            </a:endParaRPr>
          </a:p>
          <a:p>
            <a:pPr algn="ctr" rtl="1"/>
            <a:r>
              <a:rPr lang="fa-IR" dirty="0" smtClean="0">
                <a:solidFill>
                  <a:srgbClr val="0070C0"/>
                </a:solidFill>
                <a:cs typeface="B Nazanin" panose="00000400000000000000" pitchFamily="2" charset="-78"/>
              </a:rPr>
              <a:t>دانشجوی </a:t>
            </a:r>
            <a:r>
              <a:rPr lang="fa-IR" dirty="0">
                <a:solidFill>
                  <a:srgbClr val="0070C0"/>
                </a:solidFill>
                <a:cs typeface="B Nazanin" panose="00000400000000000000" pitchFamily="2" charset="-78"/>
              </a:rPr>
              <a:t>دکتری دانشگاه یزد</a:t>
            </a:r>
            <a:endParaRPr lang="en-US" dirty="0">
              <a:solidFill>
                <a:srgbClr val="0070C0"/>
              </a:solidFill>
              <a:cs typeface="B Nazanin" panose="00000400000000000000" pitchFamily="2" charset="-78"/>
            </a:endParaRPr>
          </a:p>
          <a:p>
            <a:endParaRPr lang="en-US" dirty="0" smtClean="0"/>
          </a:p>
          <a:p>
            <a:r>
              <a:rPr lang="en-US" b="1" dirty="0" smtClean="0">
                <a:solidFill>
                  <a:srgbClr val="0070C0"/>
                </a:solidFill>
              </a:rPr>
              <a:t>slide </a:t>
            </a:r>
            <a:fld id="{91D913BA-B0D8-4B51-9328-DFAA0B370309}" type="slidenum">
              <a:rPr lang="en-US" b="1" smtClean="0">
                <a:solidFill>
                  <a:srgbClr val="0070C0"/>
                </a:solidFill>
              </a:rPr>
              <a:pPr/>
              <a:t>4</a:t>
            </a:fld>
            <a:r>
              <a:rPr lang="en-US" b="1" dirty="0" smtClean="0">
                <a:solidFill>
                  <a:srgbClr val="0070C0"/>
                </a:solidFill>
              </a:rPr>
              <a:t>/19</a:t>
            </a:r>
            <a:endParaRPr lang="en-US" b="1" dirty="0">
              <a:solidFill>
                <a:srgbClr val="0070C0"/>
              </a:solidFill>
            </a:endParaRPr>
          </a:p>
        </p:txBody>
      </p:sp>
      <p:sp>
        <p:nvSpPr>
          <p:cNvPr id="18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35" name="Rectangle 3"/>
          <p:cNvSpPr>
            <a:spLocks noChangeArrowheads="1"/>
          </p:cNvSpPr>
          <p:nvPr/>
        </p:nvSpPr>
        <p:spPr bwMode="auto">
          <a:xfrm>
            <a:off x="0" y="200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4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44" name="Rectangle 12"/>
          <p:cNvSpPr>
            <a:spLocks noChangeArrowheads="1"/>
          </p:cNvSpPr>
          <p:nvPr/>
        </p:nvSpPr>
        <p:spPr bwMode="auto">
          <a:xfrm>
            <a:off x="0" y="200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5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52" name="Rectangle 20"/>
          <p:cNvSpPr>
            <a:spLocks noChangeArrowheads="1"/>
          </p:cNvSpPr>
          <p:nvPr/>
        </p:nvSpPr>
        <p:spPr bwMode="auto">
          <a:xfrm>
            <a:off x="0" y="200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918223855"/>
      </p:ext>
    </p:extLst>
  </p:cSld>
  <p:clrMapOvr>
    <a:masterClrMapping/>
  </p:clrMapOvr>
  <p:transition spd="slow">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title"/>
          </p:nvPr>
        </p:nvSpPr>
        <p:spPr>
          <a:xfrm>
            <a:off x="0" y="123478"/>
            <a:ext cx="8157833" cy="857250"/>
          </a:xfrm>
        </p:spPr>
        <p:txBody>
          <a:bodyPr/>
          <a:lstStyle/>
          <a:p>
            <a:pPr algn="r" rtl="1"/>
            <a:r>
              <a:rPr lang="fa-IR" sz="3600" b="1" dirty="0" smtClean="0">
                <a:solidFill>
                  <a:srgbClr val="0070C0"/>
                </a:solidFill>
                <a:cs typeface="B Nazanin" panose="00000400000000000000" pitchFamily="2" charset="-78"/>
              </a:rPr>
              <a:t>روش‌های ریاضی و آماری در شناسایی خطای املایی</a:t>
            </a:r>
          </a:p>
        </p:txBody>
      </p:sp>
      <p:sp>
        <p:nvSpPr>
          <p:cNvPr id="3075" name="Rectangle 8"/>
          <p:cNvSpPr>
            <a:spLocks noGrp="1" noChangeArrowheads="1"/>
          </p:cNvSpPr>
          <p:nvPr>
            <p:ph type="body" idx="4294967295"/>
          </p:nvPr>
        </p:nvSpPr>
        <p:spPr>
          <a:xfrm>
            <a:off x="457200" y="1131590"/>
            <a:ext cx="6858000" cy="2506960"/>
          </a:xfrm>
          <a:prstGeom prst="rect">
            <a:avLst/>
          </a:prstGeom>
        </p:spPr>
        <p:txBody>
          <a:bodyPr/>
          <a:lstStyle/>
          <a:p>
            <a:pPr marL="285750" indent="-285750" algn="r" rtl="1">
              <a:buClr>
                <a:srgbClr val="00B0F0"/>
              </a:buClr>
              <a:buFont typeface="Wingdings" panose="05000000000000000000" pitchFamily="2" charset="2"/>
              <a:buChar char="Ø"/>
            </a:pPr>
            <a:r>
              <a:rPr lang="fa-IR" sz="2800" dirty="0" smtClean="0">
                <a:cs typeface="B Nazanin" panose="00000400000000000000" pitchFamily="2" charset="-78"/>
              </a:rPr>
              <a:t> مدل کانال نویزی</a:t>
            </a:r>
          </a:p>
          <a:p>
            <a:pPr marL="822325" lvl="2" indent="-285750" algn="r" rtl="1">
              <a:buClr>
                <a:srgbClr val="00B0F0"/>
              </a:buClr>
              <a:buFont typeface="Wingdings" panose="05000000000000000000" pitchFamily="2" charset="2"/>
              <a:buChar char="Ø"/>
            </a:pPr>
            <a:r>
              <a:rPr lang="fa-IR" sz="2800" dirty="0" smtClean="0">
                <a:cs typeface="B Nazanin" panose="00000400000000000000" pitchFamily="2" charset="-78"/>
              </a:rPr>
              <a:t> </a:t>
            </a:r>
            <a:r>
              <a:rPr lang="fa-IR" sz="2600" dirty="0" smtClean="0">
                <a:cs typeface="B Nazanin" panose="00000400000000000000" pitchFamily="2" charset="-78"/>
              </a:rPr>
              <a:t>احتمال شرطی بیزین</a:t>
            </a:r>
          </a:p>
          <a:p>
            <a:pPr algn="r" rtl="1">
              <a:buClr>
                <a:srgbClr val="00B0F0"/>
              </a:buClr>
            </a:pPr>
            <a:endParaRPr lang="de-DE" sz="2800" dirty="0">
              <a:cs typeface="B Nazanin" panose="00000400000000000000" pitchFamily="2" charset="-78"/>
            </a:endParaRPr>
          </a:p>
          <a:p>
            <a:pPr marL="342900" indent="-342900" algn="r" rtl="1" eaLnBrk="1" hangingPunct="1">
              <a:buClr>
                <a:srgbClr val="00B0F0"/>
              </a:buClr>
              <a:buFont typeface="Wingdings" panose="05000000000000000000" pitchFamily="2" charset="2"/>
              <a:buChar char="Ø"/>
            </a:pPr>
            <a:endParaRPr lang="en-US" sz="2800" dirty="0" smtClean="0">
              <a:cs typeface="B Nazanin" panose="00000400000000000000" pitchFamily="2" charset="-78"/>
            </a:endParaRPr>
          </a:p>
        </p:txBody>
      </p:sp>
      <p:sp>
        <p:nvSpPr>
          <p:cNvPr id="6" name="Footer Placeholder 2"/>
          <p:cNvSpPr>
            <a:spLocks noGrp="1"/>
          </p:cNvSpPr>
          <p:nvPr>
            <p:ph type="ftr" sz="quarter" idx="16"/>
          </p:nvPr>
        </p:nvSpPr>
        <p:spPr>
          <a:xfrm>
            <a:off x="7117178" y="3105150"/>
            <a:ext cx="1749513" cy="1752300"/>
          </a:xfrm>
        </p:spPr>
        <p:txBody>
          <a:bodyPr/>
          <a:lstStyle/>
          <a:p>
            <a:pPr algn="ctr" rtl="1"/>
            <a:r>
              <a:rPr lang="fa-IR" b="1" dirty="0">
                <a:solidFill>
                  <a:srgbClr val="0070C0"/>
                </a:solidFill>
                <a:cs typeface="B Nazanin" panose="00000400000000000000" pitchFamily="2" charset="-78"/>
              </a:rPr>
              <a:t>بکارگیری روش‌های آماری و ریاضی در تصحیح اتوماتیک خطا</a:t>
            </a:r>
            <a:endParaRPr lang="en-GB" b="1" dirty="0">
              <a:solidFill>
                <a:srgbClr val="0070C0"/>
              </a:solidFill>
              <a:cs typeface="B Nazanin" panose="00000400000000000000" pitchFamily="2" charset="-78"/>
            </a:endParaRPr>
          </a:p>
          <a:p>
            <a:endParaRPr lang="en-US" dirty="0">
              <a:solidFill>
                <a:srgbClr val="0070C0"/>
              </a:solidFill>
            </a:endParaRPr>
          </a:p>
          <a:p>
            <a:pPr algn="ctr" rtl="1"/>
            <a:r>
              <a:rPr lang="fa-IR" dirty="0">
                <a:solidFill>
                  <a:srgbClr val="0070C0"/>
                </a:solidFill>
                <a:cs typeface="B Nazanin" panose="00000400000000000000" pitchFamily="2" charset="-78"/>
              </a:rPr>
              <a:t>الهام مهدی‌پور</a:t>
            </a:r>
            <a:endParaRPr lang="en-US" dirty="0">
              <a:solidFill>
                <a:srgbClr val="0070C0"/>
              </a:solidFill>
              <a:cs typeface="B Nazanin" panose="00000400000000000000" pitchFamily="2" charset="-78"/>
            </a:endParaRPr>
          </a:p>
          <a:p>
            <a:endParaRPr lang="en-US" dirty="0">
              <a:solidFill>
                <a:srgbClr val="0070C0"/>
              </a:solidFill>
            </a:endParaRPr>
          </a:p>
          <a:p>
            <a:pPr algn="ctr" rtl="1"/>
            <a:r>
              <a:rPr lang="fa-IR" dirty="0">
                <a:solidFill>
                  <a:srgbClr val="0070C0"/>
                </a:solidFill>
                <a:cs typeface="B Nazanin" panose="00000400000000000000" pitchFamily="2" charset="-78"/>
              </a:rPr>
              <a:t>دانشجوی دکتری دانشگاه یزد</a:t>
            </a:r>
            <a:endParaRPr lang="en-US" dirty="0">
              <a:solidFill>
                <a:srgbClr val="0070C0"/>
              </a:solidFill>
              <a:cs typeface="B Nazanin" panose="00000400000000000000" pitchFamily="2" charset="-78"/>
            </a:endParaRPr>
          </a:p>
          <a:p>
            <a:endParaRPr lang="en-US" dirty="0" smtClean="0"/>
          </a:p>
          <a:p>
            <a:r>
              <a:rPr lang="en-US" b="1" dirty="0" smtClean="0">
                <a:solidFill>
                  <a:srgbClr val="0070C0"/>
                </a:solidFill>
              </a:rPr>
              <a:t>Slide </a:t>
            </a:r>
            <a:fld id="{91D913BA-B0D8-4B51-9328-DFAA0B370309}" type="slidenum">
              <a:rPr lang="en-US" b="1" smtClean="0">
                <a:solidFill>
                  <a:srgbClr val="0070C0"/>
                </a:solidFill>
              </a:rPr>
              <a:pPr/>
              <a:t>5</a:t>
            </a:fld>
            <a:r>
              <a:rPr lang="en-US" b="1" dirty="0" smtClean="0">
                <a:solidFill>
                  <a:srgbClr val="0070C0"/>
                </a:solidFill>
              </a:rPr>
              <a:t>/19</a:t>
            </a:r>
            <a:endParaRPr lang="en-US" b="1" dirty="0">
              <a:solidFill>
                <a:srgbClr val="0070C0"/>
              </a:solidFill>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33612"/>
            <a:ext cx="5779437" cy="2624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67738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r" rtl="1">
              <a:buFont typeface="Wingdings" panose="05000000000000000000" pitchFamily="2" charset="2"/>
              <a:buChar char="Ø"/>
            </a:pPr>
            <a:r>
              <a:rPr lang="fa-IR" sz="2600" dirty="0" smtClean="0">
                <a:latin typeface="Times New Roman" panose="02020603050405020304" pitchFamily="18" charset="0"/>
                <a:cs typeface="B Nazanin" panose="00000400000000000000" pitchFamily="2" charset="-78"/>
              </a:rPr>
              <a:t> نوعی استدلال بیزین</a:t>
            </a:r>
          </a:p>
          <a:p>
            <a:pPr algn="r" rtl="1">
              <a:buFont typeface="Wingdings" panose="05000000000000000000" pitchFamily="2" charset="2"/>
              <a:buChar char="Ø"/>
            </a:pPr>
            <a:r>
              <a:rPr lang="fa-IR" sz="2600" dirty="0" smtClean="0">
                <a:latin typeface="Times New Roman" panose="02020603050405020304" pitchFamily="18" charset="0"/>
                <a:cs typeface="B Nazanin" panose="00000400000000000000" pitchFamily="2" charset="-78"/>
              </a:rPr>
              <a:t> مشاهده: کلمه اشتباه نوشته شده </a:t>
            </a:r>
            <a:r>
              <a:rPr lang="en-US" sz="2600" dirty="0" smtClean="0">
                <a:latin typeface="Times New Roman" panose="02020603050405020304" pitchFamily="18" charset="0"/>
                <a:cs typeface="B Nazanin" panose="00000400000000000000" pitchFamily="2" charset="-78"/>
              </a:rPr>
              <a:t>(</a:t>
            </a:r>
            <a:r>
              <a:rPr lang="en-US" sz="2600" i="1" dirty="0" smtClean="0">
                <a:latin typeface="Times New Roman" panose="02020603050405020304" pitchFamily="18" charset="0"/>
                <a:cs typeface="B Nazanin" panose="00000400000000000000" pitchFamily="2" charset="-78"/>
              </a:rPr>
              <a:t>x</a:t>
            </a:r>
            <a:r>
              <a:rPr lang="en-US" sz="2600" dirty="0" smtClean="0">
                <a:latin typeface="Times New Roman" panose="02020603050405020304" pitchFamily="18" charset="0"/>
                <a:cs typeface="B Nazanin" panose="00000400000000000000" pitchFamily="2" charset="-78"/>
              </a:rPr>
              <a:t>)</a:t>
            </a:r>
            <a:endParaRPr lang="fa-IR" sz="2600" dirty="0" smtClean="0">
              <a:latin typeface="Times New Roman" panose="02020603050405020304" pitchFamily="18" charset="0"/>
              <a:cs typeface="B Nazanin" panose="00000400000000000000" pitchFamily="2" charset="-78"/>
            </a:endParaRPr>
          </a:p>
          <a:p>
            <a:pPr algn="r" rtl="1">
              <a:buFont typeface="Wingdings" panose="05000000000000000000" pitchFamily="2" charset="2"/>
              <a:buChar char="Ø"/>
            </a:pPr>
            <a:r>
              <a:rPr lang="fa-IR" sz="2600" dirty="0">
                <a:latin typeface="Times New Roman" panose="02020603050405020304" pitchFamily="18" charset="0"/>
                <a:cs typeface="B Nazanin" panose="00000400000000000000" pitchFamily="2" charset="-78"/>
              </a:rPr>
              <a:t> </a:t>
            </a:r>
            <a:r>
              <a:rPr lang="fa-IR" sz="2600" dirty="0" smtClean="0">
                <a:latin typeface="Times New Roman" panose="02020603050405020304" pitchFamily="18" charset="0"/>
                <a:cs typeface="B Nazanin" panose="00000400000000000000" pitchFamily="2" charset="-78"/>
              </a:rPr>
              <a:t>کار: پیدا کردن کلمه‌ای مانند </a:t>
            </a:r>
            <a:r>
              <a:rPr lang="en-US" sz="2600" i="1" dirty="0" smtClean="0">
                <a:latin typeface="Times New Roman" panose="02020603050405020304" pitchFamily="18" charset="0"/>
                <a:cs typeface="B Nazanin" panose="00000400000000000000" pitchFamily="2" charset="-78"/>
              </a:rPr>
              <a:t>w</a:t>
            </a:r>
            <a:r>
              <a:rPr lang="fa-IR" sz="2600" dirty="0" smtClean="0">
                <a:latin typeface="Times New Roman" panose="02020603050405020304" pitchFamily="18" charset="0"/>
                <a:cs typeface="B Nazanin" panose="00000400000000000000" pitchFamily="2" charset="-78"/>
              </a:rPr>
              <a:t> که باعث تولید کلمه اشتباه شده است</a:t>
            </a:r>
          </a:p>
          <a:p>
            <a:pPr algn="r" rtl="1">
              <a:buFont typeface="Wingdings" panose="05000000000000000000" pitchFamily="2" charset="2"/>
              <a:buChar char="Ø"/>
            </a:pPr>
            <a:r>
              <a:rPr lang="fa-IR" sz="2600" dirty="0" smtClean="0">
                <a:latin typeface="Times New Roman" panose="02020603050405020304" pitchFamily="18" charset="0"/>
                <a:cs typeface="B Nazanin" panose="00000400000000000000" pitchFamily="2" charset="-78"/>
              </a:rPr>
              <a:t> خروجی: همه کلمات ممکن در دیکشنری </a:t>
            </a:r>
            <a:r>
              <a:rPr lang="en-US" sz="2600" dirty="0" smtClean="0">
                <a:latin typeface="Times New Roman" panose="02020603050405020304" pitchFamily="18" charset="0"/>
                <a:cs typeface="B Nazanin" panose="00000400000000000000" pitchFamily="2" charset="-78"/>
              </a:rPr>
              <a:t>V</a:t>
            </a:r>
            <a:r>
              <a:rPr lang="fa-IR" sz="2600" dirty="0" smtClean="0">
                <a:latin typeface="Times New Roman" panose="02020603050405020304" pitchFamily="18" charset="0"/>
                <a:cs typeface="B Nazanin" panose="00000400000000000000" pitchFamily="2" charset="-78"/>
              </a:rPr>
              <a:t> </a:t>
            </a:r>
          </a:p>
          <a:p>
            <a:pPr algn="r" rtl="1">
              <a:buFont typeface="Wingdings" panose="05000000000000000000" pitchFamily="2" charset="2"/>
              <a:buChar char="Ø"/>
            </a:pPr>
            <a:r>
              <a:rPr lang="fa-IR" sz="2600" dirty="0" smtClean="0">
                <a:latin typeface="Times New Roman" panose="02020603050405020304" pitchFamily="18" charset="0"/>
                <a:cs typeface="B Nazanin" panose="00000400000000000000" pitchFamily="2" charset="-78"/>
              </a:rPr>
              <a:t> هدف:</a:t>
            </a:r>
            <a:endParaRPr lang="fa-IR" sz="2600" dirty="0">
              <a:latin typeface="Times New Roman" panose="02020603050405020304" pitchFamily="18" charset="0"/>
              <a:cs typeface="B Nazanin" panose="00000400000000000000" pitchFamily="2" charset="-78"/>
            </a:endParaRPr>
          </a:p>
        </p:txBody>
      </p:sp>
      <p:sp>
        <p:nvSpPr>
          <p:cNvPr id="3074" name="Rectangle 7"/>
          <p:cNvSpPr>
            <a:spLocks noGrp="1" noChangeArrowheads="1"/>
          </p:cNvSpPr>
          <p:nvPr>
            <p:ph type="title"/>
          </p:nvPr>
        </p:nvSpPr>
        <p:spPr/>
        <p:txBody>
          <a:bodyPr/>
          <a:lstStyle/>
          <a:p>
            <a:pPr algn="r" rtl="1"/>
            <a:r>
              <a:rPr lang="fa-IR" sz="3600" b="1" dirty="0" smtClean="0">
                <a:solidFill>
                  <a:srgbClr val="0070C0"/>
                </a:solidFill>
                <a:cs typeface="B Nazanin" panose="00000400000000000000" pitchFamily="2" charset="-78"/>
              </a:rPr>
              <a:t>مدل کانال نویزی</a:t>
            </a:r>
          </a:p>
        </p:txBody>
      </p:sp>
      <p:sp>
        <p:nvSpPr>
          <p:cNvPr id="11" name="Footer Placeholder 2"/>
          <p:cNvSpPr>
            <a:spLocks noGrp="1"/>
          </p:cNvSpPr>
          <p:nvPr>
            <p:ph type="ftr" sz="quarter" idx="12"/>
          </p:nvPr>
        </p:nvSpPr>
        <p:spPr>
          <a:xfrm>
            <a:off x="7235827" y="3257550"/>
            <a:ext cx="1728787" cy="1600200"/>
          </a:xfrm>
        </p:spPr>
        <p:txBody>
          <a:bodyPr/>
          <a:lstStyle/>
          <a:p>
            <a:pPr algn="ctr" rtl="1"/>
            <a:r>
              <a:rPr lang="fa-IR" b="1" dirty="0">
                <a:solidFill>
                  <a:srgbClr val="0070C0"/>
                </a:solidFill>
                <a:cs typeface="B Nazanin" panose="00000400000000000000" pitchFamily="2" charset="-78"/>
              </a:rPr>
              <a:t>بکارگیری روش‌های آماری و ریاضی در تصحیح اتوماتیک خطا</a:t>
            </a:r>
            <a:endParaRPr lang="en-GB" b="1" dirty="0">
              <a:solidFill>
                <a:srgbClr val="0070C0"/>
              </a:solidFill>
              <a:cs typeface="B Nazanin" panose="00000400000000000000" pitchFamily="2" charset="-78"/>
            </a:endParaRPr>
          </a:p>
          <a:p>
            <a:endParaRPr lang="en-US" dirty="0">
              <a:solidFill>
                <a:srgbClr val="0070C0"/>
              </a:solidFill>
            </a:endParaRPr>
          </a:p>
          <a:p>
            <a:pPr algn="ctr" rtl="1"/>
            <a:r>
              <a:rPr lang="fa-IR" dirty="0">
                <a:solidFill>
                  <a:srgbClr val="0070C0"/>
                </a:solidFill>
                <a:cs typeface="B Nazanin" panose="00000400000000000000" pitchFamily="2" charset="-78"/>
              </a:rPr>
              <a:t>الهام مهدی‌پور</a:t>
            </a:r>
            <a:endParaRPr lang="en-US" dirty="0">
              <a:solidFill>
                <a:srgbClr val="0070C0"/>
              </a:solidFill>
              <a:cs typeface="B Nazanin" panose="00000400000000000000" pitchFamily="2" charset="-78"/>
            </a:endParaRPr>
          </a:p>
          <a:p>
            <a:endParaRPr lang="en-US" dirty="0">
              <a:solidFill>
                <a:srgbClr val="0070C0"/>
              </a:solidFill>
            </a:endParaRPr>
          </a:p>
          <a:p>
            <a:pPr algn="ctr" rtl="1"/>
            <a:r>
              <a:rPr lang="fa-IR" dirty="0">
                <a:solidFill>
                  <a:srgbClr val="0070C0"/>
                </a:solidFill>
                <a:cs typeface="B Nazanin" panose="00000400000000000000" pitchFamily="2" charset="-78"/>
              </a:rPr>
              <a:t>دانشجوی دکتری دانشگاه یزد</a:t>
            </a:r>
            <a:endParaRPr lang="en-US" dirty="0">
              <a:solidFill>
                <a:srgbClr val="0070C0"/>
              </a:solidFill>
              <a:cs typeface="B Nazanin" panose="00000400000000000000" pitchFamily="2" charset="-78"/>
            </a:endParaRPr>
          </a:p>
          <a:p>
            <a:endParaRPr lang="en-US" dirty="0" smtClean="0"/>
          </a:p>
          <a:p>
            <a:r>
              <a:rPr lang="en-US" b="1" dirty="0" smtClean="0">
                <a:solidFill>
                  <a:srgbClr val="0070C0"/>
                </a:solidFill>
              </a:rPr>
              <a:t>Slide </a:t>
            </a:r>
            <a:fld id="{91D913BA-B0D8-4B51-9328-DFAA0B370309}" type="slidenum">
              <a:rPr lang="en-US" b="1" smtClean="0">
                <a:solidFill>
                  <a:srgbClr val="0070C0"/>
                </a:solidFill>
              </a:rPr>
              <a:pPr/>
              <a:t>6</a:t>
            </a:fld>
            <a:r>
              <a:rPr lang="en-US" b="1" dirty="0" smtClean="0">
                <a:solidFill>
                  <a:srgbClr val="0070C0"/>
                </a:solidFill>
              </a:rPr>
              <a:t>/19</a:t>
            </a:r>
            <a:endParaRPr lang="en-US" b="1" dirty="0">
              <a:solidFill>
                <a:srgbClr val="0070C0"/>
              </a:solidFill>
            </a:endParaRPr>
          </a:p>
        </p:txBody>
      </p:sp>
      <mc:AlternateContent xmlns:mc="http://schemas.openxmlformats.org/markup-compatibility/2006" xmlns:a14="http://schemas.microsoft.com/office/drawing/2010/main">
        <mc:Choice Requires="a14">
          <p:sp>
            <p:nvSpPr>
              <p:cNvPr id="3" name="Rectangle 2"/>
              <p:cNvSpPr/>
              <p:nvPr/>
            </p:nvSpPr>
            <p:spPr>
              <a:xfrm>
                <a:off x="2663826" y="3638834"/>
                <a:ext cx="3048000" cy="41960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fa-IR" i="1">
                              <a:latin typeface="Cambria Math" panose="02040503050406030204" pitchFamily="18" charset="0"/>
                            </a:rPr>
                          </m:ctrlPr>
                        </m:accPr>
                        <m:e>
                          <m:r>
                            <a:rPr lang="fa-IR" i="1">
                              <a:latin typeface="Cambria Math" panose="02040503050406030204" pitchFamily="18" charset="0"/>
                            </a:rPr>
                            <m:t>𝑤</m:t>
                          </m:r>
                        </m:e>
                      </m:acc>
                      <m:r>
                        <a:rPr lang="fa-IR" i="0">
                          <a:latin typeface="Cambria Math" panose="02040503050406030204" pitchFamily="18" charset="0"/>
                        </a:rPr>
                        <m:t>=</m:t>
                      </m:r>
                      <m:func>
                        <m:funcPr>
                          <m:ctrlPr>
                            <a:rPr lang="fa-IR" i="1">
                              <a:latin typeface="Cambria Math" panose="02040503050406030204" pitchFamily="18" charset="0"/>
                            </a:rPr>
                          </m:ctrlPr>
                        </m:funcPr>
                        <m:fName>
                          <m:sPre>
                            <m:sPrePr>
                              <m:ctrlPr>
                                <a:rPr lang="fa-IR" i="1">
                                  <a:latin typeface="Cambria Math" panose="02040503050406030204" pitchFamily="18" charset="0"/>
                                </a:rPr>
                              </m:ctrlPr>
                            </m:sPrePr>
                            <m:sub>
                              <m:r>
                                <m:rPr>
                                  <m:sty m:val="p"/>
                                </m:rPr>
                                <a:rPr lang="fa-IR" i="0">
                                  <a:latin typeface="Cambria Math" panose="02040503050406030204" pitchFamily="18" charset="0"/>
                                </a:rPr>
                                <m:t>w</m:t>
                              </m:r>
                              <m:r>
                                <a:rPr lang="fa-IR" i="0">
                                  <a:latin typeface="Cambria Math" panose="02040503050406030204" pitchFamily="18" charset="0"/>
                                </a:rPr>
                                <m:t>∈</m:t>
                              </m:r>
                              <m:r>
                                <m:rPr>
                                  <m:sty m:val="p"/>
                                </m:rPr>
                                <a:rPr lang="fa-IR" i="0">
                                  <a:latin typeface="Cambria Math" panose="02040503050406030204" pitchFamily="18" charset="0"/>
                                </a:rPr>
                                <m:t>V</m:t>
                              </m:r>
                              <m:r>
                                <a:rPr lang="fa-IR" i="0">
                                  <a:latin typeface="Cambria Math" panose="02040503050406030204" pitchFamily="18" charset="0"/>
                                </a:rPr>
                                <m:t>   </m:t>
                              </m:r>
                            </m:sub>
                            <m:sup>
                              <m:r>
                                <m:rPr>
                                  <m:sty m:val="p"/>
                                </m:rPr>
                                <a:rPr lang="fa-IR" i="0">
                                  <a:latin typeface="Cambria Math" panose="02040503050406030204" pitchFamily="18" charset="0"/>
                                </a:rPr>
                                <m:t>argmax</m:t>
                              </m:r>
                            </m:sup>
                            <m:e>
                              <m:d>
                                <m:dPr>
                                  <m:begChr m:val=""/>
                                  <m:ctrlPr>
                                    <a:rPr lang="fa-IR" i="1">
                                      <a:latin typeface="Cambria Math" panose="02040503050406030204" pitchFamily="18" charset="0"/>
                                    </a:rPr>
                                  </m:ctrlPr>
                                </m:dPr>
                                <m:e>
                                  <m:r>
                                    <a:rPr lang="fa-IR" i="1">
                                      <a:latin typeface="Cambria Math" panose="02040503050406030204" pitchFamily="18" charset="0"/>
                                    </a:rPr>
                                    <m:t>𝑃</m:t>
                                  </m:r>
                                  <m:r>
                                    <a:rPr lang="fa-IR" i="0">
                                      <a:latin typeface="Cambria Math" panose="02040503050406030204" pitchFamily="18" charset="0"/>
                                    </a:rPr>
                                    <m:t>(</m:t>
                                  </m:r>
                                  <m:r>
                                    <a:rPr lang="fa-IR" i="1">
                                      <a:latin typeface="Cambria Math" panose="02040503050406030204" pitchFamily="18" charset="0"/>
                                    </a:rPr>
                                    <m:t>𝑤</m:t>
                                  </m:r>
                                  <m:r>
                                    <a:rPr lang="fa-IR" i="0">
                                      <a:latin typeface="Cambria Math" panose="02040503050406030204" pitchFamily="18" charset="0"/>
                                    </a:rPr>
                                    <m:t>|</m:t>
                                  </m:r>
                                  <m:r>
                                    <a:rPr lang="fa-IR" i="1">
                                      <a:latin typeface="Cambria Math" panose="02040503050406030204" pitchFamily="18" charset="0"/>
                                    </a:rPr>
                                    <m:t>𝑥</m:t>
                                  </m:r>
                                </m:e>
                              </m:d>
                            </m:e>
                          </m:sPre>
                        </m:fName>
                        <m:e>
                          <m:r>
                            <a:rPr lang="fa-IR" i="0">
                              <a:latin typeface="Cambria Math" panose="02040503050406030204" pitchFamily="18" charset="0"/>
                            </a:rPr>
                            <m:t> </m:t>
                          </m:r>
                        </m:e>
                      </m:func>
                    </m:oMath>
                  </m:oMathPara>
                </a14:m>
                <a:endParaRPr lang="fa-IR" dirty="0"/>
              </a:p>
            </p:txBody>
          </p:sp>
        </mc:Choice>
        <mc:Fallback xmlns="">
          <p:sp>
            <p:nvSpPr>
              <p:cNvPr id="3" name="Rectangle 2"/>
              <p:cNvSpPr>
                <a:spLocks noRot="1" noChangeAspect="1" noMove="1" noResize="1" noEditPoints="1" noAdjustHandles="1" noChangeArrowheads="1" noChangeShapeType="1" noTextEdit="1"/>
              </p:cNvSpPr>
              <p:nvPr/>
            </p:nvSpPr>
            <p:spPr>
              <a:xfrm>
                <a:off x="2663826" y="3638834"/>
                <a:ext cx="3048000" cy="419602"/>
              </a:xfrm>
              <a:prstGeom prst="rect">
                <a:avLst/>
              </a:prstGeom>
              <a:blipFill rotWithShape="0">
                <a:blip r:embed="rId3"/>
                <a:stretch>
                  <a:fillRect t="-100000" b="-156522"/>
                </a:stretch>
              </a:blipFill>
            </p:spPr>
            <p:txBody>
              <a:bodyPr/>
              <a:lstStyle/>
              <a:p>
                <a:r>
                  <a:rPr lang="fa-I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2864707" y="4272110"/>
                <a:ext cx="2646237" cy="748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fa-IR" i="1">
                              <a:latin typeface="Cambria Math" panose="02040503050406030204" pitchFamily="18" charset="0"/>
                            </a:rPr>
                          </m:ctrlPr>
                        </m:accPr>
                        <m:e>
                          <m:r>
                            <a:rPr lang="fa-IR" i="1">
                              <a:latin typeface="Cambria Math" panose="02040503050406030204" pitchFamily="18" charset="0"/>
                            </a:rPr>
                            <m:t>𝑤</m:t>
                          </m:r>
                        </m:e>
                      </m:acc>
                      <m:r>
                        <a:rPr lang="fa-IR" i="0">
                          <a:latin typeface="Cambria Math" panose="02040503050406030204" pitchFamily="18" charset="0"/>
                        </a:rPr>
                        <m:t>=</m:t>
                      </m:r>
                      <m:sPre>
                        <m:sPrePr>
                          <m:ctrlPr>
                            <a:rPr lang="fa-IR" i="1">
                              <a:latin typeface="Cambria Math" panose="02040503050406030204" pitchFamily="18" charset="0"/>
                            </a:rPr>
                          </m:ctrlPr>
                        </m:sPrePr>
                        <m:sub>
                          <m:r>
                            <a:rPr lang="fa-IR" i="1">
                              <a:latin typeface="Cambria Math" panose="02040503050406030204" pitchFamily="18" charset="0"/>
                            </a:rPr>
                            <m:t>𝑤</m:t>
                          </m:r>
                          <m:r>
                            <a:rPr lang="fa-IR" i="0">
                              <a:latin typeface="Cambria Math" panose="02040503050406030204" pitchFamily="18" charset="0"/>
                            </a:rPr>
                            <m:t>∈</m:t>
                          </m:r>
                          <m:r>
                            <a:rPr lang="fa-IR" i="1">
                              <a:latin typeface="Cambria Math" panose="02040503050406030204" pitchFamily="18" charset="0"/>
                            </a:rPr>
                            <m:t>𝑉</m:t>
                          </m:r>
                        </m:sub>
                        <m:sup>
                          <m:r>
                            <a:rPr lang="fa-IR" i="1">
                              <a:latin typeface="Cambria Math" panose="02040503050406030204" pitchFamily="18" charset="0"/>
                            </a:rPr>
                            <m:t>𝑎𝑟𝑔𝑚𝑎𝑥</m:t>
                          </m:r>
                        </m:sup>
                        <m:e>
                          <m:f>
                            <m:fPr>
                              <m:ctrlPr>
                                <a:rPr lang="fa-IR" i="1">
                                  <a:latin typeface="Cambria Math" panose="02040503050406030204" pitchFamily="18" charset="0"/>
                                </a:rPr>
                              </m:ctrlPr>
                            </m:fPr>
                            <m:num>
                              <m:d>
                                <m:dPr>
                                  <m:begChr m:val=""/>
                                  <m:ctrlPr>
                                    <a:rPr lang="fa-IR" i="1">
                                      <a:latin typeface="Cambria Math" panose="02040503050406030204" pitchFamily="18" charset="0"/>
                                    </a:rPr>
                                  </m:ctrlPr>
                                </m:dPr>
                                <m:e>
                                  <m:r>
                                    <a:rPr lang="fa-IR" i="1">
                                      <a:latin typeface="Cambria Math" panose="02040503050406030204" pitchFamily="18" charset="0"/>
                                    </a:rPr>
                                    <m:t>𝑃</m:t>
                                  </m:r>
                                  <m:d>
                                    <m:dPr>
                                      <m:ctrlPr>
                                        <a:rPr lang="fa-IR" i="1">
                                          <a:latin typeface="Cambria Math" panose="02040503050406030204" pitchFamily="18" charset="0"/>
                                        </a:rPr>
                                      </m:ctrlPr>
                                    </m:dPr>
                                    <m:e>
                                      <m:r>
                                        <a:rPr lang="fa-IR" i="1">
                                          <a:latin typeface="Cambria Math" panose="02040503050406030204" pitchFamily="18" charset="0"/>
                                        </a:rPr>
                                        <m:t>𝑥</m:t>
                                      </m:r>
                                    </m:e>
                                    <m:e>
                                      <m:r>
                                        <a:rPr lang="fa-IR" i="1">
                                          <a:latin typeface="Cambria Math" panose="02040503050406030204" pitchFamily="18" charset="0"/>
                                        </a:rPr>
                                        <m:t>𝑤</m:t>
                                      </m:r>
                                    </m:e>
                                  </m:d>
                                  <m:r>
                                    <a:rPr lang="fa-IR" i="1">
                                      <a:latin typeface="Cambria Math" panose="02040503050406030204" pitchFamily="18" charset="0"/>
                                    </a:rPr>
                                    <m:t>𝑃</m:t>
                                  </m:r>
                                  <m:r>
                                    <a:rPr lang="fa-IR" i="0">
                                      <a:latin typeface="Cambria Math" panose="02040503050406030204" pitchFamily="18" charset="0"/>
                                    </a:rPr>
                                    <m:t>(</m:t>
                                  </m:r>
                                  <m:r>
                                    <a:rPr lang="fa-IR" i="1">
                                      <a:latin typeface="Cambria Math" panose="02040503050406030204" pitchFamily="18" charset="0"/>
                                    </a:rPr>
                                    <m:t>𝑤</m:t>
                                  </m:r>
                                </m:e>
                              </m:d>
                            </m:num>
                            <m:den>
                              <m:d>
                                <m:dPr>
                                  <m:begChr m:val=""/>
                                  <m:ctrlPr>
                                    <a:rPr lang="fa-IR" i="1">
                                      <a:latin typeface="Cambria Math" panose="02040503050406030204" pitchFamily="18" charset="0"/>
                                    </a:rPr>
                                  </m:ctrlPr>
                                </m:dPr>
                                <m:e>
                                  <m:r>
                                    <a:rPr lang="fa-IR" i="1">
                                      <a:latin typeface="Cambria Math" panose="02040503050406030204" pitchFamily="18" charset="0"/>
                                    </a:rPr>
                                    <m:t>𝑃</m:t>
                                  </m:r>
                                  <m:r>
                                    <a:rPr lang="fa-IR" i="0">
                                      <a:latin typeface="Cambria Math" panose="02040503050406030204" pitchFamily="18" charset="0"/>
                                    </a:rPr>
                                    <m:t>(</m:t>
                                  </m:r>
                                  <m:r>
                                    <a:rPr lang="fa-IR" i="1">
                                      <a:latin typeface="Cambria Math" panose="02040503050406030204" pitchFamily="18" charset="0"/>
                                    </a:rPr>
                                    <m:t>𝑥</m:t>
                                  </m:r>
                                </m:e>
                              </m:d>
                            </m:den>
                          </m:f>
                        </m:e>
                      </m:sPre>
                    </m:oMath>
                  </m:oMathPara>
                </a14:m>
                <a:endParaRPr lang="fa-IR" dirty="0"/>
              </a:p>
            </p:txBody>
          </p:sp>
        </mc:Choice>
        <mc:Fallback xmlns="">
          <p:sp>
            <p:nvSpPr>
              <p:cNvPr id="4" name="Rectangle 3"/>
              <p:cNvSpPr>
                <a:spLocks noRot="1" noChangeAspect="1" noMove="1" noResize="1" noEditPoints="1" noAdjustHandles="1" noChangeArrowheads="1" noChangeShapeType="1" noTextEdit="1"/>
              </p:cNvSpPr>
              <p:nvPr/>
            </p:nvSpPr>
            <p:spPr>
              <a:xfrm>
                <a:off x="2864707" y="4272110"/>
                <a:ext cx="2646237" cy="748859"/>
              </a:xfrm>
              <a:prstGeom prst="rect">
                <a:avLst/>
              </a:prstGeom>
              <a:blipFill rotWithShape="0">
                <a:blip r:embed="rId4"/>
                <a:stretch>
                  <a:fillRect/>
                </a:stretch>
              </a:blipFill>
            </p:spPr>
            <p:txBody>
              <a:bodyPr/>
              <a:lstStyle/>
              <a:p>
                <a:r>
                  <a:rPr lang="fa-IR">
                    <a:noFill/>
                  </a:rPr>
                  <a:t> </a:t>
                </a:r>
              </a:p>
            </p:txBody>
          </p:sp>
        </mc:Fallback>
      </mc:AlternateContent>
    </p:spTree>
    <p:extLst>
      <p:ext uri="{BB962C8B-B14F-4D97-AF65-F5344CB8AC3E}">
        <p14:creationId xmlns:p14="http://schemas.microsoft.com/office/powerpoint/2010/main" val="1347891588"/>
      </p:ext>
    </p:extLst>
  </p:cSld>
  <p:clrMapOvr>
    <a:masterClrMapping/>
  </p:clrMapOvr>
  <p:transition spd="slow">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520" y="17569"/>
            <a:ext cx="6733504" cy="927588"/>
          </a:xfrm>
        </p:spPr>
        <p:txBody>
          <a:bodyPr/>
          <a:lstStyle/>
          <a:p>
            <a:pPr algn="r" rtl="1"/>
            <a:r>
              <a:rPr lang="fa-IR" sz="3600" b="1" dirty="0" smtClean="0">
                <a:solidFill>
                  <a:srgbClr val="0070C0"/>
                </a:solidFill>
                <a:cs typeface="B Nazanin" panose="00000400000000000000" pitchFamily="2" charset="-78"/>
              </a:rPr>
              <a:t>مدل کانال نویزی- (2)</a:t>
            </a:r>
            <a:endParaRPr lang="en-US" sz="3600" b="1" dirty="0">
              <a:solidFill>
                <a:srgbClr val="0070C0"/>
              </a:solidFill>
              <a:cs typeface="B Nazanin" panose="00000400000000000000" pitchFamily="2" charset="-78"/>
            </a:endParaRPr>
          </a:p>
        </p:txBody>
      </p:sp>
      <p:sp>
        <p:nvSpPr>
          <p:cNvPr id="7" name="Text Placeholder 4"/>
          <p:cNvSpPr txBox="1">
            <a:spLocks/>
          </p:cNvSpPr>
          <p:nvPr/>
        </p:nvSpPr>
        <p:spPr bwMode="gray">
          <a:xfrm>
            <a:off x="228600" y="1123950"/>
            <a:ext cx="6756424" cy="4019550"/>
          </a:xfrm>
          <a:prstGeom prst="rect">
            <a:avLst/>
          </a:prstGeom>
        </p:spPr>
        <p:txBody>
          <a:bodyPr vert="horz" lIns="0" tIns="72000" rIns="0" bIns="0" rtlCol="0" anchor="t" anchorCtr="0">
            <a:noAutofit/>
          </a:bodyPr>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400" kern="1200">
                <a:solidFill>
                  <a:schemeClr val="tx1"/>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a:lstStyle>
          <a:p>
            <a:pPr marL="377190" indent="-285750" algn="just" rtl="1">
              <a:lnSpc>
                <a:spcPct val="150000"/>
              </a:lnSpc>
              <a:spcBef>
                <a:spcPts val="600"/>
              </a:spcBef>
              <a:spcAft>
                <a:spcPts val="600"/>
              </a:spcAft>
              <a:buClr>
                <a:srgbClr val="00B0F0"/>
              </a:buClr>
              <a:buFont typeface="Wingdings" panose="05000000000000000000" pitchFamily="2" charset="2"/>
              <a:buChar char="Ø"/>
            </a:pPr>
            <a:r>
              <a:rPr lang="fa-IR" sz="2800" dirty="0" smtClean="0">
                <a:latin typeface="Times New Roman" pitchFamily="18" charset="0"/>
                <a:cs typeface="B Nazanin" panose="00000400000000000000" pitchFamily="2" charset="-78"/>
              </a:rPr>
              <a:t> یافتن کلمه‌ای با بیشترین تشابه به خطای مشاهده شده </a:t>
            </a:r>
            <a:r>
              <a:rPr lang="en-US" sz="2800" i="1" dirty="0" smtClean="0">
                <a:latin typeface="Times New Roman" pitchFamily="18" charset="0"/>
                <a:cs typeface="B Nazanin" panose="00000400000000000000" pitchFamily="2" charset="-78"/>
              </a:rPr>
              <a:t>x</a:t>
            </a:r>
            <a:endParaRPr lang="fa-IR" sz="2800" i="1" dirty="0" smtClean="0">
              <a:latin typeface="Times New Roman" pitchFamily="18" charset="0"/>
              <a:cs typeface="B Nazanin" panose="00000400000000000000" pitchFamily="2" charset="-78"/>
            </a:endParaRPr>
          </a:p>
          <a:p>
            <a:pPr marL="377190" indent="-285750" algn="just" rtl="1">
              <a:lnSpc>
                <a:spcPct val="150000"/>
              </a:lnSpc>
              <a:spcBef>
                <a:spcPts val="600"/>
              </a:spcBef>
              <a:spcAft>
                <a:spcPts val="600"/>
              </a:spcAft>
              <a:buClr>
                <a:srgbClr val="00B0F0"/>
              </a:buClr>
              <a:buFont typeface="Wingdings" panose="05000000000000000000" pitchFamily="2" charset="2"/>
              <a:buChar char="Ø"/>
            </a:pPr>
            <a:endParaRPr lang="fa-IR" sz="2800" i="1" dirty="0">
              <a:latin typeface="Times New Roman" pitchFamily="18" charset="0"/>
              <a:cs typeface="B Nazanin" panose="00000400000000000000" pitchFamily="2" charset="-78"/>
            </a:endParaRPr>
          </a:p>
          <a:p>
            <a:pPr marL="377190" indent="-285750" algn="just" rtl="1">
              <a:lnSpc>
                <a:spcPct val="150000"/>
              </a:lnSpc>
              <a:spcBef>
                <a:spcPts val="600"/>
              </a:spcBef>
              <a:spcAft>
                <a:spcPts val="600"/>
              </a:spcAft>
              <a:buClr>
                <a:srgbClr val="00B0F0"/>
              </a:buClr>
              <a:buFont typeface="Wingdings" panose="05000000000000000000" pitchFamily="2" charset="2"/>
              <a:buChar char="Ø"/>
            </a:pPr>
            <a:r>
              <a:rPr lang="fa-IR" sz="2800" dirty="0" smtClean="0">
                <a:latin typeface="Times New Roman" pitchFamily="18" charset="0"/>
                <a:cs typeface="B Nazanin" panose="00000400000000000000" pitchFamily="2" charset="-78"/>
              </a:rPr>
              <a:t> تولید یک توالی از مشاهدات خاص </a:t>
            </a:r>
            <a:r>
              <a:rPr lang="en-US" sz="2800" i="1" dirty="0" smtClean="0">
                <a:latin typeface="Times New Roman" pitchFamily="18" charset="0"/>
                <a:cs typeface="B Nazanin" panose="00000400000000000000" pitchFamily="2" charset="-78"/>
              </a:rPr>
              <a:t>x</a:t>
            </a:r>
            <a:r>
              <a:rPr lang="fa-IR" sz="2800" dirty="0" smtClean="0">
                <a:latin typeface="Times New Roman" pitchFamily="18" charset="0"/>
                <a:cs typeface="B Nazanin" panose="00000400000000000000" pitchFamily="2" charset="-78"/>
              </a:rPr>
              <a:t> که بوسیله </a:t>
            </a:r>
            <a:r>
              <a:rPr lang="en-US" sz="2800" i="1" dirty="0" smtClean="0">
                <a:latin typeface="Times New Roman" pitchFamily="18" charset="0"/>
                <a:cs typeface="B Nazanin" panose="00000400000000000000" pitchFamily="2" charset="-78"/>
              </a:rPr>
              <a:t>P</a:t>
            </a:r>
            <a:r>
              <a:rPr lang="en-US" sz="2800" dirty="0" smtClean="0">
                <a:latin typeface="Times New Roman" pitchFamily="18" charset="0"/>
                <a:cs typeface="B Nazanin" panose="00000400000000000000" pitchFamily="2" charset="-78"/>
              </a:rPr>
              <a:t>(</a:t>
            </a:r>
            <a:r>
              <a:rPr lang="en-US" sz="2800" i="1" dirty="0" err="1" smtClean="0">
                <a:latin typeface="Times New Roman" pitchFamily="18" charset="0"/>
                <a:cs typeface="B Nazanin" panose="00000400000000000000" pitchFamily="2" charset="-78"/>
              </a:rPr>
              <a:t>x</a:t>
            </a:r>
            <a:r>
              <a:rPr lang="en-US" sz="2800" dirty="0" err="1" smtClean="0">
                <a:latin typeface="Times New Roman" pitchFamily="18" charset="0"/>
                <a:cs typeface="B Nazanin" panose="00000400000000000000" pitchFamily="2" charset="-78"/>
              </a:rPr>
              <a:t>|</a:t>
            </a:r>
            <a:r>
              <a:rPr lang="en-US" sz="2800" i="1" dirty="0" err="1" smtClean="0">
                <a:latin typeface="Times New Roman" pitchFamily="18" charset="0"/>
                <a:cs typeface="B Nazanin" panose="00000400000000000000" pitchFamily="2" charset="-78"/>
              </a:rPr>
              <a:t>w</a:t>
            </a:r>
            <a:r>
              <a:rPr lang="en-US" sz="2800" dirty="0" smtClean="0">
                <a:latin typeface="Times New Roman" pitchFamily="18" charset="0"/>
                <a:cs typeface="B Nazanin" panose="00000400000000000000" pitchFamily="2" charset="-78"/>
              </a:rPr>
              <a:t>)</a:t>
            </a:r>
            <a:r>
              <a:rPr lang="fa-IR" sz="2800" dirty="0" smtClean="0">
                <a:latin typeface="Times New Roman" pitchFamily="18" charset="0"/>
                <a:cs typeface="B Nazanin" panose="00000400000000000000" pitchFamily="2" charset="-78"/>
              </a:rPr>
              <a:t> مدل شده است.</a:t>
            </a:r>
            <a:endParaRPr lang="en-US" sz="2800" dirty="0">
              <a:latin typeface="Times New Roman" pitchFamily="18" charset="0"/>
              <a:cs typeface="B Nazanin" panose="00000400000000000000" pitchFamily="2" charset="-78"/>
            </a:endParaRPr>
          </a:p>
        </p:txBody>
      </p:sp>
      <p:sp>
        <p:nvSpPr>
          <p:cNvPr id="6" name="Footer Placeholder 2"/>
          <p:cNvSpPr>
            <a:spLocks noGrp="1"/>
          </p:cNvSpPr>
          <p:nvPr>
            <p:ph type="ftr" sz="quarter" idx="16"/>
          </p:nvPr>
        </p:nvSpPr>
        <p:spPr>
          <a:xfrm>
            <a:off x="7117178" y="3105150"/>
            <a:ext cx="1749513" cy="1752300"/>
          </a:xfrm>
        </p:spPr>
        <p:txBody>
          <a:bodyPr/>
          <a:lstStyle/>
          <a:p>
            <a:pPr algn="ctr" rtl="1"/>
            <a:r>
              <a:rPr lang="fa-IR" b="1" dirty="0">
                <a:solidFill>
                  <a:srgbClr val="0070C0"/>
                </a:solidFill>
                <a:cs typeface="B Nazanin" panose="00000400000000000000" pitchFamily="2" charset="-78"/>
              </a:rPr>
              <a:t>بکارگیری روش‌های آماری و ریاضی در تصحیح اتوماتیک خطا</a:t>
            </a:r>
            <a:endParaRPr lang="en-GB" b="1" dirty="0">
              <a:solidFill>
                <a:srgbClr val="0070C0"/>
              </a:solidFill>
              <a:cs typeface="B Nazanin" panose="00000400000000000000" pitchFamily="2" charset="-78"/>
            </a:endParaRPr>
          </a:p>
          <a:p>
            <a:endParaRPr lang="en-US" dirty="0">
              <a:solidFill>
                <a:srgbClr val="0070C0"/>
              </a:solidFill>
            </a:endParaRPr>
          </a:p>
          <a:p>
            <a:pPr algn="ctr" rtl="1"/>
            <a:r>
              <a:rPr lang="fa-IR" dirty="0">
                <a:solidFill>
                  <a:srgbClr val="0070C0"/>
                </a:solidFill>
                <a:cs typeface="B Nazanin" panose="00000400000000000000" pitchFamily="2" charset="-78"/>
              </a:rPr>
              <a:t>الهام مهدی‌پور</a:t>
            </a:r>
            <a:endParaRPr lang="en-US" dirty="0">
              <a:solidFill>
                <a:srgbClr val="0070C0"/>
              </a:solidFill>
              <a:cs typeface="B Nazanin" panose="00000400000000000000" pitchFamily="2" charset="-78"/>
            </a:endParaRPr>
          </a:p>
          <a:p>
            <a:endParaRPr lang="en-US" dirty="0">
              <a:solidFill>
                <a:srgbClr val="0070C0"/>
              </a:solidFill>
            </a:endParaRPr>
          </a:p>
          <a:p>
            <a:pPr algn="ctr" rtl="1"/>
            <a:r>
              <a:rPr lang="fa-IR" dirty="0">
                <a:solidFill>
                  <a:srgbClr val="0070C0"/>
                </a:solidFill>
                <a:cs typeface="B Nazanin" panose="00000400000000000000" pitchFamily="2" charset="-78"/>
              </a:rPr>
              <a:t>دانشجوی دکتری دانشگاه یزد</a:t>
            </a:r>
            <a:endParaRPr lang="en-US" dirty="0">
              <a:solidFill>
                <a:srgbClr val="0070C0"/>
              </a:solidFill>
              <a:cs typeface="B Nazanin" panose="00000400000000000000" pitchFamily="2" charset="-78"/>
            </a:endParaRPr>
          </a:p>
          <a:p>
            <a:endParaRPr lang="en-US" dirty="0" smtClean="0"/>
          </a:p>
          <a:p>
            <a:r>
              <a:rPr lang="en-US" b="1" dirty="0" smtClean="0">
                <a:solidFill>
                  <a:srgbClr val="0070C0"/>
                </a:solidFill>
              </a:rPr>
              <a:t>Slide </a:t>
            </a:r>
            <a:fld id="{91D913BA-B0D8-4B51-9328-DFAA0B370309}" type="slidenum">
              <a:rPr lang="en-US" b="1" smtClean="0">
                <a:solidFill>
                  <a:srgbClr val="0070C0"/>
                </a:solidFill>
              </a:rPr>
              <a:pPr/>
              <a:t>7</a:t>
            </a:fld>
            <a:r>
              <a:rPr lang="en-US" b="1" dirty="0" smtClean="0">
                <a:solidFill>
                  <a:srgbClr val="0070C0"/>
                </a:solidFill>
              </a:rPr>
              <a:t>/19</a:t>
            </a:r>
            <a:endParaRPr lang="en-US" b="1" dirty="0">
              <a:solidFill>
                <a:srgbClr val="0070C0"/>
              </a:solidFill>
            </a:endParaRPr>
          </a:p>
        </p:txBody>
      </p:sp>
      <mc:AlternateContent xmlns:mc="http://schemas.openxmlformats.org/markup-compatibility/2006" xmlns:a14="http://schemas.microsoft.com/office/drawing/2010/main">
        <mc:Choice Requires="a14">
          <p:sp>
            <p:nvSpPr>
              <p:cNvPr id="2" name="Rectangle 1"/>
              <p:cNvSpPr/>
              <p:nvPr/>
            </p:nvSpPr>
            <p:spPr>
              <a:xfrm>
                <a:off x="2258672" y="2190750"/>
                <a:ext cx="2646237" cy="4197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fa-IR" i="1">
                              <a:latin typeface="Cambria Math" panose="02040503050406030204" pitchFamily="18" charset="0"/>
                            </a:rPr>
                          </m:ctrlPr>
                        </m:accPr>
                        <m:e>
                          <m:r>
                            <a:rPr lang="fa-IR" i="1">
                              <a:latin typeface="Cambria Math" panose="02040503050406030204" pitchFamily="18" charset="0"/>
                            </a:rPr>
                            <m:t>𝑤</m:t>
                          </m:r>
                        </m:e>
                      </m:acc>
                      <m:r>
                        <a:rPr lang="fa-IR" i="0">
                          <a:latin typeface="Cambria Math" panose="02040503050406030204" pitchFamily="18" charset="0"/>
                        </a:rPr>
                        <m:t>=</m:t>
                      </m:r>
                      <m:sPre>
                        <m:sPrePr>
                          <m:ctrlPr>
                            <a:rPr lang="fa-IR" i="1">
                              <a:latin typeface="Cambria Math" panose="02040503050406030204" pitchFamily="18" charset="0"/>
                            </a:rPr>
                          </m:ctrlPr>
                        </m:sPrePr>
                        <m:sub>
                          <m:r>
                            <a:rPr lang="fa-IR" i="1">
                              <a:latin typeface="Cambria Math" panose="02040503050406030204" pitchFamily="18" charset="0"/>
                            </a:rPr>
                            <m:t>𝑤</m:t>
                          </m:r>
                          <m:r>
                            <a:rPr lang="fa-IR" i="0">
                              <a:latin typeface="Cambria Math" panose="02040503050406030204" pitchFamily="18" charset="0"/>
                            </a:rPr>
                            <m:t>∈</m:t>
                          </m:r>
                          <m:r>
                            <a:rPr lang="fa-IR" i="1">
                              <a:latin typeface="Cambria Math" panose="02040503050406030204" pitchFamily="18" charset="0"/>
                            </a:rPr>
                            <m:t>𝑉</m:t>
                          </m:r>
                        </m:sub>
                        <m:sup>
                          <m:r>
                            <a:rPr lang="fa-IR" i="1">
                              <a:latin typeface="Cambria Math" panose="02040503050406030204" pitchFamily="18" charset="0"/>
                            </a:rPr>
                            <m:t>𝑎𝑟𝑔𝑚𝑎𝑥</m:t>
                          </m:r>
                        </m:sup>
                        <m:e>
                          <m:d>
                            <m:dPr>
                              <m:begChr m:val=""/>
                              <m:ctrlPr>
                                <a:rPr lang="fa-IR" i="1">
                                  <a:latin typeface="Cambria Math" panose="02040503050406030204" pitchFamily="18" charset="0"/>
                                </a:rPr>
                              </m:ctrlPr>
                            </m:dPr>
                            <m:e>
                              <m:r>
                                <a:rPr lang="fa-IR" i="1">
                                  <a:latin typeface="Cambria Math" panose="02040503050406030204" pitchFamily="18" charset="0"/>
                                </a:rPr>
                                <m:t>𝑃</m:t>
                              </m:r>
                              <m:d>
                                <m:dPr>
                                  <m:ctrlPr>
                                    <a:rPr lang="fa-IR" i="1">
                                      <a:latin typeface="Cambria Math" panose="02040503050406030204" pitchFamily="18" charset="0"/>
                                    </a:rPr>
                                  </m:ctrlPr>
                                </m:dPr>
                                <m:e>
                                  <m:r>
                                    <a:rPr lang="fa-IR" i="1">
                                      <a:latin typeface="Cambria Math" panose="02040503050406030204" pitchFamily="18" charset="0"/>
                                    </a:rPr>
                                    <m:t>𝑥</m:t>
                                  </m:r>
                                </m:e>
                                <m:e>
                                  <m:r>
                                    <a:rPr lang="fa-IR" i="1">
                                      <a:latin typeface="Cambria Math" panose="02040503050406030204" pitchFamily="18" charset="0"/>
                                    </a:rPr>
                                    <m:t>𝑤</m:t>
                                  </m:r>
                                </m:e>
                              </m:d>
                              <m:r>
                                <a:rPr lang="fa-IR" i="1">
                                  <a:latin typeface="Cambria Math" panose="02040503050406030204" pitchFamily="18" charset="0"/>
                                </a:rPr>
                                <m:t>𝑃</m:t>
                              </m:r>
                              <m:r>
                                <a:rPr lang="fa-IR" i="0">
                                  <a:latin typeface="Cambria Math" panose="02040503050406030204" pitchFamily="18" charset="0"/>
                                </a:rPr>
                                <m:t>(</m:t>
                              </m:r>
                              <m:r>
                                <a:rPr lang="fa-IR" i="1">
                                  <a:latin typeface="Cambria Math" panose="02040503050406030204" pitchFamily="18" charset="0"/>
                                </a:rPr>
                                <m:t>𝑤</m:t>
                              </m:r>
                            </m:e>
                          </m:d>
                        </m:e>
                      </m:sPre>
                    </m:oMath>
                  </m:oMathPara>
                </a14:m>
                <a:endParaRPr lang="fa-IR" dirty="0"/>
              </a:p>
            </p:txBody>
          </p:sp>
        </mc:Choice>
        <mc:Fallback xmlns="">
          <p:sp>
            <p:nvSpPr>
              <p:cNvPr id="2" name="Rectangle 1"/>
              <p:cNvSpPr>
                <a:spLocks noRot="1" noChangeAspect="1" noMove="1" noResize="1" noEditPoints="1" noAdjustHandles="1" noChangeArrowheads="1" noChangeShapeType="1" noTextEdit="1"/>
              </p:cNvSpPr>
              <p:nvPr/>
            </p:nvSpPr>
            <p:spPr>
              <a:xfrm>
                <a:off x="2258672" y="2190750"/>
                <a:ext cx="2646237" cy="419730"/>
              </a:xfrm>
              <a:prstGeom prst="rect">
                <a:avLst/>
              </a:prstGeom>
              <a:blipFill rotWithShape="0">
                <a:blip r:embed="rId3"/>
                <a:stretch>
                  <a:fillRect t="-100000" r="-18664" b="-156522"/>
                </a:stretch>
              </a:blipFill>
            </p:spPr>
            <p:txBody>
              <a:bodyPr/>
              <a:lstStyle/>
              <a:p>
                <a:r>
                  <a:rPr lang="fa-IR">
                    <a:noFill/>
                  </a:rPr>
                  <a:t> </a:t>
                </a:r>
              </a:p>
            </p:txBody>
          </p:sp>
        </mc:Fallback>
      </mc:AlternateContent>
    </p:spTree>
    <p:extLst>
      <p:ext uri="{BB962C8B-B14F-4D97-AF65-F5344CB8AC3E}">
        <p14:creationId xmlns:p14="http://schemas.microsoft.com/office/powerpoint/2010/main" val="116863848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520" y="17569"/>
            <a:ext cx="6733504" cy="927588"/>
          </a:xfrm>
        </p:spPr>
        <p:txBody>
          <a:bodyPr/>
          <a:lstStyle/>
          <a:p>
            <a:pPr algn="r" rtl="1"/>
            <a:r>
              <a:rPr lang="fa-IR" sz="3600" b="1" dirty="0" smtClean="0">
                <a:solidFill>
                  <a:srgbClr val="0070C0"/>
                </a:solidFill>
                <a:cs typeface="B Nazanin" panose="00000400000000000000" pitchFamily="2" charset="-78"/>
              </a:rPr>
              <a:t>مدل کانال نویزی- (3)</a:t>
            </a:r>
            <a:endParaRPr lang="en-US" sz="3600" b="1" dirty="0">
              <a:solidFill>
                <a:srgbClr val="0070C0"/>
              </a:solidFill>
              <a:cs typeface="B Nazanin" panose="00000400000000000000" pitchFamily="2" charset="-78"/>
            </a:endParaRPr>
          </a:p>
        </p:txBody>
      </p:sp>
      <p:sp>
        <p:nvSpPr>
          <p:cNvPr id="7" name="Text Placeholder 4"/>
          <p:cNvSpPr txBox="1">
            <a:spLocks/>
          </p:cNvSpPr>
          <p:nvPr/>
        </p:nvSpPr>
        <p:spPr bwMode="gray">
          <a:xfrm>
            <a:off x="228600" y="1123950"/>
            <a:ext cx="6756424" cy="4019550"/>
          </a:xfrm>
          <a:prstGeom prst="rect">
            <a:avLst/>
          </a:prstGeom>
        </p:spPr>
        <p:txBody>
          <a:bodyPr vert="horz" lIns="0" tIns="72000" rIns="0" bIns="0" rtlCol="0" anchor="t" anchorCtr="0">
            <a:noAutofit/>
          </a:bodyPr>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400" kern="1200">
                <a:solidFill>
                  <a:schemeClr val="tx1"/>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a:lstStyle>
          <a:p>
            <a:pPr marL="377190" indent="-285750" algn="just" rtl="1">
              <a:lnSpc>
                <a:spcPct val="150000"/>
              </a:lnSpc>
              <a:spcBef>
                <a:spcPts val="600"/>
              </a:spcBef>
              <a:spcAft>
                <a:spcPts val="600"/>
              </a:spcAft>
              <a:buClr>
                <a:srgbClr val="00B0F0"/>
              </a:buClr>
              <a:buFont typeface="Wingdings" panose="05000000000000000000" pitchFamily="2" charset="2"/>
              <a:buChar char="Ø"/>
            </a:pPr>
            <a:r>
              <a:rPr lang="fa-IR" sz="2800" dirty="0" smtClean="0">
                <a:latin typeface="Times New Roman" pitchFamily="18" charset="0"/>
                <a:cs typeface="B Nazanin" panose="00000400000000000000" pitchFamily="2" charset="-78"/>
              </a:rPr>
              <a:t> اصلاح خطاهای املایی غیرکلامی</a:t>
            </a:r>
          </a:p>
          <a:p>
            <a:pPr marL="1183640" lvl="3" indent="-285750" algn="just" rtl="1">
              <a:lnSpc>
                <a:spcPct val="150000"/>
              </a:lnSpc>
              <a:spcBef>
                <a:spcPts val="600"/>
              </a:spcBef>
              <a:spcAft>
                <a:spcPts val="600"/>
              </a:spcAft>
              <a:buClr>
                <a:srgbClr val="00B0F0"/>
              </a:buClr>
              <a:buFont typeface="Wingdings" panose="05000000000000000000" pitchFamily="2" charset="2"/>
              <a:buChar char="Ø"/>
            </a:pPr>
            <a:r>
              <a:rPr lang="fa-IR" sz="2600" dirty="0" smtClean="0">
                <a:latin typeface="Times New Roman" pitchFamily="18" charset="0"/>
                <a:cs typeface="B Nazanin" panose="00000400000000000000" pitchFamily="2" charset="-78"/>
              </a:rPr>
              <a:t>حذف کلماتی که در دیکشنری نیستند</a:t>
            </a:r>
            <a:endParaRPr lang="fa-IR" sz="2600" dirty="0">
              <a:latin typeface="Times New Roman" pitchFamily="18" charset="0"/>
              <a:cs typeface="B Nazanin" panose="00000400000000000000" pitchFamily="2" charset="-78"/>
            </a:endParaRPr>
          </a:p>
          <a:p>
            <a:pPr marL="377190" indent="-285750" algn="just" rtl="1">
              <a:lnSpc>
                <a:spcPct val="150000"/>
              </a:lnSpc>
              <a:spcBef>
                <a:spcPts val="600"/>
              </a:spcBef>
              <a:spcAft>
                <a:spcPts val="600"/>
              </a:spcAft>
              <a:buClr>
                <a:srgbClr val="00B0F0"/>
              </a:buClr>
              <a:buFont typeface="Wingdings" panose="05000000000000000000" pitchFamily="2" charset="2"/>
              <a:buChar char="Ø"/>
            </a:pPr>
            <a:r>
              <a:rPr lang="fa-IR" sz="2800" dirty="0" smtClean="0">
                <a:latin typeface="Times New Roman" pitchFamily="18" charset="0"/>
                <a:cs typeface="B Nazanin" panose="00000400000000000000" pitchFamily="2" charset="-78"/>
              </a:rPr>
              <a:t> تولید لیست کلمات پیشنهادی </a:t>
            </a:r>
            <a:r>
              <a:rPr lang="en-US" sz="2800" dirty="0" smtClean="0">
                <a:latin typeface="Times New Roman" pitchFamily="18" charset="0"/>
                <a:cs typeface="B Nazanin" panose="00000400000000000000" pitchFamily="2" charset="-78"/>
              </a:rPr>
              <a:t>(</a:t>
            </a:r>
            <a:r>
              <a:rPr lang="en-US" sz="2800" i="1" dirty="0" smtClean="0">
                <a:latin typeface="Times New Roman" pitchFamily="18" charset="0"/>
                <a:cs typeface="B Nazanin" panose="00000400000000000000" pitchFamily="2" charset="-78"/>
              </a:rPr>
              <a:t>C</a:t>
            </a:r>
            <a:r>
              <a:rPr lang="en-US" sz="2800" dirty="0" smtClean="0">
                <a:latin typeface="Times New Roman" pitchFamily="18" charset="0"/>
                <a:cs typeface="B Nazanin" panose="00000400000000000000" pitchFamily="2" charset="-78"/>
              </a:rPr>
              <a:t>)</a:t>
            </a:r>
            <a:endParaRPr lang="fa-IR" sz="2800" dirty="0" smtClean="0">
              <a:latin typeface="Times New Roman" pitchFamily="18" charset="0"/>
              <a:cs typeface="B Nazanin" panose="00000400000000000000" pitchFamily="2" charset="-78"/>
            </a:endParaRPr>
          </a:p>
          <a:p>
            <a:pPr marL="377190" indent="-285750" algn="just" rtl="1">
              <a:lnSpc>
                <a:spcPct val="150000"/>
              </a:lnSpc>
              <a:spcBef>
                <a:spcPts val="600"/>
              </a:spcBef>
              <a:spcAft>
                <a:spcPts val="600"/>
              </a:spcAft>
              <a:buClr>
                <a:srgbClr val="00B0F0"/>
              </a:buClr>
              <a:buFont typeface="Wingdings" panose="05000000000000000000" pitchFamily="2" charset="2"/>
              <a:buChar char="Ø"/>
            </a:pPr>
            <a:r>
              <a:rPr lang="fa-IR" sz="2800" dirty="0" smtClean="0">
                <a:latin typeface="Times New Roman" pitchFamily="18" charset="0"/>
                <a:cs typeface="B Nazanin" panose="00000400000000000000" pitchFamily="2" charset="-78"/>
              </a:rPr>
              <a:t> رتبه‌بندی</a:t>
            </a:r>
            <a:endParaRPr lang="en-US" sz="2800" dirty="0">
              <a:latin typeface="Times New Roman" pitchFamily="18" charset="0"/>
              <a:cs typeface="B Nazanin" panose="00000400000000000000" pitchFamily="2" charset="-78"/>
            </a:endParaRPr>
          </a:p>
        </p:txBody>
      </p:sp>
      <p:sp>
        <p:nvSpPr>
          <p:cNvPr id="6" name="Footer Placeholder 2"/>
          <p:cNvSpPr>
            <a:spLocks noGrp="1"/>
          </p:cNvSpPr>
          <p:nvPr>
            <p:ph type="ftr" sz="quarter" idx="16"/>
          </p:nvPr>
        </p:nvSpPr>
        <p:spPr>
          <a:xfrm>
            <a:off x="7117178" y="3105150"/>
            <a:ext cx="1749513" cy="1752300"/>
          </a:xfrm>
        </p:spPr>
        <p:txBody>
          <a:bodyPr/>
          <a:lstStyle/>
          <a:p>
            <a:pPr algn="ctr" rtl="1"/>
            <a:r>
              <a:rPr lang="fa-IR" b="1" dirty="0">
                <a:solidFill>
                  <a:srgbClr val="0070C0"/>
                </a:solidFill>
                <a:cs typeface="B Nazanin" panose="00000400000000000000" pitchFamily="2" charset="-78"/>
              </a:rPr>
              <a:t>بکارگیری روش‌های آماری و ریاضی در تصحیح اتوماتیک خطا</a:t>
            </a:r>
            <a:endParaRPr lang="en-GB" b="1" dirty="0">
              <a:solidFill>
                <a:srgbClr val="0070C0"/>
              </a:solidFill>
              <a:cs typeface="B Nazanin" panose="00000400000000000000" pitchFamily="2" charset="-78"/>
            </a:endParaRPr>
          </a:p>
          <a:p>
            <a:endParaRPr lang="en-US" dirty="0">
              <a:solidFill>
                <a:srgbClr val="0070C0"/>
              </a:solidFill>
            </a:endParaRPr>
          </a:p>
          <a:p>
            <a:pPr algn="ctr" rtl="1"/>
            <a:r>
              <a:rPr lang="fa-IR" dirty="0">
                <a:solidFill>
                  <a:srgbClr val="0070C0"/>
                </a:solidFill>
                <a:cs typeface="B Nazanin" panose="00000400000000000000" pitchFamily="2" charset="-78"/>
              </a:rPr>
              <a:t>الهام مهدی‌پور</a:t>
            </a:r>
            <a:endParaRPr lang="en-US" dirty="0">
              <a:solidFill>
                <a:srgbClr val="0070C0"/>
              </a:solidFill>
              <a:cs typeface="B Nazanin" panose="00000400000000000000" pitchFamily="2" charset="-78"/>
            </a:endParaRPr>
          </a:p>
          <a:p>
            <a:endParaRPr lang="en-US" dirty="0">
              <a:solidFill>
                <a:srgbClr val="0070C0"/>
              </a:solidFill>
            </a:endParaRPr>
          </a:p>
          <a:p>
            <a:pPr algn="ctr" rtl="1"/>
            <a:r>
              <a:rPr lang="fa-IR" dirty="0">
                <a:solidFill>
                  <a:srgbClr val="0070C0"/>
                </a:solidFill>
                <a:cs typeface="B Nazanin" panose="00000400000000000000" pitchFamily="2" charset="-78"/>
              </a:rPr>
              <a:t>دانشجوی دکتری دانشگاه یزد</a:t>
            </a:r>
            <a:endParaRPr lang="en-US" dirty="0">
              <a:solidFill>
                <a:srgbClr val="0070C0"/>
              </a:solidFill>
              <a:cs typeface="B Nazanin" panose="00000400000000000000" pitchFamily="2" charset="-78"/>
            </a:endParaRPr>
          </a:p>
          <a:p>
            <a:endParaRPr lang="en-US" dirty="0" smtClean="0"/>
          </a:p>
          <a:p>
            <a:r>
              <a:rPr lang="en-US" b="1" dirty="0" smtClean="0">
                <a:solidFill>
                  <a:srgbClr val="0070C0"/>
                </a:solidFill>
              </a:rPr>
              <a:t>Slide </a:t>
            </a:r>
            <a:fld id="{91D913BA-B0D8-4B51-9328-DFAA0B370309}" type="slidenum">
              <a:rPr lang="en-US" b="1" smtClean="0">
                <a:solidFill>
                  <a:srgbClr val="0070C0"/>
                </a:solidFill>
              </a:rPr>
              <a:pPr/>
              <a:t>8</a:t>
            </a:fld>
            <a:r>
              <a:rPr lang="en-US" b="1" dirty="0" smtClean="0">
                <a:solidFill>
                  <a:srgbClr val="0070C0"/>
                </a:solidFill>
              </a:rPr>
              <a:t>/19</a:t>
            </a:r>
            <a:endParaRPr lang="en-US" b="1" dirty="0">
              <a:solidFill>
                <a:srgbClr val="0070C0"/>
              </a:solidFill>
            </a:endParaRPr>
          </a:p>
        </p:txBody>
      </p:sp>
      <mc:AlternateContent xmlns:mc="http://schemas.openxmlformats.org/markup-compatibility/2006" xmlns:a14="http://schemas.microsoft.com/office/drawing/2010/main">
        <mc:Choice Requires="a14">
          <p:sp>
            <p:nvSpPr>
              <p:cNvPr id="4" name="Rectangle 3"/>
              <p:cNvSpPr/>
              <p:nvPr/>
            </p:nvSpPr>
            <p:spPr>
              <a:xfrm>
                <a:off x="972035" y="4248150"/>
                <a:ext cx="2646237" cy="4199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fa-IR" i="1">
                              <a:latin typeface="Cambria Math" panose="02040503050406030204" pitchFamily="18" charset="0"/>
                            </a:rPr>
                          </m:ctrlPr>
                        </m:accPr>
                        <m:e>
                          <m:r>
                            <a:rPr lang="fa-IR" i="1">
                              <a:latin typeface="Cambria Math" panose="02040503050406030204" pitchFamily="18" charset="0"/>
                            </a:rPr>
                            <m:t>𝑤</m:t>
                          </m:r>
                        </m:e>
                      </m:acc>
                      <m:r>
                        <a:rPr lang="fa-IR" i="0">
                          <a:latin typeface="Cambria Math" panose="02040503050406030204" pitchFamily="18" charset="0"/>
                        </a:rPr>
                        <m:t>=</m:t>
                      </m:r>
                      <m:sPre>
                        <m:sPrePr>
                          <m:ctrlPr>
                            <a:rPr lang="fa-IR" i="1">
                              <a:latin typeface="Cambria Math" panose="02040503050406030204" pitchFamily="18" charset="0"/>
                            </a:rPr>
                          </m:ctrlPr>
                        </m:sPrePr>
                        <m:sub>
                          <m:r>
                            <a:rPr lang="fa-IR" i="1">
                              <a:latin typeface="Cambria Math" panose="02040503050406030204" pitchFamily="18" charset="0"/>
                            </a:rPr>
                            <m:t>𝑤</m:t>
                          </m:r>
                          <m:r>
                            <a:rPr lang="fa-IR" i="0">
                              <a:latin typeface="Cambria Math" panose="02040503050406030204" pitchFamily="18" charset="0"/>
                            </a:rPr>
                            <m:t>∈</m:t>
                          </m:r>
                          <m:r>
                            <a:rPr lang="fa-IR" i="1">
                              <a:latin typeface="Cambria Math" panose="02040503050406030204" pitchFamily="18" charset="0"/>
                            </a:rPr>
                            <m:t>𝐶</m:t>
                          </m:r>
                        </m:sub>
                        <m:sup>
                          <m:r>
                            <a:rPr lang="fa-IR" i="1">
                              <a:latin typeface="Cambria Math" panose="02040503050406030204" pitchFamily="18" charset="0"/>
                            </a:rPr>
                            <m:t>𝑎𝑟𝑔𝑚𝑎𝑥</m:t>
                          </m:r>
                        </m:sup>
                        <m:e>
                          <m:d>
                            <m:dPr>
                              <m:begChr m:val=""/>
                              <m:ctrlPr>
                                <a:rPr lang="fa-IR" i="1">
                                  <a:latin typeface="Cambria Math" panose="02040503050406030204" pitchFamily="18" charset="0"/>
                                </a:rPr>
                              </m:ctrlPr>
                            </m:dPr>
                            <m:e>
                              <m:r>
                                <a:rPr lang="fa-IR" i="1">
                                  <a:latin typeface="Cambria Math" panose="02040503050406030204" pitchFamily="18" charset="0"/>
                                </a:rPr>
                                <m:t>𝑃</m:t>
                              </m:r>
                              <m:d>
                                <m:dPr>
                                  <m:ctrlPr>
                                    <a:rPr lang="fa-IR" i="1">
                                      <a:latin typeface="Cambria Math" panose="02040503050406030204" pitchFamily="18" charset="0"/>
                                    </a:rPr>
                                  </m:ctrlPr>
                                </m:dPr>
                                <m:e>
                                  <m:r>
                                    <a:rPr lang="fa-IR" i="1">
                                      <a:latin typeface="Cambria Math" panose="02040503050406030204" pitchFamily="18" charset="0"/>
                                    </a:rPr>
                                    <m:t>𝑥</m:t>
                                  </m:r>
                                </m:e>
                                <m:e>
                                  <m:r>
                                    <a:rPr lang="fa-IR" i="1">
                                      <a:latin typeface="Cambria Math" panose="02040503050406030204" pitchFamily="18" charset="0"/>
                                    </a:rPr>
                                    <m:t>𝑤</m:t>
                                  </m:r>
                                </m:e>
                              </m:d>
                              <m:r>
                                <a:rPr lang="fa-IR" i="1">
                                  <a:latin typeface="Cambria Math" panose="02040503050406030204" pitchFamily="18" charset="0"/>
                                </a:rPr>
                                <m:t>𝑃</m:t>
                              </m:r>
                              <m:r>
                                <a:rPr lang="fa-IR" i="0">
                                  <a:latin typeface="Cambria Math" panose="02040503050406030204" pitchFamily="18" charset="0"/>
                                </a:rPr>
                                <m:t>(</m:t>
                              </m:r>
                              <m:r>
                                <a:rPr lang="fa-IR" i="1">
                                  <a:latin typeface="Cambria Math" panose="02040503050406030204" pitchFamily="18" charset="0"/>
                                </a:rPr>
                                <m:t>𝑤</m:t>
                              </m:r>
                            </m:e>
                          </m:d>
                        </m:e>
                      </m:sPre>
                    </m:oMath>
                  </m:oMathPara>
                </a14:m>
                <a:endParaRPr lang="fa-IR" dirty="0"/>
              </a:p>
            </p:txBody>
          </p:sp>
        </mc:Choice>
        <mc:Fallback xmlns="">
          <p:sp>
            <p:nvSpPr>
              <p:cNvPr id="4" name="Rectangle 3"/>
              <p:cNvSpPr>
                <a:spLocks noRot="1" noChangeAspect="1" noMove="1" noResize="1" noEditPoints="1" noAdjustHandles="1" noChangeArrowheads="1" noChangeShapeType="1" noTextEdit="1"/>
              </p:cNvSpPr>
              <p:nvPr/>
            </p:nvSpPr>
            <p:spPr>
              <a:xfrm>
                <a:off x="972035" y="4248150"/>
                <a:ext cx="2646237" cy="419923"/>
              </a:xfrm>
              <a:prstGeom prst="rect">
                <a:avLst/>
              </a:prstGeom>
              <a:blipFill rotWithShape="0">
                <a:blip r:embed="rId3"/>
                <a:stretch>
                  <a:fillRect t="-100000" r="-18621" b="-156522"/>
                </a:stretch>
              </a:blipFill>
            </p:spPr>
            <p:txBody>
              <a:bodyPr/>
              <a:lstStyle/>
              <a:p>
                <a:r>
                  <a:rPr lang="fa-IR">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200" y="3895656"/>
            <a:ext cx="1637072" cy="428694"/>
          </a:xfrm>
          <a:prstGeom prst="rect">
            <a:avLst/>
          </a:prstGeom>
        </p:spPr>
      </p:pic>
    </p:spTree>
    <p:extLst>
      <p:ext uri="{BB962C8B-B14F-4D97-AF65-F5344CB8AC3E}">
        <p14:creationId xmlns:p14="http://schemas.microsoft.com/office/powerpoint/2010/main" val="104384142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520" y="17569"/>
            <a:ext cx="6733504" cy="927588"/>
          </a:xfrm>
        </p:spPr>
        <p:txBody>
          <a:bodyPr/>
          <a:lstStyle/>
          <a:p>
            <a:pPr algn="r" rtl="1"/>
            <a:r>
              <a:rPr lang="fa-IR" sz="3600" b="1" dirty="0" smtClean="0">
                <a:solidFill>
                  <a:srgbClr val="0070C0"/>
                </a:solidFill>
                <a:cs typeface="B Nazanin" panose="00000400000000000000" pitchFamily="2" charset="-78"/>
              </a:rPr>
              <a:t>الگوریتم مدل کانال نویزی</a:t>
            </a:r>
            <a:endParaRPr lang="en-US" sz="3600" b="1" dirty="0">
              <a:solidFill>
                <a:srgbClr val="0070C0"/>
              </a:solidFill>
              <a:cs typeface="B Nazanin" panose="00000400000000000000" pitchFamily="2" charset="-78"/>
            </a:endParaRPr>
          </a:p>
        </p:txBody>
      </p:sp>
      <p:sp>
        <p:nvSpPr>
          <p:cNvPr id="6" name="Footer Placeholder 2"/>
          <p:cNvSpPr>
            <a:spLocks noGrp="1"/>
          </p:cNvSpPr>
          <p:nvPr>
            <p:ph type="ftr" sz="quarter" idx="16"/>
          </p:nvPr>
        </p:nvSpPr>
        <p:spPr>
          <a:xfrm>
            <a:off x="7117178" y="3105150"/>
            <a:ext cx="1749513" cy="1752300"/>
          </a:xfrm>
        </p:spPr>
        <p:txBody>
          <a:bodyPr/>
          <a:lstStyle/>
          <a:p>
            <a:pPr algn="ctr" rtl="1"/>
            <a:r>
              <a:rPr lang="fa-IR" b="1" dirty="0">
                <a:solidFill>
                  <a:srgbClr val="0070C0"/>
                </a:solidFill>
                <a:cs typeface="B Nazanin" panose="00000400000000000000" pitchFamily="2" charset="-78"/>
              </a:rPr>
              <a:t>بکارگیری روش‌های آماری و ریاضی در تصحیح اتوماتیک خطا</a:t>
            </a:r>
            <a:endParaRPr lang="en-GB" b="1" dirty="0">
              <a:solidFill>
                <a:srgbClr val="0070C0"/>
              </a:solidFill>
              <a:cs typeface="B Nazanin" panose="00000400000000000000" pitchFamily="2" charset="-78"/>
            </a:endParaRPr>
          </a:p>
          <a:p>
            <a:endParaRPr lang="en-US" dirty="0">
              <a:solidFill>
                <a:srgbClr val="0070C0"/>
              </a:solidFill>
            </a:endParaRPr>
          </a:p>
          <a:p>
            <a:pPr algn="ctr" rtl="1"/>
            <a:r>
              <a:rPr lang="fa-IR" dirty="0">
                <a:solidFill>
                  <a:srgbClr val="0070C0"/>
                </a:solidFill>
                <a:cs typeface="B Nazanin" panose="00000400000000000000" pitchFamily="2" charset="-78"/>
              </a:rPr>
              <a:t>الهام مهدی‌پور</a:t>
            </a:r>
            <a:endParaRPr lang="en-US" dirty="0">
              <a:solidFill>
                <a:srgbClr val="0070C0"/>
              </a:solidFill>
              <a:cs typeface="B Nazanin" panose="00000400000000000000" pitchFamily="2" charset="-78"/>
            </a:endParaRPr>
          </a:p>
          <a:p>
            <a:endParaRPr lang="en-US" dirty="0">
              <a:solidFill>
                <a:srgbClr val="0070C0"/>
              </a:solidFill>
            </a:endParaRPr>
          </a:p>
          <a:p>
            <a:pPr algn="ctr" rtl="1"/>
            <a:r>
              <a:rPr lang="fa-IR" dirty="0">
                <a:solidFill>
                  <a:srgbClr val="0070C0"/>
                </a:solidFill>
                <a:cs typeface="B Nazanin" panose="00000400000000000000" pitchFamily="2" charset="-78"/>
              </a:rPr>
              <a:t>دانشجوی دکتری دانشگاه یزد</a:t>
            </a:r>
            <a:endParaRPr lang="en-US" dirty="0">
              <a:solidFill>
                <a:srgbClr val="0070C0"/>
              </a:solidFill>
              <a:cs typeface="B Nazanin" panose="00000400000000000000" pitchFamily="2" charset="-78"/>
            </a:endParaRPr>
          </a:p>
          <a:p>
            <a:endParaRPr lang="en-US" dirty="0" smtClean="0"/>
          </a:p>
          <a:p>
            <a:r>
              <a:rPr lang="en-US" b="1" dirty="0" smtClean="0">
                <a:solidFill>
                  <a:srgbClr val="0070C0"/>
                </a:solidFill>
              </a:rPr>
              <a:t>Slide </a:t>
            </a:r>
            <a:fld id="{91D913BA-B0D8-4B51-9328-DFAA0B370309}" type="slidenum">
              <a:rPr lang="en-US" b="1" smtClean="0">
                <a:solidFill>
                  <a:srgbClr val="0070C0"/>
                </a:solidFill>
              </a:rPr>
              <a:pPr/>
              <a:t>9</a:t>
            </a:fld>
            <a:r>
              <a:rPr lang="en-US" b="1" dirty="0" smtClean="0">
                <a:solidFill>
                  <a:srgbClr val="0070C0"/>
                </a:solidFill>
              </a:rPr>
              <a:t>/19</a:t>
            </a:r>
            <a:endParaRPr lang="en-US" b="1" dirty="0">
              <a:solidFill>
                <a:srgbClr val="0070C0"/>
              </a:solidFill>
            </a:endParaRPr>
          </a:p>
        </p:txBody>
      </p:sp>
      <p:pic>
        <p:nvPicPr>
          <p:cNvPr id="8" name="Picture 7"/>
          <p:cNvPicPr>
            <a:picLocks noChangeAspect="1"/>
          </p:cNvPicPr>
          <p:nvPr/>
        </p:nvPicPr>
        <p:blipFill>
          <a:blip r:embed="rId3"/>
          <a:stretch>
            <a:fillRect/>
          </a:stretch>
        </p:blipFill>
        <p:spPr>
          <a:xfrm>
            <a:off x="-1" y="1123950"/>
            <a:ext cx="8991601" cy="2362200"/>
          </a:xfrm>
          <a:prstGeom prst="rect">
            <a:avLst/>
          </a:prstGeom>
        </p:spPr>
      </p:pic>
    </p:spTree>
    <p:extLst>
      <p:ext uri="{BB962C8B-B14F-4D97-AF65-F5344CB8AC3E}">
        <p14:creationId xmlns:p14="http://schemas.microsoft.com/office/powerpoint/2010/main" val="4073695568"/>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7527d9a80d1c254cf63ecdbcf5c3445e7cf98d"/>
  <p:tag name="ISPRING_RESOURCE_PATHS_HASH_PRESENTER" val="4e1bfdeb97ccc69d6713ba8104020d1f1a3d866"/>
</p:tagLst>
</file>

<file path=ppt/theme/theme1.xml><?xml version="1.0" encoding="utf-8"?>
<a:theme xmlns:a="http://schemas.openxmlformats.org/drawingml/2006/main" name="94-12-05-TEMPLATE-HP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TEMPLATE_HPI_05_EXP" id="{EEEEA749-3836-4DC6-BA52-AE8D0ADE122A}" vid="{1AF48529-3759-4302-91D0-708D448B88CB}"/>
    </a:ext>
  </a:extLst>
</a:theme>
</file>

<file path=ppt/theme/theme2.xml><?xml version="1.0" encoding="utf-8"?>
<a:theme xmlns:a="http://schemas.openxmlformats.org/drawingml/2006/main" name="Office Them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200"/>
          </a:spcBef>
          <a:spcAft>
            <a:spcPts val="200"/>
          </a:spcAft>
          <a:buClr>
            <a:schemeClr val="accent1"/>
          </a:buClr>
          <a:buSzPct val="90000"/>
          <a:buFont typeface="Arial" panose="020B0604020202020204" pitchFamily="34" charset="0"/>
          <a:buChar char="■"/>
          <a:defRPr sz="1050" dirty="0" err="1" smtClean="0"/>
        </a:defPPr>
      </a:lstStyle>
    </a:txDef>
  </a:objectDefaults>
  <a:extraClrSchemeLst/>
</a:theme>
</file>

<file path=ppt/theme/theme3.xml><?xml version="1.0" encoding="utf-8"?>
<a:theme xmlns:a="http://schemas.openxmlformats.org/drawingml/2006/main" name="Office Them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200"/>
          </a:spcBef>
          <a:spcAft>
            <a:spcPts val="200"/>
          </a:spcAft>
          <a:buClr>
            <a:schemeClr val="accent1"/>
          </a:buClr>
          <a:buSzPct val="90000"/>
          <a:buFont typeface="Arial" panose="020B0604020202020204" pitchFamily="34" charset="0"/>
          <a:buChar char="■"/>
          <a:defRPr sz="1050" dirty="0" smtClean="0"/>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94-12-05-TEMPLATE-HPI</Template>
  <TotalTime>1258</TotalTime>
  <Words>2543</Words>
  <Application>Microsoft Office PowerPoint</Application>
  <PresentationFormat>On-screen Show (16:9)</PresentationFormat>
  <Paragraphs>258</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 Nazanin</vt:lpstr>
      <vt:lpstr>Cambria Math</vt:lpstr>
      <vt:lpstr>Times New Roman</vt:lpstr>
      <vt:lpstr>Verdana</vt:lpstr>
      <vt:lpstr>Wingdings</vt:lpstr>
      <vt:lpstr>94-12-05-TEMPLATE-HPI</vt:lpstr>
      <vt:lpstr>بکارگیری روش‌های آماری و ریاضی در تصحیح اتوماتیک خطا </vt:lpstr>
      <vt:lpstr>چالش</vt:lpstr>
      <vt:lpstr>شناسایی خطاهای غیرکلامی</vt:lpstr>
      <vt:lpstr>شناسایی خطای کلمه واقعی</vt:lpstr>
      <vt:lpstr>روش‌های ریاضی و آماری در شناسایی خطای املایی</vt:lpstr>
      <vt:lpstr>مدل کانال نویزی</vt:lpstr>
      <vt:lpstr>مدل کانال نویزی- (2)</vt:lpstr>
      <vt:lpstr>مدل کانال نویزی- (3)</vt:lpstr>
      <vt:lpstr>الگوریتم مدل کانال نویزی</vt:lpstr>
      <vt:lpstr>فاصله ویرایشی Damerau-Levenshtein</vt:lpstr>
      <vt:lpstr>مدل ریاضی و آماری برای شناسایی خطای املایی کلمات واقعی</vt:lpstr>
      <vt:lpstr>پیشرفت‌های اخیر در زمینه تصحیح اتوماتیک املای کلمه</vt:lpstr>
      <vt:lpstr>پیشرفت‌های اخیر در زمینه تصحیح اتوماتیک املای کلمه- (2)</vt:lpstr>
      <vt:lpstr>پیشرفت‌های اخیر در زمینه تصحیح اتوماتیک املای کلمه- (3)</vt:lpstr>
      <vt:lpstr>پیشرفت‌های اخیر در زمینه تصحیح اتوماتیک املای کلمه- (4)</vt:lpstr>
      <vt:lpstr>پیشرفت‌های اخیر در زمینه تصحیح اتوماتیک املای کلمه- (5)</vt:lpstr>
      <vt:lpstr>نتیجه‌گیری</vt:lpstr>
    </vt:vector>
  </TitlesOfParts>
  <Company>Hasso-Plattner-Institut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Geometric design by interactive and evolutionary design methods</dc:title>
  <dc:creator>Ghasemzadeh, Mohammad</dc:creator>
  <cp:lastModifiedBy>Mhmd</cp:lastModifiedBy>
  <cp:revision>517</cp:revision>
  <cp:lastPrinted>2014-05-07T12:19:03Z</cp:lastPrinted>
  <dcterms:created xsi:type="dcterms:W3CDTF">2016-07-15T13:40:05Z</dcterms:created>
  <dcterms:modified xsi:type="dcterms:W3CDTF">2020-04-15T02:30:17Z</dcterms:modified>
</cp:coreProperties>
</file>