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6" r:id="rId1"/>
  </p:sldMasterIdLst>
  <p:notesMasterIdLst>
    <p:notesMasterId r:id="rId11"/>
  </p:notesMasterIdLst>
  <p:sldIdLst>
    <p:sldId id="256" r:id="rId2"/>
    <p:sldId id="260" r:id="rId3"/>
    <p:sldId id="267" r:id="rId4"/>
    <p:sldId id="262" r:id="rId5"/>
    <p:sldId id="266" r:id="rId6"/>
    <p:sldId id="263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DABA7-5B4A-4618-8384-DAF4A5262B1C}" type="datetimeFigureOut">
              <a:rPr lang="en-US" smtClean="0"/>
              <a:t>2020-10-20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9B317-5E2D-4053-B295-1E413652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7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834F-4745-4646-A05D-F82ECF723B53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84D5-C3AE-4F63-8C78-918C61E8A63F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A1C-1E0C-485C-A53E-13509781A33D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AE-6350-4894-8608-60A138B8B9C5}" type="datetime1">
              <a:rPr lang="en-US" smtClean="0"/>
              <a:t>2020-10-20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E9BE-0301-47E7-A696-93983451FA84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0A0D-7BC7-4FB7-A732-09BDEA0B5A6B}" type="datetime1">
              <a:rPr lang="en-US" smtClean="0"/>
              <a:t>2020-10-20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5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5EE2-299D-40F1-93A1-789A014937D4}" type="datetime1">
              <a:rPr lang="en-US" smtClean="0"/>
              <a:t>2020-10-20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8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D616-66CB-4199-90CE-0836AD531BFD}" type="datetime1">
              <a:rPr lang="en-US" smtClean="0"/>
              <a:t>2020-10-20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D2-B3E3-4C09-AD80-C8366CACF510}" type="datetime1">
              <a:rPr lang="en-US" smtClean="0"/>
              <a:t>2020-10-20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B2C2-5B6E-4D69-8E24-7F8E532752C6}" type="datetime1">
              <a:rPr lang="en-US" smtClean="0"/>
              <a:t>2020-10-20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C7C22A-D4A1-49D4-9DAA-BBDAF311D20B}" type="datetime1">
              <a:rPr lang="en-US" smtClean="0"/>
              <a:t>2020-10-20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04546D-5C33-498D-8727-E24BA64AA87C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AF0F-A751-487C-BD3A-DA953AB2C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5400" spc="0" dirty="0">
                <a:cs typeface="B Nazanin" panose="00000400000000000000" pitchFamily="2" charset="-78"/>
              </a:rPr>
              <a:t>بررسی </a:t>
            </a:r>
            <a:r>
              <a:rPr lang="fa-IR" sz="5400" spc="0" dirty="0" err="1">
                <a:cs typeface="B Nazanin" panose="00000400000000000000" pitchFamily="2" charset="-78"/>
              </a:rPr>
              <a:t>نمونه‌ای</a:t>
            </a:r>
            <a:r>
              <a:rPr lang="fa-IR" sz="5400" spc="0" dirty="0">
                <a:cs typeface="B Nazanin" panose="00000400000000000000" pitchFamily="2" charset="-78"/>
              </a:rPr>
              <a:t> از </a:t>
            </a:r>
            <a:r>
              <a:rPr lang="fa-IR" sz="5400" spc="0" dirty="0" err="1">
                <a:cs typeface="B Nazanin" panose="00000400000000000000" pitchFamily="2" charset="-78"/>
              </a:rPr>
              <a:t>گراف</a:t>
            </a:r>
            <a:r>
              <a:rPr lang="fa-IR" sz="5400" spc="0" dirty="0">
                <a:cs typeface="B Nazanin" panose="00000400000000000000" pitchFamily="2" charset="-78"/>
              </a:rPr>
              <a:t> </a:t>
            </a:r>
            <a:r>
              <a:rPr lang="fa-IR" sz="5400" spc="0" dirty="0" err="1">
                <a:cs typeface="B Nazanin" panose="00000400000000000000" pitchFamily="2" charset="-78"/>
              </a:rPr>
              <a:t>وب</a:t>
            </a:r>
            <a:endParaRPr lang="en-US" sz="5400" spc="0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22FC4-F700-4760-8EC2-AA412821F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مهدی </a:t>
            </a:r>
            <a:r>
              <a:rPr lang="fa-IR" sz="2400" dirty="0" err="1">
                <a:cs typeface="B Nazanin" panose="00000400000000000000" pitchFamily="2" charset="-78"/>
              </a:rPr>
              <a:t>حسین‌زاده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897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C622-1817-46D8-82B0-3C45D22F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1520"/>
            <a:ext cx="7729728" cy="1188720"/>
          </a:xfrm>
        </p:spPr>
        <p:txBody>
          <a:bodyPr/>
          <a:lstStyle/>
          <a:p>
            <a:r>
              <a:rPr lang="en-US" dirty="0"/>
              <a:t>1. Power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1D324-C2FC-448A-B231-DD1DA0735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86000"/>
                <a:ext cx="7729728" cy="389698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لیست تعداد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یال‌های</a:t>
                </a:r>
                <a:r>
                  <a:rPr lang="fa-IR" sz="2400" dirty="0">
                    <a:cs typeface="B Nazanin" panose="00000400000000000000" pitchFamily="2" charset="-78"/>
                  </a:rPr>
                  <a:t> ورودی هر نود ایجاد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تعداد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نودهایی</a:t>
                </a:r>
                <a:r>
                  <a:rPr lang="fa-IR" sz="2400" dirty="0">
                    <a:cs typeface="B Nazanin" panose="00000400000000000000" pitchFamily="2" charset="-78"/>
                  </a:rPr>
                  <a:t> که تعداد یال یکسان دارند مشخص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endParaRPr lang="fa-IR" sz="2400" dirty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000" dirty="0" err="1">
                    <a:cs typeface="B Nazanin" panose="00000400000000000000" pitchFamily="2" charset="-78"/>
                  </a:rPr>
                  <a:t>نودها</a:t>
                </a:r>
                <a:r>
                  <a:rPr lang="fa-IR" sz="2000" dirty="0">
                    <a:cs typeface="B Nazanin" panose="00000400000000000000" pitchFamily="2" charset="-78"/>
                  </a:rPr>
                  <a:t> بر اساس تعداد یال </a:t>
                </a:r>
                <a:r>
                  <a:rPr lang="fa-IR" sz="2000" dirty="0" err="1">
                    <a:cs typeface="B Nazanin" panose="00000400000000000000" pitchFamily="2" charset="-78"/>
                  </a:rPr>
                  <a:t>دسته‌بندی</a:t>
                </a:r>
                <a:r>
                  <a:rPr lang="fa-IR" sz="2000" dirty="0">
                    <a:cs typeface="B Nazanin" panose="00000400000000000000" pitchFamily="2" charset="-78"/>
                  </a:rPr>
                  <a:t> می‌شوند</a:t>
                </a:r>
              </a:p>
              <a:p>
                <a:pPr algn="r" rtl="1">
                  <a:spcAft>
                    <a:spcPts val="1800"/>
                  </a:spcAft>
                </a:pPr>
                <a:r>
                  <a:rPr lang="fa-IR" sz="2400" dirty="0">
                    <a:cs typeface="B Nazanin" panose="00000400000000000000" pitchFamily="2" charset="-78"/>
                  </a:rPr>
                  <a:t>مقدار آلفا و </a:t>
                </a:r>
                <a:r>
                  <a:rPr lang="fa-IR" sz="2400">
                    <a:cs typeface="B Nazanin" panose="00000400000000000000" pitchFamily="2" charset="-78"/>
                  </a:rPr>
                  <a:t>گاما طبق </a:t>
                </a:r>
                <a:r>
                  <a:rPr lang="fa-IR" sz="2400" dirty="0">
                    <a:cs typeface="B Nazanin" panose="00000400000000000000" pitchFamily="2" charset="-78"/>
                  </a:rPr>
                  <a:t>زیر به دست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می‌آید</a:t>
                </a:r>
                <a:r>
                  <a:rPr lang="fa-IR" sz="2400" dirty="0">
                    <a:cs typeface="B Nazanin" panose="00000400000000000000" pitchFamily="2" charset="-78"/>
                  </a:rPr>
                  <a:t>: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a-I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مقدار </a:t>
                </a:r>
                <a14:m>
                  <m:oMath xmlns:m="http://schemas.openxmlformats.org/officeDocument/2006/math">
                    <m:r>
                      <a:rPr lang="fa-I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با توجه به </a:t>
                </a:r>
                <a14:m>
                  <m:oMath xmlns:m="http://schemas.openxmlformats.org/officeDocument/2006/math">
                    <m:r>
                      <a:rPr lang="fa-I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و فرمول </a:t>
                </a:r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محاسبه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r>
                  <a:rPr lang="fa-IR" sz="2400" dirty="0">
                    <a:cs typeface="B Nazanin" panose="00000400000000000000" pitchFamily="2" charset="-78"/>
                  </a:rPr>
                  <a:t>.</a:t>
                </a:r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1D324-C2FC-448A-B231-DD1DA0735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86000"/>
                <a:ext cx="7729728" cy="3896980"/>
              </a:xfrm>
              <a:blipFill>
                <a:blip r:embed="rId2"/>
                <a:stretch>
                  <a:fillRect t="-2034" r="-1183" b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138FB-C198-4736-BFEC-F9DD50B0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rtl="1">
              <a:spcBef>
                <a:spcPts val="1200"/>
              </a:spcBef>
            </a:pPr>
            <a:fld id="{FA087F49-9220-4117-81C9-9E851AA082BA}" type="slidenum">
              <a:rPr lang="en-US" smtClean="0">
                <a:latin typeface="Vazir FD" panose="020B0603030804020204" pitchFamily="34" charset="-78"/>
                <a:cs typeface="B Nazanin" panose="00000400000000000000" pitchFamily="2" charset="-78"/>
              </a:rPr>
              <a:pPr rtl="1">
                <a:spcBef>
                  <a:spcPts val="1200"/>
                </a:spcBef>
              </a:pPr>
              <a:t>2</a:t>
            </a:fld>
            <a:endParaRPr lang="en-US" dirty="0">
              <a:latin typeface="Vazir FD" panose="020B0603030804020204" pitchFamily="34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933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1FC4-C658-4C18-8D86-959F6E31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1520"/>
            <a:ext cx="7729728" cy="1188720"/>
          </a:xfrm>
        </p:spPr>
        <p:txBody>
          <a:bodyPr/>
          <a:lstStyle/>
          <a:p>
            <a:r>
              <a:rPr lang="en-US" dirty="0"/>
              <a:t>1. Power law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FA3C18-B6AF-4246-A011-BD5D119A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9503840" cy="3101983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اجرا:</a:t>
            </a:r>
          </a:p>
          <a:p>
            <a:pPr algn="r" rtl="1"/>
            <a:r>
              <a:rPr lang="en-US" sz="2800" dirty="0">
                <a:cs typeface="B Nazanin" panose="00000400000000000000" pitchFamily="2" charset="-78"/>
              </a:rPr>
              <a:t>Alpha: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5.49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800" dirty="0">
                <a:cs typeface="B Nazanin" panose="00000400000000000000" pitchFamily="2" charset="-78"/>
              </a:rPr>
              <a:t>Gamma: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1.56</a:t>
            </a:r>
          </a:p>
          <a:p>
            <a:pPr algn="r" rtl="1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11s</a:t>
            </a:r>
            <a:endParaRPr lang="fa-IR" sz="2800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F0C46C-5AA2-4BC8-8EC7-DB430160E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4" y="2200735"/>
            <a:ext cx="8913480" cy="44181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C80251-483C-42B0-90B6-DCCF5B9E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>
                <a:latin typeface="Vazir FD" panose="020B0603030804020204" pitchFamily="34" charset="-78"/>
                <a:cs typeface="Vazir FD" panose="020B0603030804020204" pitchFamily="34" charset="-78"/>
              </a:rPr>
              <a:t>3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869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F5BC-0983-4CCC-9660-57141E65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103" y="731520"/>
            <a:ext cx="7729728" cy="1188720"/>
          </a:xfrm>
        </p:spPr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6438-9D80-47CC-8B90-77C2C420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2286000"/>
            <a:ext cx="7729728" cy="3938925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sz="2800" b="1" dirty="0">
                <a:cs typeface="B Nazanin" panose="00000400000000000000" pitchFamily="2" charset="-78"/>
              </a:rPr>
              <a:t>شناسایی </a:t>
            </a:r>
            <a:r>
              <a:rPr lang="fa-IR" sz="2800" b="1" dirty="0" err="1">
                <a:cs typeface="B Nazanin" panose="00000400000000000000" pitchFamily="2" charset="-78"/>
              </a:rPr>
              <a:t>بخش‌های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fa-IR" sz="2800" b="1" dirty="0" err="1">
                <a:cs typeface="B Nazanin" panose="00000400000000000000" pitchFamily="2" charset="-78"/>
              </a:rPr>
              <a:t>گراف</a:t>
            </a:r>
            <a:r>
              <a:rPr lang="fa-IR" sz="2800" b="1" dirty="0">
                <a:cs typeface="B Nazanin" panose="00000400000000000000" pitchFamily="2" charset="-78"/>
              </a:rPr>
              <a:t> با استفاده از </a:t>
            </a:r>
            <a:r>
              <a:rPr lang="fa-IR" sz="2800" b="1" dirty="0" err="1">
                <a:cs typeface="B Nazanin" panose="00000400000000000000" pitchFamily="2" charset="-78"/>
              </a:rPr>
              <a:t>الگوریتم</a:t>
            </a:r>
            <a:r>
              <a:rPr lang="fa-IR" sz="2800" b="1" dirty="0">
                <a:cs typeface="B Nazanin" panose="00000400000000000000" pitchFamily="2" charset="-78"/>
              </a:rPr>
              <a:t> ارائه شده در فایل </a:t>
            </a:r>
            <a:r>
              <a:rPr lang="en-US" sz="2400" b="1" dirty="0">
                <a:cs typeface="B Nazanin" panose="00000400000000000000" pitchFamily="2" charset="-78"/>
              </a:rPr>
              <a:t>PDF</a:t>
            </a:r>
            <a:endParaRPr lang="fa-IR" sz="2800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600" dirty="0">
                <a:solidFill>
                  <a:schemeClr val="accent2"/>
                </a:solidFill>
                <a:cs typeface="B Nazanin" panose="00000400000000000000" pitchFamily="2" charset="-78"/>
              </a:rPr>
              <a:t>۱) </a:t>
            </a:r>
            <a:r>
              <a:rPr lang="fa-IR" sz="2600" dirty="0">
                <a:cs typeface="B Nazanin" panose="00000400000000000000" pitchFamily="2" charset="-78"/>
              </a:rPr>
              <a:t>خود </a:t>
            </a:r>
            <a:r>
              <a:rPr lang="fa-IR" sz="2600" dirty="0" err="1">
                <a:cs typeface="B Nazanin" panose="00000400000000000000" pitchFamily="2" charset="-78"/>
              </a:rPr>
              <a:t>گراف</a:t>
            </a:r>
            <a:r>
              <a:rPr lang="fa-IR" sz="2600" dirty="0">
                <a:cs typeface="B Nazanin" panose="00000400000000000000" pitchFamily="2" charset="-78"/>
              </a:rPr>
              <a:t> و معکوس آن خوانده </a:t>
            </a:r>
            <a:r>
              <a:rPr lang="fa-IR" sz="2600" dirty="0" err="1">
                <a:cs typeface="B Nazanin" panose="00000400000000000000" pitchFamily="2" charset="-78"/>
              </a:rPr>
              <a:t>می‌شود</a:t>
            </a:r>
            <a:r>
              <a:rPr lang="fa-IR" sz="2600" dirty="0">
                <a:cs typeface="B Nazanin" panose="00000400000000000000" pitchFamily="2" charset="-78"/>
              </a:rPr>
              <a:t> و در حافظه به صورت </a:t>
            </a:r>
            <a:r>
              <a:rPr lang="en-US" sz="2600" dirty="0">
                <a:cs typeface="B Nazanin" panose="00000400000000000000" pitchFamily="2" charset="-78"/>
              </a:rPr>
              <a:t>map</a:t>
            </a:r>
            <a:r>
              <a:rPr lang="fa-IR" sz="2600" dirty="0">
                <a:cs typeface="B Nazanin" panose="00000400000000000000" pitchFamily="2" charset="-78"/>
              </a:rPr>
              <a:t> نگهداری </a:t>
            </a:r>
            <a:r>
              <a:rPr lang="fa-IR" sz="2600" dirty="0" err="1">
                <a:cs typeface="B Nazanin" panose="00000400000000000000" pitchFamily="2" charset="-78"/>
              </a:rPr>
              <a:t>می‌شود</a:t>
            </a:r>
            <a:endParaRPr lang="fa-IR" sz="26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600" dirty="0">
                <a:solidFill>
                  <a:schemeClr val="accent2"/>
                </a:solidFill>
                <a:cs typeface="B Nazanin" panose="00000400000000000000" pitchFamily="2" charset="-78"/>
              </a:rPr>
              <a:t>۲)</a:t>
            </a:r>
            <a:r>
              <a:rPr lang="fa-IR" sz="2600" dirty="0">
                <a:cs typeface="B Nazanin" panose="00000400000000000000" pitchFamily="2" charset="-78"/>
              </a:rPr>
              <a:t> استخراج قسمت </a:t>
            </a:r>
            <a:r>
              <a:rPr lang="en-US" sz="2600" dirty="0">
                <a:cs typeface="B Nazanin" panose="00000400000000000000" pitchFamily="2" charset="-78"/>
              </a:rPr>
              <a:t>core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fa-IR" sz="2600" dirty="0" err="1">
                <a:cs typeface="B Nazanin" panose="00000400000000000000" pitchFamily="2" charset="-78"/>
              </a:rPr>
              <a:t>گراف</a:t>
            </a:r>
            <a:endParaRPr lang="fa-IR" sz="26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بخش </a:t>
            </a:r>
            <a:r>
              <a:rPr lang="fa-IR" sz="2000" dirty="0" err="1">
                <a:cs typeface="B Nazanin" panose="00000400000000000000" pitchFamily="2" charset="-78"/>
              </a:rPr>
              <a:t>همبندی</a:t>
            </a:r>
            <a:r>
              <a:rPr lang="fa-IR" sz="2000" dirty="0">
                <a:cs typeface="B Nazanin" panose="00000400000000000000" pitchFamily="2" charset="-78"/>
              </a:rPr>
              <a:t> که </a:t>
            </a:r>
            <a:r>
              <a:rPr lang="fa-IR" sz="2000" dirty="0" err="1">
                <a:cs typeface="B Nazanin" panose="00000400000000000000" pitchFamily="2" charset="-78"/>
              </a:rPr>
              <a:t>اندازه‌ی</a:t>
            </a:r>
            <a:r>
              <a:rPr lang="fa-IR" sz="2000" dirty="0">
                <a:cs typeface="B Nazanin" panose="00000400000000000000" pitchFamily="2" charset="-78"/>
              </a:rPr>
              <a:t> آن از همه بزرگتر است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استخراج یک بخش همبند با شروع از نود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به دست آوردن لیست </a:t>
            </a:r>
            <a:r>
              <a:rPr lang="fa-IR" sz="2000" dirty="0" err="1">
                <a:cs typeface="B Nazanin" panose="00000400000000000000" pitchFamily="2" charset="-78"/>
              </a:rPr>
              <a:t>نودهای</a:t>
            </a:r>
            <a:r>
              <a:rPr lang="fa-IR" sz="2000" dirty="0">
                <a:cs typeface="B Nazanin" panose="00000400000000000000" pitchFamily="2" charset="-78"/>
              </a:rPr>
              <a:t> قابل دسترسی از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 و دارای دسترسی به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 (با </a:t>
            </a:r>
            <a:r>
              <a:rPr lang="fa-IR" sz="2000" dirty="0" err="1">
                <a:cs typeface="B Nazanin" panose="00000400000000000000" pitchFamily="2" charset="-78"/>
              </a:rPr>
              <a:t>الگوریتم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DFS</a:t>
            </a:r>
            <a:r>
              <a:rPr lang="fa-IR" sz="2000" dirty="0">
                <a:cs typeface="B Nazanin" panose="00000400000000000000" pitchFamily="2" charset="-78"/>
              </a:rPr>
              <a:t>)</a:t>
            </a:r>
            <a:endParaRPr lang="en-US" sz="20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بخش همبند اشتراک دو لیست بالا است (شامل خود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)</a:t>
            </a:r>
            <a:endParaRPr lang="en-US" sz="20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نکته‌ی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مهم حذف </a:t>
            </a:r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نودهای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همبند تشخیص داده شده از </a:t>
            </a:r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گراف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داخل حافظه است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E7850-3650-4AFA-A8C2-ED08FD6C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>
                <a:latin typeface="Vazir FD" panose="020B0603030804020204" pitchFamily="34" charset="-78"/>
                <a:cs typeface="Vazir FD" panose="020B0603030804020204" pitchFamily="34" charset="-78"/>
              </a:rPr>
              <a:t>4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420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4088-CF29-4B5F-B036-496158C5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731520"/>
            <a:ext cx="7729728" cy="1188720"/>
          </a:xfrm>
        </p:spPr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A75EB-5011-48E6-80A6-9AEC3BDE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>
                <a:latin typeface="Vazir FD" panose="020B0603030804020204" pitchFamily="34" charset="-78"/>
                <a:cs typeface="Vazir FD" panose="020B0603030804020204" pitchFamily="34" charset="-78"/>
              </a:rPr>
              <a:t>5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D43EBA-DCAF-4027-B469-228032203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8" y="1675072"/>
            <a:ext cx="10057364" cy="5028682"/>
          </a:xfrm>
        </p:spPr>
      </p:pic>
    </p:spTree>
    <p:extLst>
      <p:ext uri="{BB962C8B-B14F-4D97-AF65-F5344CB8AC3E}">
        <p14:creationId xmlns:p14="http://schemas.microsoft.com/office/powerpoint/2010/main" val="183203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DBD0-BDDF-4033-BE3F-0B5582A0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731520"/>
            <a:ext cx="7729728" cy="1188720"/>
          </a:xfrm>
        </p:spPr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4EAD-1A7B-4329-8413-7155FAB87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6000"/>
            <a:ext cx="7729728" cy="367047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dirty="0">
                <a:solidFill>
                  <a:schemeClr val="accent2"/>
                </a:solidFill>
                <a:cs typeface="B Nazanin" panose="00000400000000000000" pitchFamily="2" charset="-78"/>
              </a:rPr>
              <a:t>۳) </a:t>
            </a:r>
            <a:r>
              <a:rPr lang="fa-IR" sz="2800" dirty="0">
                <a:cs typeface="B Nazanin" panose="00000400000000000000" pitchFamily="2" charset="-78"/>
              </a:rPr>
              <a:t>به دست آوردن بخش </a:t>
            </a:r>
            <a:r>
              <a:rPr lang="en-US" sz="2800" dirty="0">
                <a:cs typeface="B Nazanin" panose="00000400000000000000" pitchFamily="2" charset="-78"/>
              </a:rPr>
              <a:t>Out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err="1">
                <a:cs typeface="B Nazanin" panose="00000400000000000000" pitchFamily="2" charset="-78"/>
              </a:rPr>
              <a:t>گراف</a:t>
            </a:r>
            <a:r>
              <a:rPr lang="fa-IR" sz="2800" dirty="0">
                <a:cs typeface="B Nazanin" panose="00000400000000000000" pitchFamily="2" charset="-78"/>
              </a:rPr>
              <a:t>:</a:t>
            </a:r>
            <a:endParaRPr lang="en-US" sz="28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انتخاب یک نود نمونه از </a:t>
            </a:r>
            <a:r>
              <a:rPr lang="en-US" sz="2400" dirty="0">
                <a:cs typeface="B Nazanin" panose="00000400000000000000" pitchFamily="2" charset="-78"/>
              </a:rPr>
              <a:t>core</a:t>
            </a:r>
            <a:r>
              <a:rPr lang="fa-IR" sz="2400" dirty="0">
                <a:cs typeface="B Nazanin" panose="00000400000000000000" pitchFamily="2" charset="-78"/>
              </a:rPr>
              <a:t> مانند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 سپس</a:t>
            </a:r>
          </a:p>
          <a:p>
            <a:pPr lvl="1" algn="l"/>
            <a:r>
              <a:rPr lang="en-US" sz="2400" dirty="0">
                <a:cs typeface="B Nazanin" panose="00000400000000000000" pitchFamily="2" charset="-78"/>
              </a:rPr>
              <a:t>Out = n 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قابل دسترس از</a:t>
            </a:r>
            <a:r>
              <a:rPr lang="en-US" sz="2400" dirty="0">
                <a:cs typeface="B Nazanin" panose="00000400000000000000" pitchFamily="2" charset="-78"/>
              </a:rPr>
              <a:t> – core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endParaRPr lang="en-US" sz="2400" dirty="0">
              <a:cs typeface="B Nazanin" panose="00000400000000000000" pitchFamily="2" charset="-78"/>
            </a:endParaRPr>
          </a:p>
          <a:p>
            <a:pPr marL="0" indent="0" algn="r" rtl="1">
              <a:spcBef>
                <a:spcPts val="3000"/>
              </a:spcBef>
              <a:buNone/>
            </a:pPr>
            <a:r>
              <a:rPr lang="fa-IR" sz="2800" dirty="0">
                <a:solidFill>
                  <a:schemeClr val="accent2"/>
                </a:solidFill>
                <a:cs typeface="B Nazanin" panose="00000400000000000000" pitchFamily="2" charset="-78"/>
              </a:rPr>
              <a:t>۴)</a:t>
            </a:r>
            <a:r>
              <a:rPr lang="fa-IR" sz="2800" dirty="0">
                <a:cs typeface="B Nazanin" panose="00000400000000000000" pitchFamily="2" charset="-78"/>
              </a:rPr>
              <a:t> به دست آوردن بخش </a:t>
            </a:r>
            <a:r>
              <a:rPr lang="en-US" sz="2800" dirty="0">
                <a:cs typeface="B Nazanin" panose="00000400000000000000" pitchFamily="2" charset="-78"/>
              </a:rPr>
              <a:t>In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err="1">
                <a:cs typeface="B Nazanin" panose="00000400000000000000" pitchFamily="2" charset="-78"/>
              </a:rPr>
              <a:t>گراف</a:t>
            </a:r>
            <a:r>
              <a:rPr lang="fa-IR" sz="2800" dirty="0"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انتخاب یک نود نمونه از </a:t>
            </a:r>
            <a:r>
              <a:rPr lang="en-US" sz="2400" dirty="0">
                <a:cs typeface="B Nazanin" panose="00000400000000000000" pitchFamily="2" charset="-78"/>
              </a:rPr>
              <a:t>core</a:t>
            </a:r>
            <a:r>
              <a:rPr lang="fa-IR" sz="2400" dirty="0">
                <a:cs typeface="B Nazanin" panose="00000400000000000000" pitchFamily="2" charset="-78"/>
              </a:rPr>
              <a:t> مانند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 سپس</a:t>
            </a:r>
          </a:p>
          <a:p>
            <a:pPr lvl="1" algn="l"/>
            <a:r>
              <a:rPr lang="en-US" sz="2400" dirty="0">
                <a:cs typeface="B Nazanin" panose="00000400000000000000" pitchFamily="2" charset="-78"/>
              </a:rPr>
              <a:t>In =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دارای دسترسی به </a:t>
            </a:r>
            <a:r>
              <a:rPr lang="en-US" sz="2400" dirty="0">
                <a:cs typeface="B Nazanin" panose="00000400000000000000" pitchFamily="2" charset="-78"/>
              </a:rPr>
              <a:t> – core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E069D-4A79-4F22-87EC-3CA4C914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>
                <a:latin typeface="Vazir FD" panose="020B0603030804020204" pitchFamily="34" charset="-78"/>
                <a:cs typeface="Vazir FD" panose="020B0603030804020204" pitchFamily="34" charset="-78"/>
              </a:rPr>
              <a:t>6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134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0AF-0777-47CD-8E6F-732DCDDB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731520"/>
            <a:ext cx="7729728" cy="1188720"/>
          </a:xfrm>
        </p:spPr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FB0C-73AD-4F79-B3C0-1E27685BF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6000"/>
            <a:ext cx="7729728" cy="310198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اجرا: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Core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504,930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58%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Out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108,472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13%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In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242,507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28%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Other: 722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58s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1419E-CA7E-4790-871D-CE7BA77F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>
                <a:latin typeface="Vazir FD" panose="020B0603030804020204" pitchFamily="34" charset="-78"/>
                <a:cs typeface="Vazir FD" panose="020B0603030804020204" pitchFamily="34" charset="-78"/>
              </a:rPr>
              <a:t>7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26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964-CD7B-4AEF-8056-3153F098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731520"/>
            <a:ext cx="7729728" cy="1188720"/>
          </a:xfrm>
        </p:spPr>
        <p:txBody>
          <a:bodyPr/>
          <a:lstStyle/>
          <a:p>
            <a:r>
              <a:rPr lang="en-US" dirty="0"/>
              <a:t>3. Average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71E4-CC46-4017-99EB-F9E0C961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6000"/>
            <a:ext cx="7729728" cy="4140261"/>
          </a:xfrm>
        </p:spPr>
        <p:txBody>
          <a:bodyPr/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انتخاب ۲۰۰۰ عدد (۱۰۰۰ جفت) نود متمایز به صورت تصادفی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به دست آوردن </a:t>
            </a:r>
            <a:r>
              <a:rPr lang="fa-IR" sz="2800" dirty="0" err="1">
                <a:cs typeface="B Nazanin" panose="00000400000000000000" pitchFamily="2" charset="-78"/>
              </a:rPr>
              <a:t>فاصله‌ی</a:t>
            </a:r>
            <a:r>
              <a:rPr lang="fa-IR" sz="2800" dirty="0">
                <a:cs typeface="B Nazanin" panose="00000400000000000000" pitchFamily="2" charset="-78"/>
              </a:rPr>
              <a:t> جفت </a:t>
            </a:r>
            <a:r>
              <a:rPr lang="fa-IR" sz="2800" dirty="0" err="1">
                <a:cs typeface="B Nazanin" panose="00000400000000000000" pitchFamily="2" charset="-78"/>
              </a:rPr>
              <a:t>نودها</a:t>
            </a:r>
            <a:r>
              <a:rPr lang="fa-IR" sz="2800" dirty="0">
                <a:cs typeface="B Nazanin" panose="00000400000000000000" pitchFamily="2" charset="-78"/>
              </a:rPr>
              <a:t> (</a:t>
            </a:r>
            <a:r>
              <a:rPr lang="fa-IR" sz="2800" dirty="0" err="1">
                <a:cs typeface="B Nazanin" panose="00000400000000000000" pitchFamily="2" charset="-78"/>
              </a:rPr>
              <a:t>فاصله‌ی</a:t>
            </a:r>
            <a:r>
              <a:rPr lang="fa-IR" sz="2800" dirty="0">
                <a:cs typeface="B Nazanin" panose="00000400000000000000" pitchFamily="2" charset="-78"/>
              </a:rPr>
              <a:t> نود اول از دوم)</a:t>
            </a: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استفاده از </a:t>
            </a:r>
            <a:r>
              <a:rPr lang="fa-IR" sz="2400" dirty="0" err="1">
                <a:cs typeface="B Nazanin" panose="00000400000000000000" pitchFamily="2" charset="-78"/>
              </a:rPr>
              <a:t>الگوریتم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BFS</a:t>
            </a:r>
            <a:endParaRPr lang="fa-IR" sz="24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محاسبات با چند ترد انجام </a:t>
            </a:r>
            <a:r>
              <a:rPr lang="fa-IR" sz="2400" dirty="0" err="1">
                <a:cs typeface="B Nazanin" panose="00000400000000000000" pitchFamily="2" charset="-78"/>
              </a:rPr>
              <a:t>می‌شود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یک اجرا:</a:t>
            </a:r>
          </a:p>
          <a:p>
            <a:pPr algn="l"/>
            <a:r>
              <a:rPr lang="en-US" sz="2800" dirty="0">
                <a:cs typeface="B Nazanin" panose="00000400000000000000" pitchFamily="2" charset="-78"/>
              </a:rPr>
              <a:t>Average distance: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4.22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25m</a:t>
            </a:r>
            <a:endParaRPr lang="fa-IR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92A07-91FF-424D-BA9F-04B46C69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>
                <a:latin typeface="Vazir FD" panose="020B0603030804020204" pitchFamily="34" charset="-78"/>
                <a:cs typeface="Vazir FD" panose="020B0603030804020204" pitchFamily="34" charset="-78"/>
              </a:rPr>
              <a:t>8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603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95426F-1353-41F3-9164-E97F85112A41}"/>
              </a:ext>
            </a:extLst>
          </p:cNvPr>
          <p:cNvSpPr txBox="1"/>
          <p:nvPr/>
        </p:nvSpPr>
        <p:spPr>
          <a:xfrm>
            <a:off x="3194179" y="2921168"/>
            <a:ext cx="5803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6000" dirty="0">
                <a:cs typeface="B Nazanin" panose="00000400000000000000" pitchFamily="2" charset="-78"/>
              </a:rPr>
              <a:t> با تشکر</a:t>
            </a:r>
            <a:endParaRPr lang="en-US" sz="6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81079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210</TotalTime>
  <Words>350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Gill Sans MT</vt:lpstr>
      <vt:lpstr>Vazir FD</vt:lpstr>
      <vt:lpstr>Parcel</vt:lpstr>
      <vt:lpstr>بررسی نمونه‌ای از گراف وب</vt:lpstr>
      <vt:lpstr>1. Power law</vt:lpstr>
      <vt:lpstr>1. Power law</vt:lpstr>
      <vt:lpstr>2. Bow tie</vt:lpstr>
      <vt:lpstr>2. Bow tie</vt:lpstr>
      <vt:lpstr>2. Bow tie</vt:lpstr>
      <vt:lpstr>2. Bow tie</vt:lpstr>
      <vt:lpstr>3. Average distance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بررسی گراف</dc:title>
  <dc:creator>Mahdi Hosseinzadeh</dc:creator>
  <cp:lastModifiedBy>Mahdi Hosseinzadeh</cp:lastModifiedBy>
  <cp:revision>144</cp:revision>
  <dcterms:created xsi:type="dcterms:W3CDTF">2020-04-26T06:45:27Z</dcterms:created>
  <dcterms:modified xsi:type="dcterms:W3CDTF">2020-10-20T06:59:39Z</dcterms:modified>
</cp:coreProperties>
</file>