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6" r:id="rId1"/>
  </p:sldMasterIdLst>
  <p:sldIdLst>
    <p:sldId id="256" r:id="rId2"/>
    <p:sldId id="260" r:id="rId3"/>
    <p:sldId id="267" r:id="rId4"/>
    <p:sldId id="262" r:id="rId5"/>
    <p:sldId id="266" r:id="rId6"/>
    <p:sldId id="263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1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6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8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5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8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1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7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1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F2D4251-BB2D-49C1-B5CD-24763424ED1F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A087F49-9220-4117-81C9-9E851AA0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AF0F-A751-487C-BD3A-DA953AB2C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5400" spc="0" dirty="0">
                <a:cs typeface="B Nazanin" panose="00000400000000000000" pitchFamily="2" charset="-78"/>
              </a:rPr>
              <a:t>بررسی </a:t>
            </a:r>
            <a:r>
              <a:rPr lang="fa-IR" sz="5400" spc="0" dirty="0" err="1">
                <a:cs typeface="B Nazanin" panose="00000400000000000000" pitchFamily="2" charset="-78"/>
              </a:rPr>
              <a:t>نمونه‌ای</a:t>
            </a:r>
            <a:r>
              <a:rPr lang="fa-IR" sz="5400" spc="0" dirty="0">
                <a:cs typeface="B Nazanin" panose="00000400000000000000" pitchFamily="2" charset="-78"/>
              </a:rPr>
              <a:t> از </a:t>
            </a:r>
            <a:r>
              <a:rPr lang="fa-IR" sz="5400" spc="0" dirty="0" err="1">
                <a:cs typeface="B Nazanin" panose="00000400000000000000" pitchFamily="2" charset="-78"/>
              </a:rPr>
              <a:t>گراف</a:t>
            </a:r>
            <a:r>
              <a:rPr lang="fa-IR" sz="5400" spc="0" dirty="0">
                <a:cs typeface="B Nazanin" panose="00000400000000000000" pitchFamily="2" charset="-78"/>
              </a:rPr>
              <a:t> </a:t>
            </a:r>
            <a:r>
              <a:rPr lang="fa-IR" sz="5400" spc="0" dirty="0" err="1">
                <a:cs typeface="B Nazanin" panose="00000400000000000000" pitchFamily="2" charset="-78"/>
              </a:rPr>
              <a:t>وب</a:t>
            </a:r>
            <a:endParaRPr lang="en-US" sz="5400" spc="0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22FC4-F700-4760-8EC2-AA412821F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2400" dirty="0">
                <a:cs typeface="B Nazanin" panose="00000400000000000000" pitchFamily="2" charset="-78"/>
              </a:rPr>
              <a:t>مهدی </a:t>
            </a:r>
            <a:r>
              <a:rPr lang="fa-IR" sz="2400" dirty="0" err="1">
                <a:cs typeface="B Nazanin" panose="00000400000000000000" pitchFamily="2" charset="-78"/>
              </a:rPr>
              <a:t>حسین‌زاده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897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C622-1817-46D8-82B0-3C45D22F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Power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1D324-C2FC-448A-B231-DD1DA07351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89698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fa-IR" sz="2400" dirty="0">
                    <a:cs typeface="B Nazanin" panose="00000400000000000000" pitchFamily="2" charset="-78"/>
                  </a:rPr>
                  <a:t>لیست تعداد </a:t>
                </a:r>
                <a:r>
                  <a:rPr lang="fa-IR" sz="2400" dirty="0" err="1">
                    <a:cs typeface="B Nazanin" panose="00000400000000000000" pitchFamily="2" charset="-78"/>
                  </a:rPr>
                  <a:t>یال‌های</a:t>
                </a:r>
                <a:r>
                  <a:rPr lang="fa-IR" sz="2400" dirty="0">
                    <a:cs typeface="B Nazanin" panose="00000400000000000000" pitchFamily="2" charset="-78"/>
                  </a:rPr>
                  <a:t> ورودی هر نود ایجاد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می‌شود</a:t>
                </a:r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Nazanin" panose="00000400000000000000" pitchFamily="2" charset="-78"/>
                  </a:rPr>
                  <a:t>تعداد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نودهایی</a:t>
                </a:r>
                <a:r>
                  <a:rPr lang="fa-IR" sz="2400" dirty="0">
                    <a:cs typeface="B Nazanin" panose="00000400000000000000" pitchFamily="2" charset="-78"/>
                  </a:rPr>
                  <a:t> که تعداد یال یکسان دارند مشخص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می‌شود</a:t>
                </a:r>
                <a:endParaRPr lang="fa-IR" sz="2400" dirty="0"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sz="2000" dirty="0" err="1">
                    <a:cs typeface="B Nazanin" panose="00000400000000000000" pitchFamily="2" charset="-78"/>
                  </a:rPr>
                  <a:t>نودها</a:t>
                </a:r>
                <a:r>
                  <a:rPr lang="fa-IR" sz="2000" dirty="0">
                    <a:cs typeface="B Nazanin" panose="00000400000000000000" pitchFamily="2" charset="-78"/>
                  </a:rPr>
                  <a:t> بر اساس تعداد یال </a:t>
                </a:r>
                <a:r>
                  <a:rPr lang="fa-IR" sz="2000" dirty="0" err="1">
                    <a:cs typeface="B Nazanin" panose="00000400000000000000" pitchFamily="2" charset="-78"/>
                  </a:rPr>
                  <a:t>دسته‌بندی</a:t>
                </a:r>
                <a:r>
                  <a:rPr lang="fa-IR" sz="2000" dirty="0">
                    <a:cs typeface="B Nazanin" panose="00000400000000000000" pitchFamily="2" charset="-78"/>
                  </a:rPr>
                  <a:t> می‌شوند</a:t>
                </a:r>
              </a:p>
              <a:p>
                <a:pPr algn="r" rtl="1">
                  <a:spcAft>
                    <a:spcPts val="1800"/>
                  </a:spcAft>
                </a:pPr>
                <a:r>
                  <a:rPr lang="fa-IR" sz="2400" dirty="0">
                    <a:cs typeface="B Nazanin" panose="00000400000000000000" pitchFamily="2" charset="-78"/>
                  </a:rPr>
                  <a:t>مقدار آلفا و گاما بر طبق زیر به دست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می‌آید</a:t>
                </a:r>
                <a:r>
                  <a:rPr lang="fa-IR" sz="2400" dirty="0">
                    <a:cs typeface="B Nazanin" panose="00000400000000000000" pitchFamily="2" charset="-78"/>
                  </a:rPr>
                  <a:t>:</a:t>
                </a:r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a-I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fa-IR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مقدار </a:t>
                </a:r>
                <a14:m>
                  <m:oMath xmlns:m="http://schemas.openxmlformats.org/officeDocument/2006/math">
                    <m:r>
                      <a:rPr lang="fa-I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با توجه به </a:t>
                </a:r>
                <a14:m>
                  <m:oMath xmlns:m="http://schemas.openxmlformats.org/officeDocument/2006/math">
                    <m:r>
                      <a:rPr lang="fa-I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و فرمول </a:t>
                </a:r>
                <a:r>
                  <a:rPr lang="en-US" sz="2400" dirty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محاسبه </a:t>
                </a:r>
                <a:r>
                  <a:rPr lang="fa-IR" sz="2400" dirty="0" err="1">
                    <a:cs typeface="B Nazanin" panose="00000400000000000000" pitchFamily="2" charset="-78"/>
                  </a:rPr>
                  <a:t>می‌شود</a:t>
                </a:r>
                <a:r>
                  <a:rPr lang="fa-IR" sz="2400" dirty="0">
                    <a:cs typeface="B Nazanin" panose="00000400000000000000" pitchFamily="2" charset="-78"/>
                  </a:rPr>
                  <a:t>.</a:t>
                </a:r>
                <a:endParaRPr lang="en-US" sz="24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1D324-C2FC-448A-B231-DD1DA0735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896980"/>
              </a:xfrm>
              <a:blipFill>
                <a:blip r:embed="rId2"/>
                <a:stretch>
                  <a:fillRect t="-2034" r="-1183" b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33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1FC4-C658-4C18-8D86-959F6E31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Power law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FA3C18-B6AF-4246-A011-BD5D119A5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نتیجه اجرا:</a:t>
            </a:r>
          </a:p>
          <a:p>
            <a:pPr algn="r" rtl="1"/>
            <a:r>
              <a:rPr lang="en-US" sz="2800" dirty="0">
                <a:cs typeface="B Nazanin" panose="00000400000000000000" pitchFamily="2" charset="-78"/>
              </a:rPr>
              <a:t>Alpha: 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5.49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sz="2800" dirty="0">
                <a:cs typeface="B Nazanin" panose="00000400000000000000" pitchFamily="2" charset="-78"/>
              </a:rPr>
              <a:t>Gamma: 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1.56</a:t>
            </a:r>
          </a:p>
          <a:p>
            <a:pPr algn="r" rtl="1"/>
            <a:r>
              <a:rPr lang="en-US" sz="2800" dirty="0">
                <a:solidFill>
                  <a:srgbClr val="0070C0"/>
                </a:solidFill>
                <a:cs typeface="B Nazanin" panose="00000400000000000000" pitchFamily="2" charset="-78"/>
              </a:rPr>
              <a:t>Time: 11s</a:t>
            </a:r>
            <a:endParaRPr lang="fa-IR" sz="2800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F0C46C-5AA2-4BC8-8EC7-DB430160E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24" y="2680309"/>
            <a:ext cx="7150568" cy="354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9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F5BC-0983-4CCC-9660-57141E65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Bow 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6438-9D80-47CC-8B90-77C2C420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77" y="2638044"/>
            <a:ext cx="9105188" cy="393892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800" b="1" dirty="0">
                <a:cs typeface="B Nazanin" panose="00000400000000000000" pitchFamily="2" charset="-78"/>
              </a:rPr>
              <a:t>شناسایی </a:t>
            </a:r>
            <a:r>
              <a:rPr lang="fa-IR" sz="2800" b="1" dirty="0" err="1">
                <a:cs typeface="B Nazanin" panose="00000400000000000000" pitchFamily="2" charset="-78"/>
              </a:rPr>
              <a:t>بخش‌های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  <a:r>
              <a:rPr lang="fa-IR" sz="2800" b="1" dirty="0" err="1">
                <a:cs typeface="B Nazanin" panose="00000400000000000000" pitchFamily="2" charset="-78"/>
              </a:rPr>
              <a:t>گراف</a:t>
            </a:r>
            <a:r>
              <a:rPr lang="fa-IR" sz="2800" b="1" dirty="0">
                <a:cs typeface="B Nazanin" panose="00000400000000000000" pitchFamily="2" charset="-78"/>
              </a:rPr>
              <a:t> با استفاده از </a:t>
            </a:r>
            <a:r>
              <a:rPr lang="fa-IR" sz="2800" b="1" dirty="0" err="1">
                <a:cs typeface="B Nazanin" panose="00000400000000000000" pitchFamily="2" charset="-78"/>
              </a:rPr>
              <a:t>الگوریتم</a:t>
            </a:r>
            <a:r>
              <a:rPr lang="fa-IR" sz="2800" b="1" dirty="0">
                <a:cs typeface="B Nazanin" panose="00000400000000000000" pitchFamily="2" charset="-78"/>
              </a:rPr>
              <a:t> ارائه شده در فایل </a:t>
            </a:r>
            <a:r>
              <a:rPr lang="en-US" sz="2400" b="1" dirty="0">
                <a:cs typeface="B Nazanin" panose="00000400000000000000" pitchFamily="2" charset="-78"/>
              </a:rPr>
              <a:t>PDF</a:t>
            </a:r>
            <a:endParaRPr lang="fa-IR" sz="2800" b="1" dirty="0"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arenR"/>
            </a:pPr>
            <a:r>
              <a:rPr lang="fa-IR" sz="2600" dirty="0">
                <a:cs typeface="B Nazanin" panose="00000400000000000000" pitchFamily="2" charset="-78"/>
              </a:rPr>
              <a:t>خود </a:t>
            </a:r>
            <a:r>
              <a:rPr lang="fa-IR" sz="2600" dirty="0" err="1">
                <a:cs typeface="B Nazanin" panose="00000400000000000000" pitchFamily="2" charset="-78"/>
              </a:rPr>
              <a:t>گراف</a:t>
            </a:r>
            <a:r>
              <a:rPr lang="fa-IR" sz="2600" dirty="0">
                <a:cs typeface="B Nazanin" panose="00000400000000000000" pitchFamily="2" charset="-78"/>
              </a:rPr>
              <a:t> و معکوس آن خوانده </a:t>
            </a:r>
            <a:r>
              <a:rPr lang="fa-IR" sz="2600" dirty="0" err="1">
                <a:cs typeface="B Nazanin" panose="00000400000000000000" pitchFamily="2" charset="-78"/>
              </a:rPr>
              <a:t>می‌شود</a:t>
            </a:r>
            <a:r>
              <a:rPr lang="fa-IR" sz="2600" dirty="0">
                <a:cs typeface="B Nazanin" panose="00000400000000000000" pitchFamily="2" charset="-78"/>
              </a:rPr>
              <a:t> و در حافظه به صورت </a:t>
            </a:r>
            <a:r>
              <a:rPr lang="en-US" sz="2600" dirty="0">
                <a:cs typeface="B Nazanin" panose="00000400000000000000" pitchFamily="2" charset="-78"/>
              </a:rPr>
              <a:t>map</a:t>
            </a:r>
            <a:r>
              <a:rPr lang="fa-IR" sz="2600" dirty="0">
                <a:cs typeface="B Nazanin" panose="00000400000000000000" pitchFamily="2" charset="-78"/>
              </a:rPr>
              <a:t> نگهداری </a:t>
            </a:r>
            <a:r>
              <a:rPr lang="fa-IR" sz="2600" dirty="0" err="1">
                <a:cs typeface="B Nazanin" panose="00000400000000000000" pitchFamily="2" charset="-78"/>
              </a:rPr>
              <a:t>می‌شود</a:t>
            </a:r>
            <a:r>
              <a:rPr lang="fa-IR" sz="2600" dirty="0">
                <a:cs typeface="B Nazanin" panose="00000400000000000000" pitchFamily="2" charset="-78"/>
              </a:rPr>
              <a:t> </a:t>
            </a:r>
          </a:p>
          <a:p>
            <a:pPr marL="342900" indent="-342900" algn="r" rtl="1">
              <a:buFont typeface="+mj-lt"/>
              <a:buAutoNum type="arabicParenR"/>
            </a:pPr>
            <a:r>
              <a:rPr lang="fa-IR" sz="2600" dirty="0">
                <a:cs typeface="B Nazanin" panose="00000400000000000000" pitchFamily="2" charset="-78"/>
              </a:rPr>
              <a:t>استخراج قسمت </a:t>
            </a:r>
            <a:r>
              <a:rPr lang="en-US" sz="2600" dirty="0">
                <a:cs typeface="B Nazanin" panose="00000400000000000000" pitchFamily="2" charset="-78"/>
              </a:rPr>
              <a:t>core</a:t>
            </a:r>
            <a:r>
              <a:rPr lang="fa-IR" sz="2600" dirty="0">
                <a:cs typeface="B Nazanin" panose="00000400000000000000" pitchFamily="2" charset="-78"/>
              </a:rPr>
              <a:t> </a:t>
            </a:r>
            <a:r>
              <a:rPr lang="fa-IR" sz="2600" dirty="0" err="1">
                <a:cs typeface="B Nazanin" panose="00000400000000000000" pitchFamily="2" charset="-78"/>
              </a:rPr>
              <a:t>گراف</a:t>
            </a:r>
            <a:endParaRPr lang="fa-IR" sz="26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بخش </a:t>
            </a:r>
            <a:r>
              <a:rPr lang="fa-IR" sz="2000" dirty="0" err="1">
                <a:cs typeface="B Nazanin" panose="00000400000000000000" pitchFamily="2" charset="-78"/>
              </a:rPr>
              <a:t>همبندی</a:t>
            </a:r>
            <a:r>
              <a:rPr lang="fa-IR" sz="2000" dirty="0">
                <a:cs typeface="B Nazanin" panose="00000400000000000000" pitchFamily="2" charset="-78"/>
              </a:rPr>
              <a:t> که </a:t>
            </a:r>
            <a:r>
              <a:rPr lang="fa-IR" sz="2000" dirty="0" err="1">
                <a:cs typeface="B Nazanin" panose="00000400000000000000" pitchFamily="2" charset="-78"/>
              </a:rPr>
              <a:t>اندازه‌ی</a:t>
            </a:r>
            <a:r>
              <a:rPr lang="fa-IR" sz="2000" dirty="0">
                <a:cs typeface="B Nazanin" panose="00000400000000000000" pitchFamily="2" charset="-78"/>
              </a:rPr>
              <a:t> آن از همه بزرگتر است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استخراج یک بخش همبند با شروع از نود </a:t>
            </a:r>
            <a:r>
              <a:rPr lang="en-US" sz="2400" dirty="0">
                <a:cs typeface="B Nazanin" panose="00000400000000000000" pitchFamily="2" charset="-78"/>
              </a:rPr>
              <a:t>n</a:t>
            </a:r>
            <a:r>
              <a:rPr lang="fa-IR" sz="2400" dirty="0">
                <a:cs typeface="B Nazanin" panose="00000400000000000000" pitchFamily="2" charset="-78"/>
              </a:rPr>
              <a:t>:</a:t>
            </a: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به دست آوردن لیست </a:t>
            </a:r>
            <a:r>
              <a:rPr lang="fa-IR" sz="2000" dirty="0" err="1">
                <a:cs typeface="B Nazanin" panose="00000400000000000000" pitchFamily="2" charset="-78"/>
              </a:rPr>
              <a:t>نودهای</a:t>
            </a:r>
            <a:r>
              <a:rPr lang="fa-IR" sz="2000" dirty="0">
                <a:cs typeface="B Nazanin" panose="00000400000000000000" pitchFamily="2" charset="-78"/>
              </a:rPr>
              <a:t> قابل دسترسی از </a:t>
            </a:r>
            <a:r>
              <a:rPr lang="en-US" sz="2000" dirty="0">
                <a:cs typeface="B Nazanin" panose="00000400000000000000" pitchFamily="2" charset="-78"/>
              </a:rPr>
              <a:t>n</a:t>
            </a:r>
            <a:r>
              <a:rPr lang="fa-IR" sz="2000" dirty="0">
                <a:cs typeface="B Nazanin" panose="00000400000000000000" pitchFamily="2" charset="-78"/>
              </a:rPr>
              <a:t> و دارای دسترسی به </a:t>
            </a:r>
            <a:r>
              <a:rPr lang="en-US" sz="2000" dirty="0">
                <a:cs typeface="B Nazanin" panose="00000400000000000000" pitchFamily="2" charset="-78"/>
              </a:rPr>
              <a:t>n</a:t>
            </a:r>
            <a:r>
              <a:rPr lang="fa-IR" sz="2000" dirty="0">
                <a:cs typeface="B Nazanin" panose="00000400000000000000" pitchFamily="2" charset="-78"/>
              </a:rPr>
              <a:t> (با </a:t>
            </a:r>
            <a:r>
              <a:rPr lang="fa-IR" sz="2000" dirty="0" err="1">
                <a:cs typeface="B Nazanin" panose="00000400000000000000" pitchFamily="2" charset="-78"/>
              </a:rPr>
              <a:t>الگوریتم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DFS</a:t>
            </a:r>
            <a:r>
              <a:rPr lang="fa-IR" sz="2000" dirty="0">
                <a:cs typeface="B Nazanin" panose="00000400000000000000" pitchFamily="2" charset="-78"/>
              </a:rPr>
              <a:t>)</a:t>
            </a:r>
            <a:endParaRPr lang="en-US" sz="20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بخش همبند اشتراک دو لیست بالا است (شامل خود </a:t>
            </a:r>
            <a:r>
              <a:rPr lang="en-US" sz="2000" dirty="0">
                <a:cs typeface="B Nazanin" panose="00000400000000000000" pitchFamily="2" charset="-78"/>
              </a:rPr>
              <a:t>n</a:t>
            </a:r>
            <a:r>
              <a:rPr lang="fa-IR" sz="2000" dirty="0">
                <a:cs typeface="B Nazanin" panose="00000400000000000000" pitchFamily="2" charset="-78"/>
              </a:rPr>
              <a:t>)</a:t>
            </a:r>
            <a:endParaRPr lang="en-US" sz="20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000" dirty="0" err="1">
                <a:solidFill>
                  <a:srgbClr val="FF0000"/>
                </a:solidFill>
                <a:cs typeface="B Nazanin" panose="00000400000000000000" pitchFamily="2" charset="-78"/>
              </a:rPr>
              <a:t>نکته‌ی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 مهم حذف </a:t>
            </a:r>
            <a:r>
              <a:rPr lang="fa-IR" sz="2000" dirty="0" err="1">
                <a:solidFill>
                  <a:srgbClr val="FF0000"/>
                </a:solidFill>
                <a:cs typeface="B Nazanin" panose="00000400000000000000" pitchFamily="2" charset="-78"/>
              </a:rPr>
              <a:t>نودهای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 همبند تشخیص داده شده از </a:t>
            </a:r>
            <a:r>
              <a:rPr lang="fa-IR" sz="2000" dirty="0" err="1">
                <a:solidFill>
                  <a:srgbClr val="FF0000"/>
                </a:solidFill>
                <a:cs typeface="B Nazanin" panose="00000400000000000000" pitchFamily="2" charset="-78"/>
              </a:rPr>
              <a:t>گراف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 داخل حافظه است</a:t>
            </a:r>
          </a:p>
        </p:txBody>
      </p:sp>
    </p:spTree>
    <p:extLst>
      <p:ext uri="{BB962C8B-B14F-4D97-AF65-F5344CB8AC3E}">
        <p14:creationId xmlns:p14="http://schemas.microsoft.com/office/powerpoint/2010/main" val="322420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4088-CF29-4B5F-B036-496158C5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Bow tie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E72DF7-6678-46CD-BBA7-20A87CF2D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4653" y="1986652"/>
            <a:ext cx="9742694" cy="4871348"/>
          </a:xfrm>
        </p:spPr>
      </p:pic>
    </p:spTree>
    <p:extLst>
      <p:ext uri="{BB962C8B-B14F-4D97-AF65-F5344CB8AC3E}">
        <p14:creationId xmlns:p14="http://schemas.microsoft.com/office/powerpoint/2010/main" val="183203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DBD0-BDDF-4033-BE3F-0B5582A0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Bow 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4EAD-1A7B-4329-8413-7155FAB87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0477"/>
          </a:xfrm>
        </p:spPr>
        <p:txBody>
          <a:bodyPr>
            <a:normAutofit/>
          </a:bodyPr>
          <a:lstStyle/>
          <a:p>
            <a:pPr marL="342900" indent="-342900" algn="r" rtl="1">
              <a:buFont typeface="+mj-lt"/>
              <a:buAutoNum type="arabicParenR" startAt="3"/>
            </a:pPr>
            <a:r>
              <a:rPr lang="fa-IR" sz="2800" dirty="0">
                <a:cs typeface="B Nazanin" panose="00000400000000000000" pitchFamily="2" charset="-78"/>
              </a:rPr>
              <a:t>به دست آوردن بخش </a:t>
            </a:r>
            <a:r>
              <a:rPr lang="en-US" sz="2800" dirty="0">
                <a:cs typeface="B Nazanin" panose="00000400000000000000" pitchFamily="2" charset="-78"/>
              </a:rPr>
              <a:t>Out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2800" dirty="0" err="1">
                <a:cs typeface="B Nazanin" panose="00000400000000000000" pitchFamily="2" charset="-78"/>
              </a:rPr>
              <a:t>گراف</a:t>
            </a:r>
            <a:r>
              <a:rPr lang="fa-IR" sz="2800" dirty="0">
                <a:cs typeface="B Nazanin" panose="00000400000000000000" pitchFamily="2" charset="-78"/>
              </a:rPr>
              <a:t>:</a:t>
            </a:r>
            <a:endParaRPr lang="en-US" sz="28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انتخاب یک نود نمونه از </a:t>
            </a:r>
            <a:r>
              <a:rPr lang="en-US" sz="2400" dirty="0">
                <a:cs typeface="B Nazanin" panose="00000400000000000000" pitchFamily="2" charset="-78"/>
              </a:rPr>
              <a:t>core</a:t>
            </a:r>
            <a:r>
              <a:rPr lang="fa-IR" sz="2400" dirty="0">
                <a:cs typeface="B Nazanin" panose="00000400000000000000" pitchFamily="2" charset="-78"/>
              </a:rPr>
              <a:t> مانند </a:t>
            </a:r>
            <a:r>
              <a:rPr lang="en-US" sz="2400" dirty="0">
                <a:cs typeface="B Nazanin" panose="00000400000000000000" pitchFamily="2" charset="-78"/>
              </a:rPr>
              <a:t>n</a:t>
            </a:r>
            <a:r>
              <a:rPr lang="fa-IR" sz="2400" dirty="0">
                <a:cs typeface="B Nazanin" panose="00000400000000000000" pitchFamily="2" charset="-78"/>
              </a:rPr>
              <a:t> سپس</a:t>
            </a:r>
          </a:p>
          <a:p>
            <a:pPr lvl="1" algn="l"/>
            <a:r>
              <a:rPr lang="en-US" sz="2400" dirty="0">
                <a:cs typeface="B Nazanin" panose="00000400000000000000" pitchFamily="2" charset="-78"/>
              </a:rPr>
              <a:t>Out = n </a:t>
            </a:r>
            <a:r>
              <a:rPr lang="fa-IR" sz="2400" dirty="0" err="1">
                <a:cs typeface="B Nazanin" panose="00000400000000000000" pitchFamily="2" charset="-78"/>
              </a:rPr>
              <a:t>نودهای</a:t>
            </a:r>
            <a:r>
              <a:rPr lang="fa-IR" sz="2400" dirty="0">
                <a:cs typeface="B Nazanin" panose="00000400000000000000" pitchFamily="2" charset="-78"/>
              </a:rPr>
              <a:t> قابل دسترس از</a:t>
            </a:r>
            <a:r>
              <a:rPr lang="en-US" sz="2400" dirty="0">
                <a:cs typeface="B Nazanin" panose="00000400000000000000" pitchFamily="2" charset="-78"/>
              </a:rPr>
              <a:t> – core</a:t>
            </a:r>
            <a:r>
              <a:rPr lang="fa-IR" sz="2400" dirty="0" err="1">
                <a:cs typeface="B Nazanin" panose="00000400000000000000" pitchFamily="2" charset="-78"/>
              </a:rPr>
              <a:t>نودهای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endParaRPr lang="en-US" sz="2400" dirty="0">
              <a:cs typeface="B Nazanin" panose="00000400000000000000" pitchFamily="2" charset="-78"/>
            </a:endParaRPr>
          </a:p>
          <a:p>
            <a:pPr marL="342900" indent="-342900" algn="r" rtl="1">
              <a:spcBef>
                <a:spcPts val="3000"/>
              </a:spcBef>
              <a:buFont typeface="+mj-lt"/>
              <a:buAutoNum type="arabicParenR" startAt="4"/>
            </a:pPr>
            <a:r>
              <a:rPr lang="fa-IR" sz="2800" dirty="0">
                <a:cs typeface="B Nazanin" panose="00000400000000000000" pitchFamily="2" charset="-78"/>
              </a:rPr>
              <a:t>به دست آوردن بخش </a:t>
            </a:r>
            <a:r>
              <a:rPr lang="en-US" sz="2800" dirty="0">
                <a:cs typeface="B Nazanin" panose="00000400000000000000" pitchFamily="2" charset="-78"/>
              </a:rPr>
              <a:t>In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2800" dirty="0" err="1">
                <a:cs typeface="B Nazanin" panose="00000400000000000000" pitchFamily="2" charset="-78"/>
              </a:rPr>
              <a:t>گراف</a:t>
            </a:r>
            <a:r>
              <a:rPr lang="fa-IR" sz="2800" dirty="0">
                <a:cs typeface="B Nazanin" panose="00000400000000000000" pitchFamily="2" charset="-78"/>
              </a:rPr>
              <a:t>؛</a:t>
            </a:r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انتخاب یک نود نمونه از </a:t>
            </a:r>
            <a:r>
              <a:rPr lang="en-US" sz="2400" dirty="0">
                <a:cs typeface="B Nazanin" panose="00000400000000000000" pitchFamily="2" charset="-78"/>
              </a:rPr>
              <a:t>core</a:t>
            </a:r>
            <a:r>
              <a:rPr lang="fa-IR" sz="2400" dirty="0">
                <a:cs typeface="B Nazanin" panose="00000400000000000000" pitchFamily="2" charset="-78"/>
              </a:rPr>
              <a:t> مانند </a:t>
            </a:r>
            <a:r>
              <a:rPr lang="en-US" sz="2400" dirty="0">
                <a:cs typeface="B Nazanin" panose="00000400000000000000" pitchFamily="2" charset="-78"/>
              </a:rPr>
              <a:t>n</a:t>
            </a:r>
            <a:r>
              <a:rPr lang="fa-IR" sz="2400" dirty="0">
                <a:cs typeface="B Nazanin" panose="00000400000000000000" pitchFamily="2" charset="-78"/>
              </a:rPr>
              <a:t> سپس</a:t>
            </a:r>
          </a:p>
          <a:p>
            <a:pPr lvl="1" algn="l"/>
            <a:r>
              <a:rPr lang="en-US" sz="2400" dirty="0">
                <a:cs typeface="B Nazanin" panose="00000400000000000000" pitchFamily="2" charset="-78"/>
              </a:rPr>
              <a:t>In =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en-US" sz="2400" dirty="0">
                <a:cs typeface="B Nazanin" panose="00000400000000000000" pitchFamily="2" charset="-78"/>
              </a:rPr>
              <a:t>n</a:t>
            </a:r>
            <a:r>
              <a:rPr lang="fa-IR" sz="2400" dirty="0" err="1">
                <a:cs typeface="B Nazanin" panose="00000400000000000000" pitchFamily="2" charset="-78"/>
              </a:rPr>
              <a:t>نودهای</a:t>
            </a:r>
            <a:r>
              <a:rPr lang="fa-IR" sz="2400" dirty="0">
                <a:cs typeface="B Nazanin" panose="00000400000000000000" pitchFamily="2" charset="-78"/>
              </a:rPr>
              <a:t> دارای دسترسی به </a:t>
            </a:r>
            <a:r>
              <a:rPr lang="en-US" sz="2400" dirty="0">
                <a:cs typeface="B Nazanin" panose="00000400000000000000" pitchFamily="2" charset="-78"/>
              </a:rPr>
              <a:t> – core</a:t>
            </a:r>
            <a:r>
              <a:rPr lang="fa-IR" sz="2400" dirty="0" err="1">
                <a:cs typeface="B Nazanin" panose="00000400000000000000" pitchFamily="2" charset="-78"/>
              </a:rPr>
              <a:t>نودهای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134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0AF-0777-47CD-8E6F-732DCDDB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Bow 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5FB0C-73AD-4F79-B3C0-1E27685B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نتیجه اجرا:</a:t>
            </a:r>
          </a:p>
          <a:p>
            <a:pPr lvl="1" algn="l"/>
            <a:r>
              <a:rPr lang="en-US" sz="2800" dirty="0">
                <a:cs typeface="B Nazanin" panose="00000400000000000000" pitchFamily="2" charset="-78"/>
              </a:rPr>
              <a:t>Core size: </a:t>
            </a:r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504,930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en-US" sz="2800" dirty="0">
                <a:cs typeface="B Nazanin" panose="00000400000000000000" pitchFamily="2" charset="-78"/>
              </a:rPr>
              <a:t> (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58%</a:t>
            </a:r>
            <a:r>
              <a:rPr lang="en-US" sz="2800" dirty="0">
                <a:cs typeface="B Nazanin" panose="00000400000000000000" pitchFamily="2" charset="-78"/>
              </a:rPr>
              <a:t>)</a:t>
            </a:r>
          </a:p>
          <a:p>
            <a:pPr lvl="1" algn="l"/>
            <a:r>
              <a:rPr lang="en-US" sz="2800" dirty="0">
                <a:cs typeface="B Nazanin" panose="00000400000000000000" pitchFamily="2" charset="-78"/>
              </a:rPr>
              <a:t>Out size: </a:t>
            </a:r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108,472</a:t>
            </a:r>
            <a:r>
              <a:rPr lang="en-US" sz="2800" dirty="0">
                <a:cs typeface="B Nazanin" panose="00000400000000000000" pitchFamily="2" charset="-78"/>
              </a:rPr>
              <a:t> (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13%</a:t>
            </a:r>
            <a:r>
              <a:rPr lang="en-US" sz="2800" dirty="0">
                <a:cs typeface="B Nazanin" panose="00000400000000000000" pitchFamily="2" charset="-78"/>
              </a:rPr>
              <a:t>)</a:t>
            </a:r>
          </a:p>
          <a:p>
            <a:pPr lvl="1" algn="l"/>
            <a:r>
              <a:rPr lang="en-US" sz="2800" dirty="0">
                <a:cs typeface="B Nazanin" panose="00000400000000000000" pitchFamily="2" charset="-78"/>
              </a:rPr>
              <a:t>In size: </a:t>
            </a:r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242,507</a:t>
            </a:r>
            <a:r>
              <a:rPr lang="en-US" sz="2800" dirty="0">
                <a:cs typeface="B Nazanin" panose="00000400000000000000" pitchFamily="2" charset="-78"/>
              </a:rPr>
              <a:t> (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28%</a:t>
            </a:r>
            <a:r>
              <a:rPr lang="en-US" sz="2800" dirty="0">
                <a:cs typeface="B Nazanin" panose="00000400000000000000" pitchFamily="2" charset="-78"/>
              </a:rPr>
              <a:t>)</a:t>
            </a:r>
          </a:p>
          <a:p>
            <a:pPr lvl="1" algn="l"/>
            <a:r>
              <a:rPr lang="en-US" sz="2800" dirty="0">
                <a:cs typeface="B Nazanin" panose="00000400000000000000" pitchFamily="2" charset="-78"/>
              </a:rPr>
              <a:t>Other: 722 (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1%</a:t>
            </a:r>
            <a:r>
              <a:rPr lang="en-US" sz="2800" dirty="0">
                <a:cs typeface="B Nazanin" panose="00000400000000000000" pitchFamily="2" charset="-78"/>
              </a:rPr>
              <a:t>)</a:t>
            </a:r>
          </a:p>
          <a:p>
            <a:pPr lvl="1" algn="l"/>
            <a:r>
              <a:rPr lang="en-US" sz="2800" dirty="0">
                <a:solidFill>
                  <a:srgbClr val="0070C0"/>
                </a:solidFill>
                <a:cs typeface="B Nazanin" panose="00000400000000000000" pitchFamily="2" charset="-78"/>
              </a:rPr>
              <a:t>Time: 58s</a:t>
            </a:r>
          </a:p>
        </p:txBody>
      </p:sp>
    </p:spTree>
    <p:extLst>
      <p:ext uri="{BB962C8B-B14F-4D97-AF65-F5344CB8AC3E}">
        <p14:creationId xmlns:p14="http://schemas.microsoft.com/office/powerpoint/2010/main" val="132826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C964-CD7B-4AEF-8056-3153F098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Average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71E4-CC46-4017-99EB-F9E0C9619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140261"/>
          </a:xfrm>
        </p:spPr>
        <p:txBody>
          <a:bodyPr/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انتخاب ۲۰۰۰ عدد (۱۰۰۰ جفت) نود متمایز به صورت تصادفی</a:t>
            </a: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به دست آوردن </a:t>
            </a:r>
            <a:r>
              <a:rPr lang="fa-IR" sz="2800" dirty="0" err="1">
                <a:cs typeface="B Nazanin" panose="00000400000000000000" pitchFamily="2" charset="-78"/>
              </a:rPr>
              <a:t>فاصله‌ی</a:t>
            </a:r>
            <a:r>
              <a:rPr lang="fa-IR" sz="2800" dirty="0">
                <a:cs typeface="B Nazanin" panose="00000400000000000000" pitchFamily="2" charset="-78"/>
              </a:rPr>
              <a:t> جفت </a:t>
            </a:r>
            <a:r>
              <a:rPr lang="fa-IR" sz="2800" dirty="0" err="1">
                <a:cs typeface="B Nazanin" panose="00000400000000000000" pitchFamily="2" charset="-78"/>
              </a:rPr>
              <a:t>نودها</a:t>
            </a:r>
            <a:r>
              <a:rPr lang="fa-IR" sz="2800" dirty="0">
                <a:cs typeface="B Nazanin" panose="00000400000000000000" pitchFamily="2" charset="-78"/>
              </a:rPr>
              <a:t> (</a:t>
            </a:r>
            <a:r>
              <a:rPr lang="fa-IR" sz="2800" dirty="0" err="1">
                <a:cs typeface="B Nazanin" panose="00000400000000000000" pitchFamily="2" charset="-78"/>
              </a:rPr>
              <a:t>فاصله‌ی</a:t>
            </a:r>
            <a:r>
              <a:rPr lang="fa-IR" sz="2800" dirty="0">
                <a:cs typeface="B Nazanin" panose="00000400000000000000" pitchFamily="2" charset="-78"/>
              </a:rPr>
              <a:t> نود اول از دوم)</a:t>
            </a:r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استفاده از </a:t>
            </a:r>
            <a:r>
              <a:rPr lang="fa-IR" sz="2400" dirty="0" err="1">
                <a:cs typeface="B Nazanin" panose="00000400000000000000" pitchFamily="2" charset="-78"/>
              </a:rPr>
              <a:t>الگوریتم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en-US" sz="2400" dirty="0">
                <a:cs typeface="B Nazanin" panose="00000400000000000000" pitchFamily="2" charset="-78"/>
              </a:rPr>
              <a:t>BFS</a:t>
            </a:r>
            <a:endParaRPr lang="fa-IR" sz="24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محاسبات با چند ترد انجام </a:t>
            </a:r>
            <a:r>
              <a:rPr lang="fa-IR" sz="2400" dirty="0" err="1">
                <a:cs typeface="B Nazanin" panose="00000400000000000000" pitchFamily="2" charset="-78"/>
              </a:rPr>
              <a:t>می‌شود</a:t>
            </a:r>
            <a:endParaRPr lang="fa-IR" sz="2400" dirty="0"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نتیجه یک اجرا:</a:t>
            </a:r>
          </a:p>
          <a:p>
            <a:pPr algn="l"/>
            <a:r>
              <a:rPr lang="en-US" sz="2800" dirty="0">
                <a:cs typeface="B Nazanin" panose="00000400000000000000" pitchFamily="2" charset="-78"/>
              </a:rPr>
              <a:t>Average distance: </a:t>
            </a:r>
            <a:r>
              <a:rPr lang="en-US" sz="2800" dirty="0">
                <a:solidFill>
                  <a:srgbClr val="00B050"/>
                </a:solidFill>
                <a:cs typeface="B Nazanin" panose="00000400000000000000" pitchFamily="2" charset="-78"/>
              </a:rPr>
              <a:t>4.22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cs typeface="B Nazanin" panose="00000400000000000000" pitchFamily="2" charset="-78"/>
              </a:rPr>
              <a:t>Time: 25m</a:t>
            </a:r>
            <a:endParaRPr lang="fa-IR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603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1079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183</TotalTime>
  <Words>333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Gill Sans MT</vt:lpstr>
      <vt:lpstr>Parcel</vt:lpstr>
      <vt:lpstr>بررسی نمونه‌ای از گراف وب</vt:lpstr>
      <vt:lpstr>1. Power law</vt:lpstr>
      <vt:lpstr>1. Power law</vt:lpstr>
      <vt:lpstr>2. Bow tie</vt:lpstr>
      <vt:lpstr>2. Bow tie</vt:lpstr>
      <vt:lpstr>2. Bow tie</vt:lpstr>
      <vt:lpstr>2. Bow tie</vt:lpstr>
      <vt:lpstr>3. Average distance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بررسی گراف</dc:title>
  <dc:creator>Mahdi Hosseinzadeh</dc:creator>
  <cp:lastModifiedBy>Mahdi Hosseinzadeh</cp:lastModifiedBy>
  <cp:revision>125</cp:revision>
  <dcterms:created xsi:type="dcterms:W3CDTF">2020-04-26T06:45:27Z</dcterms:created>
  <dcterms:modified xsi:type="dcterms:W3CDTF">2020-04-26T13:27:35Z</dcterms:modified>
</cp:coreProperties>
</file>