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60" r:id="rId3"/>
    <p:sldId id="267" r:id="rId4"/>
    <p:sldId id="262" r:id="rId5"/>
    <p:sldId id="266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spc="0" dirty="0">
                <a:cs typeface="B Nazanin" panose="00000400000000000000" pitchFamily="2" charset="-78"/>
              </a:rPr>
              <a:t>بررسی </a:t>
            </a:r>
            <a:r>
              <a:rPr lang="fa-IR" sz="5400" spc="0" dirty="0" err="1">
                <a:cs typeface="B Nazanin" panose="00000400000000000000" pitchFamily="2" charset="-78"/>
              </a:rPr>
              <a:t>نمونه‌ای</a:t>
            </a:r>
            <a:r>
              <a:rPr lang="fa-IR" sz="5400" spc="0" dirty="0">
                <a:cs typeface="B Nazanin" panose="00000400000000000000" pitchFamily="2" charset="-78"/>
              </a:rPr>
              <a:t> از </a:t>
            </a:r>
            <a:r>
              <a:rPr lang="fa-IR" sz="5400" spc="0" dirty="0" err="1">
                <a:cs typeface="B Nazanin" panose="00000400000000000000" pitchFamily="2" charset="-78"/>
              </a:rPr>
              <a:t>گراف</a:t>
            </a:r>
            <a:r>
              <a:rPr lang="fa-IR" sz="5400" spc="0" dirty="0">
                <a:cs typeface="B Nazanin" panose="00000400000000000000" pitchFamily="2" charset="-78"/>
              </a:rPr>
              <a:t> </a:t>
            </a:r>
            <a:r>
              <a:rPr lang="fa-IR" sz="5400" spc="0" dirty="0" err="1">
                <a:cs typeface="B Nazanin" panose="00000400000000000000" pitchFamily="2" charset="-78"/>
              </a:rPr>
              <a:t>وب</a:t>
            </a:r>
            <a:endParaRPr lang="en-US" sz="5400" spc="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مهدی </a:t>
            </a:r>
            <a:r>
              <a:rPr lang="fa-IR" sz="2400" dirty="0" err="1">
                <a:cs typeface="B Nazanin" panose="00000400000000000000" pitchFamily="2" charset="-78"/>
              </a:rPr>
              <a:t>حسین‌زاده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622-1817-46D8-82B0-3C45D22F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Power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9698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لیست 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یال‌های</a:t>
                </a:r>
                <a:r>
                  <a:rPr lang="fa-IR" sz="2400" dirty="0">
                    <a:cs typeface="B Nazanin" panose="00000400000000000000" pitchFamily="2" charset="-78"/>
                  </a:rPr>
                  <a:t> ورودی هر نود ایجاد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نودهایی</a:t>
                </a:r>
                <a:r>
                  <a:rPr lang="fa-IR" sz="2400" dirty="0">
                    <a:cs typeface="B Nazanin" panose="00000400000000000000" pitchFamily="2" charset="-78"/>
                  </a:rPr>
                  <a:t> که تعداد یال یکسان دارند مشخص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000" dirty="0" err="1">
                    <a:cs typeface="B Nazanin" panose="00000400000000000000" pitchFamily="2" charset="-78"/>
                  </a:rPr>
                  <a:t>نودها</a:t>
                </a:r>
                <a:r>
                  <a:rPr lang="fa-IR" sz="2000" dirty="0">
                    <a:cs typeface="B Nazanin" panose="00000400000000000000" pitchFamily="2" charset="-78"/>
                  </a:rPr>
                  <a:t> بر اساس تعداد یال </a:t>
                </a:r>
                <a:r>
                  <a:rPr lang="fa-IR" sz="2000" dirty="0" err="1">
                    <a:cs typeface="B Nazanin" panose="00000400000000000000" pitchFamily="2" charset="-78"/>
                  </a:rPr>
                  <a:t>دسته‌بندی</a:t>
                </a:r>
                <a:r>
                  <a:rPr lang="fa-IR" sz="2000" dirty="0">
                    <a:cs typeface="B Nazanin" panose="00000400000000000000" pitchFamily="2" charset="-78"/>
                  </a:rPr>
                  <a:t> می‌شوند</a:t>
                </a:r>
              </a:p>
              <a:p>
                <a:pPr algn="r" rtl="1">
                  <a:spcAft>
                    <a:spcPts val="1800"/>
                  </a:spcAft>
                </a:pPr>
                <a:r>
                  <a:rPr lang="fa-IR" sz="2400" dirty="0">
                    <a:cs typeface="B Nazanin" panose="00000400000000000000" pitchFamily="2" charset="-78"/>
                  </a:rPr>
                  <a:t>مقدار آلفا و گاما بر طبق زیر به دست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می‌آید</a:t>
                </a:r>
                <a:r>
                  <a:rPr lang="fa-IR" sz="2400" dirty="0">
                    <a:cs typeface="B Nazanin" panose="00000400000000000000" pitchFamily="2" charset="-78"/>
                  </a:rPr>
                  <a:t>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با توجه به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فرمول 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محاسبه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2400" dirty="0">
                    <a:cs typeface="B Nazanin" panose="00000400000000000000" pitchFamily="2" charset="-78"/>
                  </a:rPr>
                  <a:t>.</a:t>
                </a: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96980"/>
              </a:xfrm>
              <a:blipFill>
                <a:blip r:embed="rId2"/>
                <a:stretch>
                  <a:fillRect t="-2034" r="-1183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FC4-C658-4C18-8D86-959F6E31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Power law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FA3C18-B6AF-4246-A011-BD5D119A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Alpha: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5.49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Gamma: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1.56</a:t>
            </a:r>
          </a:p>
          <a:p>
            <a:pPr algn="r" rtl="1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11s</a:t>
            </a:r>
            <a:endParaRPr lang="fa-IR" sz="28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0C46C-5AA2-4BC8-8EC7-DB43016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4" y="2680309"/>
            <a:ext cx="7150568" cy="35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5BC-0983-4CCC-9660-57141E6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438-9D80-47CC-8B90-77C2C42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638044"/>
            <a:ext cx="9105188" cy="393892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شناسایی </a:t>
            </a:r>
            <a:r>
              <a:rPr lang="fa-IR" sz="2800" b="1" dirty="0" err="1">
                <a:cs typeface="B Nazanin" panose="00000400000000000000" pitchFamily="2" charset="-78"/>
              </a:rPr>
              <a:t>بخش‌های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cs typeface="B Nazanin" panose="00000400000000000000" pitchFamily="2" charset="-78"/>
              </a:rPr>
              <a:t>گراف</a:t>
            </a:r>
            <a:r>
              <a:rPr lang="fa-IR" sz="2800" b="1" dirty="0">
                <a:cs typeface="B Nazanin" panose="00000400000000000000" pitchFamily="2" charset="-78"/>
              </a:rPr>
              <a:t> با استفاده از </a:t>
            </a:r>
            <a:r>
              <a:rPr lang="fa-IR" sz="2800" b="1" dirty="0" err="1">
                <a:cs typeface="B Nazanin" panose="00000400000000000000" pitchFamily="2" charset="-78"/>
              </a:rPr>
              <a:t>الگوریتم</a:t>
            </a:r>
            <a:r>
              <a:rPr lang="fa-IR" sz="2800" b="1" dirty="0">
                <a:cs typeface="B Nazanin" panose="00000400000000000000" pitchFamily="2" charset="-78"/>
              </a:rPr>
              <a:t> ارائه شده در فایل </a:t>
            </a:r>
            <a:r>
              <a:rPr lang="en-US" sz="2400" b="1" dirty="0">
                <a:cs typeface="B Nazanin" panose="00000400000000000000" pitchFamily="2" charset="-78"/>
              </a:rPr>
              <a:t>PDF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arenR"/>
            </a:pPr>
            <a:r>
              <a:rPr lang="fa-IR" sz="2600" dirty="0">
                <a:cs typeface="B Nazanin" panose="00000400000000000000" pitchFamily="2" charset="-78"/>
              </a:rPr>
              <a:t>خود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r>
              <a:rPr lang="fa-IR" sz="2600" dirty="0">
                <a:cs typeface="B Nazanin" panose="00000400000000000000" pitchFamily="2" charset="-78"/>
              </a:rPr>
              <a:t> و معکوس آن خوانده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و در حافظه به صورت </a:t>
            </a:r>
            <a:r>
              <a:rPr lang="en-US" sz="2600" dirty="0">
                <a:cs typeface="B Nazanin" panose="00000400000000000000" pitchFamily="2" charset="-78"/>
              </a:rPr>
              <a:t>map</a:t>
            </a:r>
            <a:r>
              <a:rPr lang="fa-IR" sz="2600" dirty="0">
                <a:cs typeface="B Nazanin" panose="00000400000000000000" pitchFamily="2" charset="-78"/>
              </a:rPr>
              <a:t> نگهداری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600" dirty="0">
                <a:cs typeface="B Nazanin" panose="00000400000000000000" pitchFamily="2" charset="-78"/>
              </a:rPr>
              <a:t>استخراج قسمت </a:t>
            </a:r>
            <a:r>
              <a:rPr lang="en-US" sz="2600" dirty="0">
                <a:cs typeface="B Nazanin" panose="00000400000000000000" pitchFamily="2" charset="-78"/>
              </a:rPr>
              <a:t>core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</a:t>
            </a:r>
            <a:r>
              <a:rPr lang="fa-IR" sz="2000" dirty="0" err="1">
                <a:cs typeface="B Nazanin" panose="00000400000000000000" pitchFamily="2" charset="-78"/>
              </a:rPr>
              <a:t>همبندی</a:t>
            </a:r>
            <a:r>
              <a:rPr lang="fa-IR" sz="2000" dirty="0"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cs typeface="B Nazanin" panose="00000400000000000000" pitchFamily="2" charset="-78"/>
              </a:rPr>
              <a:t>اندازه‌ی</a:t>
            </a:r>
            <a:r>
              <a:rPr lang="fa-IR" sz="2000" dirty="0">
                <a:cs typeface="B Nazanin" panose="00000400000000000000" pitchFamily="2" charset="-78"/>
              </a:rPr>
              <a:t> آن از همه بزرگتر است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استخراج یک بخش همبند با شروع از نود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به دست آوردن لیست </a:t>
            </a:r>
            <a:r>
              <a:rPr lang="fa-IR" sz="2000" dirty="0" err="1">
                <a:cs typeface="B Nazanin" panose="00000400000000000000" pitchFamily="2" charset="-78"/>
              </a:rPr>
              <a:t>نودهای</a:t>
            </a:r>
            <a:r>
              <a:rPr lang="fa-IR" sz="2000" dirty="0">
                <a:cs typeface="B Nazanin" panose="00000400000000000000" pitchFamily="2" charset="-78"/>
              </a:rPr>
              <a:t> قابل دسترسی از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و دارای دسترسی به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(با </a:t>
            </a:r>
            <a:r>
              <a:rPr lang="fa-IR" sz="2000" dirty="0" err="1">
                <a:cs typeface="B Nazanin" panose="00000400000000000000" pitchFamily="2" charset="-78"/>
              </a:rPr>
              <a:t>الگوریتم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DFS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همبند اشتراک دو لیست بالا است (شامل خود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نکته‌ی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مهم حذف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نودهای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همبند تشخیص داده شده از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گراف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داخل حافظه است</a:t>
            </a:r>
          </a:p>
        </p:txBody>
      </p:sp>
    </p:spTree>
    <p:extLst>
      <p:ext uri="{BB962C8B-B14F-4D97-AF65-F5344CB8AC3E}">
        <p14:creationId xmlns:p14="http://schemas.microsoft.com/office/powerpoint/2010/main" val="322420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088-CF29-4B5F-B036-496158C5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5917D-7617-44A4-A1E4-D364401F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851" y="2153412"/>
            <a:ext cx="9222298" cy="4611152"/>
          </a:xfrm>
        </p:spPr>
      </p:pic>
    </p:spTree>
    <p:extLst>
      <p:ext uri="{BB962C8B-B14F-4D97-AF65-F5344CB8AC3E}">
        <p14:creationId xmlns:p14="http://schemas.microsoft.com/office/powerpoint/2010/main" val="18320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D0-BDDF-4033-BE3F-0B5582A0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EAD-1A7B-4329-8413-7155FAB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0477"/>
          </a:xfrm>
        </p:spPr>
        <p:txBody>
          <a:bodyPr>
            <a:normAutofit/>
          </a:bodyPr>
          <a:lstStyle/>
          <a:p>
            <a:pPr marL="342900" indent="-342900" algn="r" rtl="1">
              <a:buFont typeface="+mj-lt"/>
              <a:buAutoNum type="arabicParenR" startAt="3"/>
            </a:pP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Out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Out = n 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قابل دسترس از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spcBef>
                <a:spcPts val="3000"/>
              </a:spcBef>
              <a:buFont typeface="+mj-lt"/>
              <a:buAutoNum type="arabicParenR" startAt="4"/>
            </a:pP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In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؛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In =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دارای دسترسی به 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3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0AF-0777-47CD-8E6F-732DCDDB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FB0C-73AD-4F79-B3C0-1E27685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Core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504,930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Out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108,472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13%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In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242,507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28%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Other: 722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58s</a:t>
            </a:r>
          </a:p>
        </p:txBody>
      </p:sp>
    </p:spTree>
    <p:extLst>
      <p:ext uri="{BB962C8B-B14F-4D97-AF65-F5344CB8AC3E}">
        <p14:creationId xmlns:p14="http://schemas.microsoft.com/office/powerpoint/2010/main" val="13282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964-CD7B-4AEF-8056-3153F098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71E4-CC46-4017-99EB-F9E0C96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40261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انتخاب ۲۰۰۰ عدد (۱۰۰۰ جفت) نود متمایز به صورت تصادفی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دست آوردن 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جفت </a:t>
            </a:r>
            <a:r>
              <a:rPr lang="fa-IR" sz="2800" dirty="0" err="1">
                <a:cs typeface="B Nazanin" panose="00000400000000000000" pitchFamily="2" charset="-78"/>
              </a:rPr>
              <a:t>نودها</a:t>
            </a:r>
            <a:r>
              <a:rPr lang="fa-IR" sz="2800" dirty="0">
                <a:cs typeface="B Nazanin" panose="00000400000000000000" pitchFamily="2" charset="-78"/>
              </a:rPr>
              <a:t> (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نود اول از دوم)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محاسبات با چند ترد انجام </a:t>
            </a:r>
            <a:r>
              <a:rPr lang="fa-IR" sz="2400" dirty="0" err="1">
                <a:cs typeface="B Nazanin" panose="00000400000000000000" pitchFamily="2" charset="-78"/>
              </a:rPr>
              <a:t>می‌شود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یک اجرا:</a:t>
            </a: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Average distance: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4.22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25m</a:t>
            </a:r>
            <a:endParaRPr lang="fa-IR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0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183</TotalTime>
  <Words>333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Parcel</vt:lpstr>
      <vt:lpstr>بررسی نمونه‌ای از گراف وب</vt:lpstr>
      <vt:lpstr>1. Power law</vt:lpstr>
      <vt:lpstr>1. Power law</vt:lpstr>
      <vt:lpstr>2. Bow tie</vt:lpstr>
      <vt:lpstr>2. Bow tie</vt:lpstr>
      <vt:lpstr>2. Bow tie</vt:lpstr>
      <vt:lpstr>2. Bow tie</vt:lpstr>
      <vt:lpstr>3. Average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123</cp:revision>
  <dcterms:created xsi:type="dcterms:W3CDTF">2020-04-26T06:45:27Z</dcterms:created>
  <dcterms:modified xsi:type="dcterms:W3CDTF">2020-04-26T10:45:04Z</dcterms:modified>
</cp:coreProperties>
</file>