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6" r:id="rId1"/>
  </p:sldMasterIdLst>
  <p:notesMasterIdLst>
    <p:notesMasterId r:id="rId17"/>
  </p:notesMasterIdLst>
  <p:sldIdLst>
    <p:sldId id="256" r:id="rId2"/>
    <p:sldId id="269" r:id="rId3"/>
    <p:sldId id="280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8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64A"/>
    <a:srgbClr val="BACF51"/>
    <a:srgbClr val="566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rgbClr val="00B050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defRPr>
                    </a:pPr>
                    <a:r>
                      <a:rPr lang="ar-BH" dirty="0"/>
                      <a:t>۵۳٫۶٪</a:t>
                    </a:r>
                  </a:p>
                </c:rich>
              </c:tx>
              <c:spPr>
                <a:solidFill>
                  <a:schemeClr val="bg1">
                    <a:lumMod val="95000"/>
                  </a:schemeClr>
                </a:solidFill>
                <a:ln>
                  <a:solidFill>
                    <a:srgbClr val="00B05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B050"/>
                      </a:solidFill>
                      <a:latin typeface="Vazir" panose="020B0603030804020204" pitchFamily="34" charset="-78"/>
                      <a:ea typeface="+mn-ea"/>
                      <a:cs typeface="Vazir" panose="020B0603030804020204" pitchFamily="34" charset="-78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A11-4B17-99DA-010B124EE45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ar-BH"/>
                      <a:t>۴۷٪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A11-4B17-99DA-010B124EE45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ar-BH"/>
                      <a:t>۳۸٫۱٪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A11-4B17-99DA-010B124EE456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B050"/>
                    </a:solidFill>
                    <a:latin typeface="Vazir FD" panose="020B0603030804020204" pitchFamily="34" charset="-78"/>
                    <a:ea typeface="+mn-ea"/>
                    <a:cs typeface="Vazir FD" panose="020B0603030804020204" pitchFamily="34" charset="-78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0.53600000000000003</c:v>
                </c:pt>
                <c:pt idx="1">
                  <c:v>0.47</c:v>
                </c:pt>
                <c:pt idx="2">
                  <c:v>0.38100000000000001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7E-4B85-AB8B-261119ABD2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02594048"/>
        <c:axId val="551755824"/>
      </c:lineChart>
      <c:catAx>
        <c:axId val="7025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755824"/>
        <c:crosses val="autoZero"/>
        <c:auto val="1"/>
        <c:lblAlgn val="ctr"/>
        <c:lblOffset val="100"/>
        <c:noMultiLvlLbl val="0"/>
      </c:catAx>
      <c:valAx>
        <c:axId val="551755824"/>
        <c:scaling>
          <c:orientation val="minMax"/>
          <c:max val="1"/>
        </c:scaling>
        <c:delete val="0"/>
        <c:axPos val="l"/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Vazir FD" panose="020B0603030804020204" pitchFamily="34" charset="-78"/>
                <a:ea typeface="+mn-ea"/>
                <a:cs typeface="Vazir FD" panose="020B0603030804020204" pitchFamily="34" charset="-78"/>
              </a:defRPr>
            </a:pPr>
            <a:endParaRPr lang="en-US"/>
          </a:p>
        </c:txPr>
        <c:crossAx val="702594048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ar-BH"/>
                      <a:t>۸۰٪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C4F-4D74-83CC-0AFEEE8FF3A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ar-BH"/>
                      <a:t>۷۲٫۴٪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C4F-4D74-83CC-0AFEEE8FF3A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ar-BH"/>
                      <a:t>۶۷٫۲٪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C4F-4D74-83CC-0AFEEE8FF3AC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B050"/>
                    </a:solidFill>
                    <a:latin typeface="Vazir FD" panose="020B0603030804020204" pitchFamily="34" charset="-78"/>
                    <a:ea typeface="+mn-ea"/>
                    <a:cs typeface="Vazir FD" panose="020B0603030804020204" pitchFamily="34" charset="-78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0.8</c:v>
                </c:pt>
                <c:pt idx="1">
                  <c:v>0.72399999999999998</c:v>
                </c:pt>
                <c:pt idx="2">
                  <c:v>0.67200000000000004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01-4047-AACE-ACEE0F7787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02594048"/>
        <c:axId val="551755824"/>
      </c:lineChart>
      <c:catAx>
        <c:axId val="7025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755824"/>
        <c:crosses val="autoZero"/>
        <c:auto val="1"/>
        <c:lblAlgn val="ctr"/>
        <c:lblOffset val="100"/>
        <c:noMultiLvlLbl val="0"/>
      </c:catAx>
      <c:valAx>
        <c:axId val="551755824"/>
        <c:scaling>
          <c:orientation val="minMax"/>
          <c:max val="1"/>
        </c:scaling>
        <c:delete val="0"/>
        <c:axPos val="l"/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Vazir FD" panose="020B0603030804020204" pitchFamily="34" charset="-78"/>
                <a:ea typeface="+mn-ea"/>
                <a:cs typeface="Vazir FD" panose="020B0603030804020204" pitchFamily="34" charset="-78"/>
              </a:defRPr>
            </a:pPr>
            <a:endParaRPr lang="en-US"/>
          </a:p>
        </c:txPr>
        <c:crossAx val="702594048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ar-BH" dirty="0"/>
                      <a:t>۷۱٫۲٪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DED-4E0D-9CAD-A36641FDC48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ar-BH"/>
                      <a:t>۶۷٪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DED-4E0D-9CAD-A36641FDC48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ar-BH"/>
                      <a:t>۶۲٫۴٪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DED-4E0D-9CAD-A36641FDC484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B050"/>
                    </a:solidFill>
                    <a:latin typeface="Vazir FD" panose="020B0603030804020204" pitchFamily="34" charset="-78"/>
                    <a:ea typeface="+mn-ea"/>
                    <a:cs typeface="Vazir FD" panose="020B0603030804020204" pitchFamily="34" charset="-78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0.71199999999999997</c:v>
                </c:pt>
                <c:pt idx="1">
                  <c:v>0.67</c:v>
                </c:pt>
                <c:pt idx="2">
                  <c:v>0.624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C2-40DF-ACA1-FE18FCBA46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02594048"/>
        <c:axId val="551755824"/>
      </c:lineChart>
      <c:catAx>
        <c:axId val="7025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755824"/>
        <c:crosses val="autoZero"/>
        <c:auto val="1"/>
        <c:lblAlgn val="ctr"/>
        <c:lblOffset val="100"/>
        <c:noMultiLvlLbl val="0"/>
      </c:catAx>
      <c:valAx>
        <c:axId val="551755824"/>
        <c:scaling>
          <c:orientation val="minMax"/>
          <c:max val="1"/>
        </c:scaling>
        <c:delete val="0"/>
        <c:axPos val="l"/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Vazir FD" panose="020B0603030804020204" pitchFamily="34" charset="-78"/>
                <a:ea typeface="+mn-ea"/>
                <a:cs typeface="Vazir FD" panose="020B0603030804020204" pitchFamily="34" charset="-78"/>
              </a:defRPr>
            </a:pPr>
            <a:endParaRPr lang="en-US"/>
          </a:p>
        </c:txPr>
        <c:crossAx val="702594048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ar-BH"/>
                      <a:t>۷۹٫۲٪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F2-4B3B-AC23-A492A422D69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ar-BH"/>
                      <a:t>۷۲٫۲٪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3F2-4B3B-AC23-A492A422D6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ar-BH"/>
                      <a:t>۶۷٫۴٪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3F2-4B3B-AC23-A492A422D695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B050"/>
                    </a:solidFill>
                    <a:latin typeface="Vazir FD" panose="020B0603030804020204" pitchFamily="34" charset="-78"/>
                    <a:ea typeface="+mn-ea"/>
                    <a:cs typeface="Vazir FD" panose="020B0603030804020204" pitchFamily="34" charset="-78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0.79200000000000004</c:v>
                </c:pt>
                <c:pt idx="1">
                  <c:v>0.72199999999999998</c:v>
                </c:pt>
                <c:pt idx="2">
                  <c:v>0.67400000000000004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3D-40E5-8E48-B47395D595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02594048"/>
        <c:axId val="551755824"/>
      </c:lineChart>
      <c:catAx>
        <c:axId val="7025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755824"/>
        <c:crosses val="autoZero"/>
        <c:auto val="1"/>
        <c:lblAlgn val="ctr"/>
        <c:lblOffset val="100"/>
        <c:noMultiLvlLbl val="0"/>
      </c:catAx>
      <c:valAx>
        <c:axId val="551755824"/>
        <c:scaling>
          <c:orientation val="minMax"/>
          <c:max val="1"/>
        </c:scaling>
        <c:delete val="0"/>
        <c:axPos val="l"/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Vazir FD" panose="020B0603030804020204" pitchFamily="34" charset="-78"/>
                <a:ea typeface="+mn-ea"/>
                <a:cs typeface="Vazir FD" panose="020B0603030804020204" pitchFamily="34" charset="-78"/>
              </a:defRPr>
            </a:pPr>
            <a:endParaRPr lang="en-US"/>
          </a:p>
        </c:txPr>
        <c:crossAx val="702594048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(بهترین از نظر دقت) FuzzyQuery</c:v>
                </c:pt>
              </c:strCache>
            </c:strRef>
          </c:tx>
          <c:spPr>
            <a:ln w="22225" cap="rnd" cmpd="sng" algn="ctr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ar-BH"/>
                      <a:t>۸۰٪</a:t>
                    </a:r>
                    <a:endParaRPr lang="ar-BH" dirty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D71-4D9D-80B3-39154654203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ar-BH"/>
                      <a:t>۷۲٫۴٪</a:t>
                    </a:r>
                    <a:endParaRPr lang="ar-BH" dirty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7D71-4D9D-80B3-39154654203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ar-BH"/>
                      <a:t>۶۷٫۲٪</a:t>
                    </a:r>
                    <a:endParaRPr lang="ar-BH" dirty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7D71-4D9D-80B3-39154654203F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B050"/>
                    </a:solidFill>
                    <a:latin typeface="Vazir FD" panose="020B0603030804020204" pitchFamily="34" charset="-78"/>
                    <a:ea typeface="+mn-ea"/>
                    <a:cs typeface="Vazir FD" panose="020B0603030804020204" pitchFamily="34" charset="-78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0.8</c:v>
                </c:pt>
                <c:pt idx="1">
                  <c:v>0.72399999999999998</c:v>
                </c:pt>
                <c:pt idx="2">
                  <c:v>0.67200000000000004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E-4EDC-BEE0-A868897AB1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(بهترین از نظر کلی) TermQuery</c:v>
                </c:pt>
              </c:strCache>
            </c:strRef>
          </c:tx>
          <c:spPr>
            <a:ln w="22225" cap="rnd" cmpd="sng" algn="ctr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ar-BH"/>
                      <a:t>۷۹٫۲٪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D71-4D9D-80B3-39154654203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ar-BH"/>
                      <a:t>۷۲٫۲٪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7D71-4D9D-80B3-39154654203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ar-BH"/>
                      <a:t>۶۷٫۴٪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7D71-4D9D-80B3-39154654203F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rgbClr val="92D05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92D050"/>
                    </a:solidFill>
                    <a:latin typeface="Vazir FD" panose="020B0603030804020204" pitchFamily="34" charset="-78"/>
                    <a:ea typeface="+mn-ea"/>
                    <a:cs typeface="Vazir FD" panose="020B0603030804020204" pitchFamily="34" charset="-78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0.79200000000000004</c:v>
                </c:pt>
                <c:pt idx="1">
                  <c:v>0.72199999999999998</c:v>
                </c:pt>
                <c:pt idx="2">
                  <c:v>0.67400000000000004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4E-4EDC-BEE0-A868897AB1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PhraseQuery + FuzzyQuery</c:v>
                </c:pt>
              </c:strCache>
            </c:strRef>
          </c:tx>
          <c:spPr>
            <a:ln w="22225" cap="rnd" cmpd="sng" algn="ctr">
              <a:solidFill>
                <a:srgbClr val="D9D64A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ar-BH"/>
                      <a:t>۷۱٫۲٪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D71-4D9D-80B3-39154654203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ar-BH"/>
                      <a:t>۶۷٪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D71-4D9D-80B3-39154654203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ar-BH"/>
                      <a:t>۶۲٫۴٪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D71-4D9D-80B3-39154654203F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rgbClr val="D9D64A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D9D64A"/>
                    </a:solidFill>
                    <a:latin typeface="Vazir FD" panose="020B0603030804020204" pitchFamily="34" charset="-78"/>
                    <a:ea typeface="+mn-ea"/>
                    <a:cs typeface="Vazir FD" panose="020B0603030804020204" pitchFamily="34" charset="-78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0.71199999999999997</c:v>
                </c:pt>
                <c:pt idx="1">
                  <c:v>0.67</c:v>
                </c:pt>
                <c:pt idx="2">
                  <c:v>0.624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4E-4EDC-BEE0-A868897AB1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(بهترین از نظر سرعت) PhraseQuery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ar-BH"/>
                      <a:t>۵۳٫۶٪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D71-4D9D-80B3-39154654203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ar-BH"/>
                      <a:t>۴۷٪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D71-4D9D-80B3-39154654203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ar-BH"/>
                      <a:t>۳۸٫۱٪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D71-4D9D-80B3-39154654203F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Vazir FD" panose="020B0603030804020204" pitchFamily="34" charset="-78"/>
                    <a:ea typeface="+mn-ea"/>
                    <a:cs typeface="Vazir FD" panose="020B0603030804020204" pitchFamily="34" charset="-78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</c:strCache>
            </c:strRef>
          </c:cat>
          <c:val>
            <c:numRef>
              <c:f>Sheet1!$E$2:$E$4</c:f>
              <c:numCache>
                <c:formatCode>0.0%</c:formatCode>
                <c:ptCount val="3"/>
                <c:pt idx="0">
                  <c:v>0.53600000000000003</c:v>
                </c:pt>
                <c:pt idx="1">
                  <c:v>0.47</c:v>
                </c:pt>
                <c:pt idx="2">
                  <c:v>0.38100000000000001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4E-4EDC-BEE0-A868897AB1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02594048"/>
        <c:axId val="551755824"/>
      </c:lineChart>
      <c:catAx>
        <c:axId val="7025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755824"/>
        <c:crosses val="autoZero"/>
        <c:auto val="1"/>
        <c:lblAlgn val="ctr"/>
        <c:lblOffset val="100"/>
        <c:noMultiLvlLbl val="0"/>
      </c:catAx>
      <c:valAx>
        <c:axId val="551755824"/>
        <c:scaling>
          <c:orientation val="minMax"/>
          <c:min val="0.35000000000000003"/>
        </c:scaling>
        <c:delete val="0"/>
        <c:axPos val="l"/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Vazir FD" panose="020B0603030804020204" pitchFamily="34" charset="-78"/>
                <a:ea typeface="+mn-ea"/>
                <a:cs typeface="Vazir FD" panose="020B0603030804020204" pitchFamily="34" charset="-78"/>
              </a:defRPr>
            </a:pPr>
            <a:endParaRPr lang="en-US"/>
          </a:p>
        </c:txPr>
        <c:crossAx val="702594048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 rtl="1"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Vazir" panose="020B0603030804020204" pitchFamily="34" charset="-78"/>
                <a:ea typeface="+mn-ea"/>
                <a:cs typeface="Vazir" panose="020B0603030804020204" pitchFamily="34" charset="-78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1"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Vazir" panose="020B0603030804020204" pitchFamily="34" charset="-78"/>
                <a:ea typeface="+mn-ea"/>
                <a:cs typeface="Vazir" panose="020B0603030804020204" pitchFamily="34" charset="-78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Vazir" panose="020B0603030804020204" pitchFamily="34" charset="-78"/>
                <a:ea typeface="+mn-ea"/>
                <a:cs typeface="Vazir" panose="020B0603030804020204" pitchFamily="34" charset="-78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1"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Vazir" panose="020B0603030804020204" pitchFamily="34" charset="-78"/>
                <a:ea typeface="+mn-ea"/>
                <a:cs typeface="Vazir" panose="020B0603030804020204" pitchFamily="34" charset="-78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Vazir" panose="020B0603030804020204" pitchFamily="34" charset="-78"/>
              <a:ea typeface="+mn-ea"/>
              <a:cs typeface="Vazir" panose="020B0603030804020204" pitchFamily="34" charset="-78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ar-BH"/>
                      <a:t>۷۱٫۲٪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D73-44B0-BCA0-8378347DA49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ar-BH"/>
                      <a:t>۶۵٪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D73-44B0-BCA0-8378347DA49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ar-BH"/>
                      <a:t>۵۷٫۵٪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D73-44B0-BCA0-8378347DA49B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B050"/>
                    </a:solidFill>
                    <a:latin typeface="Vazir FD" panose="020B0603030804020204" pitchFamily="34" charset="-78"/>
                    <a:ea typeface="+mn-ea"/>
                    <a:cs typeface="Vazir FD" panose="020B0603030804020204" pitchFamily="34" charset="-78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0.71199999999999997</c:v>
                </c:pt>
                <c:pt idx="1">
                  <c:v>0.65</c:v>
                </c:pt>
                <c:pt idx="2">
                  <c:v>0.57499999999999996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25-488B-AEB4-46C3632F06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02594048"/>
        <c:axId val="551755824"/>
      </c:lineChart>
      <c:catAx>
        <c:axId val="7025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755824"/>
        <c:crosses val="autoZero"/>
        <c:auto val="1"/>
        <c:lblAlgn val="ctr"/>
        <c:lblOffset val="100"/>
        <c:noMultiLvlLbl val="0"/>
      </c:catAx>
      <c:valAx>
        <c:axId val="551755824"/>
        <c:scaling>
          <c:orientation val="minMax"/>
          <c:max val="1"/>
        </c:scaling>
        <c:delete val="0"/>
        <c:axPos val="l"/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Vazir FD" panose="020B0603030804020204" pitchFamily="34" charset="-78"/>
                <a:ea typeface="+mn-ea"/>
                <a:cs typeface="Vazir FD" panose="020B0603030804020204" pitchFamily="34" charset="-78"/>
              </a:defRPr>
            </a:pPr>
            <a:endParaRPr lang="en-US"/>
          </a:p>
        </c:txPr>
        <c:crossAx val="702594048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ar-BH"/>
                      <a:t>۷۰٫۸٪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10E-4A0D-8287-E3E008DD25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ar-BH"/>
                      <a:t>۶۵٪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10E-4A0D-8287-E3E008DD252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ar-BH"/>
                      <a:t>۵۶٫۵٪</a:t>
                    </a:r>
                    <a:endParaRPr lang="ar-BH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10E-4A0D-8287-E3E008DD2529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B050"/>
                    </a:solidFill>
                    <a:latin typeface="Vazir FD" panose="020B0603030804020204" pitchFamily="34" charset="-78"/>
                    <a:ea typeface="+mn-ea"/>
                    <a:cs typeface="Vazir FD" panose="020B0603030804020204" pitchFamily="34" charset="-78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0.70799999999999996</c:v>
                </c:pt>
                <c:pt idx="1">
                  <c:v>0.65</c:v>
                </c:pt>
                <c:pt idx="2">
                  <c:v>0.56499999999999995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C5-409E-8925-1728D478F6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02594048"/>
        <c:axId val="551755824"/>
      </c:lineChart>
      <c:catAx>
        <c:axId val="7025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755824"/>
        <c:crosses val="autoZero"/>
        <c:auto val="1"/>
        <c:lblAlgn val="ctr"/>
        <c:lblOffset val="100"/>
        <c:noMultiLvlLbl val="0"/>
      </c:catAx>
      <c:valAx>
        <c:axId val="551755824"/>
        <c:scaling>
          <c:orientation val="minMax"/>
          <c:max val="1"/>
        </c:scaling>
        <c:delete val="0"/>
        <c:axPos val="l"/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Vazir FD" panose="020B0603030804020204" pitchFamily="34" charset="-78"/>
                <a:ea typeface="+mn-ea"/>
                <a:cs typeface="Vazir FD" panose="020B0603030804020204" pitchFamily="34" charset="-78"/>
              </a:defRPr>
            </a:pPr>
            <a:endParaRPr lang="en-US"/>
          </a:p>
        </c:txPr>
        <c:crossAx val="702594048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DABA7-5B4A-4618-8384-DAF4A5262B1C}" type="datetimeFigureOut">
              <a:rPr lang="en-US" smtClean="0"/>
              <a:t>2020-06-16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9B317-5E2D-4053-B295-1E413652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استفاده از </a:t>
            </a:r>
            <a:r>
              <a:rPr lang="en-US" dirty="0"/>
              <a:t>Standard analyzer </a:t>
            </a:r>
            <a:r>
              <a:rPr lang="fa-IR"/>
              <a:t> و </a:t>
            </a:r>
            <a:r>
              <a:rPr lang="en-US" dirty="0"/>
              <a:t> Persian analyzer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9B317-5E2D-4053-B295-1E413652E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PageRank</a:t>
            </a:r>
            <a:r>
              <a:rPr lang="fa-IR" dirty="0"/>
              <a:t> هم به صورت </a:t>
            </a:r>
            <a:r>
              <a:rPr lang="fa-IR" dirty="0" err="1"/>
              <a:t>آفلاین</a:t>
            </a:r>
            <a:r>
              <a:rPr lang="fa-IR" dirty="0"/>
              <a:t> هم به صورت آنلاین اجرا شد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9B317-5E2D-4053-B295-1E413652E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600">
                <a:solidFill>
                  <a:srgbClr val="262626"/>
                </a:solidFill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cs typeface="B Lotus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834F-4745-4646-A05D-F82ECF723B53}" type="datetime1">
              <a:rPr lang="en-US" smtClean="0"/>
              <a:t>2020-06-16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40080"/>
            <a:ext cx="9144000" cy="1188720"/>
          </a:xfrm>
        </p:spPr>
        <p:txBody>
          <a:bodyPr>
            <a:noAutofit/>
          </a:bodyPr>
          <a:lstStyle>
            <a:lvl1pPr>
              <a:defRPr lang="en-US" sz="3600" kern="1200" cap="all" spc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Vazir FD" panose="020B0603030804020204" pitchFamily="34" charset="-78"/>
                <a:ea typeface="+mj-ea"/>
                <a:cs typeface="Vazir FD" panose="020B0603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2pPr>
            <a:lvl3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3pPr>
            <a:lvl4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4pPr>
            <a:lvl5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84D5-C3AE-4F63-8C78-918C61E8A63F}" type="datetime1">
              <a:rPr lang="en-US" smtClean="0"/>
              <a:t>2020-06-16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ts val="1600"/>
              </a:lnSpc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fld id="{FA087F49-9220-4117-81C9-9E851AA08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>
            <a:lvl1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>
            <a:lvl1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2pPr>
            <a:lvl3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3pPr>
            <a:lvl4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4pPr>
            <a:lvl5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A1C-1E0C-485C-A53E-13509781A33D}" type="datetime1">
              <a:rPr lang="en-US" smtClean="0"/>
              <a:t>2020-06-16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ts val="1600"/>
              </a:lnSpc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fld id="{FA087F49-9220-4117-81C9-9E851AA08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40080"/>
            <a:ext cx="9144000" cy="1188720"/>
          </a:xfrm>
        </p:spPr>
        <p:txBody>
          <a:bodyPr>
            <a:normAutofit/>
          </a:bodyPr>
          <a:lstStyle>
            <a:lvl1pPr>
              <a:defRPr sz="3600" cap="none" spc="0" baseline="0"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94560"/>
            <a:ext cx="9144000" cy="3657600"/>
          </a:xfrm>
        </p:spPr>
        <p:txBody>
          <a:bodyPr/>
          <a:lstStyle>
            <a:lvl1pPr>
              <a:defRPr sz="2400"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>
              <a:defRPr sz="2000">
                <a:latin typeface="Vazir FD" panose="020B0603030804020204" pitchFamily="34" charset="-78"/>
                <a:cs typeface="Vazir FD" panose="020B0603030804020204" pitchFamily="34" charset="-78"/>
              </a:defRPr>
            </a:lvl2pPr>
            <a:lvl3pPr>
              <a:defRPr sz="1800">
                <a:latin typeface="Vazir FD" panose="020B0603030804020204" pitchFamily="34" charset="-78"/>
                <a:cs typeface="Vazir FD" panose="020B0603030804020204" pitchFamily="34" charset="-78"/>
              </a:defRPr>
            </a:lvl3pPr>
            <a:lvl4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4pPr>
            <a:lvl5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AE-6350-4894-8608-60A138B8B9C5}" type="datetime1">
              <a:rPr lang="en-US" smtClean="0"/>
              <a:t>2020-06-16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ts val="1600"/>
              </a:lnSpc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fld id="{FA087F49-9220-4117-81C9-9E851AA08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8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600" spc="0" baseline="0">
                <a:solidFill>
                  <a:srgbClr val="262626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E9BE-0301-47E7-A696-93983451FA84}" type="datetime1">
              <a:rPr lang="en-US" smtClean="0"/>
              <a:t>2020-06-16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ts val="1600"/>
              </a:lnSpc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fld id="{FA087F49-9220-4117-81C9-9E851AA08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8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40080"/>
            <a:ext cx="9144000" cy="1188720"/>
          </a:xfrm>
        </p:spPr>
        <p:txBody>
          <a:bodyPr>
            <a:noAutofit/>
          </a:bodyPr>
          <a:lstStyle>
            <a:lvl1pPr>
              <a:defRPr lang="en-US" sz="3600" kern="1200" cap="all" spc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Vazir FD" panose="020B0603030804020204" pitchFamily="34" charset="-78"/>
                <a:ea typeface="+mj-ea"/>
                <a:cs typeface="Vazir FD" panose="020B0603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194560"/>
            <a:ext cx="4271771" cy="3657600"/>
          </a:xfrm>
        </p:spPr>
        <p:txBody>
          <a:bodyPr/>
          <a:lstStyle>
            <a:lvl1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2pPr>
            <a:lvl3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3pPr>
            <a:lvl4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4pPr>
            <a:lvl5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194560"/>
            <a:ext cx="4270247" cy="3657600"/>
          </a:xfrm>
        </p:spPr>
        <p:txBody>
          <a:bodyPr/>
          <a:lstStyle>
            <a:lvl1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2pPr>
            <a:lvl3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3pPr>
            <a:lvl4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4pPr>
            <a:lvl5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0A0D-7BC7-4FB7-A732-09BDEA0B5A6B}" type="datetime1">
              <a:rPr lang="en-US" smtClean="0"/>
              <a:t>2020-06-16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ts val="1600"/>
              </a:lnSpc>
              <a:spcBef>
                <a:spcPts val="0"/>
              </a:spcBef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fld id="{FA087F49-9220-4117-81C9-9E851AA08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5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194560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017520"/>
            <a:ext cx="4270248" cy="2743200"/>
          </a:xfrm>
        </p:spPr>
        <p:txBody>
          <a:bodyPr/>
          <a:lstStyle>
            <a:lvl1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2pPr>
            <a:lvl3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3pPr>
            <a:lvl4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4pPr>
            <a:lvl5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017520"/>
            <a:ext cx="4253484" cy="2743200"/>
          </a:xfrm>
        </p:spPr>
        <p:txBody>
          <a:bodyPr/>
          <a:lstStyle>
            <a:lvl1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2pPr>
            <a:lvl3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3pPr>
            <a:lvl4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4pPr>
            <a:lvl5pPr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194560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5EE2-299D-40F1-93A1-789A014937D4}" type="datetime1">
              <a:rPr lang="en-US" smtClean="0"/>
              <a:t>2020-06-16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ts val="1600"/>
              </a:lnSpc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fld id="{FA087F49-9220-4117-81C9-9E851AA08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640080"/>
            <a:ext cx="9144000" cy="1188720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Vazir FD" panose="020B0603030804020204" pitchFamily="34" charset="-78"/>
                <a:ea typeface="+mj-ea"/>
                <a:cs typeface="Vazir FD" panose="020B0603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48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40080"/>
            <a:ext cx="9144000" cy="1188720"/>
          </a:xfrm>
        </p:spPr>
        <p:txBody>
          <a:bodyPr>
            <a:normAutofit/>
          </a:bodyPr>
          <a:lstStyle>
            <a:lvl1pPr>
              <a:defRPr lang="en-US" sz="36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Vazir FD" panose="020B0603030804020204" pitchFamily="34" charset="-78"/>
                <a:ea typeface="+mj-ea"/>
                <a:cs typeface="Vazir FD" panose="020B0603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D616-66CB-4199-90CE-0836AD531BFD}" type="datetime1">
              <a:rPr lang="en-US" smtClean="0"/>
              <a:t>2020-06-16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ts val="1600"/>
              </a:lnSpc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fld id="{FA087F49-9220-4117-81C9-9E851AA08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D2-B3E3-4C09-AD80-C8366CACF510}" type="datetime1">
              <a:rPr lang="en-US" smtClean="0"/>
              <a:t>2020-06-16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ts val="1600"/>
              </a:lnSpc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fld id="{FA087F49-9220-4117-81C9-9E851AA08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7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800">
                <a:solidFill>
                  <a:srgbClr val="262626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>
              <a:defRPr sz="1600">
                <a:solidFill>
                  <a:schemeClr val="tx1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2pPr>
            <a:lvl3pPr>
              <a:defRPr sz="1600">
                <a:solidFill>
                  <a:schemeClr val="tx1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3pPr>
            <a:lvl4pPr>
              <a:defRPr sz="1600">
                <a:solidFill>
                  <a:schemeClr val="tx1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4pPr>
            <a:lvl5pPr>
              <a:defRPr sz="1600">
                <a:solidFill>
                  <a:schemeClr val="tx1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B2C2-5B6E-4D69-8E24-7F8E532752C6}" type="datetime1">
              <a:rPr lang="en-US" smtClean="0"/>
              <a:t>2020-06-16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ts val="1600"/>
              </a:lnSpc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fld id="{FA087F49-9220-4117-81C9-9E851AA08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800">
                <a:solidFill>
                  <a:srgbClr val="262626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C7C22A-D4A1-49D4-9DAA-BBDAF311D20B}" type="datetime1">
              <a:rPr lang="en-US" smtClean="0"/>
              <a:t>2020-06-16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ts val="1600"/>
              </a:lnSpc>
              <a:defRPr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fld id="{FA087F49-9220-4117-81C9-9E851AA08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640080"/>
            <a:ext cx="9144000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194560"/>
            <a:ext cx="91440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04546D-5C33-498D-8727-E24BA64AA87C}" type="datetime1">
              <a:rPr lang="en-US" smtClean="0"/>
              <a:t>2020-06-16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lnSpc>
                <a:spcPts val="1600"/>
              </a:lnSpc>
              <a:defRPr sz="1100" spc="0" baseline="0">
                <a:solidFill>
                  <a:srgbClr val="FFFFFF"/>
                </a:solidFill>
                <a:latin typeface="Vazir FD" panose="020B0603030804020204" pitchFamily="34" charset="-78"/>
                <a:cs typeface="Vazir FD" panose="020B0603030804020204" pitchFamily="34" charset="-78"/>
              </a:defRPr>
            </a:lvl1pPr>
          </a:lstStyle>
          <a:p>
            <a:fld id="{FA087F49-9220-4117-81C9-9E851AA08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spc="200" baseline="0">
          <a:solidFill>
            <a:schemeClr val="tx1">
              <a:lumMod val="85000"/>
              <a:lumOff val="15000"/>
            </a:schemeClr>
          </a:solidFill>
          <a:latin typeface="Vazir FD" panose="020B0603030804020204" pitchFamily="34" charset="-78"/>
          <a:ea typeface="+mj-ea"/>
          <a:cs typeface="Vazir FD" panose="020B0603030804020204" pitchFamily="34" charset="-78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Vazir FD" panose="020B0603030804020204" pitchFamily="34" charset="-78"/>
          <a:ea typeface="+mn-ea"/>
          <a:cs typeface="Vazir FD" panose="020B0603030804020204" pitchFamily="34" charset="-78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Vazir FD" panose="020B0603030804020204" pitchFamily="34" charset="-78"/>
          <a:ea typeface="+mn-ea"/>
          <a:cs typeface="Vazir FD" panose="020B0603030804020204" pitchFamily="34" charset="-78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Vazir FD" panose="020B0603030804020204" pitchFamily="34" charset="-78"/>
          <a:ea typeface="+mn-ea"/>
          <a:cs typeface="Vazir FD" panose="020B0603030804020204" pitchFamily="34" charset="-78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Vazir FD" panose="020B0603030804020204" pitchFamily="34" charset="-78"/>
          <a:ea typeface="+mn-ea"/>
          <a:cs typeface="Vazir FD" panose="020B0603030804020204" pitchFamily="34" charset="-78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Vazir FD" panose="020B0603030804020204" pitchFamily="34" charset="-78"/>
          <a:ea typeface="+mn-ea"/>
          <a:cs typeface="Vazir FD" panose="020B0603030804020204" pitchFamily="34" charset="-78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AF0F-A751-487C-BD3A-DA953AB2C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4000" spc="0" dirty="0" err="1">
                <a:cs typeface="Vazir FD" panose="020B0603030804020204" pitchFamily="34" charset="-78"/>
              </a:rPr>
              <a:t>ایندکس</a:t>
            </a:r>
            <a:r>
              <a:rPr lang="fa-IR" sz="4000" spc="0" dirty="0">
                <a:cs typeface="Vazir FD" panose="020B0603030804020204" pitchFamily="34" charset="-78"/>
              </a:rPr>
              <a:t>، </a:t>
            </a:r>
            <a:r>
              <a:rPr lang="fa-IR" sz="4000" spc="0" dirty="0" err="1">
                <a:cs typeface="Vazir FD" panose="020B0603030804020204" pitchFamily="34" charset="-78"/>
              </a:rPr>
              <a:t>امتیازدهی</a:t>
            </a:r>
            <a:r>
              <a:rPr lang="fa-IR" sz="4000" spc="0" dirty="0">
                <a:cs typeface="Vazir FD" panose="020B0603030804020204" pitchFamily="34" charset="-78"/>
              </a:rPr>
              <a:t> و جستجوی صفحات</a:t>
            </a:r>
            <a:endParaRPr lang="en-US" sz="4000" spc="0" dirty="0">
              <a:cs typeface="Vazir FD" panose="020B060303080402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22FC4-F700-4760-8EC2-AA412821F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مهدی </a:t>
            </a:r>
            <a:r>
              <a:rPr lang="fa-IR" dirty="0" err="1">
                <a:latin typeface="Vazir" panose="020B0603030804020204" pitchFamily="34" charset="-78"/>
                <a:cs typeface="Vazir" panose="020B0603030804020204" pitchFamily="34" charset="-78"/>
              </a:rPr>
              <a:t>حسین‌زاده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897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73A8-2537-4BDE-BD83-0D74A7F6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جستجو (همه در یک نگاه)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EA68C-6D1E-424E-B27F-4DD31EFD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EA28CE-669D-42B4-8ACE-56A182A207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629558"/>
              </p:ext>
            </p:extLst>
          </p:nvPr>
        </p:nvGraphicFramePr>
        <p:xfrm>
          <a:off x="1524000" y="2038526"/>
          <a:ext cx="9144000" cy="417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763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943F-CE68-42EC-8092-2E95E420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روش‌های</a:t>
            </a:r>
            <a:r>
              <a:rPr lang="fa-IR" dirty="0"/>
              <a:t> دیگر </a:t>
            </a:r>
            <a:r>
              <a:rPr lang="fa-IR" dirty="0" err="1"/>
              <a:t>امتیازدهی</a:t>
            </a:r>
            <a:r>
              <a:rPr lang="fa-IR" dirty="0"/>
              <a:t> و </a:t>
            </a:r>
            <a:r>
              <a:rPr lang="fa-IR" dirty="0" err="1"/>
              <a:t>رتبه‌بندی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BE62-4778-408D-9EBC-0186C69AC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09D78-60F2-4CC0-BA84-C702A2EC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979F-1AA3-4D4B-A2CD-D7C87050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err="1"/>
              <a:t>امتیازدهی</a:t>
            </a:r>
            <a:r>
              <a:rPr lang="fa-IR" dirty="0"/>
              <a:t> با </a:t>
            </a:r>
            <a:r>
              <a:rPr lang="en-US" dirty="0"/>
              <a:t>PageRank</a:t>
            </a:r>
            <a:r>
              <a:rPr lang="fa-IR" dirty="0"/>
              <a:t> و </a:t>
            </a:r>
            <a:r>
              <a:rPr lang="en-US" dirty="0"/>
              <a:t>Lucene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0525AF-D69E-4715-A61F-E2C351D66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fa-IR" dirty="0"/>
              </a:p>
              <a:p>
                <a:pPr algn="r" rtl="1">
                  <a:spcBef>
                    <a:spcPts val="2400"/>
                  </a:spcBef>
                </a:pPr>
                <a:r>
                  <a:rPr lang="fa-IR" dirty="0"/>
                  <a:t>استفاده از </a:t>
                </a:r>
                <a:r>
                  <a:rPr lang="en-US" dirty="0" err="1"/>
                  <a:t>FeatureField</a:t>
                </a:r>
                <a:endParaRPr lang="en-US" dirty="0"/>
              </a:p>
              <a:p>
                <a:pPr lvl="1" algn="r" rtl="1"/>
                <a:r>
                  <a:rPr lang="fa-IR" dirty="0"/>
                  <a:t>حجم </a:t>
                </a:r>
                <a:r>
                  <a:rPr lang="fa-IR" dirty="0" err="1"/>
                  <a:t>ایندکس</a:t>
                </a:r>
                <a:r>
                  <a:rPr lang="fa-IR" dirty="0"/>
                  <a:t>: ۷۵۲ </a:t>
                </a:r>
                <a:r>
                  <a:rPr lang="fa-IR" dirty="0" err="1"/>
                  <a:t>مگابایت</a:t>
                </a:r>
                <a:endParaRPr lang="fa-IR" dirty="0"/>
              </a:p>
              <a:p>
                <a:pPr lvl="1" algn="r" rtl="1"/>
                <a:r>
                  <a:rPr lang="fa-IR" dirty="0"/>
                  <a:t>تعداد اسناد: ۳۷۰٬۰۰۰</a:t>
                </a:r>
                <a:r>
                  <a:rPr lang="en-US" dirty="0"/>
                  <a:t>~</a:t>
                </a:r>
                <a:endParaRPr lang="fa-IR" dirty="0"/>
              </a:p>
              <a:p>
                <a:pPr algn="r" rtl="1">
                  <a:spcBef>
                    <a:spcPts val="2400"/>
                  </a:spcBef>
                </a:pPr>
                <a:r>
                  <a:rPr lang="fa-IR" dirty="0"/>
                  <a:t>زمان اجرا:</a:t>
                </a:r>
                <a:endParaRPr lang="en-US" dirty="0"/>
              </a:p>
              <a:p>
                <a:pPr lvl="1" algn="r" rtl="1"/>
                <a:r>
                  <a:rPr lang="en-US" dirty="0"/>
                  <a:t>PageRank</a:t>
                </a:r>
                <a:r>
                  <a:rPr lang="fa-IR" dirty="0"/>
                  <a:t>: </a:t>
                </a:r>
                <a:r>
                  <a:rPr lang="fa-IR" dirty="0">
                    <a:solidFill>
                      <a:srgbClr val="0070C0"/>
                    </a:solidFill>
                  </a:rPr>
                  <a:t>۱۱ دقیقه</a:t>
                </a:r>
              </a:p>
              <a:p>
                <a:pPr lvl="1" algn="r" rtl="1"/>
                <a:r>
                  <a:rPr lang="fa-IR" dirty="0"/>
                  <a:t>جستجو: </a:t>
                </a:r>
                <a:r>
                  <a:rPr lang="fa-IR" dirty="0">
                    <a:solidFill>
                      <a:srgbClr val="0070C0"/>
                    </a:solidFill>
                  </a:rPr>
                  <a:t>۱٫۹ ثانیه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0525AF-D69E-4715-A61F-E2C351D66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667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F7069-4D5C-4EDC-A0BC-E39DC37C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DD659F2-349B-4491-B0BC-95025D2291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762909"/>
              </p:ext>
            </p:extLst>
          </p:nvPr>
        </p:nvGraphicFramePr>
        <p:xfrm>
          <a:off x="1524000" y="2038526"/>
          <a:ext cx="6370040" cy="417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5456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979F-1AA3-4D4B-A2CD-D7C87050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err="1"/>
              <a:t>امتیازدهی</a:t>
            </a:r>
            <a:r>
              <a:rPr lang="fa-IR" dirty="0"/>
              <a:t> با </a:t>
            </a:r>
            <a:r>
              <a:rPr lang="en-US" dirty="0" err="1"/>
              <a:t>HostRank</a:t>
            </a:r>
            <a:r>
              <a:rPr lang="fa-IR" dirty="0"/>
              <a:t> و </a:t>
            </a:r>
            <a:r>
              <a:rPr lang="en-US" dirty="0"/>
              <a:t>Lucene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25AF-D69E-4715-A61F-E2C351D6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استفاده از </a:t>
            </a:r>
            <a:r>
              <a:rPr lang="en-US" dirty="0" err="1"/>
              <a:t>FeatureField</a:t>
            </a:r>
            <a:endParaRPr lang="en-US" dirty="0"/>
          </a:p>
          <a:p>
            <a:pPr lvl="1" algn="r" rtl="1"/>
            <a:r>
              <a:rPr lang="fa-IR" dirty="0"/>
              <a:t>حجم </a:t>
            </a:r>
            <a:r>
              <a:rPr lang="fa-IR" dirty="0" err="1"/>
              <a:t>ایندکس</a:t>
            </a:r>
            <a:r>
              <a:rPr lang="fa-IR" dirty="0"/>
              <a:t>: ۷۵۰ </a:t>
            </a:r>
            <a:r>
              <a:rPr lang="fa-IR" dirty="0" err="1"/>
              <a:t>مگابایت</a:t>
            </a:r>
            <a:endParaRPr lang="en-US" dirty="0"/>
          </a:p>
          <a:p>
            <a:pPr lvl="1" algn="r" rtl="1"/>
            <a:r>
              <a:rPr lang="fa-IR" dirty="0"/>
              <a:t>تعداد اسناد: ۳۷۰٬۰۰۰</a:t>
            </a:r>
            <a:r>
              <a:rPr lang="en-US" dirty="0"/>
              <a:t>~</a:t>
            </a:r>
            <a:endParaRPr lang="fa-IR" dirty="0"/>
          </a:p>
          <a:p>
            <a:pPr algn="r" rtl="1">
              <a:spcBef>
                <a:spcPts val="2400"/>
              </a:spcBef>
            </a:pPr>
            <a:r>
              <a:rPr lang="fa-IR" dirty="0"/>
              <a:t>زمان اجرا:</a:t>
            </a:r>
          </a:p>
          <a:p>
            <a:pPr lvl="1" algn="r" rtl="1"/>
            <a:r>
              <a:rPr lang="en-US" dirty="0" err="1"/>
              <a:t>HostRank</a:t>
            </a:r>
            <a:r>
              <a:rPr lang="fa-IR" dirty="0"/>
              <a:t>: </a:t>
            </a:r>
            <a:r>
              <a:rPr lang="fa-IR" dirty="0">
                <a:solidFill>
                  <a:srgbClr val="0070C0"/>
                </a:solidFill>
              </a:rPr>
              <a:t>۴ ساعت</a:t>
            </a:r>
          </a:p>
          <a:p>
            <a:pPr lvl="1" algn="r" rtl="1"/>
            <a:r>
              <a:rPr lang="fa-IR" dirty="0"/>
              <a:t>جستجو: </a:t>
            </a:r>
            <a:r>
              <a:rPr lang="fa-IR" dirty="0">
                <a:solidFill>
                  <a:srgbClr val="0070C0"/>
                </a:solidFill>
              </a:rPr>
              <a:t>مثل قبل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F7069-4D5C-4EDC-A0BC-E39DC37C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2804A14-D4ED-4563-8889-3609EC1B6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690198"/>
              </p:ext>
            </p:extLst>
          </p:nvPr>
        </p:nvGraphicFramePr>
        <p:xfrm>
          <a:off x="1524000" y="2038526"/>
          <a:ext cx="6370040" cy="417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74CDEF11-F6AE-4BBB-8847-09DB9DCF9E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3879663"/>
                  </p:ext>
                </p:extLst>
              </p:nvPr>
            </p:nvGraphicFramePr>
            <p:xfrm>
              <a:off x="9365941" y="5340706"/>
              <a:ext cx="1186645" cy="667488"/>
            </p:xfrm>
            <a:graphic>
              <a:graphicData uri="http://schemas.microsoft.com/office/powerpoint/2016/slidezoom">
                <pslz:sldZm>
                  <pslz:sldZmObj sldId="281" cId="3560614857">
                    <pslz:zmPr id="{3A2E4D42-E4A0-4B4E-9613-11BC5319E60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86645" cy="6674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4CDEF11-F6AE-4BBB-8847-09DB9DCF9E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65941" y="5340706"/>
                <a:ext cx="1186645" cy="6674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51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95426F-1353-41F3-9164-E97F85112A41}"/>
              </a:ext>
            </a:extLst>
          </p:cNvPr>
          <p:cNvSpPr txBox="1"/>
          <p:nvPr/>
        </p:nvSpPr>
        <p:spPr>
          <a:xfrm>
            <a:off x="3194180" y="2921168"/>
            <a:ext cx="5803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6000" dirty="0">
                <a:latin typeface="Vazir" panose="020B0603030804020204" pitchFamily="34" charset="-78"/>
                <a:cs typeface="Vazir" panose="020B0603030804020204" pitchFamily="34" charset="-78"/>
              </a:rPr>
              <a:t>با تشکر</a:t>
            </a:r>
            <a:endParaRPr lang="en-US" sz="6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810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3E3A1F-441F-4DB3-9E05-787A7250DBF9}"/>
              </a:ext>
            </a:extLst>
          </p:cNvPr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 numCol="2" spcCol="0" anchor="ctr" anchorCtr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Hit 1 from Query 1: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94.57546 = sum of: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94.487816 = sum of: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2.9159868 = weight(TITLE:</a:t>
            </a:r>
            <a:r>
              <a:rPr lang="ar-BH" sz="1100" dirty="0">
                <a:latin typeface="Cambria" panose="02040503050406030204" pitchFamily="18" charset="0"/>
                <a:cs typeface="Calibri" panose="020F0502020204030204" pitchFamily="34" charset="0"/>
              </a:rPr>
              <a:t>تلفن 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in 15513) [BM25Similarity], result of: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2.9159868 = score(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=1.0), computed as boost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6.8644643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log(1 + (N - n + 0.5) / (n + 0.5))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386 = n, number of documents containing term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370124 = N, total number of documents with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0.4247945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/ 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+ k1 * (1 - b + b * dl /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1.0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occurrences of term within document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1.2 = k1, term saturation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0.75 = b, length normalization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8.0 = dl, length of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6.8306055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average length of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2.7476118 = weight(TITLE:</a:t>
            </a:r>
            <a:r>
              <a:rPr lang="ar-BH" sz="1100" dirty="0">
                <a:latin typeface="Cambria" panose="02040503050406030204" pitchFamily="18" charset="0"/>
                <a:cs typeface="Calibri" panose="020F0502020204030204" pitchFamily="34" charset="0"/>
              </a:rPr>
              <a:t>همراه 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in 15513) [BM25Similarity], result of: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2.7476118 = score(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=1.0), computed as boost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6.468096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log(1 + (N - n + 0.5) / (n + 0.5))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574 = n, number of documents containing term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370124 = N, total number of documents with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0.4247945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/ 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+ k1 * (1 - b + b * dl /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1.0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occurrences of term within document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1.2 = k1, term saturation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0.75 = b, length normalization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8.0 = dl, length of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6.8306055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average length of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88.82422 = sum of: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34.295235 = weight(BODY:</a:t>
            </a:r>
            <a:r>
              <a:rPr lang="ar-BH" sz="1100" dirty="0">
                <a:latin typeface="Cambria" panose="02040503050406030204" pitchFamily="18" charset="0"/>
                <a:cs typeface="Calibri" panose="020F0502020204030204" pitchFamily="34" charset="0"/>
              </a:rPr>
              <a:t>قاچاق 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in 15513) [BM25Similarity], result of: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34.295235 = score(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=6.0), computed as boost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8.2 = boost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4.835779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log(1 + (N - n + 0.5) / (n + 0.5))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2937 = n, number of documents containing term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369938 = N, total number of documents with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0.8648752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/ 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+ k1 * (1 - b + b * dl /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6.0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occurrences of term within document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1.2 = k1, term saturation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0.75 = b, length normalization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728.0 = dl, length of field (approximate)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1027.8987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average length of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28.822557 = weight(BODY:</a:t>
            </a:r>
            <a:r>
              <a:rPr lang="ar-BH" sz="1100" dirty="0">
                <a:latin typeface="Cambria" panose="02040503050406030204" pitchFamily="18" charset="0"/>
                <a:cs typeface="Calibri" panose="020F0502020204030204" pitchFamily="34" charset="0"/>
              </a:rPr>
              <a:t>گوشي 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in 15513) [BM25Similarity], result of: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28.822557 = score(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=9.0), computed as boost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8.2 = boost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3.8810537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log(1 + (N - n + 0.5) / (n + 0.5))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7631 = n, number of documents containing term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369938 = N, total number of documents with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0.90566796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/ 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+ k1 * (1 - b + b * dl /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9.0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occurrences of term within document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1.2 = k1, term saturation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0.75 = b, length normalization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728.0 = dl, length of field (approximate)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1027.8987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average length of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13.594613 = weight(BODY:</a:t>
            </a:r>
            <a:r>
              <a:rPr lang="ar-BH" sz="1100" dirty="0">
                <a:latin typeface="Cambria" panose="02040503050406030204" pitchFamily="18" charset="0"/>
                <a:cs typeface="Calibri" panose="020F0502020204030204" pitchFamily="34" charset="0"/>
              </a:rPr>
              <a:t>تلفن 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in 15513) [BM25Similarity], result of: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13.594613 = score(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=13.0), computed as boost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8.2 = boost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1.7774278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log(1 + (N - n + 0.5) / (n + 0.5))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62546 = n, number of documents containing term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369938 = N, total number of documents with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0.932741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/ 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+ k1 * (1 - b + b * dl /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13.0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occurrences of term within document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1.2 = k1, term saturation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0.75 = b, length normalization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728.0 = dl, length of field (approximate)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1027.8987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average length of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12.111814 = weight(BODY:</a:t>
            </a:r>
            <a:r>
              <a:rPr lang="ar-BH" sz="1100" dirty="0">
                <a:latin typeface="Cambria" panose="02040503050406030204" pitchFamily="18" charset="0"/>
                <a:cs typeface="Calibri" panose="020F0502020204030204" pitchFamily="34" charset="0"/>
              </a:rPr>
              <a:t>همراه 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in 15513) [BM25Similarity], result of: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12.111814 = score(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=13.0), computed as boost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*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8.2 = boost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1.5835592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idf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log(1 + (N - n + 0.5) / (n + 0.5))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75927 = n, number of documents containing term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369938 = N, total number of documents with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0.932741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computed as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/ (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+ k1 * (1 - b + b * dl /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))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13.0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freq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occurrences of term within document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1.2 = k1, term saturation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0.75 = b, length normalization parameter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728.0 = dl, length of field (approximate)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        1027.8987 = </a:t>
            </a:r>
            <a:r>
              <a:rPr lang="en-US" sz="1100" dirty="0" err="1">
                <a:latin typeface="Cambria" panose="02040503050406030204" pitchFamily="18" charset="0"/>
                <a:cs typeface="Calibri" panose="020F0502020204030204" pitchFamily="34" charset="0"/>
              </a:rPr>
              <a:t>avgdl</a:t>
            </a:r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, average length of field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0.08764976 = Saturation function on the Features field for the PageRank feature, computed as w * S / (S + k) from: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3.0 = w, weight of this function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5.5 = k, pivot feature value that would give a score contribution equal to w/2</a:t>
            </a:r>
          </a:p>
          <a:p>
            <a:r>
              <a:rPr lang="en-US" sz="1100" dirty="0">
                <a:latin typeface="Cambria" panose="02040503050406030204" pitchFamily="18" charset="0"/>
                <a:cs typeface="Calibri" panose="020F0502020204030204" pitchFamily="34" charset="0"/>
              </a:rPr>
              <a:t>    0.16552734 = S, feature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56061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4BA3-6A78-49BF-9EEF-19D2B5E2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/>
              <a:t>پروژه اول: </a:t>
            </a:r>
            <a:r>
              <a:rPr lang="fa-IR" sz="3600" dirty="0" err="1"/>
              <a:t>اصلاحیه</a:t>
            </a:r>
            <a:r>
              <a:rPr lang="fa-IR" sz="3600" dirty="0"/>
              <a:t>!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EEB4-CC5E-4BF7-B022-4439CBEC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/>
              <a:t>کد زمان ارائه:</a:t>
            </a:r>
          </a:p>
          <a:p>
            <a:pPr lvl="1" algn="r" rtl="1"/>
            <a:r>
              <a:rPr lang="fa-IR" dirty="0"/>
              <a:t>عدم درج </a:t>
            </a:r>
            <a:r>
              <a:rPr lang="fa-IR" dirty="0" err="1"/>
              <a:t>نودهایی</a:t>
            </a:r>
            <a:r>
              <a:rPr lang="fa-IR" dirty="0"/>
              <a:t> که هیچ لینک خروجی نداشتند!</a:t>
            </a:r>
          </a:p>
          <a:p>
            <a:pPr lvl="1" algn="r" rtl="1"/>
            <a:r>
              <a:rPr lang="fa-IR" dirty="0"/>
              <a:t>تعداد </a:t>
            </a:r>
            <a:r>
              <a:rPr lang="fa-IR" dirty="0" err="1"/>
              <a:t>نودها</a:t>
            </a:r>
            <a:r>
              <a:rPr lang="fa-IR" dirty="0"/>
              <a:t>: </a:t>
            </a:r>
            <a:r>
              <a:rPr lang="fa-IR" dirty="0">
                <a:solidFill>
                  <a:srgbClr val="00B050"/>
                </a:solidFill>
              </a:rPr>
              <a:t>۸۵۵٬۰۰۰</a:t>
            </a:r>
            <a:r>
              <a:rPr lang="en-US" dirty="0">
                <a:solidFill>
                  <a:srgbClr val="00B050"/>
                </a:solidFill>
              </a:rPr>
              <a:t>~</a:t>
            </a:r>
            <a:endParaRPr lang="fa-IR" dirty="0">
              <a:solidFill>
                <a:srgbClr val="00B050"/>
              </a:solidFill>
            </a:endParaRPr>
          </a:p>
          <a:p>
            <a:pPr lvl="1" algn="r" rtl="1"/>
            <a:r>
              <a:rPr lang="fa-IR" dirty="0"/>
              <a:t>زمان اجرا: حدود </a:t>
            </a:r>
            <a:r>
              <a:rPr lang="fa-IR" dirty="0">
                <a:solidFill>
                  <a:srgbClr val="0070C0"/>
                </a:solidFill>
              </a:rPr>
              <a:t>۶۰ ثانیه</a:t>
            </a:r>
          </a:p>
          <a:p>
            <a:pPr algn="r" rtl="1">
              <a:spcBef>
                <a:spcPts val="2400"/>
              </a:spcBef>
            </a:pPr>
            <a:r>
              <a:rPr lang="fa-IR" dirty="0"/>
              <a:t>بعد از اصلاح:</a:t>
            </a:r>
          </a:p>
          <a:p>
            <a:pPr lvl="1" algn="r" rtl="1"/>
            <a:r>
              <a:rPr lang="fa-IR" dirty="0"/>
              <a:t>تعداد </a:t>
            </a:r>
            <a:r>
              <a:rPr lang="fa-IR" dirty="0" err="1"/>
              <a:t>نودها</a:t>
            </a:r>
            <a:r>
              <a:rPr lang="fa-IR" dirty="0"/>
              <a:t>: </a:t>
            </a:r>
            <a:r>
              <a:rPr lang="fa-IR" dirty="0">
                <a:solidFill>
                  <a:srgbClr val="00B050"/>
                </a:solidFill>
              </a:rPr>
              <a:t>۹۴۶٬۰۰۰</a:t>
            </a:r>
            <a:r>
              <a:rPr lang="en-US" dirty="0">
                <a:solidFill>
                  <a:srgbClr val="00B050"/>
                </a:solidFill>
              </a:rPr>
              <a:t>~</a:t>
            </a:r>
            <a:endParaRPr lang="fa-IR" dirty="0">
              <a:solidFill>
                <a:srgbClr val="00B050"/>
              </a:solidFill>
            </a:endParaRPr>
          </a:p>
          <a:p>
            <a:pPr lvl="1" algn="r" rtl="1"/>
            <a:r>
              <a:rPr lang="fa-IR" dirty="0"/>
              <a:t>زمان اجرا: حدود </a:t>
            </a:r>
            <a:r>
              <a:rPr lang="fa-IR" dirty="0">
                <a:solidFill>
                  <a:srgbClr val="0070C0"/>
                </a:solidFill>
              </a:rPr>
              <a:t>۸۰ ثانیه</a:t>
            </a:r>
          </a:p>
          <a:p>
            <a:pPr lvl="1" algn="r" rtl="1"/>
            <a:r>
              <a:rPr lang="en-US" dirty="0"/>
              <a:t>Core</a:t>
            </a:r>
            <a:r>
              <a:rPr lang="fa-IR" dirty="0"/>
              <a:t> و </a:t>
            </a:r>
            <a:r>
              <a:rPr lang="en-US" dirty="0"/>
              <a:t>In</a:t>
            </a:r>
            <a:r>
              <a:rPr lang="fa-IR" dirty="0"/>
              <a:t> و </a:t>
            </a:r>
            <a:r>
              <a:rPr lang="en-US" dirty="0"/>
              <a:t>Out</a:t>
            </a:r>
            <a:r>
              <a:rPr lang="fa-IR" dirty="0"/>
              <a:t> بدون تغییر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EEDE3-BC32-4371-84D4-F58007A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DD9A-D051-491A-9963-D78D5DE4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مرحله ۱: </a:t>
            </a:r>
            <a:r>
              <a:rPr lang="fa-IR" dirty="0" err="1"/>
              <a:t>ایندکس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7CF22-3CF3-4E23-A40E-5438EEDCE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DF91D-9F58-4C58-A074-8DFBD1AE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4BB3-A99E-46DF-BDC6-8F0AD9C5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ایندکس</a:t>
            </a:r>
            <a:r>
              <a:rPr lang="fa-IR" dirty="0"/>
              <a:t> صفحات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6FF1-411B-41AE-8817-FB21A397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/>
              <a:t>اندازه </a:t>
            </a:r>
            <a:r>
              <a:rPr lang="fa-IR" dirty="0" err="1"/>
              <a:t>ایندکس</a:t>
            </a:r>
            <a:r>
              <a:rPr lang="fa-IR" dirty="0"/>
              <a:t>: </a:t>
            </a:r>
            <a:r>
              <a:rPr lang="fa-IR" dirty="0">
                <a:solidFill>
                  <a:srgbClr val="00B050"/>
                </a:solidFill>
              </a:rPr>
              <a:t>۱٫۶۲ </a:t>
            </a:r>
            <a:r>
              <a:rPr lang="fa-IR" dirty="0" err="1">
                <a:solidFill>
                  <a:srgbClr val="00B050"/>
                </a:solidFill>
              </a:rPr>
              <a:t>گیگابایت</a:t>
            </a:r>
            <a:endParaRPr lang="fa-IR" dirty="0">
              <a:solidFill>
                <a:srgbClr val="00B050"/>
              </a:solidFill>
            </a:endParaRPr>
          </a:p>
          <a:p>
            <a:pPr algn="r" rtl="1">
              <a:spcBef>
                <a:spcPts val="2400"/>
              </a:spcBef>
            </a:pPr>
            <a:r>
              <a:rPr lang="fa-IR" dirty="0"/>
              <a:t>زمان اجرا:</a:t>
            </a:r>
            <a:endParaRPr lang="en-US" dirty="0">
              <a:solidFill>
                <a:srgbClr val="0070C0"/>
              </a:solidFill>
            </a:endParaRPr>
          </a:p>
          <a:p>
            <a:pPr lvl="1" algn="r" rtl="1"/>
            <a:r>
              <a:rPr lang="fa-IR" dirty="0"/>
              <a:t>تک ریسمانی: </a:t>
            </a:r>
            <a:r>
              <a:rPr lang="fa-IR" dirty="0">
                <a:solidFill>
                  <a:srgbClr val="0070C0"/>
                </a:solidFill>
              </a:rPr>
              <a:t>۳۰ دقیقه</a:t>
            </a:r>
          </a:p>
          <a:p>
            <a:pPr lvl="1" algn="r" rtl="1"/>
            <a:r>
              <a:rPr lang="fa-IR" dirty="0"/>
              <a:t>چند ریسمانی: </a:t>
            </a:r>
            <a:r>
              <a:rPr lang="fa-IR" dirty="0">
                <a:solidFill>
                  <a:srgbClr val="0070C0"/>
                </a:solidFill>
              </a:rPr>
              <a:t>۱۷ دقیقه</a:t>
            </a:r>
          </a:p>
          <a:p>
            <a:pPr algn="r" rtl="1">
              <a:spcBef>
                <a:spcPts val="2400"/>
              </a:spcBef>
            </a:pPr>
            <a:r>
              <a:rPr lang="fa-IR" dirty="0"/>
              <a:t>خواندن داده مستقیما از فایل فشرده</a:t>
            </a:r>
          </a:p>
          <a:p>
            <a:pPr algn="r" rtl="1">
              <a:spcBef>
                <a:spcPts val="2400"/>
              </a:spcBef>
            </a:pPr>
            <a:r>
              <a:rPr lang="fa-IR" dirty="0"/>
              <a:t>روش </a:t>
            </a:r>
            <a:r>
              <a:rPr lang="fa-IR" dirty="0" err="1"/>
              <a:t>امتیازدهی</a:t>
            </a:r>
            <a:r>
              <a:rPr lang="fa-IR" dirty="0"/>
              <a:t> به اسناد: </a:t>
            </a:r>
            <a:r>
              <a:rPr lang="en-US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BM25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8E4AF-4117-4A8C-8B82-86BFD701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6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6D72-0E64-4456-A123-EA52A04A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مرحله ۲: جستجو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8D62B-70E1-4089-A99F-3468A4ED0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B3D87-1DFD-470E-A94F-548CCDD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ABF9-BA9E-4113-8931-3816C7B0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جستجو با </a:t>
            </a:r>
            <a:r>
              <a:rPr lang="en-US" cap="none" dirty="0" err="1"/>
              <a:t>PhraseQuery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E41A-8BE9-4EAB-9BD9-81457A45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مقدار </a:t>
            </a:r>
            <a:r>
              <a:rPr lang="en-US" dirty="0"/>
              <a:t>slope</a:t>
            </a:r>
            <a:r>
              <a:rPr lang="fa-IR" dirty="0"/>
              <a:t>:</a:t>
            </a:r>
          </a:p>
          <a:p>
            <a:pPr lvl="1" algn="r" rtl="1"/>
            <a:r>
              <a:rPr lang="fa-IR" dirty="0"/>
              <a:t>۱۱ برای عنوان</a:t>
            </a:r>
          </a:p>
          <a:p>
            <a:pPr lvl="1" algn="r" rtl="1"/>
            <a:r>
              <a:rPr lang="fa-IR" dirty="0"/>
              <a:t>۳۲ برای بدنه</a:t>
            </a:r>
          </a:p>
          <a:p>
            <a:pPr algn="r" rtl="1">
              <a:spcBef>
                <a:spcPts val="2400"/>
              </a:spcBef>
            </a:pPr>
            <a:r>
              <a:rPr lang="fa-IR" dirty="0"/>
              <a:t>زمان اجرا: </a:t>
            </a:r>
            <a:r>
              <a:rPr lang="fa-IR" dirty="0">
                <a:solidFill>
                  <a:srgbClr val="0070C0"/>
                </a:solidFill>
              </a:rPr>
              <a:t>۱٫۱ ثانیه</a:t>
            </a:r>
          </a:p>
          <a:p>
            <a:pPr algn="r" rtl="1"/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C5B98-4B7D-49D1-994F-179F3C04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47459A3-72C9-47CC-AEFF-AA503E606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714452"/>
              </p:ext>
            </p:extLst>
          </p:nvPr>
        </p:nvGraphicFramePr>
        <p:xfrm>
          <a:off x="1524000" y="2038526"/>
          <a:ext cx="6370040" cy="417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871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73A8-2537-4BDE-BD83-0D74A7F6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جستجو با </a:t>
            </a:r>
            <a:r>
              <a:rPr lang="en-US" cap="none" dirty="0" err="1"/>
              <a:t>FuzzyQuery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31E7-88F8-4D1B-897D-28D5C6F8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مقدار </a:t>
            </a:r>
            <a:r>
              <a:rPr lang="en-US" dirty="0"/>
              <a:t>boost</a:t>
            </a:r>
            <a:r>
              <a:rPr lang="fa-IR" dirty="0"/>
              <a:t>:</a:t>
            </a:r>
          </a:p>
          <a:p>
            <a:pPr lvl="1" algn="r" rtl="1"/>
            <a:r>
              <a:rPr lang="fa-IR" dirty="0"/>
              <a:t>۱ برای عنوان</a:t>
            </a:r>
          </a:p>
          <a:p>
            <a:pPr lvl="1" algn="r" rtl="1"/>
            <a:r>
              <a:rPr lang="fa-IR" dirty="0"/>
              <a:t>۶٫۱ برای بدنه</a:t>
            </a:r>
          </a:p>
          <a:p>
            <a:pPr algn="r" rtl="1">
              <a:spcBef>
                <a:spcPts val="2400"/>
              </a:spcBef>
            </a:pPr>
            <a:r>
              <a:rPr lang="fa-IR" dirty="0"/>
              <a:t>زمان اجرا: </a:t>
            </a:r>
            <a:r>
              <a:rPr lang="fa-IR" dirty="0">
                <a:solidFill>
                  <a:srgbClr val="0070C0"/>
                </a:solidFill>
              </a:rPr>
              <a:t>۵٫۶ ثانیه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EA68C-6D1E-424E-B27F-4DD31EFD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731570-00CA-4E15-96A3-BCE6C30E3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942532"/>
              </p:ext>
            </p:extLst>
          </p:nvPr>
        </p:nvGraphicFramePr>
        <p:xfrm>
          <a:off x="1524000" y="2038526"/>
          <a:ext cx="6370040" cy="417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760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73A8-2537-4BDE-BD83-0D74A7F6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/>
              <a:t>جستجو با </a:t>
            </a:r>
            <a:r>
              <a:rPr lang="en-US" dirty="0" err="1"/>
              <a:t>PhraseQuery</a:t>
            </a:r>
            <a:r>
              <a:rPr lang="en-US" dirty="0"/>
              <a:t> + </a:t>
            </a:r>
            <a:r>
              <a:rPr lang="en-US" cap="none" dirty="0" err="1"/>
              <a:t>FuzzyQuery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31E7-88F8-4D1B-897D-28D5C6F8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مقدار </a:t>
            </a:r>
            <a:r>
              <a:rPr lang="en-US" dirty="0"/>
              <a:t>boost</a:t>
            </a:r>
            <a:r>
              <a:rPr lang="fa-IR" dirty="0"/>
              <a:t>:</a:t>
            </a:r>
          </a:p>
          <a:p>
            <a:pPr lvl="1" algn="r" rtl="1"/>
            <a:r>
              <a:rPr lang="fa-IR" dirty="0"/>
              <a:t>۱ برای </a:t>
            </a:r>
            <a:r>
              <a:rPr lang="en-US" dirty="0"/>
              <a:t>Fuzzy</a:t>
            </a:r>
          </a:p>
          <a:p>
            <a:pPr lvl="1" algn="r" rtl="1"/>
            <a:r>
              <a:rPr lang="fa-IR" dirty="0"/>
              <a:t>۰٫۳ برای </a:t>
            </a:r>
            <a:r>
              <a:rPr lang="en-US" dirty="0"/>
              <a:t>Phrase</a:t>
            </a:r>
            <a:endParaRPr lang="fa-IR" dirty="0"/>
          </a:p>
          <a:p>
            <a:pPr algn="r" rtl="1">
              <a:spcBef>
                <a:spcPts val="2400"/>
              </a:spcBef>
            </a:pPr>
            <a:r>
              <a:rPr lang="fa-IR" dirty="0"/>
              <a:t>زمان اجرا: </a:t>
            </a:r>
            <a:r>
              <a:rPr lang="fa-IR" dirty="0">
                <a:solidFill>
                  <a:srgbClr val="0070C0"/>
                </a:solidFill>
              </a:rPr>
              <a:t>۹٫۵ ثانیه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EA68C-6D1E-424E-B27F-4DD31EFD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C02E75-62BF-41DD-A5CE-AC11EBEE8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497277"/>
              </p:ext>
            </p:extLst>
          </p:nvPr>
        </p:nvGraphicFramePr>
        <p:xfrm>
          <a:off x="1524000" y="2038526"/>
          <a:ext cx="6370040" cy="417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7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73A8-2537-4BDE-BD83-0D74A7F6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جستجو با </a:t>
            </a:r>
            <a:r>
              <a:rPr lang="en-US" dirty="0" err="1"/>
              <a:t>TermQuery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31E7-88F8-4D1B-897D-28D5C6F8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TermQuery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==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FuzzyQuery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؟!</a:t>
            </a:r>
          </a:p>
          <a:p>
            <a:pPr algn="r" rtl="1">
              <a:spcBef>
                <a:spcPts val="2400"/>
              </a:spcBef>
            </a:pPr>
            <a:r>
              <a:rPr lang="fa-IR" dirty="0"/>
              <a:t>مقدار </a:t>
            </a:r>
            <a:r>
              <a:rPr lang="en-US" dirty="0"/>
              <a:t>boost</a:t>
            </a:r>
            <a:r>
              <a:rPr lang="fa-IR" dirty="0"/>
              <a:t>:</a:t>
            </a:r>
          </a:p>
          <a:p>
            <a:pPr lvl="1" algn="r" rtl="1"/>
            <a:r>
              <a:rPr lang="fa-IR" dirty="0"/>
              <a:t>۱ برای عنوان</a:t>
            </a:r>
          </a:p>
          <a:p>
            <a:pPr lvl="1" algn="r" rtl="1"/>
            <a:r>
              <a:rPr lang="fa-IR" dirty="0"/>
              <a:t>۸٫۲ برای بدنه</a:t>
            </a:r>
            <a:endParaRPr lang="en-US" dirty="0"/>
          </a:p>
          <a:p>
            <a:pPr algn="r" rtl="1">
              <a:spcBef>
                <a:spcPts val="2400"/>
              </a:spcBef>
            </a:pPr>
            <a:r>
              <a:rPr lang="fa-IR" dirty="0"/>
              <a:t>زمان اجرا: </a:t>
            </a:r>
            <a:r>
              <a:rPr lang="fa-IR" dirty="0">
                <a:solidFill>
                  <a:srgbClr val="0070C0"/>
                </a:solidFill>
              </a:rPr>
              <a:t>۲٫۲ ثانیه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EA68C-6D1E-424E-B27F-4DD31EFD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BF26EF-344E-4C41-B79A-44771515D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695160"/>
              </p:ext>
            </p:extLst>
          </p:nvPr>
        </p:nvGraphicFramePr>
        <p:xfrm>
          <a:off x="1524000" y="2038526"/>
          <a:ext cx="6370040" cy="417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14098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791</TotalTime>
  <Words>1365</Words>
  <Application>Microsoft Office PowerPoint</Application>
  <PresentationFormat>Widescreen</PresentationFormat>
  <Paragraphs>183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Gill Sans MT</vt:lpstr>
      <vt:lpstr>Urdu Typesetting</vt:lpstr>
      <vt:lpstr>Vazir</vt:lpstr>
      <vt:lpstr>Vazir FD</vt:lpstr>
      <vt:lpstr>Parcel</vt:lpstr>
      <vt:lpstr>ایندکس، امتیازدهی و جستجوی صفحات</vt:lpstr>
      <vt:lpstr>پروژه اول: اصلاحیه!</vt:lpstr>
      <vt:lpstr>مرحله ۱: ایندکس</vt:lpstr>
      <vt:lpstr>ایندکس صفحات</vt:lpstr>
      <vt:lpstr>مرحله ۲: جستجو</vt:lpstr>
      <vt:lpstr>جستجو با PhraseQuery</vt:lpstr>
      <vt:lpstr>جستجو با FuzzyQuery</vt:lpstr>
      <vt:lpstr>جستجو با PhraseQuery + FuzzyQuery</vt:lpstr>
      <vt:lpstr>جستجو با TermQuery</vt:lpstr>
      <vt:lpstr>جستجو (همه در یک نگاه)</vt:lpstr>
      <vt:lpstr>روش‌های دیگر امتیازدهی و رتبه‌بندی</vt:lpstr>
      <vt:lpstr>امتیازدهی با PageRank و Lucene</vt:lpstr>
      <vt:lpstr>امتیازدهی با HostRank و Lucene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بررسی گراف</dc:title>
  <dc:creator>Mahdi Hosseinzadeh</dc:creator>
  <cp:lastModifiedBy>Mahdi Hosseinzadeh</cp:lastModifiedBy>
  <cp:revision>309</cp:revision>
  <dcterms:created xsi:type="dcterms:W3CDTF">2020-04-26T06:45:27Z</dcterms:created>
  <dcterms:modified xsi:type="dcterms:W3CDTF">2020-06-16T13:38:35Z</dcterms:modified>
</cp:coreProperties>
</file>