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72" r:id="rId3"/>
    <p:sldId id="262" r:id="rId4"/>
    <p:sldId id="280" r:id="rId5"/>
    <p:sldId id="258" r:id="rId6"/>
    <p:sldId id="271" r:id="rId7"/>
    <p:sldId id="274" r:id="rId8"/>
    <p:sldId id="269" r:id="rId9"/>
    <p:sldId id="268" r:id="rId10"/>
    <p:sldId id="267" r:id="rId11"/>
    <p:sldId id="265" r:id="rId12"/>
    <p:sldId id="275" r:id="rId13"/>
    <p:sldId id="276" r:id="rId14"/>
    <p:sldId id="277" r:id="rId15"/>
    <p:sldId id="278" r:id="rId16"/>
    <p:sldId id="279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6600"/>
    <a:srgbClr val="003300"/>
    <a:srgbClr val="FFFFFF"/>
    <a:srgbClr val="F0F0F0"/>
    <a:srgbClr val="E1E1E1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51AF4-B19A-4954-BABC-7EAD9FE37F4D}" type="datetimeFigureOut">
              <a:rPr lang="en-US" smtClean="0"/>
              <a:t>2020-10-20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962F1-E3BD-446E-A566-5C1DC17C8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44269"/>
            <a:ext cx="8534400" cy="667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5818-191F-4EF3-801A-B70C9DCDE1AA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8F09-3BB5-4099-A6B4-0EE99D680A31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8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AB1C83AF-7134-4749-9BF2-26DF91DF50FE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AB20E804-BAAB-4C7D-990A-A7C313B07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9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32414C-611C-46BE-9DE5-F016CF38E517}" type="datetime1">
              <a:rPr lang="en-US" smtClean="0"/>
              <a:t>2020-10-20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2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851528"/>
            <a:ext cx="7886700" cy="6696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405829-7F03-4EFC-8962-C90E97346DB2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20E804-BAAB-4C7D-990A-A7C313B07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1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2F27-3B8D-4C4E-936A-7DC38EB77B80}" type="datetime1">
              <a:rPr lang="en-US" smtClean="0"/>
              <a:t>2020-10-20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260F6-AFDF-4DFE-8C66-10ADF0D7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356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C9AB-8AE7-4704-821B-13BB8050B2AE}" type="datetime1">
              <a:rPr lang="en-US" smtClean="0"/>
              <a:t>2020-10-20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2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C0B2-1C52-4D6F-BA23-6EA4C241D9ED}" type="datetime1">
              <a:rPr lang="en-US" smtClean="0"/>
              <a:t>2020-10-20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9A2B-39F1-412C-BB9A-6AE8923541AF}" type="datetime1">
              <a:rPr lang="en-US" smtClean="0"/>
              <a:t>2020-10-20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8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1AC7-A960-4B2C-AD48-36DAD36D35E7}" type="datetime1">
              <a:rPr lang="en-US" smtClean="0"/>
              <a:t>2020-10-20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2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E842-6F7E-420C-8EF9-0E9A82A76A2D}" type="datetime1">
              <a:rPr lang="en-US" smtClean="0"/>
              <a:t>2020-10-20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5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fld id="{0B7F2215-0287-4A85-885D-9DE4F4CC876A}" type="datetime1">
              <a:rPr lang="en-US" smtClean="0"/>
              <a:t>2020-10-20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4987-D9C1-44CD-9E02-BB57A0FB5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NLTK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D96AA-941F-4C00-8BA5-1C5993710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dirty="0">
                <a:solidFill>
                  <a:schemeClr val="bg1">
                    <a:lumMod val="85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مهدی </a:t>
            </a:r>
            <a:r>
              <a:rPr lang="fa-IR" dirty="0" err="1">
                <a:solidFill>
                  <a:schemeClr val="bg1">
                    <a:lumMod val="85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حسین‌زاده</a:t>
            </a:r>
            <a:endParaRPr lang="en-US" dirty="0">
              <a:solidFill>
                <a:schemeClr val="bg1">
                  <a:lumMod val="85000"/>
                </a:schemeClr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BA72-A45A-40D5-B93F-D9AB78DE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5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E06C-B6E3-4975-84B9-25E3D322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Bad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93D1-06B1-45FF-B4BF-6E0FEDC9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NLProc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hard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Few out-of-the-box solutions (see Pattern)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designed for big-data (see Mahout)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Doesn’t have latest algorithms (see </a:t>
            </a:r>
            <a:r>
              <a:rPr lang="en-US" sz="2000" b="0" i="0" u="none" strike="noStrike" baseline="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Scikits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-Learn)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online or active learning algorithms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Models can use a lot of memory</a:t>
            </a:r>
            <a:endParaRPr lang="en-US" sz="24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FE69F-ECE3-4431-982F-E4BAAF1C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4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1754-735D-4F06-8B1C-905E5DFC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8" y="284176"/>
            <a:ext cx="8458981" cy="1508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Install NLTK &amp; Download 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62F0-78D4-4ACD-A1B0-9F91BCD5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Installing NLTK: 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http://nltk.org/install</a:t>
            </a:r>
            <a:endParaRPr lang="en-US" sz="20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 sets and corpora should be downloaded first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corpus is a collection of documents to learn about</a:t>
            </a:r>
            <a:endParaRPr lang="en-US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Resource </a:t>
            </a: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wordnet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not found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Please use the NLTK Downloader to obtain the resource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 console: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&gt;&gt;&gt;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nltk</a:t>
            </a:r>
            <a:endParaRPr lang="en-US" sz="20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&gt;&gt;&gt; </a:t>
            </a: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nltk.download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000" i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'wordnet'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1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3EF6-7A83-4082-9440-8B01710A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9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3004-1C65-47BA-930B-F510CCDD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D52F-28A5-41DC-B8EE-4E738936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steps in NLP: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Sentence segmentation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tokenization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Token: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string of contiguous characters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Space is the most common delimiter</a:t>
            </a:r>
          </a:p>
          <a:p>
            <a:pPr lvl="1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0A2C4-F59F-491D-A9B7-32FBBCF5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0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1462-B297-476F-AD61-EC260545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POS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2C9C-BE86-4E3D-8D45-52498C9D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 of speech: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b="0" i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Whether it is a noun, a verb, etc.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Helps to understand the sentence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when parsing the text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Needs training</a:t>
            </a:r>
          </a:p>
          <a:p>
            <a:pPr lvl="2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is </a:t>
            </a:r>
            <a:r>
              <a:rPr lang="en-US" b="0" i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statistics</a:t>
            </a:r>
            <a:endParaRPr lang="en-US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14C7A4-A83F-40B7-BD24-B40E7C204B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218642"/>
              </p:ext>
            </p:extLst>
          </p:nvPr>
        </p:nvGraphicFramePr>
        <p:xfrm>
          <a:off x="5591372" y="1792936"/>
          <a:ext cx="2866047" cy="430729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84486">
                  <a:extLst>
                    <a:ext uri="{9D8B030D-6E8A-4147-A177-3AD203B41FA5}">
                      <a16:colId xmlns:a16="http://schemas.microsoft.com/office/drawing/2014/main" val="1110486158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3601535202"/>
                    </a:ext>
                  </a:extLst>
                </a:gridCol>
              </a:tblGrid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Coordinating conjunction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503969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Cardinal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903477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64479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Existential </a:t>
                      </a:r>
                      <a:r>
                        <a:rPr lang="en-US" sz="12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"there"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699575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Foreign 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03806"/>
                  </a:ext>
                </a:extLst>
              </a:tr>
              <a:tr h="4475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Prepostion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 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subordination conjunction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79760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Adjective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662220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JJR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Adjective- comparative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062681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Adjective- superlative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3782076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 item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95975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57584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Noun- singular </a:t>
                      </a:r>
                      <a:r>
                        <a:rPr lang="en-US" sz="12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 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923116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Noun- plural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453202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Proper noun- singular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153290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Proper noun- plural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42323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9A0BD-EF9F-46F6-AE43-7EAF98A6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1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9EFE-38A4-4A1A-B87A-D3AA01B6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Normalization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D752B-1DA2-4844-84D1-D31ECC2A5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Stemming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4CA66-6081-4C3A-8CB7-525EB712A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799" y="2656566"/>
            <a:ext cx="4114627" cy="3566160"/>
          </a:xfrm>
        </p:spPr>
        <p:txBody>
          <a:bodyPr>
            <a:normAutofit/>
          </a:bodyPr>
          <a:lstStyle/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Works on affixes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Just some predefined rules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additional knowledge required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2A0A8D-DCF5-4AA0-AA67-2A24CFD0B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Lemmatization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7EA8C2-ED61-4C63-8F8B-E16AC4827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0427" y="2656564"/>
            <a:ext cx="4414593" cy="3566160"/>
          </a:xfrm>
        </p:spPr>
        <p:txBody>
          <a:bodyPr>
            <a:normAutofit/>
          </a:bodyPr>
          <a:lstStyle/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soffisticated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than stemmer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Needs knowledge about dictionary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 may need pos tags for homonyms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351E22-9C2C-4443-BF96-7E1E602F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14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7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1F50-2C95-4865-9389-9B3087B8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Stopwords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EFAA-AB19-4E3F-BD83-53D3CEDB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common words with little value: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 is, the, are, a, and etc.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 depend on the domain</a:t>
            </a:r>
          </a:p>
          <a:p>
            <a:pPr marL="228600" lvl="1" indent="0">
              <a:buNone/>
            </a:pPr>
            <a:endParaRPr lang="en-US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buNone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Specifying the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stopwords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define them manually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idf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tf-idf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detect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D13C-71EB-4DF2-9172-59C229BD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5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76ED-5E78-44C3-92E8-10371992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Chunking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4376-FB9B-4432-BEDB-3736233A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we get a machine to understand the text?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need structure</a:t>
            </a:r>
          </a:p>
          <a:p>
            <a:pPr marL="137160" lvl="1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None/>
            </a:pPr>
            <a:endParaRPr lang="en-US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 parse tree: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Root - the sentence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Intermediate - noun phrase, verb phrase etc.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Leaf - the words</a:t>
            </a:r>
          </a:p>
          <a:p>
            <a:pPr marL="228600" lvl="1" indent="0">
              <a:buNone/>
            </a:pPr>
            <a:endParaRPr lang="en-US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buNone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Chunking or shallow parsing: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 words that represent a single idea or thing</a:t>
            </a:r>
          </a:p>
          <a:p>
            <a:pPr lvl="1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1984A-3C67-44CA-9B37-A4B3267E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0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0DA8-B07C-4CCD-A4DE-FA562630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Learning Resource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CA8C3-54FC-494B-9A3E-1E2E8C631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70" y="2011363"/>
            <a:ext cx="3206098" cy="4206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82842-9C2B-4483-8E6D-888880F0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2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37F2-F947-4EDB-AF2B-9109B474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NLP or Why Analyze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E012-E320-4E24-A616-D152BA63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GB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</a:rPr>
              <a:t>To get information out of textual data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GB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</a:rPr>
              <a:t>Sentiment analysis of messages 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</a:rPr>
              <a:t>Spam filtering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</a:rPr>
              <a:t>Document similarity (plagiarism detection)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</a:rPr>
              <a:t>Document categorization (topic detection)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GB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</a:rPr>
              <a:t>Social media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9C95E-782B-427C-89E2-D3EAA8E4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2A9F-7C0E-4294-A31D-EBFD94B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NLP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7EFC-6E8F-464C-981E-139103F9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SzPct val="80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can we make a computer understand language?</a:t>
            </a:r>
          </a:p>
          <a:p>
            <a:pPr marL="411480" indent="-274320" defTabSz="457200" fontAlgn="base">
              <a:lnSpc>
                <a:spcPct val="100000"/>
              </a:lnSpc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language rules, patterns, or statistics</a:t>
            </a:r>
            <a:endParaRPr lang="en-GB" altLang="en-US" sz="2000" noProof="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11480" indent="-274320" defTabSz="457200" fontAlgn="base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kumimoji="0" lang="en-GB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tatistics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more accurate and popular</a:t>
            </a:r>
            <a:endParaRPr lang="en-US" sz="2000" b="0" i="0" u="none" strike="noStrike" baseline="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l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400" b="0" i="0" u="none" strike="noStrike" baseline="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 Language Processing requires flexibility, which generally comes from </a:t>
            </a:r>
            <a:r>
              <a:rPr lang="en-US" sz="2400" b="0" i="0" u="none" strike="noStrike" baseline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</a:t>
            </a:r>
            <a:r>
              <a:rPr lang="en-US" sz="2400" b="0" i="0" u="none" strike="noStrike" baseline="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24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5CFD2-2011-445D-9F90-A4D7B46B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6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75B4-47B2-4DB0-8BEE-0B757FFB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E222A-126B-4D93-8739-DD7DA515A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Formal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62F0B-BE77-40BE-B614-9C2442CB1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886200" cy="3566160"/>
          </a:xfrm>
        </p:spPr>
        <p:txBody>
          <a:bodyPr>
            <a:normAutofit/>
          </a:bodyPr>
          <a:lstStyle/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Strict, unchanging rules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ambiguity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Inflexible: no new terms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Parsable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regex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Generally application-specific (math etc.)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FDC3C-344D-403D-8644-E99D3080B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Natural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4BB02-5E58-43BC-97ED-EAD01A57F0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Flexible and evolving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Ambigous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redundancy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Very flexible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Difficult to parse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in many domains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7D496-A81F-4DC2-AF63-F97D6ECF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4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61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E055-4F62-48B6-BFAB-9130D9D7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What is NLTK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DCC4-9558-4C96-8C55-3FD80E24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NLTK: Natural Language toolkit</a:t>
            </a:r>
            <a:endParaRPr lang="en-US" sz="2800" noProof="0" dirty="0">
              <a:solidFill>
                <a:schemeClr val="bg2">
                  <a:lumMod val="2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22960"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Several text processing utilities and corpora</a:t>
            </a:r>
          </a:p>
          <a:p>
            <a:pPr marL="822960"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 to over 50 corpora and lexical resources</a:t>
            </a:r>
          </a:p>
          <a:p>
            <a:pPr indent="-274320" algn="l"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Focus on Machine Learning </a:t>
            </a:r>
          </a:p>
          <a:p>
            <a:pPr indent="-274320" algn="l"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Free and Open Source</a:t>
            </a:r>
          </a:p>
          <a:p>
            <a:pPr indent="-274320" algn="l"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Numpy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sz="2000" b="0" i="0" u="none" strike="noStrike" baseline="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Scipy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under the hood</a:t>
            </a:r>
          </a:p>
          <a:p>
            <a:pPr indent="-274320" algn="l"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 and Formal</a:t>
            </a:r>
          </a:p>
          <a:p>
            <a:pPr indent="-274320" algn="l">
              <a:lnSpc>
                <a:spcPts val="2800"/>
              </a:lnSpc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not work well with Persian. other libraries like </a:t>
            </a:r>
            <a:r>
              <a:rPr lang="en-US" sz="2000" b="0" i="1" u="none" strike="noStrike" baseline="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spaCy</a:t>
            </a:r>
            <a:r>
              <a:rPr lang="en-US" sz="2000" b="1" i="0" u="none" strike="noStrike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2000" b="1" i="0" u="none" strike="noStrike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i="1" u="none" strike="noStrike" baseline="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Hazm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be used instead.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B7982-1839-4640-9566-AEECC55C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4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1FA0-3846-4DAC-97B0-90D049C3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Design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3123-152F-4910-9908-183202A0F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F4E25-B447-44DB-BD62-39469087C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Ease of use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Consistency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Extensibility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Documentation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Simplicity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Modularity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B6C02-0DC9-41F3-B9A3-47A8B2587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8835" y="1913470"/>
            <a:ext cx="3657600" cy="743094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</a:rPr>
              <a:t>Non-requirements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84968-3012-4242-9C68-466A6CBD0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38835" y="2656564"/>
            <a:ext cx="4019193" cy="3566160"/>
          </a:xfrm>
        </p:spPr>
        <p:txBody>
          <a:bodyPr/>
          <a:lstStyle/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Comprehensiveness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Efficiency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Cleverness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C95A6-A38F-4335-9E68-9D74FD2E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6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2DFC-81C8-4BA0-B9EB-441D4F27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F539D-0AB4-44B0-9E64-A3D5C80E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Tokenization</a:t>
            </a:r>
          </a:p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Stemming</a:t>
            </a:r>
          </a:p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Tagging</a:t>
            </a:r>
          </a:p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Parsing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Chunking</a:t>
            </a:r>
          </a:p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Classification</a:t>
            </a:r>
            <a:endParaRPr lang="en-US" sz="20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3EA80-B511-4515-9A12-AC6EFE87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8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0DCA-0D58-4415-8108-172A399C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A637-434D-40B7-8F74-5592AD19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1722268"/>
            <a:ext cx="7772400" cy="4851556"/>
          </a:xfrm>
        </p:spPr>
        <p:txBody>
          <a:bodyPr>
            <a:normAutofit/>
          </a:bodyPr>
          <a:lstStyle/>
          <a:p>
            <a:pPr marL="411480" indent="-274320" algn="l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1800" b="1" i="0" u="none" strike="noStrike" baseline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corpora</a:t>
            </a:r>
            <a:r>
              <a:rPr lang="en-US" sz="1800" b="1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package containing modules of example text</a:t>
            </a:r>
          </a:p>
          <a:p>
            <a:pPr marL="411480" indent="-274320" algn="l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1800" b="1" i="0" u="none" strike="noStrike" baseline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tokenize</a:t>
            </a:r>
            <a:r>
              <a:rPr lang="en-US" sz="1800" b="1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functions to separate text strings</a:t>
            </a:r>
          </a:p>
          <a:p>
            <a:pPr marL="411480" indent="-274320" algn="l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1800" b="1" i="0" u="none" strike="noStrike" baseline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probability</a:t>
            </a:r>
            <a:r>
              <a:rPr lang="en-US" sz="1800" b="1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modeling frequency distributions and probabilistic systems</a:t>
            </a:r>
          </a:p>
          <a:p>
            <a:pPr marL="411480" indent="-274320" algn="l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1800" b="1" i="0" u="none" strike="noStrike" baseline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Stem</a:t>
            </a:r>
            <a:r>
              <a:rPr lang="en-US" sz="18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package of functions to stem words of text</a:t>
            </a:r>
          </a:p>
          <a:p>
            <a:pPr marL="411480" indent="-274320" algn="l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1800" b="1" i="0" u="none" strike="noStrike" baseline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Wordnet</a:t>
            </a:r>
            <a:r>
              <a:rPr lang="en-US" sz="18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 to the WordNet lexical resource</a:t>
            </a:r>
          </a:p>
          <a:p>
            <a:pPr marL="411480" indent="-274320" algn="l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1800" b="1" i="0" u="none" strike="noStrike" baseline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Chunk</a:t>
            </a:r>
            <a:r>
              <a:rPr lang="en-US" sz="18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identify short non-nested phrases in text</a:t>
            </a:r>
          </a:p>
          <a:p>
            <a:pPr marL="411480" indent="-274320" algn="l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1800" b="1" i="0" u="none" strike="noStrike" baseline="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etree</a:t>
            </a:r>
            <a:r>
              <a:rPr lang="en-US" sz="1800" b="1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hierarchical structure over text</a:t>
            </a:r>
          </a:p>
          <a:p>
            <a:pPr marL="411480" indent="-274320" algn="l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1800" b="1" i="0" u="none" strike="noStrike" baseline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</a:t>
            </a:r>
            <a:r>
              <a:rPr lang="en-US" sz="1800" b="1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tagging each word with part-of-speech, sense, etc.</a:t>
            </a:r>
          </a:p>
          <a:p>
            <a:pPr marL="411480" indent="-274320" algn="l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1800" b="1" i="0" u="none" strike="noStrike" baseline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parse</a:t>
            </a:r>
            <a:r>
              <a:rPr lang="en-US" sz="1800" b="1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building trees 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</a:t>
            </a: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recursive</a:t>
            </a:r>
            <a:r>
              <a:rPr lang="fr-FR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descent</a:t>
            </a:r>
            <a:r>
              <a:rPr lang="fr-FR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shift-</a:t>
            </a:r>
            <a:r>
              <a:rPr lang="fr-FR" sz="1800" b="0" i="0" u="none" strike="noStrike" baseline="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</a:t>
            </a:r>
            <a:r>
              <a:rPr lang="fr-FR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fr-FR" sz="1800" b="0" i="0" u="none" strike="noStrike" baseline="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probabilistic</a:t>
            </a:r>
            <a:r>
              <a:rPr lang="fr-FR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etc.</a:t>
            </a:r>
          </a:p>
          <a:p>
            <a:pPr marL="411480" indent="-274320" algn="l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1800" b="1" i="0" u="none" strike="noStrike" baseline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</a:t>
            </a:r>
            <a:r>
              <a:rPr lang="en-US" sz="1800" b="1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clustering algorithms</a:t>
            </a:r>
          </a:p>
          <a:p>
            <a:pPr marL="411480" indent="-274320" algn="l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1800" b="1" i="0" u="none" strike="noStrike" baseline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</a:t>
            </a:r>
            <a:r>
              <a:rPr lang="en-US" sz="1800" b="1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visualize NLP structures and processes</a:t>
            </a:r>
          </a:p>
          <a:p>
            <a:pPr marL="411480" indent="-274320" algn="l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1800" b="1" i="0" u="none" strike="noStrike" baseline="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contrib</a:t>
            </a:r>
            <a:r>
              <a:rPr lang="en-US" sz="1800" b="1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various pieces of software from outside contributors</a:t>
            </a:r>
            <a:endParaRPr lang="en-US" sz="20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F71CF-7780-45F4-AFC9-6432BD09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D839-17BC-403C-8DA0-2BF88EBD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Good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FDF1-6D22-4DF9-8480-D079E568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Trained models can be very fast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Well known algorithms can be very accurate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Classification Algorithms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 Part-of-Speech Tagging Algorithms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Stemming Algorithms for 15 Languages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Word Tokenization Algorithms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Sentence Tokenizers for 16 Languages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 included corpora</a:t>
            </a:r>
            <a:endParaRPr lang="en-US" sz="24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B467E-A35F-4E26-8C72-BC0B64B0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04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FFFFFF"/>
      </a:dk1>
      <a:lt1>
        <a:sysClr val="window" lastClr="FFFFFF"/>
      </a:lt1>
      <a:dk2>
        <a:srgbClr val="F2F2F2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790</TotalTime>
  <Words>698</Words>
  <Application>Microsoft Office PowerPoint</Application>
  <PresentationFormat>On-screen Show (4:3)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Corbel</vt:lpstr>
      <vt:lpstr>Roboto</vt:lpstr>
      <vt:lpstr>Times</vt:lpstr>
      <vt:lpstr>Vazir</vt:lpstr>
      <vt:lpstr>Verdana</vt:lpstr>
      <vt:lpstr>Wingdings</vt:lpstr>
      <vt:lpstr>Banded</vt:lpstr>
      <vt:lpstr>NLTK</vt:lpstr>
      <vt:lpstr>NLP or Why Analyze Text</vt:lpstr>
      <vt:lpstr>NLP and Machine Learning</vt:lpstr>
      <vt:lpstr>Languages</vt:lpstr>
      <vt:lpstr>What is NLTK</vt:lpstr>
      <vt:lpstr>NLTK Design Goals</vt:lpstr>
      <vt:lpstr>NLTK Features</vt:lpstr>
      <vt:lpstr>NLTK Modules</vt:lpstr>
      <vt:lpstr>NLTK Good Parts</vt:lpstr>
      <vt:lpstr>NLTK Bad Parts</vt:lpstr>
      <vt:lpstr>Install NLTK &amp; Download Corpora</vt:lpstr>
      <vt:lpstr>Tokenization</vt:lpstr>
      <vt:lpstr>POS Tagging</vt:lpstr>
      <vt:lpstr>Normalization</vt:lpstr>
      <vt:lpstr>Stopwords</vt:lpstr>
      <vt:lpstr>Chunking and Parsing</vt:lpstr>
      <vt:lpstr>NLTK Learning Resource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Hosseinzadeh</dc:creator>
  <cp:lastModifiedBy>Mahdi Hosseinzadeh</cp:lastModifiedBy>
  <cp:revision>420</cp:revision>
  <dcterms:created xsi:type="dcterms:W3CDTF">2020-10-18T12:13:38Z</dcterms:created>
  <dcterms:modified xsi:type="dcterms:W3CDTF">2020-10-20T05:10:03Z</dcterms:modified>
</cp:coreProperties>
</file>