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2" r:id="rId3"/>
    <p:sldId id="262" r:id="rId4"/>
    <p:sldId id="280" r:id="rId5"/>
    <p:sldId id="258" r:id="rId6"/>
    <p:sldId id="271" r:id="rId7"/>
    <p:sldId id="274" r:id="rId8"/>
    <p:sldId id="281" r:id="rId9"/>
    <p:sldId id="268" r:id="rId10"/>
    <p:sldId id="267" r:id="rId11"/>
    <p:sldId id="265" r:id="rId12"/>
    <p:sldId id="275" r:id="rId13"/>
    <p:sldId id="276" r:id="rId14"/>
    <p:sldId id="277" r:id="rId15"/>
    <p:sldId id="278" r:id="rId16"/>
    <p:sldId id="279" r:id="rId17"/>
    <p:sldId id="266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600"/>
    <a:srgbClr val="003300"/>
    <a:srgbClr val="FFFFFF"/>
    <a:srgbClr val="F0F0F0"/>
    <a:srgbClr val="E1E1E1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51AF4-B19A-4954-BABC-7EAD9FE37F4D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962F1-E3BD-446E-A566-5C1DC17C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18-191F-4EF3-801A-B70C9DCDE1AA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8F09-3BB5-4099-A6B4-0EE99D680A31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AB1C83AF-7134-4749-9BF2-26DF91DF50FE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32414C-611C-46BE-9DE5-F016CF38E517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405829-7F03-4EFC-8962-C90E97346DB2}" type="datetime1">
              <a:rPr lang="en-US" smtClean="0"/>
              <a:t>2020-10-20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2F27-3B8D-4C4E-936A-7DC38EB77B80}" type="datetime1">
              <a:rPr lang="en-US" smtClean="0"/>
              <a:t>2020-10-20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60F6-AFDF-4DFE-8C66-10ADF0D7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356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C9AB-8AE7-4704-821B-13BB8050B2AE}" type="datetime1">
              <a:rPr lang="en-US" smtClean="0"/>
              <a:t>2020-10-20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C0B2-1C52-4D6F-BA23-6EA4C241D9ED}" type="datetime1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9A2B-39F1-412C-BB9A-6AE8923541AF}" type="datetime1">
              <a:rPr lang="en-US" smtClean="0"/>
              <a:t>2020-10-20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8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1AC7-A960-4B2C-AD48-36DAD36D35E7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E842-6F7E-420C-8EF9-0E9A82A76A2D}" type="datetime1">
              <a:rPr lang="en-US" smtClean="0"/>
              <a:t>2020-10-20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fld id="{0B7F2215-0287-4A85-885D-9DE4F4CC876A}" type="datetime1">
              <a:rPr lang="en-US" smtClean="0"/>
              <a:t>2020-10-20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AB20E804-BAAB-4C7D-990A-A7C313B07412}" type="slidenum">
              <a:rPr lang="en-US" smtClean="0"/>
              <a:pPr/>
              <a:t>‹#›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4987-D9C1-44CD-9E02-BB57A0FB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07" y="2166365"/>
            <a:ext cx="8603674" cy="17393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</a:rPr>
              <a:t>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96AA-941F-4C00-8BA5-1C59937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34" y="3844269"/>
            <a:ext cx="8534400" cy="667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Mahdi Hosseinzadeh</a:t>
            </a:r>
          </a:p>
        </p:txBody>
      </p:sp>
    </p:spTree>
    <p:extLst>
      <p:ext uri="{BB962C8B-B14F-4D97-AF65-F5344CB8AC3E}">
        <p14:creationId xmlns:p14="http://schemas.microsoft.com/office/powerpoint/2010/main" val="374525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06C-B6E3-4975-84B9-25E3D32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Bad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93D1-06B1-45FF-B4BF-6E0FEDC9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NLProc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hard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 out-of-the-box solutions (see Pattern)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designed for big-data (see Mahout)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Doesn’t have latest algorithms (see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Scikits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-Learn)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online or active learning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Models can use a lot of memory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FE69F-ECE3-4431-982F-E4BAAF1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1754-735D-4F06-8B1C-905E5DFC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18" y="284176"/>
            <a:ext cx="8458981" cy="1508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Install NLTK &amp; Download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62F0-78D4-4ACD-A1B0-9F91BCD5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Installing NLTK</a:t>
            </a:r>
            <a:r>
              <a:rPr lang="en-US" sz="2800" b="0" i="0" u="none" strike="noStrike" baseline="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http://nltk.org/install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sets and corpora should be downloaded first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corpus is a collection of documents to learn about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Resource </a:t>
            </a:r>
            <a:r>
              <a:rPr lang="en-US" sz="20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Please use the NLTK Downloader to obtain the resource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Python console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3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&gt;&gt;&gt; </a:t>
            </a: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nltk.download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('</a:t>
            </a:r>
            <a:r>
              <a:rPr lang="en-US" sz="2000" i="1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')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3EF6-7A83-4082-9440-8B01710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004-1C65-47BA-930B-F510CCDD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D52F-28A5-41DC-B8EE-4E738936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First step in NLP: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segmentation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tokenization</a:t>
            </a:r>
          </a:p>
          <a:p>
            <a:pPr marL="0" indent="0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Token: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string of contiguous characters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Space is the most common delimiter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A2C4-F59F-491D-A9B7-32FBBC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0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462-B297-476F-AD61-EC260545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POS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2C9C-BE86-4E3D-8D45-52498C9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Part of speech: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Whether it is a noun, a verb, etc.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to understand the sentence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when parsing the text</a:t>
            </a:r>
          </a:p>
          <a:p>
            <a:pPr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training</a:t>
            </a:r>
          </a:p>
          <a:p>
            <a:pPr lvl="2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is 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statistics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14C7A4-A83F-40B7-BD24-B40E7C204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218642"/>
              </p:ext>
            </p:extLst>
          </p:nvPr>
        </p:nvGraphicFramePr>
        <p:xfrm>
          <a:off x="5591372" y="1792936"/>
          <a:ext cx="2866047" cy="430729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84486">
                  <a:extLst>
                    <a:ext uri="{9D8B030D-6E8A-4147-A177-3AD203B41FA5}">
                      <a16:colId xmlns:a16="http://schemas.microsoft.com/office/drawing/2014/main" val="1110486158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3601535202"/>
                    </a:ext>
                  </a:extLst>
                </a:gridCol>
              </a:tblGrid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Coordinating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50396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Cardinal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903477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64479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Existential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"there"</a:t>
                      </a:r>
                      <a:endParaRPr lang="en-US" sz="1200" dirty="0">
                        <a:solidFill>
                          <a:schemeClr val="tx2">
                            <a:lumMod val="2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995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Foreign 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03806"/>
                  </a:ext>
                </a:extLst>
              </a:tr>
              <a:tr h="4475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Prepostion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subordination conjunction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7976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66222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comparative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062681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Adjective- superlative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78207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 item marker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5975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Modal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57584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singular </a:t>
                      </a:r>
                      <a:r>
                        <a:rPr lang="en-US" sz="1200" kern="12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 </a:t>
                      </a:r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923116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453202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singular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153290"/>
                  </a:ext>
                </a:extLst>
              </a:tr>
              <a:tr h="2750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>
                              <a:lumMod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Proper noun- plural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42323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9A0BD-EF9F-46F6-AE43-7EAF98A6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9EFE-38A4-4A1A-B87A-D3AA01B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D752B-1DA2-4844-84D1-D31ECC2A5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Stemming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4CA66-6081-4C3A-8CB7-525EB712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799" y="2656566"/>
            <a:ext cx="4114629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on affixes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Just some predefined rules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additional knowledge required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2A0A8D-DCF5-4AA0-AA67-2A24CFD0B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EA8C2-ED61-4C63-8F8B-E16AC4827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4006222" cy="3566160"/>
          </a:xfrm>
        </p:spPr>
        <p:txBody>
          <a:bodyPr>
            <a:normAutofit/>
          </a:bodyPr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soffisticated</a:t>
            </a: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Needs dictionary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may need pos tags for homonyms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1E22-9C2C-4443-BF96-7E1E602F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14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7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1F50-2C95-4865-9389-9B3087B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Stopwords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EFAA-AB19-4E3F-BD83-53D3CEDB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Common words with little value: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is, and, are, a, the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depend on the domain</a:t>
            </a:r>
          </a:p>
          <a:p>
            <a:pPr marL="228600" lvl="1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Specifying the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stopwords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define them manually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tf-idf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detect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D13C-71EB-4DF2-9172-59C229BD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5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6ED-5E78-44C3-92E8-10371992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Chunking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376-FB9B-4432-BEDB-3736233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get a machine to understand the text?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structure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Chunking or shallow parsing: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 words that represent a single idea or thing</a:t>
            </a:r>
          </a:p>
          <a:p>
            <a:pPr marL="137160" lvl="1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Generate parse tree: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 - the sentence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Intermediate - noun phrase, verb phrase etc.</a:t>
            </a:r>
          </a:p>
          <a:p>
            <a:pPr lvl="1" indent="-27432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Leaf - the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984A-3C67-44CA-9B37-A4B3267E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0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0DA8-B07C-4CCD-A4DE-FA56263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Learning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CA8C3-54FC-494B-9A3E-1E2E8C63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29" y="2163568"/>
            <a:ext cx="2963580" cy="38886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2842-9C2B-4483-8E6D-888880F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516B-CB5B-4139-8682-B8E71AFD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74620"/>
            <a:ext cx="7772400" cy="150876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Thanks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37F2-F947-4EDB-AF2B-9109B474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or Why Analyze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E012-E320-4E24-A616-D152BA63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To get information out of textual data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Sentiment analysis of messages 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Spam filtering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similarity (plagiarism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Document categorization (topic detection)</a:t>
            </a:r>
          </a:p>
          <a:p>
            <a:pPr lvl="1" indent="-274320" eaLnBrk="0" fontAlgn="base" hangingPunct="0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"/>
              <a:defRPr/>
            </a:pPr>
            <a:r>
              <a:rPr kumimoji="0" lang="en-GB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/>
              </a:rPr>
              <a:t>Social media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9C95E-782B-427C-89E2-D3EAA8E4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2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3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2A9F-7C0E-4294-A31D-EBFD94B5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NLP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7EFC-6E8F-464C-981E-139103F9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SzPct val="8000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make a computer understand language?</a:t>
            </a:r>
          </a:p>
          <a:p>
            <a:pPr marL="411480" indent="-274320" defTabSz="457200" fontAlgn="base">
              <a:lnSpc>
                <a:spcPct val="100000"/>
              </a:lnSpc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language rules, patterns, or statistics</a:t>
            </a:r>
            <a:endParaRPr lang="en-GB" altLang="en-US" sz="2000" noProof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indent="-274320" defTabSz="457200" fontAlgn="base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tatistics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more accurate and popular</a:t>
            </a:r>
            <a:endParaRPr lang="en-US" sz="2000" b="0" i="0" u="none" strike="noStrike" baseline="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l">
              <a:lnSpc>
                <a:spcPts val="36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 requires flexibility, which generally comes from </a:t>
            </a:r>
            <a:r>
              <a:rPr lang="en-US" sz="2000" b="0" i="0" u="none" strike="noStrike" baseline="0" dirty="0">
                <a:solidFill>
                  <a:schemeClr val="bg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5CFD2-2011-445D-9F90-A4D7B46B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75B4-47B2-4DB0-8BEE-0B757FFB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222A-126B-4D93-8739-DD7DA515A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Formal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2F0B-BE77-40BE-B614-9C2442CB1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886200" cy="3566160"/>
          </a:xfrm>
        </p:spPr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Strict, unchanging rules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ambiguity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Inflexible: no new terms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Parsable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 regex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app-specific (math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DC3C-344D-403D-8644-E99D3080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Natural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B02-5E58-43BC-97ED-EAD01A57F0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and evolving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Ambigous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redundancy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flexible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 to parse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in many domains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D496-A81F-4DC2-AF63-F97D6EC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50" dirty="0">
                <a:cs typeface="Adobe Arabic" panose="02040503050201020203" pitchFamily="18" charset="-78"/>
              </a:rPr>
              <a:t>4</a:t>
            </a:r>
            <a:endParaRPr lang="en-US" sz="1050" dirty="0">
              <a:solidFill>
                <a:schemeClr val="bg2">
                  <a:lumMod val="10000"/>
                </a:schemeClr>
              </a:solidFill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986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E055-4F62-48B6-BFAB-9130D9D7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What is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DCC4-9558-4C96-8C55-3FD80E248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rPr>
              <a:t>NLTK: Natural Language Toolkit</a:t>
            </a:r>
            <a:endParaRPr lang="en-US" sz="2800" b="1" noProof="0" dirty="0">
              <a:solidFill>
                <a:schemeClr val="bg2">
                  <a:lumMod val="2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Several text processing utilities and corpora</a:t>
            </a:r>
          </a:p>
          <a:p>
            <a:pPr marL="731520" lvl="1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 to over 50 corpora and lexical resources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Focus on Machine Learning 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and Open Source</a:t>
            </a:r>
          </a:p>
          <a:p>
            <a:pPr marL="731520" indent="-274320" algn="l"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en-US" sz="2000" b="0" i="0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Scipy</a:t>
            </a: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under the hood</a:t>
            </a:r>
          </a:p>
          <a:p>
            <a:pPr marL="731520" indent="-274320" algn="l"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Fast and Formal</a:t>
            </a:r>
          </a:p>
          <a:p>
            <a:pPr marL="731520" indent="-274320" algn="l">
              <a:lnSpc>
                <a:spcPts val="2800"/>
              </a:lnSpc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work well with Persian</a:t>
            </a:r>
          </a:p>
          <a:p>
            <a:pPr marL="73152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libraries like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spaCy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b="1" i="0" u="none" strike="noStrike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0" i="1" u="none" strike="noStrike" baseline="0" dirty="0" err="1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Hazm</a:t>
            </a:r>
            <a:r>
              <a:rPr lang="en-US" sz="18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be used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B7982-1839-4640-9566-AEECC55C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5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497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1FA0-3846-4DAC-97B0-90D049C3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Design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3123-152F-4910-9908-183202A0F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Times" panose="02020603050405020304" pitchFamily="18" charset="0"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4E25-B447-44DB-BD62-39469087C3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Ease of use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Consistency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Extensibility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Documentation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Simplicity</a:t>
            </a:r>
          </a:p>
          <a:p>
            <a:pPr marR="0" lvl="1" indent="-27432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en-US" i="0" u="non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Modularity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6C02-0DC9-41F3-B9A3-47A8B2587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8835" y="1913470"/>
            <a:ext cx="3657600" cy="743094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</a:rPr>
              <a:t>Non-requirements</a:t>
            </a:r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84968-3012-4242-9C68-466A6CBD0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8835" y="2656564"/>
            <a:ext cx="4019193" cy="3566160"/>
          </a:xfrm>
        </p:spPr>
        <p:txBody>
          <a:bodyPr/>
          <a:lstStyle/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Comprehensiveness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Efficiency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</a:p>
          <a:p>
            <a:pPr lvl="1" indent="-274320" fontAlgn="base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Cleverness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95A6-A38F-4335-9E68-9D74FD2E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6</a:t>
            </a:fld>
            <a:endParaRPr lang="en-US" sz="105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2DFC-81C8-4BA0-B9EB-441D4F27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539D-0AB4-44B0-9E64-A3D5C80E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Tagging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Chunking</a:t>
            </a:r>
          </a:p>
          <a:p>
            <a:pPr marL="411480" indent="-27432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</a:schemeClr>
              </a:solidFill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Classification</a:t>
            </a:r>
          </a:p>
          <a:p>
            <a:pPr marL="411480" marR="0" lvl="0" indent="-27432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Named-entity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EA80-B511-4515-9A12-AC6EFE8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z="1050" smtClean="0"/>
              <a:pPr/>
              <a:t>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668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D5B-93D0-41FB-9F39-C20E2C5F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606F-FDBF-4DB6-AD28-989FC11E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8" y="1792936"/>
            <a:ext cx="7819789" cy="4424984"/>
          </a:xfrm>
        </p:spPr>
        <p:txBody>
          <a:bodyPr>
            <a:normAutofit/>
          </a:bodyPr>
          <a:lstStyle/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corpora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package containing modules of example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tokenize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functions to separate text strings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modeling frequency distributions and probabilistic systems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package of functions to stem words of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Wordnet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to the WordNet lexical resource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Chunk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identify short non-nested phrases in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etree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hierarchical structure over text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tagging each word with part-of-speech, sense,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parse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building trees with recursive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descent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shift-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cluster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clustering algorithms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visualize NLP structures and processes</a:t>
            </a:r>
          </a:p>
          <a:p>
            <a:pPr marL="411480" marR="0" lvl="0" indent="-27432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>
                <a:srgbClr val="FBEEC9">
                  <a:lumMod val="25000"/>
                </a:srgbClr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BEEC9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contrib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pieces of software from outside contributors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7CDD1-1B72-46A8-B3B5-06A6D624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D839-17BC-403C-8DA0-2BF88EBD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NLTK Good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FDF1-6D22-4DF9-8480-D079E568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Trained models can be very fast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Well known algorithms can be very accurate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Classification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Part-of-Speech Tagging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Stemming Algorithms for 15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 Word Tokenization Algorithms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Sentence Tokenizers for 16 Languages</a:t>
            </a:r>
          </a:p>
          <a:p>
            <a:pPr marL="411480" indent="-27432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en-US" sz="2000" b="0" i="0" u="none" strike="noStrike" baseline="0" dirty="0">
                <a:solidFill>
                  <a:schemeClr val="tx2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 included corpora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467E-A35F-4E26-8C72-BC0B64B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E804-BAAB-4C7D-990A-A7C313B0741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FFFFFF"/>
      </a:dk1>
      <a:lt1>
        <a:sysClr val="window" lastClr="FFFFFF"/>
      </a:lt1>
      <a:dk2>
        <a:srgbClr val="F2F2F2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840</TotalTime>
  <Words>690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Corbel</vt:lpstr>
      <vt:lpstr>Roboto</vt:lpstr>
      <vt:lpstr>Times</vt:lpstr>
      <vt:lpstr>Verdana</vt:lpstr>
      <vt:lpstr>Wingdings</vt:lpstr>
      <vt:lpstr>Banded</vt:lpstr>
      <vt:lpstr>NLTK</vt:lpstr>
      <vt:lpstr>NLP or Why Analyze Text</vt:lpstr>
      <vt:lpstr>NLP and Machine Learning</vt:lpstr>
      <vt:lpstr>Languages</vt:lpstr>
      <vt:lpstr>What is NLTK</vt:lpstr>
      <vt:lpstr>NLTK Design Goals</vt:lpstr>
      <vt:lpstr>NLTK Features</vt:lpstr>
      <vt:lpstr>NLTK Modules</vt:lpstr>
      <vt:lpstr>NLTK Good Points</vt:lpstr>
      <vt:lpstr>NLTK Bad Points</vt:lpstr>
      <vt:lpstr>Install NLTK &amp; Download Corpora</vt:lpstr>
      <vt:lpstr>Tokenization</vt:lpstr>
      <vt:lpstr>POS Tagging</vt:lpstr>
      <vt:lpstr>Normalization</vt:lpstr>
      <vt:lpstr>Stopwords</vt:lpstr>
      <vt:lpstr>Chunking and Parsing</vt:lpstr>
      <vt:lpstr>NLTK Learning Resource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 Hosseinzadeh</dc:creator>
  <cp:lastModifiedBy>Mahdi Hosseinzadeh</cp:lastModifiedBy>
  <cp:revision>497</cp:revision>
  <dcterms:created xsi:type="dcterms:W3CDTF">2020-10-18T12:13:38Z</dcterms:created>
  <dcterms:modified xsi:type="dcterms:W3CDTF">2020-10-20T09:14:45Z</dcterms:modified>
</cp:coreProperties>
</file>