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2" r:id="rId3"/>
    <p:sldId id="262" r:id="rId4"/>
    <p:sldId id="280" r:id="rId5"/>
    <p:sldId id="258" r:id="rId6"/>
    <p:sldId id="271" r:id="rId7"/>
    <p:sldId id="274" r:id="rId8"/>
    <p:sldId id="281" r:id="rId9"/>
    <p:sldId id="268" r:id="rId10"/>
    <p:sldId id="267" r:id="rId11"/>
    <p:sldId id="265" r:id="rId12"/>
    <p:sldId id="275" r:id="rId13"/>
    <p:sldId id="276" r:id="rId14"/>
    <p:sldId id="277" r:id="rId15"/>
    <p:sldId id="278" r:id="rId16"/>
    <p:sldId id="279" r:id="rId17"/>
    <p:sldId id="266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6600"/>
    <a:srgbClr val="003300"/>
    <a:srgbClr val="FFFFFF"/>
    <a:srgbClr val="F0F0F0"/>
    <a:srgbClr val="E1E1E1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51AF4-B19A-4954-BABC-7EAD9FE37F4D}" type="datetimeFigureOut">
              <a:rPr lang="en-US" smtClean="0"/>
              <a:t>2020-10-20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962F1-E3BD-446E-A566-5C1DC17C8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18-191F-4EF3-801A-B70C9DCDE1AA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F09-3BB5-4099-A6B4-0EE99D680A31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AB1C83AF-7134-4749-9BF2-26DF91DF50FE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32414C-611C-46BE-9DE5-F016CF38E517}" type="datetime1">
              <a:rPr lang="en-US" smtClean="0"/>
              <a:t>2020-10-20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405829-7F03-4EFC-8962-C90E97346DB2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1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2F27-3B8D-4C4E-936A-7DC38EB77B80}" type="datetime1">
              <a:rPr lang="en-US" smtClean="0"/>
              <a:t>2020-10-20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60F6-AFDF-4DFE-8C66-10ADF0D7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35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9AB-8AE7-4704-821B-13BB8050B2AE}" type="datetime1">
              <a:rPr lang="en-US" smtClean="0"/>
              <a:t>2020-10-20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C0B2-1C52-4D6F-BA23-6EA4C241D9ED}" type="datetime1">
              <a:rPr lang="en-US" smtClean="0"/>
              <a:t>2020-10-20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9A2B-39F1-412C-BB9A-6AE8923541AF}" type="datetime1">
              <a:rPr lang="en-US" smtClean="0"/>
              <a:t>2020-10-20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8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1AC7-A960-4B2C-AD48-36DAD36D35E7}" type="datetime1">
              <a:rPr lang="en-US" smtClean="0"/>
              <a:t>2020-10-20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E842-6F7E-420C-8EF9-0E9A82A76A2D}" type="datetime1">
              <a:rPr lang="en-US" smtClean="0"/>
              <a:t>2020-10-20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fld id="{0B7F2215-0287-4A85-885D-9DE4F4CC876A}" type="datetime1">
              <a:rPr lang="en-US" smtClean="0"/>
              <a:t>2020-10-20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987-D9C1-44CD-9E02-BB57A0FB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07" y="2166365"/>
            <a:ext cx="8603674" cy="17393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NLTK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96AA-941F-4C00-8BA5-1C599371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34" y="3844269"/>
            <a:ext cx="8534400" cy="667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Mahdi Hosseinzadeh</a:t>
            </a:r>
          </a:p>
        </p:txBody>
      </p:sp>
    </p:spTree>
    <p:extLst>
      <p:ext uri="{BB962C8B-B14F-4D97-AF65-F5344CB8AC3E}">
        <p14:creationId xmlns:p14="http://schemas.microsoft.com/office/powerpoint/2010/main" val="374525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06C-B6E3-4975-84B9-25E3D32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Bad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93D1-06B1-45FF-B4BF-6E0FEDC9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NLProc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hard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 out-of-the-box solutions (see Pattern)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designed for big-data (see Mahout)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Doesn’t have latest algorithms (see </a:t>
            </a: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Scikits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-Learn)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online or active learning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 can use a lot of memory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FE69F-ECE3-4431-982F-E4BAAF1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1754-735D-4F06-8B1C-905E5DFC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8" y="284176"/>
            <a:ext cx="8458981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Install NLTK &amp; Download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62F0-78D4-4ACD-A1B0-9F91BCD5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u="none" strike="noStrike" baseline="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Installing NLTK:</a:t>
            </a:r>
            <a:r>
              <a:rPr lang="en-US" sz="2800" b="0" i="0" u="none" strike="noStrike" baseline="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http://nltk.org/install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sets and corpora should be downloaded first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corpus is a collection of documents to learn about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Resource </a:t>
            </a:r>
            <a:r>
              <a:rPr lang="en-U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found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Please use the NLTK Downloader to obtain the resource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Python console: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&gt;&gt;&gt;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nltk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&gt;&gt;&gt;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nltk.download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('</a:t>
            </a:r>
            <a:r>
              <a:rPr lang="en-US" sz="2000" i="1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')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3EF6-7A83-4082-9440-8B01710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3004-1C65-47BA-930B-F510CCDD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D52F-28A5-41DC-B8EE-4E738936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2">
                  <a:lumMod val="25000"/>
                </a:schemeClr>
              </a:buClr>
              <a:buSzPct val="80000"/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First step in NLP: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segmentation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tokenization</a:t>
            </a:r>
          </a:p>
          <a:p>
            <a:pPr marL="0" indent="0">
              <a:lnSpc>
                <a:spcPts val="36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Token: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string of contiguous characters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 is the most common delimiter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A2C4-F59F-491D-A9B7-32FBBCF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1462-B297-476F-AD61-EC260545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2C9C-BE86-4E3D-8D45-52498C9D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Part of speech: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Whether it is a noun, a verb, etc.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to understand the sentence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when parsing the text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training</a:t>
            </a:r>
          </a:p>
          <a:p>
            <a:pPr lvl="2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is 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statistics</a:t>
            </a: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14C7A4-A83F-40B7-BD24-B40E7C204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18642"/>
              </p:ext>
            </p:extLst>
          </p:nvPr>
        </p:nvGraphicFramePr>
        <p:xfrm>
          <a:off x="5591372" y="1792936"/>
          <a:ext cx="2866047" cy="430729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1110486158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3601535202"/>
                    </a:ext>
                  </a:extLst>
                </a:gridCol>
              </a:tblGrid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Coordinating conjunction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503969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Cardinal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903477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64479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Existential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"there"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99575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Foreign 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03806"/>
                  </a:ext>
                </a:extLst>
              </a:tr>
              <a:tr h="4475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Prepostion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 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subordination conjunction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7976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66222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Adjective- comparative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62681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Adjective- superlative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78207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 item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95975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57584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Noun- singular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 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92311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Noun- 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453202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Proper noun- singular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15329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Proper noun- 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42323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9A0BD-EF9F-46F6-AE43-7EAF98A6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9EFE-38A4-4A1A-B87A-D3AA01B6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Normalization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D752B-1DA2-4844-84D1-D31ECC2A5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Stemming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4CA66-6081-4C3A-8CB7-525EB712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799" y="2656566"/>
            <a:ext cx="4114629" cy="3566160"/>
          </a:xfrm>
        </p:spPr>
        <p:txBody>
          <a:bodyPr>
            <a:normAutofit/>
          </a:bodyPr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 on affixes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some predefined rules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additional knowledge required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2A0A8D-DCF5-4AA0-AA67-2A24CFD0B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Lemmatization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EA8C2-ED61-4C63-8F8B-E16AC4827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4006222" cy="3566160"/>
          </a:xfrm>
        </p:spPr>
        <p:txBody>
          <a:bodyPr>
            <a:normAutofit/>
          </a:bodyPr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soffisticated</a:t>
            </a: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dictionary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may need pos tags for homonyms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51E22-9C2C-4443-BF96-7E1E602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14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7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1F50-2C95-4865-9389-9B3087B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Stopwords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EFAA-AB19-4E3F-BD83-53D3CEDB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Common words with little value: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is, and, are, a, the etc.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depend on the domain</a:t>
            </a:r>
          </a:p>
          <a:p>
            <a:pPr marL="228600" lvl="1" indent="0"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Specifying the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stopwords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define them manually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idf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tf-idf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detect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D13C-71EB-4DF2-9172-59C229BD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5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76ED-5E78-44C3-92E8-10371992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Chunking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376-FB9B-4432-BEDB-3736233A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get a machine to understand the text?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structure</a:t>
            </a:r>
          </a:p>
          <a:p>
            <a:pPr marL="137160" lvl="1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Chunking or shallow parsing: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words that represent a single idea or thing</a:t>
            </a:r>
          </a:p>
          <a:p>
            <a:pPr marL="137160" lvl="1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Generate parse tree: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Root - the sentence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Intermediate - noun phrase, verb phrase etc.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Leaf - the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984A-3C67-44CA-9B37-A4B3267E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0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0DA8-B07C-4CCD-A4DE-FA56263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Learning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CA8C3-54FC-494B-9A3E-1E2E8C631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1099" y="2163568"/>
            <a:ext cx="2960239" cy="38886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2842-9C2B-4483-8E6D-888880F0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2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516B-CB5B-4139-8682-B8E71AFD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74620"/>
            <a:ext cx="7772400" cy="150876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Thanks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4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37F2-F947-4EDB-AF2B-9109B474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NLP or Why Analyze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E012-E320-4E24-A616-D152BA63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To get information out of textual data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Sentiment analysis of messages 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Spam filtering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Document similarity (plagiarism detection)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Document categorization (topic detection)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Social media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9C95E-782B-427C-89E2-D3EAA8E4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2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3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2A9F-7C0E-4294-A31D-EBFD94B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NLP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7EFC-6E8F-464C-981E-139103F9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80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we make a computer understand language?</a:t>
            </a:r>
          </a:p>
          <a:p>
            <a:pPr marL="411480" indent="-274320" defTabSz="457200" fontAlgn="base">
              <a:lnSpc>
                <a:spcPct val="100000"/>
              </a:lnSpc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language rules, patterns, or statistics</a:t>
            </a:r>
            <a:endParaRPr lang="en-GB" altLang="en-US" sz="2000" noProof="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11480" indent="-274320" defTabSz="457200" fontAlgn="base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tatistics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more accurate and popular</a:t>
            </a:r>
            <a:endParaRPr lang="en-US" sz="2000" b="0" i="0" u="none" strike="noStrike" baseline="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lnSpc>
                <a:spcPts val="36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0" i="0" u="none" strike="noStrike" baseline="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 Language Processing requires flexibility, which generally comes from </a:t>
            </a:r>
            <a:r>
              <a:rPr lang="en-US" sz="20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5CFD2-2011-445D-9F90-A4D7B46B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75B4-47B2-4DB0-8BEE-0B757FFB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222A-126B-4D93-8739-DD7DA515A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Formal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62F0B-BE77-40BE-B614-9C2442CB1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886200" cy="3566160"/>
          </a:xfrm>
        </p:spPr>
        <p:txBody>
          <a:bodyPr>
            <a:normAutofit/>
          </a:bodyPr>
          <a:lstStyle/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Strict, unchanging rules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ambiguity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Inflexible: no new terms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Parsable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regex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Generally app-specific (math etc.)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DC3C-344D-403D-8644-E99D3080B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Natural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4BB02-5E58-43BC-97ED-EAD01A57F0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Flexible and evolving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Ambigous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redundancy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flexible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 to parse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in many domains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D496-A81F-4DC2-AF63-F97D6EC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50" dirty="0">
                <a:cs typeface="Adobe Arabic" panose="02040503050201020203" pitchFamily="18" charset="-78"/>
              </a:rPr>
              <a:t>4</a:t>
            </a:r>
            <a:endParaRPr lang="en-US" sz="1050" dirty="0">
              <a:solidFill>
                <a:schemeClr val="bg2">
                  <a:lumMod val="10000"/>
                </a:schemeClr>
              </a:solidFill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861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E055-4F62-48B6-BFAB-9130D9D7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is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DCC4-9558-4C96-8C55-3FD80E24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NLTK: Natural Language Toolkit</a:t>
            </a:r>
            <a:endParaRPr lang="en-US" sz="2800" b="1" noProof="0" dirty="0">
              <a:solidFill>
                <a:schemeClr val="bg2">
                  <a:lumMod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31520"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Several text processing utilities and corpora</a:t>
            </a:r>
          </a:p>
          <a:p>
            <a:pPr marL="731520"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to over 50 corpora and lexical resources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 on Machine Learning 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and Open Source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Scipy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under the hood</a:t>
            </a:r>
          </a:p>
          <a:p>
            <a:pPr marL="731520" indent="-274320" algn="l"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 and Formal</a:t>
            </a:r>
          </a:p>
          <a:p>
            <a:pPr marL="731520" indent="-274320" algn="l">
              <a:lnSpc>
                <a:spcPts val="2800"/>
              </a:lnSpc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work well with Persian</a:t>
            </a:r>
          </a:p>
          <a:p>
            <a:pPr marL="73152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libraries like </a:t>
            </a:r>
            <a:r>
              <a:rPr lang="en-US" sz="1800" b="0" i="1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spaCy</a:t>
            </a:r>
            <a:r>
              <a:rPr lang="en-US" sz="1800" b="1" i="0" u="none" strike="noStrike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b="1" i="0" u="none" strike="noStrike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Hazm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be used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7982-1839-4640-9566-AEECC55C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4974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1FA0-3846-4DAC-97B0-90D049C3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Design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3123-152F-4910-9908-183202A0F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4E25-B447-44DB-BD62-39469087C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Ease of use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Consistency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Extensibility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Documentation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Simplicity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Modularity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6C02-0DC9-41F3-B9A3-47A8B258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8835" y="1913470"/>
            <a:ext cx="3657600" cy="743094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Non-requirements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84968-3012-4242-9C68-466A6CBD0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8835" y="2656564"/>
            <a:ext cx="4019193" cy="3566160"/>
          </a:xfrm>
        </p:spPr>
        <p:txBody>
          <a:bodyPr/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Comprehensiveness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Cleverness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C95A6-A38F-4335-9E68-9D74FD2E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6</a:t>
            </a:fld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2DFC-81C8-4BA0-B9EB-441D4F27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539D-0AB4-44B0-9E64-A3D5C80E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Tokenization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Stemming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Tagging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Classification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Named-entity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EA80-B511-4515-9A12-AC6EFE8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668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AD5B-93D0-41FB-9F39-C20E2C5F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606F-FDBF-4DB6-AD28-989FC11E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8" y="1792936"/>
            <a:ext cx="7819789" cy="4424984"/>
          </a:xfrm>
        </p:spPr>
        <p:txBody>
          <a:bodyPr>
            <a:normAutofit/>
          </a:bodyPr>
          <a:lstStyle/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corpora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package containing modules of example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functions to separate text strings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probability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modeling frequency distributions and probabilistic systems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 of functions to stem words of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to the WordNet lexical resource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identify short non-nested phrases in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etree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hierarchical structure over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tagging each word with part-of-speech, sense, etc.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building trees with recursive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descent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shift-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etc.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clustering algorithms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visualize NLP structures and processes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contrib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various pieces of software from outside contributors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CDD1-1B72-46A8-B3B5-06A6D624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8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839-17BC-403C-8DA0-2BF88EBD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Good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FDF1-6D22-4DF9-8480-D079E568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Trained models can be very fast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 known algorithms can be very accurate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Classification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 Part-of-Speech Tagging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Stemming Algorithms for 15 Languages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Word Tokenization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Tokenizers for 16 Languages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 included corpora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B467E-A35F-4E26-8C72-BC0B64B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FFFFFF"/>
      </a:dk1>
      <a:lt1>
        <a:sysClr val="window" lastClr="FFFFFF"/>
      </a:lt1>
      <a:dk2>
        <a:srgbClr val="F2F2F2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841</TotalTime>
  <Words>690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Roboto</vt:lpstr>
      <vt:lpstr>Times</vt:lpstr>
      <vt:lpstr>Verdana</vt:lpstr>
      <vt:lpstr>Wingdings</vt:lpstr>
      <vt:lpstr>Banded</vt:lpstr>
      <vt:lpstr>NLTK</vt:lpstr>
      <vt:lpstr>NLP or Why Analyze Text</vt:lpstr>
      <vt:lpstr>NLP and Machine Learning</vt:lpstr>
      <vt:lpstr>Languages</vt:lpstr>
      <vt:lpstr>What is NLTK</vt:lpstr>
      <vt:lpstr>NLTK Design Goals</vt:lpstr>
      <vt:lpstr>NLTK Features</vt:lpstr>
      <vt:lpstr>NLTK Modules</vt:lpstr>
      <vt:lpstr>NLTK Good Points</vt:lpstr>
      <vt:lpstr>NLTK Bad Points</vt:lpstr>
      <vt:lpstr>Install NLTK &amp; Download Corpora</vt:lpstr>
      <vt:lpstr>Tokenization</vt:lpstr>
      <vt:lpstr>POS Tagging</vt:lpstr>
      <vt:lpstr>Normalization</vt:lpstr>
      <vt:lpstr>Stopwords</vt:lpstr>
      <vt:lpstr>Chunking and Parsing</vt:lpstr>
      <vt:lpstr>NLTK Learning Resource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Hosseinzadeh</dc:creator>
  <cp:lastModifiedBy>Mahdi Hosseinzadeh</cp:lastModifiedBy>
  <cp:revision>499</cp:revision>
  <dcterms:created xsi:type="dcterms:W3CDTF">2020-10-18T12:13:38Z</dcterms:created>
  <dcterms:modified xsi:type="dcterms:W3CDTF">2020-10-20T11:13:53Z</dcterms:modified>
</cp:coreProperties>
</file>