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48" r:id="rId1"/>
    <p:sldMasterId id="2147483688" r:id="rId2"/>
  </p:sldMasterIdLst>
  <p:notesMasterIdLst>
    <p:notesMasterId r:id="rId24"/>
  </p:notesMasterIdLst>
  <p:sldIdLst>
    <p:sldId id="256" r:id="rId3"/>
    <p:sldId id="258" r:id="rId4"/>
    <p:sldId id="257" r:id="rId5"/>
    <p:sldId id="682" r:id="rId6"/>
    <p:sldId id="713" r:id="rId7"/>
    <p:sldId id="705" r:id="rId8"/>
    <p:sldId id="704" r:id="rId9"/>
    <p:sldId id="712" r:id="rId10"/>
    <p:sldId id="703" r:id="rId11"/>
    <p:sldId id="702" r:id="rId12"/>
    <p:sldId id="670" r:id="rId13"/>
    <p:sldId id="680" r:id="rId14"/>
    <p:sldId id="681" r:id="rId15"/>
    <p:sldId id="690" r:id="rId16"/>
    <p:sldId id="714" r:id="rId17"/>
    <p:sldId id="671" r:id="rId18"/>
    <p:sldId id="287" r:id="rId19"/>
    <p:sldId id="624" r:id="rId20"/>
    <p:sldId id="716" r:id="rId21"/>
    <p:sldId id="648" r:id="rId22"/>
    <p:sldId id="290" r:id="rId23"/>
  </p:sldIdLst>
  <p:sldSz cx="12192000" cy="6858000"/>
  <p:notesSz cx="7010400" cy="9296400"/>
  <p:embeddedFontLst>
    <p:embeddedFont>
      <p:font typeface="Britannic Bold" panose="020B0903060703020204" pitchFamily="34" charset="0"/>
      <p:regular r:id="rId25"/>
    </p:embeddedFont>
    <p:embeddedFont>
      <p:font typeface="Calibri" panose="020F0502020204030204" pitchFamily="34" charset="0"/>
      <p:regular r:id="rId26"/>
      <p:bold r:id="rId27"/>
      <p:italic r:id="rId28"/>
      <p:boldItalic r:id="rId29"/>
    </p:embeddedFont>
    <p:embeddedFont>
      <p:font typeface="Tahoma" panose="020B0604030504040204" pitchFamily="3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2">
          <p15:clr>
            <a:srgbClr val="A4A3A4"/>
          </p15:clr>
        </p15:guide>
        <p15:guide id="2" pos="384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94" roundtripDataSignature="AMtx7mgexckQOM3SSsPJA76y4iihafg6K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FECD82-5C9C-FA01-D14E-FAF2F3358BA3}" name="Chirag Merchant" initials="CM" userId="S::chiragmer@knights.ucf.edu::2e65ea2b-e51b-494c-89d0-7823a1e08fc7" providerId="AD"/>
  <p188:author id="{C91D55BF-C070-23EE-A8A4-99BED1FAE954}" name="Guest User" initials="GU" userId="S::urn:spo:anon#aabdacee1a91a2a2a849e7cac2d55e3ed5dd2baab58af73d8fce8801affc330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Erik Hemberg" initials="" lastIdx="6" clrIdx="0"/>
  <p:cmAuthor id="1" name="Bruce Mill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0893D-951E-7D08-50C1-DBD6FEC7D5D8}" v="334" dt="2023-09-28T19:28:53.167"/>
    <p1510:client id="{1B427F19-44B2-5953-1C17-03013E778EE5}" v="1" dt="2023-10-02T15:08:43.613"/>
    <p1510:client id="{279E1928-6297-B7D4-3C05-5461CB6B7370}" v="280" dt="2023-10-03T18:04:22.729"/>
    <p1510:client id="{27D58DD9-CB01-7781-8450-25784BC4EC7E}" v="96" dt="2023-10-01T02:54:52.939"/>
    <p1510:client id="{2F1E7AB1-2654-F55E-2C27-AAA1E94D08E1}" v="1" dt="2023-09-30T14:04:17.851"/>
    <p1510:client id="{354FCC83-768D-E48D-F81F-C1162931B930}" v="10" dt="2023-10-03T14:59:36.937"/>
    <p1510:client id="{3C22D7DA-F137-9740-8BEF-111E3A38581E}" v="40" dt="2023-10-02T20:01:37.212"/>
    <p1510:client id="{4410A1F4-A0CF-2549-62D4-C16E3532D07D}" v="991" dt="2023-10-02T21:41:10.488"/>
    <p1510:client id="{44DE3283-2E93-9254-496E-1434D8D0538C}" v="50" dt="2023-10-02T19:50:16.151"/>
    <p1510:client id="{50E9A7E3-A4F3-8FB9-C730-9DB172C8DC45}" v="180" dt="2023-09-30T17:10:11.911"/>
    <p1510:client id="{5FBEF2C4-8429-E793-E3D7-321B1CEF3457}" v="19" dt="2023-09-30T05:50:37.694"/>
    <p1510:client id="{7EACE923-25E2-8A5D-8D93-59477F70B880}" v="48" dt="2023-09-29T21:20:46.804"/>
    <p1510:client id="{8DFC67A3-73D2-6359-6AEB-D27FB83D7217}" v="373" dt="2023-09-30T04:59:52.253"/>
    <p1510:client id="{8FA37378-3A2B-045F-F303-B5CF23A7B156}" v="111" dt="2023-09-29T15:25:05.542"/>
    <p1510:client id="{92B5EBF1-811B-08C7-9B64-569CB4BA7095}" v="754" dt="2023-09-28T13:45:54.645"/>
    <p1510:client id="{9DEE9E2F-091E-3942-A7BB-744D3EF0B884}" v="4" dt="2023-09-05T22:38:26.812"/>
    <p1510:client id="{AA789227-043A-F500-5186-781B143CA1C2}" v="15" dt="2023-09-30T16:32:26.308"/>
    <p1510:client id="{B57F9758-2B53-6947-3417-8CCB4D8E2E7F}" v="473" dt="2023-09-30T05:46:42.919"/>
    <p1510:client id="{BA47C478-8115-50A9-A4FB-9B054E828173}" v="487" dt="2023-09-30T15:32:47.505"/>
    <p1510:client id="{C5443A4A-F785-9BCF-436F-557947617670}" v="59" dt="2023-10-03T13:45:26.945"/>
    <p1510:client id="{CA2FE008-2F32-2F99-4DF1-C373D1D1E130}" v="6" dt="2023-09-30T01:18:57.980"/>
    <p1510:client id="{CF6F9D4C-04F0-344A-FE5D-C61ED6DB650F}" v="377" dt="2023-09-21T14:40:09.485"/>
    <p1510:client id="{D2E751C7-6A8F-4DB3-AFD8-595F21E93133}" v="69" dt="2023-09-30T12:47:21.580"/>
    <p1510:client id="{EBF34C40-93EF-E3A8-B7B6-3C9CF5E7EC96}" v="4" dt="2023-09-14T03:53:03.191"/>
    <p1510:client id="{ED847D42-D76C-A166-772F-86CCD062D913}" v="1058" dt="2023-10-02T21:11:56.874"/>
    <p1510:client id="{EF214FFB-F0D9-C374-3108-14ADB9A0A03D}" v="235" dt="2023-10-03T22:30:39.474"/>
    <p1510:client id="{FBCA0AB7-8BD6-B1E9-7610-997D5AB0AF94}" v="56" dt="2023-09-14T14:27:04.199"/>
  </p1510:revLst>
</p1510:revInfo>
</file>

<file path=ppt/tableStyles.xml><?xml version="1.0" encoding="utf-8"?>
<a:tblStyleLst xmlns:a="http://schemas.openxmlformats.org/drawingml/2006/main" def="{E7BA28B3-D0BD-43DC-AEBF-4B659173A80D}">
  <a:tblStyle styleId="{E7BA28B3-D0BD-43DC-AEBF-4B659173A80D}" styleName="Table_0">
    <a:wholeTbl>
      <a:tcTxStyle b="off" i="off">
        <a:font>
          <a:latin typeface="Tahoma"/>
          <a:ea typeface="Tahoma"/>
          <a:cs typeface="Tahom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Tahoma"/>
          <a:ea typeface="Tahoma"/>
          <a:cs typeface="Tahoma"/>
        </a:font>
        <a:schemeClr val="lt1"/>
      </a:tcTxStyle>
      <a:tcStyle>
        <a:tcBdr/>
        <a:fill>
          <a:solidFill>
            <a:schemeClr val="accent1"/>
          </a:solidFill>
        </a:fill>
      </a:tcStyle>
    </a:lastCol>
    <a:firstCol>
      <a:tcTxStyle b="on" i="off">
        <a:font>
          <a:latin typeface="Tahoma"/>
          <a:ea typeface="Tahoma"/>
          <a:cs typeface="Tahoma"/>
        </a:font>
        <a:schemeClr val="lt1"/>
      </a:tcTxStyle>
      <a:tcStyle>
        <a:tcBdr/>
        <a:fill>
          <a:solidFill>
            <a:schemeClr val="accent1"/>
          </a:solidFill>
        </a:fill>
      </a:tcStyle>
    </a:firstCol>
    <a:lastRow>
      <a:tcTxStyle b="on" i="off">
        <a:font>
          <a:latin typeface="Tahoma"/>
          <a:ea typeface="Tahoma"/>
          <a:cs typeface="Tahom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ahoma"/>
          <a:ea typeface="Tahoma"/>
          <a:cs typeface="Tahom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F87181D-A148-4E04-9007-057BF6F2DF7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63"/>
    <p:restoredTop sz="94640"/>
  </p:normalViewPr>
  <p:slideViewPr>
    <p:cSldViewPr snapToGrid="0">
      <p:cViewPr varScale="1">
        <p:scale>
          <a:sx n="81" d="100"/>
          <a:sy n="81" d="100"/>
        </p:scale>
        <p:origin x="1027" y="62"/>
      </p:cViewPr>
      <p:guideLst>
        <p:guide orient="horz" pos="2162"/>
        <p:guide pos="3841"/>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21" Type="http://schemas.openxmlformats.org/officeDocument/2006/relationships/slide" Target="slides/slide19.xml"/><Relationship Id="rId9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9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94" Type="http://customschemas.google.com/relationships/presentationmetadata" Target="metadata"/><Relationship Id="rId99" Type="http://schemas.openxmlformats.org/officeDocument/2006/relationships/tableStyles" Target="tableStyles.xml"/><Relationship Id="rId101"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100" Type="http://schemas.microsoft.com/office/2015/10/relationships/revisionInfo" Target="revisionInfo.xml"/><Relationship Id="rId8" Type="http://schemas.openxmlformats.org/officeDocument/2006/relationships/slide" Target="slides/slide6.xml"/><Relationship Id="rId98" Type="http://schemas.openxmlformats.org/officeDocument/2006/relationships/theme" Target="theme/theme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rgbClr val="A5A5A5"/>
                </a:solidFill>
                <a:latin typeface="Tahoma"/>
                <a:ea typeface="Tahoma"/>
                <a:cs typeface="Tahoma"/>
                <a:sym typeface="Tahom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a:spLocks noGrp="1" noRot="1" noChangeAspect="1"/>
          </p:cNvSpPr>
          <p:nvPr>
            <p:ph type="sldImg" idx="2"/>
          </p:nvPr>
        </p:nvSpPr>
        <p:spPr>
          <a:xfrm>
            <a:off x="406400" y="895350"/>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a:spLocks noGrp="1"/>
          </p:cNvSpPr>
          <p:nvPr>
            <p:ph type="body" idx="1"/>
          </p:nvPr>
        </p:nvSpPr>
        <p:spPr>
          <a:xfrm>
            <a:off x="701040" y="4648200"/>
            <a:ext cx="5608320" cy="3950970"/>
          </a:xfrm>
          <a:prstGeom prst="rect">
            <a:avLst/>
          </a:prstGeom>
          <a:noFill/>
          <a:ln>
            <a:noFill/>
          </a:ln>
        </p:spPr>
        <p:txBody>
          <a:bodyPr spcFirstLastPara="1" wrap="square" lIns="93175" tIns="46575" rIns="93175" bIns="4657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L="914400" marR="0" lvl="1" indent="-228600" algn="l" rtl="0">
              <a:spcBef>
                <a:spcPts val="0"/>
              </a:spcBef>
              <a:spcAft>
                <a:spcPts val="0"/>
              </a:spcAft>
              <a:buSzPts val="1400"/>
              <a:buNone/>
              <a:defRPr sz="1200" b="0" i="0" u="none" strike="noStrike" cap="none">
                <a:solidFill>
                  <a:schemeClr val="dk1"/>
                </a:solidFill>
                <a:latin typeface="Tahoma"/>
                <a:ea typeface="Tahoma"/>
                <a:cs typeface="Tahoma"/>
                <a:sym typeface="Tahoma"/>
              </a:defRPr>
            </a:lvl2pPr>
            <a:lvl3pPr marL="1371600" marR="0" lvl="2" indent="-228600" algn="l" rtl="0">
              <a:spcBef>
                <a:spcPts val="0"/>
              </a:spcBef>
              <a:spcAft>
                <a:spcPts val="0"/>
              </a:spcAft>
              <a:buSzPts val="1400"/>
              <a:buNone/>
              <a:defRPr sz="1200" b="0" i="0" u="none" strike="noStrike" cap="none">
                <a:solidFill>
                  <a:schemeClr val="dk1"/>
                </a:solidFill>
                <a:latin typeface="Tahoma"/>
                <a:ea typeface="Tahoma"/>
                <a:cs typeface="Tahoma"/>
                <a:sym typeface="Tahoma"/>
              </a:defRPr>
            </a:lvl3pPr>
            <a:lvl4pPr marL="1828800" marR="0" lvl="3" indent="-228600" algn="l" rtl="0">
              <a:spcBef>
                <a:spcPts val="0"/>
              </a:spcBef>
              <a:spcAft>
                <a:spcPts val="0"/>
              </a:spcAft>
              <a:buSzPts val="1400"/>
              <a:buNone/>
              <a:defRPr sz="1200" b="0" i="0" u="none" strike="noStrike" cap="none">
                <a:solidFill>
                  <a:schemeClr val="dk1"/>
                </a:solidFill>
                <a:latin typeface="Tahoma"/>
                <a:ea typeface="Tahoma"/>
                <a:cs typeface="Tahoma"/>
                <a:sym typeface="Tahoma"/>
              </a:defRPr>
            </a:lvl4pPr>
            <a:lvl5pPr marL="2286000" marR="0" lvl="4" indent="-228600" algn="l" rtl="0">
              <a:spcBef>
                <a:spcPts val="0"/>
              </a:spcBef>
              <a:spcAft>
                <a:spcPts val="0"/>
              </a:spcAft>
              <a:buSzPts val="1400"/>
              <a:buNone/>
              <a:defRPr sz="1200" b="0" i="0" u="none" strike="noStrike" cap="none">
                <a:solidFill>
                  <a:schemeClr val="dk1"/>
                </a:solidFill>
                <a:latin typeface="Tahoma"/>
                <a:ea typeface="Tahoma"/>
                <a:cs typeface="Tahoma"/>
                <a:sym typeface="Tahoma"/>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rgbClr val="A5A5A5"/>
                </a:solidFill>
                <a:latin typeface="Tahoma"/>
                <a:ea typeface="Tahoma"/>
                <a:cs typeface="Tahoma"/>
                <a:sym typeface="Tahom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A5A5A5"/>
                </a:solidFill>
                <a:latin typeface="Tahoma"/>
                <a:ea typeface="Tahoma"/>
                <a:cs typeface="Tahoma"/>
                <a:sym typeface="Tahoma"/>
              </a:rPr>
              <a:t>‹#›</a:t>
            </a:fld>
            <a:endParaRPr sz="1200" b="0" i="0" u="none" strike="noStrike" cap="none">
              <a:solidFill>
                <a:srgbClr val="A5A5A5"/>
              </a:solidFill>
              <a:latin typeface="Tahoma"/>
              <a:ea typeface="Tahoma"/>
              <a:cs typeface="Tahoma"/>
              <a:sym typeface="Tahoma"/>
            </a:endParaRPr>
          </a:p>
        </p:txBody>
      </p:sp>
      <p:pic>
        <p:nvPicPr>
          <p:cNvPr id="8" name="Google Shape;8;n" descr="TITLE-HEADER LOGO.png"/>
          <p:cNvPicPr preferRelativeResize="0"/>
          <p:nvPr/>
        </p:nvPicPr>
        <p:blipFill rotWithShape="1">
          <a:blip r:embed="rId2">
            <a:alphaModFix/>
          </a:blip>
          <a:srcRect/>
          <a:stretch/>
        </p:blipFill>
        <p:spPr>
          <a:xfrm>
            <a:off x="155787" y="-77470"/>
            <a:ext cx="1582209" cy="1084580"/>
          </a:xfrm>
          <a:prstGeom prst="rect">
            <a:avLst/>
          </a:prstGeom>
          <a:noFill/>
          <a:ln>
            <a:noFill/>
          </a:ln>
        </p:spPr>
      </p:pic>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notes"/>
          <p:cNvSpPr txBox="1">
            <a:spLocks noGrp="1"/>
          </p:cNvSpPr>
          <p:nvPr>
            <p:ph type="body" idx="1"/>
          </p:nvPr>
        </p:nvSpPr>
        <p:spPr>
          <a:xfrm>
            <a:off x="701040" y="4648200"/>
            <a:ext cx="5608320" cy="395097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3" name="Google Shape;143;p1:notes"/>
          <p:cNvSpPr>
            <a:spLocks noGrp="1" noRot="1" noChangeAspect="1"/>
          </p:cNvSpPr>
          <p:nvPr>
            <p:ph type="sldImg" idx="2"/>
          </p:nvPr>
        </p:nvSpPr>
        <p:spPr>
          <a:xfrm>
            <a:off x="406400" y="89535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701040" y="4648200"/>
            <a:ext cx="5608320" cy="395097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64" name="Google Shape;164;p3:notes"/>
          <p:cNvSpPr>
            <a:spLocks noGrp="1" noRot="1" noChangeAspect="1"/>
          </p:cNvSpPr>
          <p:nvPr>
            <p:ph type="sldImg" idx="2"/>
          </p:nvPr>
        </p:nvSpPr>
        <p:spPr>
          <a:xfrm>
            <a:off x="406400" y="89535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701040" y="4648200"/>
            <a:ext cx="5608320" cy="395097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3" name="Google Shape;153;p2:notes"/>
          <p:cNvSpPr>
            <a:spLocks noGrp="1" noRot="1" noChangeAspect="1"/>
          </p:cNvSpPr>
          <p:nvPr>
            <p:ph type="sldImg" idx="2"/>
          </p:nvPr>
        </p:nvSpPr>
        <p:spPr>
          <a:xfrm>
            <a:off x="406400" y="89535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701040" y="4648200"/>
            <a:ext cx="5608320" cy="395097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64" name="Google Shape;164;p3:notes"/>
          <p:cNvSpPr>
            <a:spLocks noGrp="1" noRot="1" noChangeAspect="1"/>
          </p:cNvSpPr>
          <p:nvPr>
            <p:ph type="sldImg" idx="2"/>
          </p:nvPr>
        </p:nvSpPr>
        <p:spPr>
          <a:xfrm>
            <a:off x="406400" y="89535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3423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A5A5A5"/>
                </a:solidFill>
                <a:latin typeface="Tahoma"/>
                <a:ea typeface="Tahoma"/>
                <a:cs typeface="Tahoma"/>
                <a:sym typeface="Tahoma"/>
              </a:rPr>
              <a:t>10</a:t>
            </a:fld>
            <a:endParaRPr lang="en-US" sz="1200" b="0" i="0" u="none" strike="noStrike" cap="none">
              <a:solidFill>
                <a:srgbClr val="A5A5A5"/>
              </a:solidFill>
              <a:latin typeface="Tahoma"/>
              <a:ea typeface="Tahoma"/>
              <a:cs typeface="Tahoma"/>
              <a:sym typeface="Tahoma"/>
            </a:endParaRPr>
          </a:p>
        </p:txBody>
      </p:sp>
    </p:spTree>
    <p:extLst>
      <p:ext uri="{BB962C8B-B14F-4D97-AF65-F5344CB8AC3E}">
        <p14:creationId xmlns:p14="http://schemas.microsoft.com/office/powerpoint/2010/main" val="2888877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51fcdd615_0_435:notes"/>
          <p:cNvSpPr>
            <a:spLocks noGrp="1" noRot="1" noChangeAspect="1"/>
          </p:cNvSpPr>
          <p:nvPr>
            <p:ph type="sldImg" idx="2"/>
          </p:nvPr>
        </p:nvSpPr>
        <p:spPr>
          <a:xfrm>
            <a:off x="406400" y="895350"/>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1e51fcdd615_0_435:notes"/>
          <p:cNvSpPr txBox="1">
            <a:spLocks noGrp="1"/>
          </p:cNvSpPr>
          <p:nvPr>
            <p:ph type="body" idx="1"/>
          </p:nvPr>
        </p:nvSpPr>
        <p:spPr>
          <a:xfrm>
            <a:off x="701040" y="4648200"/>
            <a:ext cx="5608200" cy="39510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114" name="Google Shape;114;g1e51fcdd615_0_435: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5:notes"/>
          <p:cNvSpPr txBox="1">
            <a:spLocks noGrp="1"/>
          </p:cNvSpPr>
          <p:nvPr>
            <p:ph type="body" idx="1"/>
          </p:nvPr>
        </p:nvSpPr>
        <p:spPr>
          <a:xfrm>
            <a:off x="701040" y="4648200"/>
            <a:ext cx="5608320" cy="395097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419" name="Google Shape;419;p35:notes"/>
          <p:cNvSpPr>
            <a:spLocks noGrp="1" noRot="1" noChangeAspect="1"/>
          </p:cNvSpPr>
          <p:nvPr>
            <p:ph type="sldImg" idx="2"/>
          </p:nvPr>
        </p:nvSpPr>
        <p:spPr>
          <a:xfrm>
            <a:off x="406400" y="89535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8:notes"/>
          <p:cNvSpPr txBox="1">
            <a:spLocks noGrp="1"/>
          </p:cNvSpPr>
          <p:nvPr>
            <p:ph type="body" idx="1"/>
          </p:nvPr>
        </p:nvSpPr>
        <p:spPr>
          <a:xfrm>
            <a:off x="701040" y="4648200"/>
            <a:ext cx="5608320" cy="395097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449" name="Google Shape;449;p38:notes"/>
          <p:cNvSpPr>
            <a:spLocks noGrp="1" noRot="1" noChangeAspect="1"/>
          </p:cNvSpPr>
          <p:nvPr>
            <p:ph type="sldImg" idx="2"/>
          </p:nvPr>
        </p:nvSpPr>
        <p:spPr>
          <a:xfrm>
            <a:off x="406400" y="89535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Slide">
  <p:cSld name="Title_Slide">
    <p:spTree>
      <p:nvGrpSpPr>
        <p:cNvPr id="1" name="Shape 15"/>
        <p:cNvGrpSpPr/>
        <p:nvPr/>
      </p:nvGrpSpPr>
      <p:grpSpPr>
        <a:xfrm>
          <a:off x="0" y="0"/>
          <a:ext cx="0" cy="0"/>
          <a:chOff x="0" y="0"/>
          <a:chExt cx="0" cy="0"/>
        </a:xfrm>
      </p:grpSpPr>
      <p:sp>
        <p:nvSpPr>
          <p:cNvPr id="16" name="Google Shape;16;p40"/>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0"/>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 name="Google Shape;18;p40"/>
          <p:cNvSpPr txBox="1">
            <a:spLocks noGrp="1"/>
          </p:cNvSpPr>
          <p:nvPr>
            <p:ph type="ctrTitle"/>
          </p:nvPr>
        </p:nvSpPr>
        <p:spPr>
          <a:xfrm>
            <a:off x="910167" y="1456511"/>
            <a:ext cx="103632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2400"/>
              <a:buFont typeface="Tahoma"/>
              <a:buNone/>
              <a:defRPr sz="2400" b="1">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0"/>
          <p:cNvSpPr txBox="1">
            <a:spLocks noGrp="1"/>
          </p:cNvSpPr>
          <p:nvPr>
            <p:ph type="subTitle" idx="1"/>
          </p:nvPr>
        </p:nvSpPr>
        <p:spPr>
          <a:xfrm>
            <a:off x="1828800" y="2057400"/>
            <a:ext cx="8534400" cy="1752600"/>
          </a:xfrm>
          <a:prstGeom prst="rect">
            <a:avLst/>
          </a:prstGeom>
          <a:noFill/>
          <a:ln>
            <a:noFill/>
          </a:ln>
        </p:spPr>
        <p:txBody>
          <a:bodyPr spcFirstLastPara="1" wrap="square" lIns="91425" tIns="45700" rIns="91425" bIns="45700" anchor="t" anchorCtr="0">
            <a:noAutofit/>
          </a:bodyPr>
          <a:lstStyle>
            <a:lvl1pPr lvl="0" algn="ctr">
              <a:spcBef>
                <a:spcPts val="360"/>
              </a:spcBef>
              <a:spcAft>
                <a:spcPts val="0"/>
              </a:spcAft>
              <a:buClr>
                <a:schemeClr val="dk1"/>
              </a:buClr>
              <a:buSzPts val="1800"/>
              <a:buNone/>
              <a:defRPr sz="1800">
                <a:latin typeface="Tahoma"/>
                <a:ea typeface="Tahoma"/>
                <a:cs typeface="Tahoma"/>
                <a:sym typeface="Tahoma"/>
              </a:defRPr>
            </a:lvl1pPr>
            <a:lvl2pPr lvl="1" algn="ctr">
              <a:spcBef>
                <a:spcPts val="360"/>
              </a:spcBef>
              <a:spcAft>
                <a:spcPts val="0"/>
              </a:spcAft>
              <a:buClr>
                <a:schemeClr val="dk1"/>
              </a:buClr>
              <a:buSzPts val="1800"/>
              <a:buNone/>
              <a:defRPr/>
            </a:lvl2pPr>
            <a:lvl3pPr lvl="2" algn="ctr">
              <a:spcBef>
                <a:spcPts val="320"/>
              </a:spcBef>
              <a:spcAft>
                <a:spcPts val="0"/>
              </a:spcAft>
              <a:buClr>
                <a:schemeClr val="dk1"/>
              </a:buClr>
              <a:buSzPts val="1600"/>
              <a:buNone/>
              <a:defRPr/>
            </a:lvl3pPr>
            <a:lvl4pPr lvl="3" algn="ctr">
              <a:spcBef>
                <a:spcPts val="280"/>
              </a:spcBef>
              <a:spcAft>
                <a:spcPts val="0"/>
              </a:spcAft>
              <a:buClr>
                <a:schemeClr val="dk1"/>
              </a:buClr>
              <a:buSzPts val="1400"/>
              <a:buNone/>
              <a:defRPr/>
            </a:lvl4pPr>
            <a:lvl5pPr lvl="4" algn="ctr">
              <a:spcBef>
                <a:spcPts val="280"/>
              </a:spcBef>
              <a:spcAft>
                <a:spcPts val="0"/>
              </a:spcAft>
              <a:buClr>
                <a:schemeClr val="dk1"/>
              </a:buClr>
              <a:buSzPts val="1400"/>
              <a:buNone/>
              <a:defRPr/>
            </a:lvl5pPr>
            <a:lvl6pPr lvl="5" algn="ctr">
              <a:spcBef>
                <a:spcPts val="400"/>
              </a:spcBef>
              <a:spcAft>
                <a:spcPts val="0"/>
              </a:spcAft>
              <a:buClr>
                <a:schemeClr val="dk1"/>
              </a:buClr>
              <a:buSzPts val="2000"/>
              <a:buNone/>
              <a:defRPr/>
            </a:lvl6pPr>
            <a:lvl7pPr lvl="6" algn="ctr">
              <a:spcBef>
                <a:spcPts val="400"/>
              </a:spcBef>
              <a:spcAft>
                <a:spcPts val="0"/>
              </a:spcAft>
              <a:buClr>
                <a:schemeClr val="dk1"/>
              </a:buClr>
              <a:buSzPts val="2000"/>
              <a:buNone/>
              <a:defRPr/>
            </a:lvl7pPr>
            <a:lvl8pPr lvl="7" algn="ctr">
              <a:spcBef>
                <a:spcPts val="400"/>
              </a:spcBef>
              <a:spcAft>
                <a:spcPts val="0"/>
              </a:spcAft>
              <a:buClr>
                <a:schemeClr val="dk1"/>
              </a:buClr>
              <a:buSzPts val="2000"/>
              <a:buNone/>
              <a:defRPr/>
            </a:lvl8pPr>
            <a:lvl9pPr lvl="8" algn="ctr">
              <a:spcBef>
                <a:spcPts val="400"/>
              </a:spcBef>
              <a:spcAft>
                <a:spcPts val="0"/>
              </a:spcAft>
              <a:buClr>
                <a:schemeClr val="dk1"/>
              </a:buClr>
              <a:buSzPts val="2000"/>
              <a:buNone/>
              <a:defRPr/>
            </a:lvl9pPr>
          </a:lstStyle>
          <a:p>
            <a:endParaRPr/>
          </a:p>
        </p:txBody>
      </p:sp>
      <p:cxnSp>
        <p:nvCxnSpPr>
          <p:cNvPr id="20" name="Google Shape;20;p40"/>
          <p:cNvCxnSpPr/>
          <p:nvPr/>
        </p:nvCxnSpPr>
        <p:spPr>
          <a:xfrm>
            <a:off x="508000" y="1979616"/>
            <a:ext cx="11176000" cy="1587"/>
          </a:xfrm>
          <a:prstGeom prst="straightConnector1">
            <a:avLst/>
          </a:prstGeom>
          <a:noFill/>
          <a:ln w="22225" cap="flat" cmpd="sng">
            <a:solidFill>
              <a:srgbClr val="0F5E90"/>
            </a:solidFill>
            <a:prstDash val="solid"/>
            <a:round/>
            <a:headEnd type="none" w="med" len="med"/>
            <a:tailEnd type="none" w="med" len="med"/>
          </a:ln>
        </p:spPr>
      </p:cxnSp>
      <p:sp>
        <p:nvSpPr>
          <p:cNvPr id="21" name="Google Shape;21;p40"/>
          <p:cNvSpPr txBox="1">
            <a:spLocks noGrp="1"/>
          </p:cNvSpPr>
          <p:nvPr>
            <p:ph type="body" idx="2"/>
          </p:nvPr>
        </p:nvSpPr>
        <p:spPr>
          <a:xfrm>
            <a:off x="1834195" y="4049487"/>
            <a:ext cx="8524567" cy="720221"/>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Clr>
                <a:srgbClr val="A5A5A5"/>
              </a:buClr>
              <a:buSzPts val="1600"/>
              <a:buNone/>
              <a:defRPr sz="1600">
                <a:solidFill>
                  <a:srgbClr val="A5A5A5"/>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40"/>
          <p:cNvSpPr txBox="1">
            <a:spLocks noGrp="1"/>
          </p:cNvSpPr>
          <p:nvPr>
            <p:ph type="body" idx="3"/>
          </p:nvPr>
        </p:nvSpPr>
        <p:spPr>
          <a:xfrm>
            <a:off x="3653367" y="4790049"/>
            <a:ext cx="4876799" cy="322825"/>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Clr>
                <a:srgbClr val="A5A5A5"/>
              </a:buClr>
              <a:buSzPts val="1600"/>
              <a:buNone/>
              <a:defRPr sz="1600">
                <a:solidFill>
                  <a:srgbClr val="A5A5A5"/>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3" name="Google Shape;23;p40"/>
          <p:cNvPicPr preferRelativeResize="0"/>
          <p:nvPr/>
        </p:nvPicPr>
        <p:blipFill rotWithShape="1">
          <a:blip r:embed="rId2">
            <a:alphaModFix/>
          </a:blip>
          <a:srcRect/>
          <a:stretch/>
        </p:blipFill>
        <p:spPr>
          <a:xfrm>
            <a:off x="9765680" y="199298"/>
            <a:ext cx="1847974" cy="89808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_Three_Columns">
  <p:cSld name="Custom_Three_Columns">
    <p:spTree>
      <p:nvGrpSpPr>
        <p:cNvPr id="1" name="Shape 101"/>
        <p:cNvGrpSpPr/>
        <p:nvPr/>
      </p:nvGrpSpPr>
      <p:grpSpPr>
        <a:xfrm>
          <a:off x="0" y="0"/>
          <a:ext cx="0" cy="0"/>
          <a:chOff x="0" y="0"/>
          <a:chExt cx="0" cy="0"/>
        </a:xfrm>
      </p:grpSpPr>
      <p:sp>
        <p:nvSpPr>
          <p:cNvPr id="102" name="Google Shape;102;p54"/>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54"/>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54"/>
          <p:cNvSpPr txBox="1">
            <a:spLocks noGrp="1"/>
          </p:cNvSpPr>
          <p:nvPr>
            <p:ph type="body" idx="1"/>
          </p:nvPr>
        </p:nvSpPr>
        <p:spPr>
          <a:xfrm>
            <a:off x="609600" y="1066800"/>
            <a:ext cx="35560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5" name="Google Shape;105;p54"/>
          <p:cNvSpPr txBox="1">
            <a:spLocks noGrp="1"/>
          </p:cNvSpPr>
          <p:nvPr>
            <p:ph type="body" idx="2"/>
          </p:nvPr>
        </p:nvSpPr>
        <p:spPr>
          <a:xfrm>
            <a:off x="4368800" y="1066800"/>
            <a:ext cx="35560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6" name="Google Shape;106;p54"/>
          <p:cNvSpPr txBox="1">
            <a:spLocks noGrp="1"/>
          </p:cNvSpPr>
          <p:nvPr>
            <p:ph type="body" idx="3"/>
          </p:nvPr>
        </p:nvSpPr>
        <p:spPr>
          <a:xfrm>
            <a:off x="8128000" y="1066800"/>
            <a:ext cx="35560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7" name="Google Shape;107;p54"/>
          <p:cNvSpPr txBox="1">
            <a:spLocks noGrp="1"/>
          </p:cNvSpPr>
          <p:nvPr>
            <p:ph type="ctrTitle"/>
          </p:nvPr>
        </p:nvSpPr>
        <p:spPr>
          <a:xfrm>
            <a:off x="381000" y="151418"/>
            <a:ext cx="10326624" cy="61264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2400"/>
              <a:buFont typeface="Tahoma"/>
              <a:buNone/>
              <a:defRPr sz="2400" b="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08" name="Google Shape;108;p54"/>
          <p:cNvCxnSpPr/>
          <p:nvPr/>
        </p:nvCxnSpPr>
        <p:spPr>
          <a:xfrm>
            <a:off x="381000" y="841689"/>
            <a:ext cx="11302999" cy="0"/>
          </a:xfrm>
          <a:prstGeom prst="straightConnector1">
            <a:avLst/>
          </a:prstGeom>
          <a:noFill/>
          <a:ln w="22225" cap="flat" cmpd="sng">
            <a:solidFill>
              <a:srgbClr val="0F5E90"/>
            </a:solidFill>
            <a:prstDash val="solid"/>
            <a:round/>
            <a:headEnd type="none" w="med" len="med"/>
            <a:tailEnd type="none" w="med" len="med"/>
          </a:ln>
        </p:spPr>
      </p:cxnSp>
      <p:pic>
        <p:nvPicPr>
          <p:cNvPr id="109" name="Google Shape;109;p54"/>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_Four_Boxes">
  <p:cSld name="Custom_Four_Boxes">
    <p:spTree>
      <p:nvGrpSpPr>
        <p:cNvPr id="1" name="Shape 110"/>
        <p:cNvGrpSpPr/>
        <p:nvPr/>
      </p:nvGrpSpPr>
      <p:grpSpPr>
        <a:xfrm>
          <a:off x="0" y="0"/>
          <a:ext cx="0" cy="0"/>
          <a:chOff x="0" y="0"/>
          <a:chExt cx="0" cy="0"/>
        </a:xfrm>
      </p:grpSpPr>
      <p:sp>
        <p:nvSpPr>
          <p:cNvPr id="111" name="Google Shape;111;p55"/>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5"/>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3" name="Google Shape;113;p55"/>
          <p:cNvSpPr txBox="1">
            <a:spLocks noGrp="1"/>
          </p:cNvSpPr>
          <p:nvPr>
            <p:ph type="body" idx="1"/>
          </p:nvPr>
        </p:nvSpPr>
        <p:spPr>
          <a:xfrm>
            <a:off x="609604" y="1066800"/>
            <a:ext cx="5377545" cy="2362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4" name="Google Shape;114;p55"/>
          <p:cNvSpPr txBox="1">
            <a:spLocks noGrp="1"/>
          </p:cNvSpPr>
          <p:nvPr>
            <p:ph type="body" idx="2"/>
          </p:nvPr>
        </p:nvSpPr>
        <p:spPr>
          <a:xfrm>
            <a:off x="6193975" y="1066800"/>
            <a:ext cx="5490031" cy="2362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5" name="Google Shape;115;p55"/>
          <p:cNvSpPr txBox="1">
            <a:spLocks noGrp="1"/>
          </p:cNvSpPr>
          <p:nvPr>
            <p:ph type="body" idx="3"/>
          </p:nvPr>
        </p:nvSpPr>
        <p:spPr>
          <a:xfrm>
            <a:off x="6193970" y="3521528"/>
            <a:ext cx="5490031" cy="2362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55"/>
          <p:cNvSpPr txBox="1">
            <a:spLocks noGrp="1"/>
          </p:cNvSpPr>
          <p:nvPr>
            <p:ph type="body" idx="4"/>
          </p:nvPr>
        </p:nvSpPr>
        <p:spPr>
          <a:xfrm>
            <a:off x="605976" y="3529693"/>
            <a:ext cx="5377545" cy="2362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55"/>
          <p:cNvSpPr txBox="1">
            <a:spLocks noGrp="1"/>
          </p:cNvSpPr>
          <p:nvPr>
            <p:ph type="ctrTitle"/>
          </p:nvPr>
        </p:nvSpPr>
        <p:spPr>
          <a:xfrm>
            <a:off x="381000" y="151418"/>
            <a:ext cx="10422239" cy="61264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2400"/>
              <a:buFont typeface="Tahoma"/>
              <a:buNone/>
              <a:defRPr sz="2400" b="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18" name="Google Shape;118;p55"/>
          <p:cNvCxnSpPr/>
          <p:nvPr/>
        </p:nvCxnSpPr>
        <p:spPr>
          <a:xfrm>
            <a:off x="381000" y="841689"/>
            <a:ext cx="11302999" cy="0"/>
          </a:xfrm>
          <a:prstGeom prst="straightConnector1">
            <a:avLst/>
          </a:prstGeom>
          <a:noFill/>
          <a:ln w="22225" cap="flat" cmpd="sng">
            <a:solidFill>
              <a:srgbClr val="0F5E90"/>
            </a:solidFill>
            <a:prstDash val="solid"/>
            <a:round/>
            <a:headEnd type="none" w="med" len="med"/>
            <a:tailEnd type="none" w="med" len="med"/>
          </a:ln>
        </p:spPr>
      </p:cxnSp>
      <p:pic>
        <p:nvPicPr>
          <p:cNvPr id="119" name="Google Shape;119;p55"/>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_Six_Boxes">
  <p:cSld name="Custom_Six_Boxes">
    <p:spTree>
      <p:nvGrpSpPr>
        <p:cNvPr id="1" name="Shape 120"/>
        <p:cNvGrpSpPr/>
        <p:nvPr/>
      </p:nvGrpSpPr>
      <p:grpSpPr>
        <a:xfrm>
          <a:off x="0" y="0"/>
          <a:ext cx="0" cy="0"/>
          <a:chOff x="0" y="0"/>
          <a:chExt cx="0" cy="0"/>
        </a:xfrm>
      </p:grpSpPr>
      <p:sp>
        <p:nvSpPr>
          <p:cNvPr id="121" name="Google Shape;121;p56"/>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6"/>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56"/>
          <p:cNvSpPr txBox="1">
            <a:spLocks noGrp="1"/>
          </p:cNvSpPr>
          <p:nvPr>
            <p:ph type="body" idx="1"/>
          </p:nvPr>
        </p:nvSpPr>
        <p:spPr>
          <a:xfrm>
            <a:off x="609600" y="1066800"/>
            <a:ext cx="3556000" cy="2362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56"/>
          <p:cNvSpPr txBox="1">
            <a:spLocks noGrp="1"/>
          </p:cNvSpPr>
          <p:nvPr>
            <p:ph type="body" idx="2"/>
          </p:nvPr>
        </p:nvSpPr>
        <p:spPr>
          <a:xfrm>
            <a:off x="4368800" y="1066800"/>
            <a:ext cx="3556000" cy="2362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56"/>
          <p:cNvSpPr txBox="1">
            <a:spLocks noGrp="1"/>
          </p:cNvSpPr>
          <p:nvPr>
            <p:ph type="body" idx="3"/>
          </p:nvPr>
        </p:nvSpPr>
        <p:spPr>
          <a:xfrm>
            <a:off x="616857" y="3535137"/>
            <a:ext cx="3556000" cy="2359479"/>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56"/>
          <p:cNvSpPr txBox="1">
            <a:spLocks noGrp="1"/>
          </p:cNvSpPr>
          <p:nvPr>
            <p:ph type="body" idx="4"/>
          </p:nvPr>
        </p:nvSpPr>
        <p:spPr>
          <a:xfrm>
            <a:off x="8120743" y="1066800"/>
            <a:ext cx="3556000" cy="2362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56"/>
          <p:cNvSpPr txBox="1">
            <a:spLocks noGrp="1"/>
          </p:cNvSpPr>
          <p:nvPr>
            <p:ph type="body" idx="5"/>
          </p:nvPr>
        </p:nvSpPr>
        <p:spPr>
          <a:xfrm>
            <a:off x="8128000" y="3535137"/>
            <a:ext cx="3556000" cy="2359479"/>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56"/>
          <p:cNvSpPr txBox="1">
            <a:spLocks noGrp="1"/>
          </p:cNvSpPr>
          <p:nvPr>
            <p:ph type="body" idx="6"/>
          </p:nvPr>
        </p:nvSpPr>
        <p:spPr>
          <a:xfrm>
            <a:off x="4376059" y="3537858"/>
            <a:ext cx="3556000" cy="2362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56"/>
          <p:cNvSpPr txBox="1">
            <a:spLocks noGrp="1"/>
          </p:cNvSpPr>
          <p:nvPr>
            <p:ph type="ctrTitle"/>
          </p:nvPr>
        </p:nvSpPr>
        <p:spPr>
          <a:xfrm>
            <a:off x="381000" y="151418"/>
            <a:ext cx="10335768" cy="61264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2400"/>
              <a:buFont typeface="Tahoma"/>
              <a:buNone/>
              <a:defRPr sz="2400" b="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0" name="Google Shape;130;p56"/>
          <p:cNvCxnSpPr/>
          <p:nvPr/>
        </p:nvCxnSpPr>
        <p:spPr>
          <a:xfrm>
            <a:off x="381000" y="841689"/>
            <a:ext cx="11302999" cy="0"/>
          </a:xfrm>
          <a:prstGeom prst="straightConnector1">
            <a:avLst/>
          </a:prstGeom>
          <a:noFill/>
          <a:ln w="22225" cap="flat" cmpd="sng">
            <a:solidFill>
              <a:srgbClr val="0F5E90"/>
            </a:solidFill>
            <a:prstDash val="solid"/>
            <a:round/>
            <a:headEnd type="none" w="med" len="med"/>
            <a:tailEnd type="none" w="med" len="med"/>
          </a:ln>
        </p:spPr>
      </p:cxnSp>
      <p:pic>
        <p:nvPicPr>
          <p:cNvPr id="131" name="Google Shape;131;p56"/>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_Caption">
  <p:cSld name="Custom_Caption">
    <p:spTree>
      <p:nvGrpSpPr>
        <p:cNvPr id="1" name="Shape 132"/>
        <p:cNvGrpSpPr/>
        <p:nvPr/>
      </p:nvGrpSpPr>
      <p:grpSpPr>
        <a:xfrm>
          <a:off x="0" y="0"/>
          <a:ext cx="0" cy="0"/>
          <a:chOff x="0" y="0"/>
          <a:chExt cx="0" cy="0"/>
        </a:xfrm>
      </p:grpSpPr>
      <p:sp>
        <p:nvSpPr>
          <p:cNvPr id="133" name="Google Shape;133;p57"/>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57"/>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5" name="Google Shape;135;p57"/>
          <p:cNvSpPr txBox="1">
            <a:spLocks noGrp="1"/>
          </p:cNvSpPr>
          <p:nvPr>
            <p:ph type="body" idx="1"/>
          </p:nvPr>
        </p:nvSpPr>
        <p:spPr>
          <a:xfrm>
            <a:off x="4713516" y="1066801"/>
            <a:ext cx="6970485" cy="4811486"/>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57"/>
          <p:cNvSpPr txBox="1">
            <a:spLocks noGrp="1"/>
          </p:cNvSpPr>
          <p:nvPr>
            <p:ph type="body" idx="2"/>
          </p:nvPr>
        </p:nvSpPr>
        <p:spPr>
          <a:xfrm>
            <a:off x="751422" y="1763489"/>
            <a:ext cx="3831468" cy="411502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57"/>
          <p:cNvSpPr txBox="1">
            <a:spLocks noGrp="1"/>
          </p:cNvSpPr>
          <p:nvPr>
            <p:ph type="body" idx="3"/>
          </p:nvPr>
        </p:nvSpPr>
        <p:spPr>
          <a:xfrm>
            <a:off x="762002" y="1066800"/>
            <a:ext cx="3828143" cy="6966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None/>
              <a:defRPr sz="2000" b="1"/>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57"/>
          <p:cNvSpPr txBox="1">
            <a:spLocks noGrp="1"/>
          </p:cNvSpPr>
          <p:nvPr>
            <p:ph type="ctrTitle"/>
          </p:nvPr>
        </p:nvSpPr>
        <p:spPr>
          <a:xfrm>
            <a:off x="381000" y="151418"/>
            <a:ext cx="10422239" cy="61264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2400"/>
              <a:buFont typeface="Tahoma"/>
              <a:buNone/>
              <a:defRPr sz="2400" b="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57"/>
          <p:cNvCxnSpPr/>
          <p:nvPr/>
        </p:nvCxnSpPr>
        <p:spPr>
          <a:xfrm>
            <a:off x="381000" y="841689"/>
            <a:ext cx="11302999" cy="0"/>
          </a:xfrm>
          <a:prstGeom prst="straightConnector1">
            <a:avLst/>
          </a:prstGeom>
          <a:noFill/>
          <a:ln w="22225" cap="flat" cmpd="sng">
            <a:solidFill>
              <a:srgbClr val="0F5E90"/>
            </a:solidFill>
            <a:prstDash val="solid"/>
            <a:round/>
            <a:headEnd type="none" w="med" len="med"/>
            <a:tailEnd type="none" w="med" len="med"/>
          </a:ln>
        </p:spPr>
      </p:cxnSp>
      <p:pic>
        <p:nvPicPr>
          <p:cNvPr id="140" name="Google Shape;140;p57"/>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43"/>
        <p:cNvGrpSpPr/>
        <p:nvPr/>
      </p:nvGrpSpPr>
      <p:grpSpPr>
        <a:xfrm>
          <a:off x="0" y="0"/>
          <a:ext cx="0" cy="0"/>
          <a:chOff x="0" y="0"/>
          <a:chExt cx="0" cy="0"/>
        </a:xfrm>
      </p:grpSpPr>
      <p:sp>
        <p:nvSpPr>
          <p:cNvPr id="44" name="Google Shape;44;p44"/>
          <p:cNvSpPr txBox="1">
            <a:spLocks noGrp="1"/>
          </p:cNvSpPr>
          <p:nvPr>
            <p:ph type="title"/>
          </p:nvPr>
        </p:nvSpPr>
        <p:spPr>
          <a:xfrm>
            <a:off x="152400" y="228600"/>
            <a:ext cx="11887200" cy="609600"/>
          </a:xfrm>
          <a:prstGeom prst="rect">
            <a:avLst/>
          </a:prstGeom>
          <a:noFill/>
          <a:ln>
            <a:noFill/>
          </a:ln>
        </p:spPr>
        <p:txBody>
          <a:bodyPr spcFirstLastPara="1" wrap="square" lIns="91425" tIns="45700" rIns="91425" bIns="45700" anchor="ctr" anchorCtr="1">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4"/>
          <p:cNvSpPr txBox="1">
            <a:spLocks noGrp="1"/>
          </p:cNvSpPr>
          <p:nvPr>
            <p:ph type="body" idx="1"/>
          </p:nvPr>
        </p:nvSpPr>
        <p:spPr>
          <a:xfrm>
            <a:off x="3048000" y="6248400"/>
            <a:ext cx="6096000" cy="457200"/>
          </a:xfrm>
          <a:prstGeom prst="rect">
            <a:avLst/>
          </a:prstGeom>
          <a:noFill/>
          <a:ln>
            <a:noFill/>
          </a:ln>
        </p:spPr>
        <p:txBody>
          <a:bodyPr spcFirstLastPara="1" wrap="square" lIns="91425" tIns="45700" rIns="91425" bIns="45700" anchor="t" anchorCtr="0">
            <a:noAutofit/>
          </a:bodyPr>
          <a:lstStyle>
            <a:lvl1pPr marL="457200" lvl="0" indent="-228600" algn="ctr">
              <a:spcBef>
                <a:spcPts val="360"/>
              </a:spcBef>
              <a:spcAft>
                <a:spcPts val="0"/>
              </a:spcAft>
              <a:buClr>
                <a:srgbClr val="CC6600"/>
              </a:buClr>
              <a:buSzPts val="1800"/>
              <a:buNone/>
              <a:defRPr sz="1800" b="0">
                <a:solidFill>
                  <a:srgbClr val="CC6600"/>
                </a:solidFill>
              </a:defRPr>
            </a:lvl1pPr>
            <a:lvl2pPr marL="914400" lvl="1" indent="-228600" algn="ctr">
              <a:spcBef>
                <a:spcPts val="400"/>
              </a:spcBef>
              <a:spcAft>
                <a:spcPts val="0"/>
              </a:spcAft>
              <a:buClr>
                <a:schemeClr val="dk1"/>
              </a:buClr>
              <a:buSzPts val="2000"/>
              <a:buNone/>
              <a:defRPr sz="2000"/>
            </a:lvl2pPr>
            <a:lvl3pPr marL="1371600" lvl="2" indent="-228600" algn="ctr">
              <a:spcBef>
                <a:spcPts val="400"/>
              </a:spcBef>
              <a:spcAft>
                <a:spcPts val="0"/>
              </a:spcAft>
              <a:buClr>
                <a:schemeClr val="dk1"/>
              </a:buClr>
              <a:buSzPts val="2000"/>
              <a:buNone/>
              <a:defRPr sz="2000"/>
            </a:lvl3pPr>
            <a:lvl4pPr marL="1828800" lvl="3" indent="-228600" algn="ctr">
              <a:spcBef>
                <a:spcPts val="400"/>
              </a:spcBef>
              <a:spcAft>
                <a:spcPts val="0"/>
              </a:spcAft>
              <a:buClr>
                <a:schemeClr val="dk1"/>
              </a:buClr>
              <a:buSzPts val="2000"/>
              <a:buNone/>
              <a:defRPr sz="2000"/>
            </a:lvl4pPr>
            <a:lvl5pPr marL="2286000" lvl="4" indent="-228600" algn="ctr">
              <a:spcBef>
                <a:spcPts val="400"/>
              </a:spcBef>
              <a:spcAft>
                <a:spcPts val="0"/>
              </a:spcAft>
              <a:buClr>
                <a:schemeClr val="dk1"/>
              </a:buClr>
              <a:buSzPts val="2000"/>
              <a:buNone/>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 name="Google Shape;46;p44"/>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rgbClr val="CC6600"/>
                </a:solidFill>
              </a:defRPr>
            </a:lvl1pPr>
            <a:lvl2pPr lvl="1">
              <a:buNone/>
              <a:defRPr sz="1300">
                <a:solidFill>
                  <a:srgbClr val="CC6600"/>
                </a:solidFill>
              </a:defRPr>
            </a:lvl2pPr>
            <a:lvl3pPr lvl="2">
              <a:buNone/>
              <a:defRPr sz="1300">
                <a:solidFill>
                  <a:srgbClr val="CC6600"/>
                </a:solidFill>
              </a:defRPr>
            </a:lvl3pPr>
            <a:lvl4pPr lvl="3">
              <a:buNone/>
              <a:defRPr sz="1300">
                <a:solidFill>
                  <a:srgbClr val="CC6600"/>
                </a:solidFill>
              </a:defRPr>
            </a:lvl4pPr>
            <a:lvl5pPr lvl="4">
              <a:buNone/>
              <a:defRPr sz="1300">
                <a:solidFill>
                  <a:srgbClr val="CC6600"/>
                </a:solidFill>
              </a:defRPr>
            </a:lvl5pPr>
            <a:lvl6pPr lvl="5">
              <a:buNone/>
              <a:defRPr sz="1300">
                <a:solidFill>
                  <a:srgbClr val="CC6600"/>
                </a:solidFill>
              </a:defRPr>
            </a:lvl6pPr>
            <a:lvl7pPr lvl="6">
              <a:buNone/>
              <a:defRPr sz="1300">
                <a:solidFill>
                  <a:srgbClr val="CC6600"/>
                </a:solidFill>
              </a:defRPr>
            </a:lvl7pPr>
            <a:lvl8pPr lvl="7">
              <a:buNone/>
              <a:defRPr sz="1300">
                <a:solidFill>
                  <a:srgbClr val="CC6600"/>
                </a:solidFill>
              </a:defRPr>
            </a:lvl8pPr>
            <a:lvl9pPr lvl="8">
              <a:buNone/>
              <a:defRPr sz="1300">
                <a:solidFill>
                  <a:srgbClr val="CC66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51627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558800" y="1143000"/>
            <a:ext cx="110744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ctrTitle"/>
          </p:nvPr>
        </p:nvSpPr>
        <p:spPr>
          <a:xfrm>
            <a:off x="381001" y="120870"/>
            <a:ext cx="10344912"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p>
        </p:txBody>
      </p:sp>
      <p:cxnSp>
        <p:nvCxnSpPr>
          <p:cNvPr id="7" name="Straight Connector 6"/>
          <p:cNvCxnSpPr>
            <a:cxnSpLocks noChangeShapeType="1"/>
          </p:cNvCxnSpPr>
          <p:nvPr userDrawn="1"/>
        </p:nvCxnSpPr>
        <p:spPr bwMode="auto">
          <a:xfrm>
            <a:off x="381000" y="841689"/>
            <a:ext cx="11302999" cy="0"/>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a:extLst>
              <a:ext uri="{FF2B5EF4-FFF2-40B4-BE49-F238E27FC236}">
                <a16:creationId xmlns:a16="http://schemas.microsoft.com/office/drawing/2014/main" id="{5EB55611-B600-425D-BE3C-52F8D6BAAA10}"/>
              </a:ext>
            </a:extLst>
          </p:cNvPr>
          <p:cNvPicPr>
            <a:picLocks noChangeAspect="1"/>
          </p:cNvPicPr>
          <p:nvPr userDrawn="1"/>
        </p:nvPicPr>
        <p:blipFill>
          <a:blip r:embed="rId2"/>
          <a:stretch>
            <a:fillRect/>
          </a:stretch>
        </p:blipFill>
        <p:spPr>
          <a:xfrm>
            <a:off x="10762857" y="206716"/>
            <a:ext cx="921142" cy="447658"/>
          </a:xfrm>
          <a:prstGeom prst="rect">
            <a:avLst/>
          </a:prstGeom>
        </p:spPr>
      </p:pic>
    </p:spTree>
    <p:extLst>
      <p:ext uri="{BB962C8B-B14F-4D97-AF65-F5344CB8AC3E}">
        <p14:creationId xmlns:p14="http://schemas.microsoft.com/office/powerpoint/2010/main" val="18169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2"/>
        <p:cNvGrpSpPr/>
        <p:nvPr/>
      </p:nvGrpSpPr>
      <p:grpSpPr>
        <a:xfrm>
          <a:off x="0" y="0"/>
          <a:ext cx="0" cy="0"/>
          <a:chOff x="0" y="0"/>
          <a:chExt cx="0" cy="0"/>
        </a:xfrm>
      </p:grpSpPr>
      <p:sp>
        <p:nvSpPr>
          <p:cNvPr id="53" name="Google Shape;53;p4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dk1"/>
              </a:buClr>
              <a:buSzPts val="2800"/>
              <a:buFont typeface="Tahoma"/>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4" name="Google Shape;54;p46"/>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Clr>
                <a:schemeClr val="dk1"/>
              </a:buClr>
              <a:buSzPts val="1400"/>
              <a:buChar char="●"/>
              <a:defRPr sz="1867"/>
            </a:lvl1pPr>
            <a:lvl2pPr marL="914400" lvl="1" indent="-304800" algn="l">
              <a:spcBef>
                <a:spcPts val="0"/>
              </a:spcBef>
              <a:spcAft>
                <a:spcPts val="0"/>
              </a:spcAft>
              <a:buClr>
                <a:schemeClr val="dk1"/>
              </a:buClr>
              <a:buSzPts val="1200"/>
              <a:buChar char="○"/>
              <a:defRPr sz="1600"/>
            </a:lvl2pPr>
            <a:lvl3pPr marL="1371600" lvl="2" indent="-304800" algn="l">
              <a:spcBef>
                <a:spcPts val="0"/>
              </a:spcBef>
              <a:spcAft>
                <a:spcPts val="0"/>
              </a:spcAft>
              <a:buClr>
                <a:schemeClr val="dk1"/>
              </a:buClr>
              <a:buSzPts val="1200"/>
              <a:buChar char="■"/>
              <a:defRPr sz="1600"/>
            </a:lvl3pPr>
            <a:lvl4pPr marL="1828800" lvl="3" indent="-304800" algn="l">
              <a:spcBef>
                <a:spcPts val="0"/>
              </a:spcBef>
              <a:spcAft>
                <a:spcPts val="0"/>
              </a:spcAft>
              <a:buClr>
                <a:schemeClr val="dk1"/>
              </a:buClr>
              <a:buSzPts val="1200"/>
              <a:buChar char="●"/>
              <a:defRPr sz="1600"/>
            </a:lvl4pPr>
            <a:lvl5pPr marL="2286000" lvl="4" indent="-304800" algn="l">
              <a:spcBef>
                <a:spcPts val="0"/>
              </a:spcBef>
              <a:spcAft>
                <a:spcPts val="0"/>
              </a:spcAft>
              <a:buClr>
                <a:schemeClr val="dk1"/>
              </a:buClr>
              <a:buSzPts val="1200"/>
              <a:buChar char="○"/>
              <a:defRPr sz="1600"/>
            </a:lvl5pPr>
            <a:lvl6pPr marL="2743200" lvl="5" indent="-304800" algn="l">
              <a:spcBef>
                <a:spcPts val="0"/>
              </a:spcBef>
              <a:spcAft>
                <a:spcPts val="0"/>
              </a:spcAft>
              <a:buClr>
                <a:schemeClr val="dk1"/>
              </a:buClr>
              <a:buSzPts val="1200"/>
              <a:buChar char="■"/>
              <a:defRPr sz="1600"/>
            </a:lvl6pPr>
            <a:lvl7pPr marL="3200400" lvl="6" indent="-304800" algn="l">
              <a:spcBef>
                <a:spcPts val="0"/>
              </a:spcBef>
              <a:spcAft>
                <a:spcPts val="0"/>
              </a:spcAft>
              <a:buClr>
                <a:schemeClr val="dk1"/>
              </a:buClr>
              <a:buSzPts val="1200"/>
              <a:buChar char="●"/>
              <a:defRPr sz="1600"/>
            </a:lvl7pPr>
            <a:lvl8pPr marL="3657600" lvl="7" indent="-304800" algn="l">
              <a:spcBef>
                <a:spcPts val="0"/>
              </a:spcBef>
              <a:spcAft>
                <a:spcPts val="0"/>
              </a:spcAft>
              <a:buClr>
                <a:schemeClr val="dk1"/>
              </a:buClr>
              <a:buSzPts val="1200"/>
              <a:buChar char="○"/>
              <a:defRPr sz="1600"/>
            </a:lvl8pPr>
            <a:lvl9pPr marL="4114800" lvl="8" indent="-304800" algn="l">
              <a:spcBef>
                <a:spcPts val="0"/>
              </a:spcBef>
              <a:spcAft>
                <a:spcPts val="0"/>
              </a:spcAft>
              <a:buClr>
                <a:schemeClr val="dk1"/>
              </a:buClr>
              <a:buSzPts val="1200"/>
              <a:buChar char="■"/>
              <a:defRPr sz="1600"/>
            </a:lvl9pPr>
          </a:lstStyle>
          <a:p>
            <a:endParaRPr/>
          </a:p>
        </p:txBody>
      </p:sp>
      <p:sp>
        <p:nvSpPr>
          <p:cNvPr id="55" name="Google Shape;55;p46"/>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Clr>
                <a:schemeClr val="dk1"/>
              </a:buClr>
              <a:buSzPts val="1400"/>
              <a:buChar char="●"/>
              <a:defRPr sz="1867"/>
            </a:lvl1pPr>
            <a:lvl2pPr marL="914400" lvl="1" indent="-304800" algn="l">
              <a:spcBef>
                <a:spcPts val="0"/>
              </a:spcBef>
              <a:spcAft>
                <a:spcPts val="0"/>
              </a:spcAft>
              <a:buClr>
                <a:schemeClr val="dk1"/>
              </a:buClr>
              <a:buSzPts val="1200"/>
              <a:buChar char="○"/>
              <a:defRPr sz="1600"/>
            </a:lvl2pPr>
            <a:lvl3pPr marL="1371600" lvl="2" indent="-304800" algn="l">
              <a:spcBef>
                <a:spcPts val="0"/>
              </a:spcBef>
              <a:spcAft>
                <a:spcPts val="0"/>
              </a:spcAft>
              <a:buClr>
                <a:schemeClr val="dk1"/>
              </a:buClr>
              <a:buSzPts val="1200"/>
              <a:buChar char="■"/>
              <a:defRPr sz="1600"/>
            </a:lvl3pPr>
            <a:lvl4pPr marL="1828800" lvl="3" indent="-304800" algn="l">
              <a:spcBef>
                <a:spcPts val="0"/>
              </a:spcBef>
              <a:spcAft>
                <a:spcPts val="0"/>
              </a:spcAft>
              <a:buClr>
                <a:schemeClr val="dk1"/>
              </a:buClr>
              <a:buSzPts val="1200"/>
              <a:buChar char="●"/>
              <a:defRPr sz="1600"/>
            </a:lvl4pPr>
            <a:lvl5pPr marL="2286000" lvl="4" indent="-304800" algn="l">
              <a:spcBef>
                <a:spcPts val="0"/>
              </a:spcBef>
              <a:spcAft>
                <a:spcPts val="0"/>
              </a:spcAft>
              <a:buClr>
                <a:schemeClr val="dk1"/>
              </a:buClr>
              <a:buSzPts val="1200"/>
              <a:buChar char="○"/>
              <a:defRPr sz="1600"/>
            </a:lvl5pPr>
            <a:lvl6pPr marL="2743200" lvl="5" indent="-304800" algn="l">
              <a:spcBef>
                <a:spcPts val="0"/>
              </a:spcBef>
              <a:spcAft>
                <a:spcPts val="0"/>
              </a:spcAft>
              <a:buClr>
                <a:schemeClr val="dk1"/>
              </a:buClr>
              <a:buSzPts val="1200"/>
              <a:buChar char="■"/>
              <a:defRPr sz="1600"/>
            </a:lvl6pPr>
            <a:lvl7pPr marL="3200400" lvl="6" indent="-304800" algn="l">
              <a:spcBef>
                <a:spcPts val="0"/>
              </a:spcBef>
              <a:spcAft>
                <a:spcPts val="0"/>
              </a:spcAft>
              <a:buClr>
                <a:schemeClr val="dk1"/>
              </a:buClr>
              <a:buSzPts val="1200"/>
              <a:buChar char="●"/>
              <a:defRPr sz="1600"/>
            </a:lvl7pPr>
            <a:lvl8pPr marL="3657600" lvl="7" indent="-304800" algn="l">
              <a:spcBef>
                <a:spcPts val="0"/>
              </a:spcBef>
              <a:spcAft>
                <a:spcPts val="0"/>
              </a:spcAft>
              <a:buClr>
                <a:schemeClr val="dk1"/>
              </a:buClr>
              <a:buSzPts val="1200"/>
              <a:buChar char="○"/>
              <a:defRPr sz="1600"/>
            </a:lvl8pPr>
            <a:lvl9pPr marL="4114800" lvl="8" indent="-304800" algn="l">
              <a:spcBef>
                <a:spcPts val="0"/>
              </a:spcBef>
              <a:spcAft>
                <a:spcPts val="0"/>
              </a:spcAft>
              <a:buClr>
                <a:schemeClr val="dk1"/>
              </a:buClr>
              <a:buSzPts val="1200"/>
              <a:buChar char="■"/>
              <a:defRPr sz="1600"/>
            </a:lvl9pPr>
          </a:lstStyle>
          <a:p>
            <a:endParaRPr/>
          </a:p>
        </p:txBody>
      </p:sp>
      <p:sp>
        <p:nvSpPr>
          <p:cNvPr id="56" name="Google Shape;56;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lvl="0" indent="0" algn="r">
              <a:buClr>
                <a:srgbClr val="898989"/>
              </a:buClr>
              <a:buSzPts val="1200"/>
              <a:buFont typeface="Tahoma"/>
              <a:buNone/>
              <a:defRPr sz="1200">
                <a:solidFill>
                  <a:srgbClr val="898989"/>
                </a:solidFill>
                <a:latin typeface="Tahoma"/>
                <a:ea typeface="Tahoma"/>
                <a:cs typeface="Tahoma"/>
                <a:sym typeface="Tahoma"/>
              </a:defRPr>
            </a:lvl1pPr>
            <a:lvl2pPr marL="0" lvl="1" indent="0" algn="r">
              <a:buClr>
                <a:srgbClr val="898989"/>
              </a:buClr>
              <a:buSzPts val="1200"/>
              <a:buFont typeface="Tahoma"/>
              <a:buNone/>
              <a:defRPr sz="1200">
                <a:solidFill>
                  <a:srgbClr val="898989"/>
                </a:solidFill>
                <a:latin typeface="Tahoma"/>
                <a:ea typeface="Tahoma"/>
                <a:cs typeface="Tahoma"/>
                <a:sym typeface="Tahoma"/>
              </a:defRPr>
            </a:lvl2pPr>
            <a:lvl3pPr marL="0" lvl="2" indent="0" algn="r">
              <a:buClr>
                <a:srgbClr val="898989"/>
              </a:buClr>
              <a:buSzPts val="1200"/>
              <a:buFont typeface="Tahoma"/>
              <a:buNone/>
              <a:defRPr sz="1200">
                <a:solidFill>
                  <a:srgbClr val="898989"/>
                </a:solidFill>
                <a:latin typeface="Tahoma"/>
                <a:ea typeface="Tahoma"/>
                <a:cs typeface="Tahoma"/>
                <a:sym typeface="Tahoma"/>
              </a:defRPr>
            </a:lvl3pPr>
            <a:lvl4pPr marL="0" lvl="3" indent="0" algn="r">
              <a:buClr>
                <a:srgbClr val="898989"/>
              </a:buClr>
              <a:buSzPts val="1200"/>
              <a:buFont typeface="Tahoma"/>
              <a:buNone/>
              <a:defRPr sz="1200">
                <a:solidFill>
                  <a:srgbClr val="898989"/>
                </a:solidFill>
                <a:latin typeface="Tahoma"/>
                <a:ea typeface="Tahoma"/>
                <a:cs typeface="Tahoma"/>
                <a:sym typeface="Tahoma"/>
              </a:defRPr>
            </a:lvl4pPr>
            <a:lvl5pPr marL="0" lvl="4" indent="0" algn="r">
              <a:buClr>
                <a:srgbClr val="898989"/>
              </a:buClr>
              <a:buSzPts val="1200"/>
              <a:buFont typeface="Tahoma"/>
              <a:buNone/>
              <a:defRPr sz="1200">
                <a:solidFill>
                  <a:srgbClr val="898989"/>
                </a:solidFill>
                <a:latin typeface="Tahoma"/>
                <a:ea typeface="Tahoma"/>
                <a:cs typeface="Tahoma"/>
                <a:sym typeface="Tahoma"/>
              </a:defRPr>
            </a:lvl5pPr>
            <a:lvl6pPr marL="0" lvl="5" indent="0" algn="r">
              <a:buClr>
                <a:srgbClr val="898989"/>
              </a:buClr>
              <a:buSzPts val="1200"/>
              <a:buFont typeface="Tahoma"/>
              <a:buNone/>
              <a:defRPr sz="1200">
                <a:solidFill>
                  <a:srgbClr val="898989"/>
                </a:solidFill>
                <a:latin typeface="Tahoma"/>
                <a:ea typeface="Tahoma"/>
                <a:cs typeface="Tahoma"/>
                <a:sym typeface="Tahoma"/>
              </a:defRPr>
            </a:lvl6pPr>
            <a:lvl7pPr marL="0" lvl="6" indent="0" algn="r">
              <a:buClr>
                <a:srgbClr val="898989"/>
              </a:buClr>
              <a:buSzPts val="1200"/>
              <a:buFont typeface="Tahoma"/>
              <a:buNone/>
              <a:defRPr sz="1200">
                <a:solidFill>
                  <a:srgbClr val="898989"/>
                </a:solidFill>
                <a:latin typeface="Tahoma"/>
                <a:ea typeface="Tahoma"/>
                <a:cs typeface="Tahoma"/>
                <a:sym typeface="Tahoma"/>
              </a:defRPr>
            </a:lvl7pPr>
            <a:lvl8pPr marL="0" lvl="7" indent="0" algn="r">
              <a:buClr>
                <a:srgbClr val="898989"/>
              </a:buClr>
              <a:buSzPts val="1200"/>
              <a:buFont typeface="Tahoma"/>
              <a:buNone/>
              <a:defRPr sz="1200">
                <a:solidFill>
                  <a:srgbClr val="898989"/>
                </a:solidFill>
                <a:latin typeface="Tahoma"/>
                <a:ea typeface="Tahoma"/>
                <a:cs typeface="Tahoma"/>
                <a:sym typeface="Tahoma"/>
              </a:defRPr>
            </a:lvl8pPr>
            <a:lvl9pPr marL="0" lvl="8" indent="0" algn="r">
              <a:buClr>
                <a:srgbClr val="898989"/>
              </a:buClr>
              <a:buSzPts val="1200"/>
              <a:buFont typeface="Tahoma"/>
              <a:buNone/>
              <a:defRPr sz="1200">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32619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905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3AF0-890D-1F3D-E207-CB84860EF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6CE5AF-312A-CD57-CF1C-3CE61DB7C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75D627-6750-9AA4-7B27-A74D7444CA05}"/>
              </a:ext>
            </a:extLst>
          </p:cNvPr>
          <p:cNvSpPr>
            <a:spLocks noGrp="1"/>
          </p:cNvSpPr>
          <p:nvPr>
            <p:ph type="dt" sz="half" idx="10"/>
          </p:nvPr>
        </p:nvSpPr>
        <p:spPr/>
        <p:txBody>
          <a:bodyPr/>
          <a:lstStyle/>
          <a:p>
            <a:fld id="{FEF1847A-D639-499A-A919-3C7E77D5BA1D}" type="datetimeFigureOut">
              <a:rPr lang="en-US" smtClean="0"/>
              <a:t>11/8/2023</a:t>
            </a:fld>
            <a:endParaRPr lang="en-US"/>
          </a:p>
        </p:txBody>
      </p:sp>
      <p:sp>
        <p:nvSpPr>
          <p:cNvPr id="5" name="Footer Placeholder 4">
            <a:extLst>
              <a:ext uri="{FF2B5EF4-FFF2-40B4-BE49-F238E27FC236}">
                <a16:creationId xmlns:a16="http://schemas.microsoft.com/office/drawing/2014/main" id="{507C5D3B-9349-C1D4-12D2-D4A7C517A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F5B5-A05F-6B81-EB5E-93C68B617021}"/>
              </a:ext>
            </a:extLst>
          </p:cNvPr>
          <p:cNvSpPr>
            <a:spLocks noGrp="1"/>
          </p:cNvSpPr>
          <p:nvPr>
            <p:ph type="sldNum" sz="quarter" idx="12"/>
          </p:nvPr>
        </p:nvSpPr>
        <p:spPr/>
        <p:txBody>
          <a:bodyPr/>
          <a:lstStyle/>
          <a:p>
            <a:fld id="{90C2F32D-1BA8-4FB7-B30B-047ECAB6CCB2}" type="slidenum">
              <a:rPr lang="en-US" smtClean="0"/>
              <a:t>‹#›</a:t>
            </a:fld>
            <a:endParaRPr lang="en-US"/>
          </a:p>
        </p:txBody>
      </p:sp>
    </p:spTree>
    <p:extLst>
      <p:ext uri="{BB962C8B-B14F-4D97-AF65-F5344CB8AC3E}">
        <p14:creationId xmlns:p14="http://schemas.microsoft.com/office/powerpoint/2010/main" val="405541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74E4-DD33-4372-7182-32EAA075D4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6323A4-E12A-3E63-AB46-7AD847B9BD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A0F8E-1CE4-FDE5-C91D-6C07839A2295}"/>
              </a:ext>
            </a:extLst>
          </p:cNvPr>
          <p:cNvSpPr>
            <a:spLocks noGrp="1"/>
          </p:cNvSpPr>
          <p:nvPr>
            <p:ph type="dt" sz="half" idx="10"/>
          </p:nvPr>
        </p:nvSpPr>
        <p:spPr/>
        <p:txBody>
          <a:bodyPr/>
          <a:lstStyle/>
          <a:p>
            <a:fld id="{155B1B23-85EF-B44B-ABD2-5CC5F7C3768F}" type="datetimeFigureOut">
              <a:rPr lang="en-US" smtClean="0"/>
              <a:t>11/8/2023</a:t>
            </a:fld>
            <a:endParaRPr lang="en-US"/>
          </a:p>
        </p:txBody>
      </p:sp>
      <p:sp>
        <p:nvSpPr>
          <p:cNvPr id="5" name="Footer Placeholder 4">
            <a:extLst>
              <a:ext uri="{FF2B5EF4-FFF2-40B4-BE49-F238E27FC236}">
                <a16:creationId xmlns:a16="http://schemas.microsoft.com/office/drawing/2014/main" id="{E60BE1E8-4DE2-3514-E5CF-8C9FFAE10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6783B-A7A4-6A59-4874-7CA60D4C487D}"/>
              </a:ext>
            </a:extLst>
          </p:cNvPr>
          <p:cNvSpPr>
            <a:spLocks noGrp="1"/>
          </p:cNvSpPr>
          <p:nvPr>
            <p:ph type="sldNum" sz="quarter" idx="12"/>
          </p:nvPr>
        </p:nvSpPr>
        <p:spPr/>
        <p:txBody>
          <a:bodyPr/>
          <a:lstStyle/>
          <a:p>
            <a:fld id="{B090D107-388A-C744-B9EF-270249606969}" type="slidenum">
              <a:rPr lang="en-US" smtClean="0"/>
              <a:t>‹#›</a:t>
            </a:fld>
            <a:endParaRPr lang="en-US"/>
          </a:p>
        </p:txBody>
      </p:sp>
    </p:spTree>
    <p:extLst>
      <p:ext uri="{BB962C8B-B14F-4D97-AF65-F5344CB8AC3E}">
        <p14:creationId xmlns:p14="http://schemas.microsoft.com/office/powerpoint/2010/main" val="362964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Content">
  <p:cSld name="Title_and_Content">
    <p:spTree>
      <p:nvGrpSpPr>
        <p:cNvPr id="1" name="Shape 24"/>
        <p:cNvGrpSpPr/>
        <p:nvPr/>
      </p:nvGrpSpPr>
      <p:grpSpPr>
        <a:xfrm>
          <a:off x="0" y="0"/>
          <a:ext cx="0" cy="0"/>
          <a:chOff x="0" y="0"/>
          <a:chExt cx="0" cy="0"/>
        </a:xfrm>
      </p:grpSpPr>
      <p:sp>
        <p:nvSpPr>
          <p:cNvPr id="25" name="Google Shape;25;p41"/>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1"/>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1"/>
          <p:cNvSpPr txBox="1">
            <a:spLocks noGrp="1"/>
          </p:cNvSpPr>
          <p:nvPr>
            <p:ph type="body" idx="1"/>
          </p:nvPr>
        </p:nvSpPr>
        <p:spPr>
          <a:xfrm>
            <a:off x="558800" y="1143000"/>
            <a:ext cx="11074400" cy="5334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vl2pPr>
            <a:lvl3pPr marL="1371600" lvl="2" indent="-317500" algn="l">
              <a:spcBef>
                <a:spcPts val="280"/>
              </a:spcBef>
              <a:spcAft>
                <a:spcPts val="0"/>
              </a:spcAft>
              <a:buClr>
                <a:schemeClr val="dk1"/>
              </a:buClr>
              <a:buSzPts val="1400"/>
              <a:buFont typeface="Arial"/>
              <a:buChar char="•"/>
              <a:defRPr sz="1400"/>
            </a:lvl3pPr>
            <a:lvl4pPr marL="1828800" lvl="3" indent="-311150" algn="l">
              <a:spcBef>
                <a:spcPts val="260"/>
              </a:spcBef>
              <a:spcAft>
                <a:spcPts val="0"/>
              </a:spcAft>
              <a:buClr>
                <a:schemeClr val="dk1"/>
              </a:buClr>
              <a:buSzPts val="1300"/>
              <a:buFont typeface="Arial"/>
              <a:buChar char="•"/>
              <a:defRPr sz="1300"/>
            </a:lvl4pPr>
            <a:lvl5pPr marL="2286000" lvl="4" indent="-311150" algn="l">
              <a:spcBef>
                <a:spcPts val="260"/>
              </a:spcBef>
              <a:spcAft>
                <a:spcPts val="0"/>
              </a:spcAft>
              <a:buClr>
                <a:schemeClr val="dk1"/>
              </a:buClr>
              <a:buSzPts val="1300"/>
              <a:buFont typeface="Arial"/>
              <a:buChar char="•"/>
              <a:defRPr sz="13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1"/>
          <p:cNvSpPr txBox="1">
            <a:spLocks noGrp="1"/>
          </p:cNvSpPr>
          <p:nvPr>
            <p:ph type="ctrTitle"/>
          </p:nvPr>
        </p:nvSpPr>
        <p:spPr>
          <a:xfrm>
            <a:off x="381001" y="120870"/>
            <a:ext cx="10344912" cy="61264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2400"/>
              <a:buFont typeface="Tahoma"/>
              <a:buNone/>
              <a:defRPr sz="2400" b="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9" name="Google Shape;29;p41"/>
          <p:cNvCxnSpPr/>
          <p:nvPr/>
        </p:nvCxnSpPr>
        <p:spPr>
          <a:xfrm>
            <a:off x="381000" y="841689"/>
            <a:ext cx="11302999" cy="0"/>
          </a:xfrm>
          <a:prstGeom prst="straightConnector1">
            <a:avLst/>
          </a:prstGeom>
          <a:noFill/>
          <a:ln w="22225" cap="flat" cmpd="sng">
            <a:solidFill>
              <a:srgbClr val="0F5E90"/>
            </a:solidFill>
            <a:prstDash val="solid"/>
            <a:round/>
            <a:headEnd type="none" w="med" len="med"/>
            <a:tailEnd type="none" w="med" len="med"/>
          </a:ln>
        </p:spPr>
      </p:cxnSp>
      <p:pic>
        <p:nvPicPr>
          <p:cNvPr id="30" name="Google Shape;30;p41"/>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686163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20104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_Slide">
  <p:cSld name="1_Title_Slide">
    <p:spTree>
      <p:nvGrpSpPr>
        <p:cNvPr id="1" name="Shape 15"/>
        <p:cNvGrpSpPr/>
        <p:nvPr/>
      </p:nvGrpSpPr>
      <p:grpSpPr>
        <a:xfrm>
          <a:off x="0" y="0"/>
          <a:ext cx="0" cy="0"/>
          <a:chOff x="0" y="0"/>
          <a:chExt cx="0" cy="0"/>
        </a:xfrm>
      </p:grpSpPr>
      <p:sp>
        <p:nvSpPr>
          <p:cNvPr id="16" name="Google Shape;16;p13"/>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98989"/>
              </a:buClr>
              <a:buSzPts val="1400"/>
              <a:buFont typeface="Tahoma"/>
              <a:buNone/>
              <a:defRPr/>
            </a:lvl1pPr>
            <a:lvl2pPr lvl="1" algn="l">
              <a:lnSpc>
                <a:spcPct val="100000"/>
              </a:lnSpc>
              <a:spcBef>
                <a:spcPts val="0"/>
              </a:spcBef>
              <a:spcAft>
                <a:spcPts val="0"/>
              </a:spcAft>
              <a:buClr>
                <a:schemeClr val="dk1"/>
              </a:buClr>
              <a:buSzPts val="1400"/>
              <a:buFont typeface="Tahoma"/>
              <a:buNone/>
              <a:defRPr/>
            </a:lvl2pPr>
            <a:lvl3pPr lvl="2" algn="l">
              <a:lnSpc>
                <a:spcPct val="100000"/>
              </a:lnSpc>
              <a:spcBef>
                <a:spcPts val="0"/>
              </a:spcBef>
              <a:spcAft>
                <a:spcPts val="0"/>
              </a:spcAft>
              <a:buClr>
                <a:schemeClr val="dk1"/>
              </a:buClr>
              <a:buSzPts val="1400"/>
              <a:buFont typeface="Tahoma"/>
              <a:buNone/>
              <a:defRPr/>
            </a:lvl3pPr>
            <a:lvl4pPr lvl="3" algn="l">
              <a:lnSpc>
                <a:spcPct val="100000"/>
              </a:lnSpc>
              <a:spcBef>
                <a:spcPts val="0"/>
              </a:spcBef>
              <a:spcAft>
                <a:spcPts val="0"/>
              </a:spcAft>
              <a:buClr>
                <a:schemeClr val="dk1"/>
              </a:buClr>
              <a:buSzPts val="1400"/>
              <a:buFont typeface="Tahoma"/>
              <a:buNone/>
              <a:defRPr/>
            </a:lvl4pPr>
            <a:lvl5pPr lvl="4" algn="l">
              <a:lnSpc>
                <a:spcPct val="100000"/>
              </a:lnSpc>
              <a:spcBef>
                <a:spcPts val="0"/>
              </a:spcBef>
              <a:spcAft>
                <a:spcPts val="0"/>
              </a:spcAft>
              <a:buClr>
                <a:schemeClr val="dk1"/>
              </a:buClr>
              <a:buSzPts val="1400"/>
              <a:buFont typeface="Tahoma"/>
              <a:buNone/>
              <a:defRPr/>
            </a:lvl5pPr>
            <a:lvl6pPr lvl="5" algn="l">
              <a:lnSpc>
                <a:spcPct val="100000"/>
              </a:lnSpc>
              <a:spcBef>
                <a:spcPts val="0"/>
              </a:spcBef>
              <a:spcAft>
                <a:spcPts val="0"/>
              </a:spcAft>
              <a:buClr>
                <a:schemeClr val="dk1"/>
              </a:buClr>
              <a:buSzPts val="1400"/>
              <a:buFont typeface="Tahoma"/>
              <a:buNone/>
              <a:defRPr/>
            </a:lvl6pPr>
            <a:lvl7pPr lvl="6" algn="l">
              <a:lnSpc>
                <a:spcPct val="100000"/>
              </a:lnSpc>
              <a:spcBef>
                <a:spcPts val="0"/>
              </a:spcBef>
              <a:spcAft>
                <a:spcPts val="0"/>
              </a:spcAft>
              <a:buClr>
                <a:schemeClr val="dk1"/>
              </a:buClr>
              <a:buSzPts val="1400"/>
              <a:buFont typeface="Tahoma"/>
              <a:buNone/>
              <a:defRPr/>
            </a:lvl7pPr>
            <a:lvl8pPr lvl="7" algn="l">
              <a:lnSpc>
                <a:spcPct val="100000"/>
              </a:lnSpc>
              <a:spcBef>
                <a:spcPts val="0"/>
              </a:spcBef>
              <a:spcAft>
                <a:spcPts val="0"/>
              </a:spcAft>
              <a:buClr>
                <a:schemeClr val="dk1"/>
              </a:buClr>
              <a:buSzPts val="1400"/>
              <a:buFont typeface="Tahoma"/>
              <a:buNone/>
              <a:defRPr/>
            </a:lvl8pPr>
            <a:lvl9pPr lvl="8" algn="l">
              <a:lnSpc>
                <a:spcPct val="100000"/>
              </a:lnSpc>
              <a:spcBef>
                <a:spcPts val="0"/>
              </a:spcBef>
              <a:spcAft>
                <a:spcPts val="0"/>
              </a:spcAft>
              <a:buClr>
                <a:schemeClr val="dk1"/>
              </a:buClr>
              <a:buSzPts val="1400"/>
              <a:buFont typeface="Tahoma"/>
              <a:buNone/>
              <a:defRPr/>
            </a:lvl9pPr>
          </a:lstStyle>
          <a:p>
            <a:endParaRPr/>
          </a:p>
        </p:txBody>
      </p:sp>
      <p:sp>
        <p:nvSpPr>
          <p:cNvPr id="17" name="Google Shape;17;p13"/>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18" name="Google Shape;18;p13"/>
          <p:cNvSpPr txBox="1">
            <a:spLocks noGrp="1"/>
          </p:cNvSpPr>
          <p:nvPr>
            <p:ph type="ctrTitle"/>
          </p:nvPr>
        </p:nvSpPr>
        <p:spPr>
          <a:xfrm>
            <a:off x="910167" y="1456511"/>
            <a:ext cx="10363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1"/>
              </a:buClr>
              <a:buSzPts val="2400"/>
              <a:buFont typeface="Tahoma"/>
              <a:buNone/>
              <a:defRPr sz="2400" b="1">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subTitle" idx="1"/>
          </p:nvPr>
        </p:nvSpPr>
        <p:spPr>
          <a:xfrm>
            <a:off x="1828800" y="2057400"/>
            <a:ext cx="85344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360"/>
              </a:spcBef>
              <a:spcAft>
                <a:spcPts val="0"/>
              </a:spcAft>
              <a:buClr>
                <a:schemeClr val="dk1"/>
              </a:buClr>
              <a:buSzPts val="1800"/>
              <a:buNone/>
              <a:defRPr sz="1800">
                <a:latin typeface="Tahoma"/>
                <a:ea typeface="Tahoma"/>
                <a:cs typeface="Tahoma"/>
                <a:sym typeface="Tahoma"/>
              </a:defRPr>
            </a:lvl1pPr>
            <a:lvl2pPr lvl="1" algn="ctr">
              <a:lnSpc>
                <a:spcPct val="100000"/>
              </a:lnSpc>
              <a:spcBef>
                <a:spcPts val="360"/>
              </a:spcBef>
              <a:spcAft>
                <a:spcPts val="0"/>
              </a:spcAft>
              <a:buClr>
                <a:schemeClr val="dk1"/>
              </a:buClr>
              <a:buSzPts val="1800"/>
              <a:buNone/>
              <a:defRPr/>
            </a:lvl2pPr>
            <a:lvl3pPr lvl="2" algn="ctr">
              <a:lnSpc>
                <a:spcPct val="100000"/>
              </a:lnSpc>
              <a:spcBef>
                <a:spcPts val="320"/>
              </a:spcBef>
              <a:spcAft>
                <a:spcPts val="0"/>
              </a:spcAft>
              <a:buClr>
                <a:schemeClr val="dk1"/>
              </a:buClr>
              <a:buSzPts val="1600"/>
              <a:buNone/>
              <a:defRPr/>
            </a:lvl3pPr>
            <a:lvl4pPr lvl="3" algn="ctr">
              <a:lnSpc>
                <a:spcPct val="100000"/>
              </a:lnSpc>
              <a:spcBef>
                <a:spcPts val="280"/>
              </a:spcBef>
              <a:spcAft>
                <a:spcPts val="0"/>
              </a:spcAft>
              <a:buClr>
                <a:schemeClr val="dk1"/>
              </a:buClr>
              <a:buSzPts val="1400"/>
              <a:buNone/>
              <a:defRPr/>
            </a:lvl4pPr>
            <a:lvl5pPr lvl="4" algn="ctr">
              <a:lnSpc>
                <a:spcPct val="100000"/>
              </a:lnSpc>
              <a:spcBef>
                <a:spcPts val="280"/>
              </a:spcBef>
              <a:spcAft>
                <a:spcPts val="0"/>
              </a:spcAft>
              <a:buClr>
                <a:schemeClr val="dk1"/>
              </a:buClr>
              <a:buSzPts val="1400"/>
              <a:buNone/>
              <a:defRPr/>
            </a:lvl5pPr>
            <a:lvl6pPr lvl="5" algn="ctr">
              <a:lnSpc>
                <a:spcPct val="100000"/>
              </a:lnSpc>
              <a:spcBef>
                <a:spcPts val="400"/>
              </a:spcBef>
              <a:spcAft>
                <a:spcPts val="0"/>
              </a:spcAft>
              <a:buClr>
                <a:schemeClr val="dk1"/>
              </a:buClr>
              <a:buSzPts val="2000"/>
              <a:buNone/>
              <a:defRPr/>
            </a:lvl6pPr>
            <a:lvl7pPr lvl="6" algn="ctr">
              <a:lnSpc>
                <a:spcPct val="100000"/>
              </a:lnSpc>
              <a:spcBef>
                <a:spcPts val="400"/>
              </a:spcBef>
              <a:spcAft>
                <a:spcPts val="0"/>
              </a:spcAft>
              <a:buClr>
                <a:schemeClr val="dk1"/>
              </a:buClr>
              <a:buSzPts val="2000"/>
              <a:buNone/>
              <a:defRPr/>
            </a:lvl7pPr>
            <a:lvl8pPr lvl="7" algn="ctr">
              <a:lnSpc>
                <a:spcPct val="100000"/>
              </a:lnSpc>
              <a:spcBef>
                <a:spcPts val="400"/>
              </a:spcBef>
              <a:spcAft>
                <a:spcPts val="0"/>
              </a:spcAft>
              <a:buClr>
                <a:schemeClr val="dk1"/>
              </a:buClr>
              <a:buSzPts val="2000"/>
              <a:buNone/>
              <a:defRPr/>
            </a:lvl8pPr>
            <a:lvl9pPr lvl="8" algn="ctr">
              <a:lnSpc>
                <a:spcPct val="100000"/>
              </a:lnSpc>
              <a:spcBef>
                <a:spcPts val="400"/>
              </a:spcBef>
              <a:spcAft>
                <a:spcPts val="0"/>
              </a:spcAft>
              <a:buClr>
                <a:schemeClr val="dk1"/>
              </a:buClr>
              <a:buSzPts val="2000"/>
              <a:buNone/>
              <a:defRPr/>
            </a:lvl9pPr>
          </a:lstStyle>
          <a:p>
            <a:endParaRPr/>
          </a:p>
        </p:txBody>
      </p:sp>
      <p:cxnSp>
        <p:nvCxnSpPr>
          <p:cNvPr id="20" name="Google Shape;20;p13"/>
          <p:cNvCxnSpPr/>
          <p:nvPr/>
        </p:nvCxnSpPr>
        <p:spPr>
          <a:xfrm>
            <a:off x="508000" y="1979616"/>
            <a:ext cx="11176000" cy="1587"/>
          </a:xfrm>
          <a:prstGeom prst="straightConnector1">
            <a:avLst/>
          </a:prstGeom>
          <a:noFill/>
          <a:ln w="22225" cap="flat" cmpd="sng">
            <a:solidFill>
              <a:srgbClr val="0F5E90"/>
            </a:solidFill>
            <a:prstDash val="solid"/>
            <a:round/>
            <a:headEnd type="none" w="sm" len="sm"/>
            <a:tailEnd type="none" w="sm" len="sm"/>
          </a:ln>
        </p:spPr>
      </p:cxnSp>
      <p:sp>
        <p:nvSpPr>
          <p:cNvPr id="21" name="Google Shape;21;p13"/>
          <p:cNvSpPr txBox="1">
            <a:spLocks noGrp="1"/>
          </p:cNvSpPr>
          <p:nvPr>
            <p:ph type="body" idx="2"/>
          </p:nvPr>
        </p:nvSpPr>
        <p:spPr>
          <a:xfrm>
            <a:off x="1834195" y="4049487"/>
            <a:ext cx="8524567" cy="720221"/>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320"/>
              </a:spcBef>
              <a:spcAft>
                <a:spcPts val="0"/>
              </a:spcAft>
              <a:buClr>
                <a:srgbClr val="A5A5A5"/>
              </a:buClr>
              <a:buSzPts val="1600"/>
              <a:buNone/>
              <a:defRPr sz="1600">
                <a:solidFill>
                  <a:srgbClr val="A5A5A5"/>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13"/>
          <p:cNvSpPr txBox="1">
            <a:spLocks noGrp="1"/>
          </p:cNvSpPr>
          <p:nvPr>
            <p:ph type="body" idx="3"/>
          </p:nvPr>
        </p:nvSpPr>
        <p:spPr>
          <a:xfrm>
            <a:off x="3653367" y="4790049"/>
            <a:ext cx="4876799" cy="322825"/>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320"/>
              </a:spcBef>
              <a:spcAft>
                <a:spcPts val="0"/>
              </a:spcAft>
              <a:buClr>
                <a:srgbClr val="A5A5A5"/>
              </a:buClr>
              <a:buSzPts val="1600"/>
              <a:buNone/>
              <a:defRPr sz="1600">
                <a:solidFill>
                  <a:srgbClr val="A5A5A5"/>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3" name="Google Shape;23;p13"/>
          <p:cNvPicPr preferRelativeResize="0"/>
          <p:nvPr/>
        </p:nvPicPr>
        <p:blipFill rotWithShape="1">
          <a:blip r:embed="rId2">
            <a:alphaModFix/>
          </a:blip>
          <a:srcRect/>
          <a:stretch/>
        </p:blipFill>
        <p:spPr>
          <a:xfrm>
            <a:off x="9765680" y="199298"/>
            <a:ext cx="1847974" cy="89808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_and_Content">
  <p:cSld name="Title_and_Content">
    <p:spTree>
      <p:nvGrpSpPr>
        <p:cNvPr id="1" name="Shape 24"/>
        <p:cNvGrpSpPr/>
        <p:nvPr/>
      </p:nvGrpSpPr>
      <p:grpSpPr>
        <a:xfrm>
          <a:off x="0" y="0"/>
          <a:ext cx="0" cy="0"/>
          <a:chOff x="0" y="0"/>
          <a:chExt cx="0" cy="0"/>
        </a:xfrm>
      </p:grpSpPr>
      <p:sp>
        <p:nvSpPr>
          <p:cNvPr id="25" name="Google Shape;25;p15"/>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5"/>
          <p:cNvSpPr txBox="1">
            <a:spLocks noGrp="1"/>
          </p:cNvSpPr>
          <p:nvPr>
            <p:ph type="body" idx="1"/>
          </p:nvPr>
        </p:nvSpPr>
        <p:spPr>
          <a:xfrm>
            <a:off x="558800" y="1143000"/>
            <a:ext cx="11074400" cy="5334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vl2pPr>
            <a:lvl3pPr marL="1371600" lvl="2" indent="-317500" algn="l">
              <a:lnSpc>
                <a:spcPct val="100000"/>
              </a:lnSpc>
              <a:spcBef>
                <a:spcPts val="280"/>
              </a:spcBef>
              <a:spcAft>
                <a:spcPts val="0"/>
              </a:spcAft>
              <a:buClr>
                <a:schemeClr val="dk1"/>
              </a:buClr>
              <a:buSzPts val="1400"/>
              <a:buFont typeface="Arial"/>
              <a:buChar char="•"/>
              <a:defRPr sz="1400"/>
            </a:lvl3pPr>
            <a:lvl4pPr marL="1828800" lvl="3" indent="-311150" algn="l">
              <a:lnSpc>
                <a:spcPct val="100000"/>
              </a:lnSpc>
              <a:spcBef>
                <a:spcPts val="260"/>
              </a:spcBef>
              <a:spcAft>
                <a:spcPts val="0"/>
              </a:spcAft>
              <a:buClr>
                <a:schemeClr val="dk1"/>
              </a:buClr>
              <a:buSzPts val="1300"/>
              <a:buFont typeface="Arial"/>
              <a:buChar char="•"/>
              <a:defRPr sz="1300"/>
            </a:lvl4pPr>
            <a:lvl5pPr marL="2286000" lvl="4" indent="-311150" algn="l">
              <a:lnSpc>
                <a:spcPct val="100000"/>
              </a:lnSpc>
              <a:spcBef>
                <a:spcPts val="260"/>
              </a:spcBef>
              <a:spcAft>
                <a:spcPts val="0"/>
              </a:spcAft>
              <a:buClr>
                <a:schemeClr val="dk1"/>
              </a:buClr>
              <a:buSzPts val="1300"/>
              <a:buFont typeface="Arial"/>
              <a:buChar char="•"/>
              <a:defRPr sz="13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15"/>
          <p:cNvSpPr txBox="1">
            <a:spLocks noGrp="1"/>
          </p:cNvSpPr>
          <p:nvPr>
            <p:ph type="ctrTitle"/>
          </p:nvPr>
        </p:nvSpPr>
        <p:spPr>
          <a:xfrm>
            <a:off x="381001" y="120870"/>
            <a:ext cx="10344912" cy="61264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2400"/>
              <a:buFont typeface="Tahoma"/>
              <a:buNone/>
              <a:defRPr sz="2400" b="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9" name="Google Shape;29;p15"/>
          <p:cNvCxnSpPr/>
          <p:nvPr/>
        </p:nvCxnSpPr>
        <p:spPr>
          <a:xfrm>
            <a:off x="381000" y="841689"/>
            <a:ext cx="11302999" cy="0"/>
          </a:xfrm>
          <a:prstGeom prst="straightConnector1">
            <a:avLst/>
          </a:prstGeom>
          <a:noFill/>
          <a:ln w="22225" cap="flat" cmpd="sng">
            <a:solidFill>
              <a:srgbClr val="0F5E90"/>
            </a:solidFill>
            <a:prstDash val="solid"/>
            <a:round/>
            <a:headEnd type="none" w="sm" len="sm"/>
            <a:tailEnd type="none" w="sm" len="sm"/>
          </a:ln>
        </p:spPr>
      </p:cxnSp>
      <p:pic>
        <p:nvPicPr>
          <p:cNvPr id="30" name="Google Shape;30;p15"/>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_Slide">
  <p:cSld name="Title_Slide">
    <p:spTree>
      <p:nvGrpSpPr>
        <p:cNvPr id="1" name="Shape 31"/>
        <p:cNvGrpSpPr/>
        <p:nvPr/>
      </p:nvGrpSpPr>
      <p:grpSpPr>
        <a:xfrm>
          <a:off x="0" y="0"/>
          <a:ext cx="0" cy="0"/>
          <a:chOff x="0" y="0"/>
          <a:chExt cx="0" cy="0"/>
        </a:xfrm>
      </p:grpSpPr>
      <p:sp>
        <p:nvSpPr>
          <p:cNvPr id="32" name="Google Shape;32;p18"/>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34" name="Google Shape;34;p18"/>
          <p:cNvSpPr txBox="1">
            <a:spLocks noGrp="1"/>
          </p:cNvSpPr>
          <p:nvPr>
            <p:ph type="ctrTitle"/>
          </p:nvPr>
        </p:nvSpPr>
        <p:spPr>
          <a:xfrm>
            <a:off x="910167" y="1456511"/>
            <a:ext cx="10363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1"/>
              </a:buClr>
              <a:buSzPts val="2400"/>
              <a:buFont typeface="Tahoma"/>
              <a:buNone/>
              <a:defRPr sz="2400" b="1">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subTitle" idx="1"/>
          </p:nvPr>
        </p:nvSpPr>
        <p:spPr>
          <a:xfrm>
            <a:off x="1828800" y="2057400"/>
            <a:ext cx="85344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360"/>
              </a:spcBef>
              <a:spcAft>
                <a:spcPts val="0"/>
              </a:spcAft>
              <a:buClr>
                <a:schemeClr val="dk1"/>
              </a:buClr>
              <a:buSzPts val="1800"/>
              <a:buNone/>
              <a:defRPr sz="1800">
                <a:latin typeface="Tahoma"/>
                <a:ea typeface="Tahoma"/>
                <a:cs typeface="Tahoma"/>
                <a:sym typeface="Tahoma"/>
              </a:defRPr>
            </a:lvl1pPr>
            <a:lvl2pPr lvl="1" algn="ctr">
              <a:lnSpc>
                <a:spcPct val="100000"/>
              </a:lnSpc>
              <a:spcBef>
                <a:spcPts val="360"/>
              </a:spcBef>
              <a:spcAft>
                <a:spcPts val="0"/>
              </a:spcAft>
              <a:buClr>
                <a:schemeClr val="dk1"/>
              </a:buClr>
              <a:buSzPts val="1800"/>
              <a:buNone/>
              <a:defRPr/>
            </a:lvl2pPr>
            <a:lvl3pPr lvl="2" algn="ctr">
              <a:lnSpc>
                <a:spcPct val="100000"/>
              </a:lnSpc>
              <a:spcBef>
                <a:spcPts val="320"/>
              </a:spcBef>
              <a:spcAft>
                <a:spcPts val="0"/>
              </a:spcAft>
              <a:buClr>
                <a:schemeClr val="dk1"/>
              </a:buClr>
              <a:buSzPts val="1600"/>
              <a:buNone/>
              <a:defRPr/>
            </a:lvl3pPr>
            <a:lvl4pPr lvl="3" algn="ctr">
              <a:lnSpc>
                <a:spcPct val="100000"/>
              </a:lnSpc>
              <a:spcBef>
                <a:spcPts val="280"/>
              </a:spcBef>
              <a:spcAft>
                <a:spcPts val="0"/>
              </a:spcAft>
              <a:buClr>
                <a:schemeClr val="dk1"/>
              </a:buClr>
              <a:buSzPts val="1400"/>
              <a:buNone/>
              <a:defRPr/>
            </a:lvl4pPr>
            <a:lvl5pPr lvl="4" algn="ctr">
              <a:lnSpc>
                <a:spcPct val="100000"/>
              </a:lnSpc>
              <a:spcBef>
                <a:spcPts val="280"/>
              </a:spcBef>
              <a:spcAft>
                <a:spcPts val="0"/>
              </a:spcAft>
              <a:buClr>
                <a:schemeClr val="dk1"/>
              </a:buClr>
              <a:buSzPts val="1400"/>
              <a:buNone/>
              <a:defRPr/>
            </a:lvl5pPr>
            <a:lvl6pPr lvl="5" algn="ctr">
              <a:lnSpc>
                <a:spcPct val="100000"/>
              </a:lnSpc>
              <a:spcBef>
                <a:spcPts val="400"/>
              </a:spcBef>
              <a:spcAft>
                <a:spcPts val="0"/>
              </a:spcAft>
              <a:buClr>
                <a:schemeClr val="dk1"/>
              </a:buClr>
              <a:buSzPts val="2000"/>
              <a:buNone/>
              <a:defRPr/>
            </a:lvl6pPr>
            <a:lvl7pPr lvl="6" algn="ctr">
              <a:lnSpc>
                <a:spcPct val="100000"/>
              </a:lnSpc>
              <a:spcBef>
                <a:spcPts val="400"/>
              </a:spcBef>
              <a:spcAft>
                <a:spcPts val="0"/>
              </a:spcAft>
              <a:buClr>
                <a:schemeClr val="dk1"/>
              </a:buClr>
              <a:buSzPts val="2000"/>
              <a:buNone/>
              <a:defRPr/>
            </a:lvl7pPr>
            <a:lvl8pPr lvl="7" algn="ctr">
              <a:lnSpc>
                <a:spcPct val="100000"/>
              </a:lnSpc>
              <a:spcBef>
                <a:spcPts val="400"/>
              </a:spcBef>
              <a:spcAft>
                <a:spcPts val="0"/>
              </a:spcAft>
              <a:buClr>
                <a:schemeClr val="dk1"/>
              </a:buClr>
              <a:buSzPts val="2000"/>
              <a:buNone/>
              <a:defRPr/>
            </a:lvl8pPr>
            <a:lvl9pPr lvl="8" algn="ctr">
              <a:lnSpc>
                <a:spcPct val="100000"/>
              </a:lnSpc>
              <a:spcBef>
                <a:spcPts val="400"/>
              </a:spcBef>
              <a:spcAft>
                <a:spcPts val="0"/>
              </a:spcAft>
              <a:buClr>
                <a:schemeClr val="dk1"/>
              </a:buClr>
              <a:buSzPts val="2000"/>
              <a:buNone/>
              <a:defRPr/>
            </a:lvl9pPr>
          </a:lstStyle>
          <a:p>
            <a:endParaRPr/>
          </a:p>
        </p:txBody>
      </p:sp>
      <p:cxnSp>
        <p:nvCxnSpPr>
          <p:cNvPr id="36" name="Google Shape;36;p18"/>
          <p:cNvCxnSpPr/>
          <p:nvPr/>
        </p:nvCxnSpPr>
        <p:spPr>
          <a:xfrm>
            <a:off x="508000" y="1979616"/>
            <a:ext cx="11176000" cy="1587"/>
          </a:xfrm>
          <a:prstGeom prst="straightConnector1">
            <a:avLst/>
          </a:prstGeom>
          <a:noFill/>
          <a:ln w="22225" cap="flat" cmpd="sng">
            <a:solidFill>
              <a:srgbClr val="0F5E90"/>
            </a:solidFill>
            <a:prstDash val="solid"/>
            <a:round/>
            <a:headEnd type="none" w="sm" len="sm"/>
            <a:tailEnd type="none" w="sm" len="sm"/>
          </a:ln>
        </p:spPr>
      </p:cxnSp>
      <p:sp>
        <p:nvSpPr>
          <p:cNvPr id="37" name="Google Shape;37;p18"/>
          <p:cNvSpPr txBox="1">
            <a:spLocks noGrp="1"/>
          </p:cNvSpPr>
          <p:nvPr>
            <p:ph type="body" idx="2"/>
          </p:nvPr>
        </p:nvSpPr>
        <p:spPr>
          <a:xfrm>
            <a:off x="1834195" y="4049487"/>
            <a:ext cx="8524567" cy="720221"/>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320"/>
              </a:spcBef>
              <a:spcAft>
                <a:spcPts val="0"/>
              </a:spcAft>
              <a:buClr>
                <a:srgbClr val="A5A5A5"/>
              </a:buClr>
              <a:buSzPts val="1600"/>
              <a:buNone/>
              <a:defRPr sz="1600">
                <a:solidFill>
                  <a:srgbClr val="A5A5A5"/>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8" name="Google Shape;38;p18"/>
          <p:cNvSpPr txBox="1">
            <a:spLocks noGrp="1"/>
          </p:cNvSpPr>
          <p:nvPr>
            <p:ph type="body" idx="3"/>
          </p:nvPr>
        </p:nvSpPr>
        <p:spPr>
          <a:xfrm>
            <a:off x="3653367" y="4790049"/>
            <a:ext cx="4876799" cy="322825"/>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320"/>
              </a:spcBef>
              <a:spcAft>
                <a:spcPts val="0"/>
              </a:spcAft>
              <a:buClr>
                <a:srgbClr val="A5A5A5"/>
              </a:buClr>
              <a:buSzPts val="1600"/>
              <a:buNone/>
              <a:defRPr sz="1600">
                <a:solidFill>
                  <a:srgbClr val="A5A5A5"/>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39" name="Google Shape;39;p18"/>
          <p:cNvPicPr preferRelativeResize="0"/>
          <p:nvPr/>
        </p:nvPicPr>
        <p:blipFill rotWithShape="1">
          <a:blip r:embed="rId2">
            <a:alphaModFix/>
          </a:blip>
          <a:srcRect/>
          <a:stretch/>
        </p:blipFill>
        <p:spPr>
          <a:xfrm>
            <a:off x="9765680" y="199298"/>
            <a:ext cx="1847974" cy="89808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_Slide_No Subtitle">
  <p:cSld name="Title_Slide_No Subtitle">
    <p:spTree>
      <p:nvGrpSpPr>
        <p:cNvPr id="1" name="Shape 40"/>
        <p:cNvGrpSpPr/>
        <p:nvPr/>
      </p:nvGrpSpPr>
      <p:grpSpPr>
        <a:xfrm>
          <a:off x="0" y="0"/>
          <a:ext cx="0" cy="0"/>
          <a:chOff x="0" y="0"/>
          <a:chExt cx="0" cy="0"/>
        </a:xfrm>
      </p:grpSpPr>
      <p:sp>
        <p:nvSpPr>
          <p:cNvPr id="41" name="Google Shape;41;p19"/>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19"/>
          <p:cNvSpPr txBox="1">
            <a:spLocks noGrp="1"/>
          </p:cNvSpPr>
          <p:nvPr>
            <p:ph type="ctrTitle"/>
          </p:nvPr>
        </p:nvSpPr>
        <p:spPr>
          <a:xfrm>
            <a:off x="914400" y="2514600"/>
            <a:ext cx="103632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2200"/>
              <a:buFont typeface="Tahoma"/>
              <a:buNone/>
              <a:defRPr sz="2200" b="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44" name="Google Shape;44;p19"/>
          <p:cNvCxnSpPr/>
          <p:nvPr/>
        </p:nvCxnSpPr>
        <p:spPr>
          <a:xfrm>
            <a:off x="508000" y="3198816"/>
            <a:ext cx="11176000" cy="1587"/>
          </a:xfrm>
          <a:prstGeom prst="straightConnector1">
            <a:avLst/>
          </a:prstGeom>
          <a:noFill/>
          <a:ln w="22225" cap="flat" cmpd="sng">
            <a:solidFill>
              <a:srgbClr val="0F5E90"/>
            </a:solidFill>
            <a:prstDash val="solid"/>
            <a:round/>
            <a:headEnd type="none" w="sm" len="sm"/>
            <a:tailEnd type="none" w="sm" len="sm"/>
          </a:ln>
        </p:spPr>
      </p:cxnSp>
      <p:pic>
        <p:nvPicPr>
          <p:cNvPr id="45" name="Google Shape;45;p19"/>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_Slide_Subtitle">
  <p:cSld name="Title_Slide_Subtitle">
    <p:spTree>
      <p:nvGrpSpPr>
        <p:cNvPr id="1" name="Shape 46"/>
        <p:cNvGrpSpPr/>
        <p:nvPr/>
      </p:nvGrpSpPr>
      <p:grpSpPr>
        <a:xfrm>
          <a:off x="0" y="0"/>
          <a:ext cx="0" cy="0"/>
          <a:chOff x="0" y="0"/>
          <a:chExt cx="0" cy="0"/>
        </a:xfrm>
      </p:grpSpPr>
      <p:sp>
        <p:nvSpPr>
          <p:cNvPr id="47" name="Google Shape;47;p20"/>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20"/>
          <p:cNvSpPr txBox="1">
            <a:spLocks noGrp="1"/>
          </p:cNvSpPr>
          <p:nvPr>
            <p:ph type="ctrTitle"/>
          </p:nvPr>
        </p:nvSpPr>
        <p:spPr>
          <a:xfrm>
            <a:off x="914400" y="2514600"/>
            <a:ext cx="103632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2200"/>
              <a:buFont typeface="Tahoma"/>
              <a:buNone/>
              <a:defRPr sz="2200" b="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0" name="Google Shape;50;p20"/>
          <p:cNvCxnSpPr/>
          <p:nvPr/>
        </p:nvCxnSpPr>
        <p:spPr>
          <a:xfrm>
            <a:off x="508000" y="3198816"/>
            <a:ext cx="11176000" cy="1587"/>
          </a:xfrm>
          <a:prstGeom prst="straightConnector1">
            <a:avLst/>
          </a:prstGeom>
          <a:noFill/>
          <a:ln w="22225" cap="flat" cmpd="sng">
            <a:solidFill>
              <a:srgbClr val="0F5E90"/>
            </a:solidFill>
            <a:prstDash val="solid"/>
            <a:round/>
            <a:headEnd type="none" w="sm" len="sm"/>
            <a:tailEnd type="none" w="sm" len="sm"/>
          </a:ln>
        </p:spPr>
      </p:cxnSp>
      <p:sp>
        <p:nvSpPr>
          <p:cNvPr id="51" name="Google Shape;51;p20"/>
          <p:cNvSpPr txBox="1">
            <a:spLocks noGrp="1"/>
          </p:cNvSpPr>
          <p:nvPr>
            <p:ph type="body" idx="1"/>
          </p:nvPr>
        </p:nvSpPr>
        <p:spPr>
          <a:xfrm>
            <a:off x="914400" y="3352798"/>
            <a:ext cx="10363200" cy="46513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360"/>
              </a:spcBef>
              <a:spcAft>
                <a:spcPts val="0"/>
              </a:spcAft>
              <a:buClr>
                <a:srgbClr val="A5A5A5"/>
              </a:buClr>
              <a:buSzPts val="1800"/>
              <a:buNone/>
              <a:defRPr sz="1800">
                <a:solidFill>
                  <a:srgbClr val="A5A5A5"/>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52" name="Google Shape;52;p20"/>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ustom_Two_Rows">
  <p:cSld name="Custom_Two_Rows">
    <p:spTree>
      <p:nvGrpSpPr>
        <p:cNvPr id="1" name="Shape 53"/>
        <p:cNvGrpSpPr/>
        <p:nvPr/>
      </p:nvGrpSpPr>
      <p:grpSpPr>
        <a:xfrm>
          <a:off x="0" y="0"/>
          <a:ext cx="0" cy="0"/>
          <a:chOff x="0" y="0"/>
          <a:chExt cx="0" cy="0"/>
        </a:xfrm>
      </p:grpSpPr>
      <p:sp>
        <p:nvSpPr>
          <p:cNvPr id="54" name="Google Shape;54;p22"/>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22"/>
          <p:cNvSpPr txBox="1">
            <a:spLocks noGrp="1"/>
          </p:cNvSpPr>
          <p:nvPr>
            <p:ph type="body" idx="1"/>
          </p:nvPr>
        </p:nvSpPr>
        <p:spPr>
          <a:xfrm>
            <a:off x="609600" y="1066800"/>
            <a:ext cx="11074400" cy="2362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7" name="Google Shape;57;p22"/>
          <p:cNvSpPr txBox="1">
            <a:spLocks noGrp="1"/>
          </p:cNvSpPr>
          <p:nvPr>
            <p:ph type="body" idx="2"/>
          </p:nvPr>
        </p:nvSpPr>
        <p:spPr>
          <a:xfrm>
            <a:off x="609600" y="3581400"/>
            <a:ext cx="11074400" cy="2362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8" name="Google Shape;58;p22"/>
          <p:cNvSpPr txBox="1">
            <a:spLocks noGrp="1"/>
          </p:cNvSpPr>
          <p:nvPr>
            <p:ph type="ctrTitle"/>
          </p:nvPr>
        </p:nvSpPr>
        <p:spPr>
          <a:xfrm>
            <a:off x="381000" y="151418"/>
            <a:ext cx="10422239" cy="61264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2400"/>
              <a:buFont typeface="Tahoma"/>
              <a:buNone/>
              <a:defRPr sz="2400" b="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9" name="Google Shape;59;p22"/>
          <p:cNvCxnSpPr/>
          <p:nvPr/>
        </p:nvCxnSpPr>
        <p:spPr>
          <a:xfrm>
            <a:off x="381000" y="841689"/>
            <a:ext cx="11302999" cy="0"/>
          </a:xfrm>
          <a:prstGeom prst="straightConnector1">
            <a:avLst/>
          </a:prstGeom>
          <a:noFill/>
          <a:ln w="22225" cap="flat" cmpd="sng">
            <a:solidFill>
              <a:srgbClr val="0F5E90"/>
            </a:solidFill>
            <a:prstDash val="solid"/>
            <a:round/>
            <a:headEnd type="none" w="sm" len="sm"/>
            <a:tailEnd type="none" w="sm" len="sm"/>
          </a:ln>
        </p:spPr>
      </p:cxnSp>
      <p:pic>
        <p:nvPicPr>
          <p:cNvPr id="60" name="Google Shape;60;p22"/>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_Three_Columns">
  <p:cSld name="Custom_Three_Columns">
    <p:spTree>
      <p:nvGrpSpPr>
        <p:cNvPr id="1" name="Shape 61"/>
        <p:cNvGrpSpPr/>
        <p:nvPr/>
      </p:nvGrpSpPr>
      <p:grpSpPr>
        <a:xfrm>
          <a:off x="0" y="0"/>
          <a:ext cx="0" cy="0"/>
          <a:chOff x="0" y="0"/>
          <a:chExt cx="0" cy="0"/>
        </a:xfrm>
      </p:grpSpPr>
      <p:sp>
        <p:nvSpPr>
          <p:cNvPr id="62" name="Google Shape;62;p24"/>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p24"/>
          <p:cNvSpPr txBox="1">
            <a:spLocks noGrp="1"/>
          </p:cNvSpPr>
          <p:nvPr>
            <p:ph type="body" idx="1"/>
          </p:nvPr>
        </p:nvSpPr>
        <p:spPr>
          <a:xfrm>
            <a:off x="609600" y="1066800"/>
            <a:ext cx="3556000" cy="4953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 name="Google Shape;65;p24"/>
          <p:cNvSpPr txBox="1">
            <a:spLocks noGrp="1"/>
          </p:cNvSpPr>
          <p:nvPr>
            <p:ph type="body" idx="2"/>
          </p:nvPr>
        </p:nvSpPr>
        <p:spPr>
          <a:xfrm>
            <a:off x="4368800" y="1066800"/>
            <a:ext cx="3556000" cy="4953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 name="Google Shape;66;p24"/>
          <p:cNvSpPr txBox="1">
            <a:spLocks noGrp="1"/>
          </p:cNvSpPr>
          <p:nvPr>
            <p:ph type="body" idx="3"/>
          </p:nvPr>
        </p:nvSpPr>
        <p:spPr>
          <a:xfrm>
            <a:off x="8128000" y="1066800"/>
            <a:ext cx="3556000" cy="4953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 name="Google Shape;67;p24"/>
          <p:cNvSpPr txBox="1">
            <a:spLocks noGrp="1"/>
          </p:cNvSpPr>
          <p:nvPr>
            <p:ph type="ctrTitle"/>
          </p:nvPr>
        </p:nvSpPr>
        <p:spPr>
          <a:xfrm>
            <a:off x="381000" y="151418"/>
            <a:ext cx="10326624" cy="61264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2400"/>
              <a:buFont typeface="Tahoma"/>
              <a:buNone/>
              <a:defRPr sz="2400" b="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8" name="Google Shape;68;p24"/>
          <p:cNvCxnSpPr/>
          <p:nvPr/>
        </p:nvCxnSpPr>
        <p:spPr>
          <a:xfrm>
            <a:off x="381000" y="841689"/>
            <a:ext cx="11302999" cy="0"/>
          </a:xfrm>
          <a:prstGeom prst="straightConnector1">
            <a:avLst/>
          </a:prstGeom>
          <a:noFill/>
          <a:ln w="22225" cap="flat" cmpd="sng">
            <a:solidFill>
              <a:srgbClr val="0F5E90"/>
            </a:solidFill>
            <a:prstDash val="solid"/>
            <a:round/>
            <a:headEnd type="none" w="sm" len="sm"/>
            <a:tailEnd type="none" w="sm" len="sm"/>
          </a:ln>
        </p:spPr>
      </p:cxnSp>
      <p:pic>
        <p:nvPicPr>
          <p:cNvPr id="69" name="Google Shape;69;p24"/>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_Four_Boxes">
  <p:cSld name="Custom_Four_Boxes">
    <p:spTree>
      <p:nvGrpSpPr>
        <p:cNvPr id="1" name="Shape 70"/>
        <p:cNvGrpSpPr/>
        <p:nvPr/>
      </p:nvGrpSpPr>
      <p:grpSpPr>
        <a:xfrm>
          <a:off x="0" y="0"/>
          <a:ext cx="0" cy="0"/>
          <a:chOff x="0" y="0"/>
          <a:chExt cx="0" cy="0"/>
        </a:xfrm>
      </p:grpSpPr>
      <p:sp>
        <p:nvSpPr>
          <p:cNvPr id="71" name="Google Shape;71;p25"/>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25"/>
          <p:cNvSpPr txBox="1">
            <a:spLocks noGrp="1"/>
          </p:cNvSpPr>
          <p:nvPr>
            <p:ph type="body" idx="1"/>
          </p:nvPr>
        </p:nvSpPr>
        <p:spPr>
          <a:xfrm>
            <a:off x="609604" y="1066800"/>
            <a:ext cx="5377545" cy="2362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25"/>
          <p:cNvSpPr txBox="1">
            <a:spLocks noGrp="1"/>
          </p:cNvSpPr>
          <p:nvPr>
            <p:ph type="body" idx="2"/>
          </p:nvPr>
        </p:nvSpPr>
        <p:spPr>
          <a:xfrm>
            <a:off x="6193975" y="1066800"/>
            <a:ext cx="5490031" cy="2362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5"/>
          <p:cNvSpPr txBox="1">
            <a:spLocks noGrp="1"/>
          </p:cNvSpPr>
          <p:nvPr>
            <p:ph type="body" idx="3"/>
          </p:nvPr>
        </p:nvSpPr>
        <p:spPr>
          <a:xfrm>
            <a:off x="6193970" y="3521528"/>
            <a:ext cx="5490031" cy="2362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6" name="Google Shape;76;p25"/>
          <p:cNvSpPr txBox="1">
            <a:spLocks noGrp="1"/>
          </p:cNvSpPr>
          <p:nvPr>
            <p:ph type="body" idx="4"/>
          </p:nvPr>
        </p:nvSpPr>
        <p:spPr>
          <a:xfrm>
            <a:off x="605976" y="3529693"/>
            <a:ext cx="5377545" cy="2362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ctrTitle"/>
          </p:nvPr>
        </p:nvSpPr>
        <p:spPr>
          <a:xfrm>
            <a:off x="381000" y="151418"/>
            <a:ext cx="10422239" cy="61264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2400"/>
              <a:buFont typeface="Tahoma"/>
              <a:buNone/>
              <a:defRPr sz="2400" b="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78" name="Google Shape;78;p25"/>
          <p:cNvCxnSpPr/>
          <p:nvPr/>
        </p:nvCxnSpPr>
        <p:spPr>
          <a:xfrm>
            <a:off x="381000" y="841689"/>
            <a:ext cx="11302999" cy="0"/>
          </a:xfrm>
          <a:prstGeom prst="straightConnector1">
            <a:avLst/>
          </a:prstGeom>
          <a:noFill/>
          <a:ln w="22225" cap="flat" cmpd="sng">
            <a:solidFill>
              <a:srgbClr val="0F5E90"/>
            </a:solidFill>
            <a:prstDash val="solid"/>
            <a:round/>
            <a:headEnd type="none" w="sm" len="sm"/>
            <a:tailEnd type="none" w="sm" len="sm"/>
          </a:ln>
        </p:spPr>
      </p:cxnSp>
      <p:pic>
        <p:nvPicPr>
          <p:cNvPr id="79" name="Google Shape;79;p25"/>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p:cSld name="Section_Header">
    <p:spTree>
      <p:nvGrpSpPr>
        <p:cNvPr id="1" name="Shape 31"/>
        <p:cNvGrpSpPr/>
        <p:nvPr/>
      </p:nvGrpSpPr>
      <p:grpSpPr>
        <a:xfrm>
          <a:off x="0" y="0"/>
          <a:ext cx="0" cy="0"/>
          <a:chOff x="0" y="0"/>
          <a:chExt cx="0" cy="0"/>
        </a:xfrm>
      </p:grpSpPr>
      <p:sp>
        <p:nvSpPr>
          <p:cNvPr id="32" name="Google Shape;32;p42"/>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2"/>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4" name="Google Shape;34;p42"/>
          <p:cNvSpPr txBox="1">
            <a:spLocks noGrp="1"/>
          </p:cNvSpPr>
          <p:nvPr>
            <p:ph type="ctrTitle"/>
          </p:nvPr>
        </p:nvSpPr>
        <p:spPr>
          <a:xfrm>
            <a:off x="876300" y="4329372"/>
            <a:ext cx="10363200" cy="146182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2400"/>
              <a:buFont typeface="Tahoma"/>
              <a:buNone/>
              <a:defRPr sz="2400" b="1">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5" name="Google Shape;35;p42"/>
          <p:cNvCxnSpPr/>
          <p:nvPr/>
        </p:nvCxnSpPr>
        <p:spPr>
          <a:xfrm>
            <a:off x="508000" y="4341816"/>
            <a:ext cx="11176000" cy="1587"/>
          </a:xfrm>
          <a:prstGeom prst="straightConnector1">
            <a:avLst/>
          </a:prstGeom>
          <a:noFill/>
          <a:ln w="22225" cap="flat" cmpd="sng">
            <a:solidFill>
              <a:srgbClr val="0F5E90"/>
            </a:solidFill>
            <a:prstDash val="solid"/>
            <a:round/>
            <a:headEnd type="none" w="med" len="med"/>
            <a:tailEnd type="none" w="med" len="med"/>
          </a:ln>
        </p:spPr>
      </p:cxnSp>
      <p:sp>
        <p:nvSpPr>
          <p:cNvPr id="36" name="Google Shape;36;p42"/>
          <p:cNvSpPr txBox="1">
            <a:spLocks noGrp="1"/>
          </p:cNvSpPr>
          <p:nvPr>
            <p:ph type="body" idx="1"/>
          </p:nvPr>
        </p:nvSpPr>
        <p:spPr>
          <a:xfrm>
            <a:off x="892629" y="2954111"/>
            <a:ext cx="10363200" cy="1379538"/>
          </a:xfrm>
          <a:prstGeom prst="rect">
            <a:avLst/>
          </a:prstGeom>
          <a:noFill/>
          <a:ln>
            <a:noFill/>
          </a:ln>
        </p:spPr>
        <p:txBody>
          <a:bodyPr spcFirstLastPara="1" wrap="square" lIns="91425" tIns="45700" rIns="91425" bIns="45700" anchor="b" anchorCtr="0">
            <a:noAutofit/>
          </a:bodyPr>
          <a:lstStyle>
            <a:lvl1pPr marL="457200" lvl="0" indent="-228600" algn="l">
              <a:spcBef>
                <a:spcPts val="360"/>
              </a:spcBef>
              <a:spcAft>
                <a:spcPts val="0"/>
              </a:spcAft>
              <a:buClr>
                <a:srgbClr val="A5A5A5"/>
              </a:buClr>
              <a:buSzPts val="1800"/>
              <a:buNone/>
              <a:defRPr sz="1800">
                <a:solidFill>
                  <a:srgbClr val="A5A5A5"/>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37" name="Google Shape;37;p42"/>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_Six_Boxes">
  <p:cSld name="Custom_Six_Boxes">
    <p:spTree>
      <p:nvGrpSpPr>
        <p:cNvPr id="1" name="Shape 80"/>
        <p:cNvGrpSpPr/>
        <p:nvPr/>
      </p:nvGrpSpPr>
      <p:grpSpPr>
        <a:xfrm>
          <a:off x="0" y="0"/>
          <a:ext cx="0" cy="0"/>
          <a:chOff x="0" y="0"/>
          <a:chExt cx="0" cy="0"/>
        </a:xfrm>
      </p:grpSpPr>
      <p:sp>
        <p:nvSpPr>
          <p:cNvPr id="81" name="Google Shape;81;p26"/>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6"/>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26"/>
          <p:cNvSpPr txBox="1">
            <a:spLocks noGrp="1"/>
          </p:cNvSpPr>
          <p:nvPr>
            <p:ph type="body" idx="1"/>
          </p:nvPr>
        </p:nvSpPr>
        <p:spPr>
          <a:xfrm>
            <a:off x="609600" y="1066800"/>
            <a:ext cx="3556000" cy="2362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4" name="Google Shape;84;p26"/>
          <p:cNvSpPr txBox="1">
            <a:spLocks noGrp="1"/>
          </p:cNvSpPr>
          <p:nvPr>
            <p:ph type="body" idx="2"/>
          </p:nvPr>
        </p:nvSpPr>
        <p:spPr>
          <a:xfrm>
            <a:off x="4368800" y="1066800"/>
            <a:ext cx="3556000" cy="2362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5" name="Google Shape;85;p26"/>
          <p:cNvSpPr txBox="1">
            <a:spLocks noGrp="1"/>
          </p:cNvSpPr>
          <p:nvPr>
            <p:ph type="body" idx="3"/>
          </p:nvPr>
        </p:nvSpPr>
        <p:spPr>
          <a:xfrm>
            <a:off x="616857" y="3535137"/>
            <a:ext cx="3556000" cy="2359479"/>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6" name="Google Shape;86;p26"/>
          <p:cNvSpPr txBox="1">
            <a:spLocks noGrp="1"/>
          </p:cNvSpPr>
          <p:nvPr>
            <p:ph type="body" idx="4"/>
          </p:nvPr>
        </p:nvSpPr>
        <p:spPr>
          <a:xfrm>
            <a:off x="8120743" y="1066800"/>
            <a:ext cx="3556000" cy="2362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7" name="Google Shape;87;p26"/>
          <p:cNvSpPr txBox="1">
            <a:spLocks noGrp="1"/>
          </p:cNvSpPr>
          <p:nvPr>
            <p:ph type="body" idx="5"/>
          </p:nvPr>
        </p:nvSpPr>
        <p:spPr>
          <a:xfrm>
            <a:off x="8128000" y="3535137"/>
            <a:ext cx="3556000" cy="2359479"/>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8" name="Google Shape;88;p26"/>
          <p:cNvSpPr txBox="1">
            <a:spLocks noGrp="1"/>
          </p:cNvSpPr>
          <p:nvPr>
            <p:ph type="body" idx="6"/>
          </p:nvPr>
        </p:nvSpPr>
        <p:spPr>
          <a:xfrm>
            <a:off x="4376059" y="3537858"/>
            <a:ext cx="3556000" cy="2362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9" name="Google Shape;89;p26"/>
          <p:cNvSpPr txBox="1">
            <a:spLocks noGrp="1"/>
          </p:cNvSpPr>
          <p:nvPr>
            <p:ph type="ctrTitle"/>
          </p:nvPr>
        </p:nvSpPr>
        <p:spPr>
          <a:xfrm>
            <a:off x="381000" y="151418"/>
            <a:ext cx="10335768" cy="61264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2400"/>
              <a:buFont typeface="Tahoma"/>
              <a:buNone/>
              <a:defRPr sz="2400" b="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90" name="Google Shape;90;p26"/>
          <p:cNvCxnSpPr/>
          <p:nvPr/>
        </p:nvCxnSpPr>
        <p:spPr>
          <a:xfrm>
            <a:off x="381000" y="841689"/>
            <a:ext cx="11302999" cy="0"/>
          </a:xfrm>
          <a:prstGeom prst="straightConnector1">
            <a:avLst/>
          </a:prstGeom>
          <a:noFill/>
          <a:ln w="22225" cap="flat" cmpd="sng">
            <a:solidFill>
              <a:srgbClr val="0F5E90"/>
            </a:solidFill>
            <a:prstDash val="solid"/>
            <a:round/>
            <a:headEnd type="none" w="sm" len="sm"/>
            <a:tailEnd type="none" w="sm" len="sm"/>
          </a:ln>
        </p:spPr>
      </p:cxnSp>
      <p:pic>
        <p:nvPicPr>
          <p:cNvPr id="91" name="Google Shape;91;p26"/>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_Caption">
  <p:cSld name="Custom_Caption">
    <p:spTree>
      <p:nvGrpSpPr>
        <p:cNvPr id="1" name="Shape 92"/>
        <p:cNvGrpSpPr/>
        <p:nvPr/>
      </p:nvGrpSpPr>
      <p:grpSpPr>
        <a:xfrm>
          <a:off x="0" y="0"/>
          <a:ext cx="0" cy="0"/>
          <a:chOff x="0" y="0"/>
          <a:chExt cx="0" cy="0"/>
        </a:xfrm>
      </p:grpSpPr>
      <p:sp>
        <p:nvSpPr>
          <p:cNvPr id="93" name="Google Shape;93;p27"/>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7"/>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27"/>
          <p:cNvSpPr txBox="1">
            <a:spLocks noGrp="1"/>
          </p:cNvSpPr>
          <p:nvPr>
            <p:ph type="body" idx="1"/>
          </p:nvPr>
        </p:nvSpPr>
        <p:spPr>
          <a:xfrm>
            <a:off x="4713516" y="1066801"/>
            <a:ext cx="6970485" cy="4811486"/>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lnSpc>
                <a:spcPct val="100000"/>
              </a:lnSpc>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lnSpc>
                <a:spcPct val="100000"/>
              </a:lnSpc>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lnSpc>
                <a:spcPct val="100000"/>
              </a:lnSpc>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6" name="Google Shape;96;p27"/>
          <p:cNvSpPr txBox="1">
            <a:spLocks noGrp="1"/>
          </p:cNvSpPr>
          <p:nvPr>
            <p:ph type="body" idx="2"/>
          </p:nvPr>
        </p:nvSpPr>
        <p:spPr>
          <a:xfrm>
            <a:off x="751422" y="1763489"/>
            <a:ext cx="3831468" cy="411502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7" name="Google Shape;97;p27"/>
          <p:cNvSpPr txBox="1">
            <a:spLocks noGrp="1"/>
          </p:cNvSpPr>
          <p:nvPr>
            <p:ph type="body" idx="3"/>
          </p:nvPr>
        </p:nvSpPr>
        <p:spPr>
          <a:xfrm>
            <a:off x="762002" y="1066800"/>
            <a:ext cx="3828143" cy="6966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None/>
              <a:defRPr sz="2000" b="1"/>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8" name="Google Shape;98;p27"/>
          <p:cNvSpPr txBox="1">
            <a:spLocks noGrp="1"/>
          </p:cNvSpPr>
          <p:nvPr>
            <p:ph type="ctrTitle"/>
          </p:nvPr>
        </p:nvSpPr>
        <p:spPr>
          <a:xfrm>
            <a:off x="381000" y="151418"/>
            <a:ext cx="10422239" cy="61264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2400"/>
              <a:buFont typeface="Tahoma"/>
              <a:buNone/>
              <a:defRPr sz="2400" b="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99" name="Google Shape;99;p27"/>
          <p:cNvCxnSpPr/>
          <p:nvPr/>
        </p:nvCxnSpPr>
        <p:spPr>
          <a:xfrm>
            <a:off x="381000" y="841689"/>
            <a:ext cx="11302999" cy="0"/>
          </a:xfrm>
          <a:prstGeom prst="straightConnector1">
            <a:avLst/>
          </a:prstGeom>
          <a:noFill/>
          <a:ln w="22225" cap="flat" cmpd="sng">
            <a:solidFill>
              <a:srgbClr val="0F5E90"/>
            </a:solidFill>
            <a:prstDash val="solid"/>
            <a:round/>
            <a:headEnd type="none" w="sm" len="sm"/>
            <a:tailEnd type="none" w="sm" len="sm"/>
          </a:ln>
        </p:spPr>
      </p:cxnSp>
      <p:pic>
        <p:nvPicPr>
          <p:cNvPr id="100" name="Google Shape;100;p27"/>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p45"/>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Tahoma"/>
              <a:buNone/>
            </a:pPr>
            <a:endParaRPr sz="2400" b="0" i="0" u="none" strike="noStrike" cap="none">
              <a:solidFill>
                <a:schemeClr val="dk1"/>
              </a:solidFill>
              <a:latin typeface="Tahoma"/>
              <a:ea typeface="Tahoma"/>
              <a:cs typeface="Tahoma"/>
              <a:sym typeface="Tahoma"/>
            </a:endParaRPr>
          </a:p>
        </p:txBody>
      </p:sp>
      <p:sp>
        <p:nvSpPr>
          <p:cNvPr id="49" name="Google Shape;49;p45"/>
          <p:cNvSpPr txBox="1">
            <a:spLocks noGrp="1"/>
          </p:cNvSpPr>
          <p:nvPr>
            <p:ph type="title"/>
          </p:nvPr>
        </p:nvSpPr>
        <p:spPr>
          <a:xfrm>
            <a:off x="415600" y="421233"/>
            <a:ext cx="11360800" cy="1108400"/>
          </a:xfrm>
          <a:prstGeom prst="rect">
            <a:avLst/>
          </a:prstGeom>
          <a:noFill/>
          <a:ln>
            <a:noFill/>
          </a:ln>
        </p:spPr>
        <p:txBody>
          <a:bodyPr spcFirstLastPara="1" wrap="square" lIns="91425" tIns="91425" rIns="91425" bIns="91425" anchor="b" anchorCtr="0">
            <a:normAutofit/>
          </a:bodyPr>
          <a:lstStyle>
            <a:lvl1pPr lvl="0" algn="l">
              <a:spcBef>
                <a:spcPts val="0"/>
              </a:spcBef>
              <a:spcAft>
                <a:spcPts val="0"/>
              </a:spcAft>
              <a:buClr>
                <a:schemeClr val="dk1"/>
              </a:buClr>
              <a:buSzPts val="4200"/>
              <a:buFont typeface="Tahoma"/>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50" name="Google Shape;50;p45"/>
          <p:cNvSpPr txBox="1">
            <a:spLocks noGrp="1"/>
          </p:cNvSpPr>
          <p:nvPr>
            <p:ph type="body" idx="1"/>
          </p:nvPr>
        </p:nvSpPr>
        <p:spPr>
          <a:xfrm>
            <a:off x="415600" y="1633633"/>
            <a:ext cx="11360800" cy="4472000"/>
          </a:xfrm>
          <a:prstGeom prst="rect">
            <a:avLst/>
          </a:prstGeom>
          <a:noFill/>
          <a:ln>
            <a:noFill/>
          </a:ln>
        </p:spPr>
        <p:txBody>
          <a:bodyPr spcFirstLastPara="1" wrap="square" lIns="91425" tIns="91425" rIns="91425" bIns="91425" anchor="t" anchorCtr="0">
            <a:normAutofit/>
          </a:bodyPr>
          <a:lstStyle>
            <a:lvl1pPr marL="457200" lvl="0" indent="-342900" algn="l">
              <a:spcBef>
                <a:spcPts val="0"/>
              </a:spcBef>
              <a:spcAft>
                <a:spcPts val="0"/>
              </a:spcAft>
              <a:buClr>
                <a:schemeClr val="dk1"/>
              </a:buClr>
              <a:buSzPts val="1800"/>
              <a:buChar char="●"/>
              <a:defRPr/>
            </a:lvl1pPr>
            <a:lvl2pPr marL="914400" lvl="1" indent="-317500" algn="l">
              <a:spcBef>
                <a:spcPts val="0"/>
              </a:spcBef>
              <a:spcAft>
                <a:spcPts val="0"/>
              </a:spcAft>
              <a:buClr>
                <a:schemeClr val="dk1"/>
              </a:buClr>
              <a:buSzPts val="1400"/>
              <a:buChar char="○"/>
              <a:defRPr/>
            </a:lvl2pPr>
            <a:lvl3pPr marL="1371600" lvl="2" indent="-317500" algn="l">
              <a:spcBef>
                <a:spcPts val="0"/>
              </a:spcBef>
              <a:spcAft>
                <a:spcPts val="0"/>
              </a:spcAft>
              <a:buClr>
                <a:schemeClr val="dk1"/>
              </a:buClr>
              <a:buSzPts val="1400"/>
              <a:buChar char="■"/>
              <a:defRPr/>
            </a:lvl3pPr>
            <a:lvl4pPr marL="1828800" lvl="3" indent="-317500" algn="l">
              <a:spcBef>
                <a:spcPts val="0"/>
              </a:spcBef>
              <a:spcAft>
                <a:spcPts val="0"/>
              </a:spcAft>
              <a:buClr>
                <a:schemeClr val="dk1"/>
              </a:buClr>
              <a:buSzPts val="1400"/>
              <a:buChar char="●"/>
              <a:defRPr/>
            </a:lvl4pPr>
            <a:lvl5pPr marL="2286000" lvl="4" indent="-317500" algn="l">
              <a:spcBef>
                <a:spcPts val="0"/>
              </a:spcBef>
              <a:spcAft>
                <a:spcPts val="0"/>
              </a:spcAft>
              <a:buClr>
                <a:schemeClr val="dk1"/>
              </a:buClr>
              <a:buSzPts val="1400"/>
              <a:buChar char="○"/>
              <a:defRPr/>
            </a:lvl5pPr>
            <a:lvl6pPr marL="2743200" lvl="5" indent="-317500" algn="l">
              <a:spcBef>
                <a:spcPts val="0"/>
              </a:spcBef>
              <a:spcAft>
                <a:spcPts val="0"/>
              </a:spcAft>
              <a:buClr>
                <a:schemeClr val="dk1"/>
              </a:buClr>
              <a:buSzPts val="1400"/>
              <a:buChar char="■"/>
              <a:defRPr/>
            </a:lvl6pPr>
            <a:lvl7pPr marL="3200400" lvl="6" indent="-317500" algn="l">
              <a:spcBef>
                <a:spcPts val="0"/>
              </a:spcBef>
              <a:spcAft>
                <a:spcPts val="0"/>
              </a:spcAft>
              <a:buClr>
                <a:schemeClr val="dk1"/>
              </a:buClr>
              <a:buSzPts val="1400"/>
              <a:buChar char="●"/>
              <a:defRPr/>
            </a:lvl7pPr>
            <a:lvl8pPr marL="3657600" lvl="7" indent="-317500" algn="l">
              <a:spcBef>
                <a:spcPts val="0"/>
              </a:spcBef>
              <a:spcAft>
                <a:spcPts val="0"/>
              </a:spcAft>
              <a:buClr>
                <a:schemeClr val="dk1"/>
              </a:buClr>
              <a:buSzPts val="1400"/>
              <a:buChar char="○"/>
              <a:defRPr/>
            </a:lvl8pPr>
            <a:lvl9pPr marL="4114800" lvl="8" indent="-317500" algn="l">
              <a:spcBef>
                <a:spcPts val="0"/>
              </a:spcBef>
              <a:spcAft>
                <a:spcPts val="0"/>
              </a:spcAft>
              <a:buClr>
                <a:schemeClr val="dk1"/>
              </a:buClr>
              <a:buSzPts val="1400"/>
              <a:buChar char="■"/>
              <a:defRPr/>
            </a:lvl9pPr>
          </a:lstStyle>
          <a:p>
            <a:endParaRPr/>
          </a:p>
        </p:txBody>
      </p:sp>
      <p:sp>
        <p:nvSpPr>
          <p:cNvPr id="51" name="Google Shape;51;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lvl="0" indent="0" algn="r">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lvl="1" indent="0" algn="r">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lvl="2" indent="0" algn="r">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lvl="3" indent="0" algn="r">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lvl="4" indent="0" algn="r">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lvl="5" indent="0" algn="r">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lvl="6" indent="0" algn="r">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lvl="7" indent="0" algn="r">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lvl="8" indent="0" algn="r">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cluding_Slide">
  <p:cSld name="Concluding_Slide">
    <p:spTree>
      <p:nvGrpSpPr>
        <p:cNvPr id="1" name="Shape 62"/>
        <p:cNvGrpSpPr/>
        <p:nvPr/>
      </p:nvGrpSpPr>
      <p:grpSpPr>
        <a:xfrm>
          <a:off x="0" y="0"/>
          <a:ext cx="0" cy="0"/>
          <a:chOff x="0" y="0"/>
          <a:chExt cx="0" cy="0"/>
        </a:xfrm>
      </p:grpSpPr>
      <p:sp>
        <p:nvSpPr>
          <p:cNvPr id="63" name="Google Shape;63;p48"/>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8"/>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5" name="Google Shape;65;p48"/>
          <p:cNvPicPr preferRelativeResize="0"/>
          <p:nvPr/>
        </p:nvPicPr>
        <p:blipFill rotWithShape="1">
          <a:blip r:embed="rId2">
            <a:alphaModFix/>
          </a:blip>
          <a:srcRect/>
          <a:stretch/>
        </p:blipFill>
        <p:spPr>
          <a:xfrm>
            <a:off x="4968786" y="2881194"/>
            <a:ext cx="2254429" cy="109561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Slide_No Subtitle">
  <p:cSld name="Title_Slide_No Subtitle">
    <p:spTree>
      <p:nvGrpSpPr>
        <p:cNvPr id="1" name="Shape 66"/>
        <p:cNvGrpSpPr/>
        <p:nvPr/>
      </p:nvGrpSpPr>
      <p:grpSpPr>
        <a:xfrm>
          <a:off x="0" y="0"/>
          <a:ext cx="0" cy="0"/>
          <a:chOff x="0" y="0"/>
          <a:chExt cx="0" cy="0"/>
        </a:xfrm>
      </p:grpSpPr>
      <p:sp>
        <p:nvSpPr>
          <p:cNvPr id="67" name="Google Shape;67;p49"/>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9"/>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49"/>
          <p:cNvSpPr txBox="1">
            <a:spLocks noGrp="1"/>
          </p:cNvSpPr>
          <p:nvPr>
            <p:ph type="ctrTitle"/>
          </p:nvPr>
        </p:nvSpPr>
        <p:spPr>
          <a:xfrm>
            <a:off x="914400" y="2514600"/>
            <a:ext cx="103632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2200"/>
              <a:buFont typeface="Tahoma"/>
              <a:buNone/>
              <a:defRPr sz="2200" b="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70" name="Google Shape;70;p49"/>
          <p:cNvCxnSpPr/>
          <p:nvPr/>
        </p:nvCxnSpPr>
        <p:spPr>
          <a:xfrm>
            <a:off x="508000" y="3198816"/>
            <a:ext cx="11176000" cy="1587"/>
          </a:xfrm>
          <a:prstGeom prst="straightConnector1">
            <a:avLst/>
          </a:prstGeom>
          <a:noFill/>
          <a:ln w="22225" cap="flat" cmpd="sng">
            <a:solidFill>
              <a:srgbClr val="0F5E90"/>
            </a:solidFill>
            <a:prstDash val="solid"/>
            <a:round/>
            <a:headEnd type="none" w="med" len="med"/>
            <a:tailEnd type="none" w="med" len="med"/>
          </a:ln>
        </p:spPr>
      </p:cxnSp>
      <p:pic>
        <p:nvPicPr>
          <p:cNvPr id="71" name="Google Shape;71;p49"/>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_Slide_Subtitle">
  <p:cSld name="Title_Slide_Subtitle">
    <p:spTree>
      <p:nvGrpSpPr>
        <p:cNvPr id="1" name="Shape 72"/>
        <p:cNvGrpSpPr/>
        <p:nvPr/>
      </p:nvGrpSpPr>
      <p:grpSpPr>
        <a:xfrm>
          <a:off x="0" y="0"/>
          <a:ext cx="0" cy="0"/>
          <a:chOff x="0" y="0"/>
          <a:chExt cx="0" cy="0"/>
        </a:xfrm>
      </p:grpSpPr>
      <p:sp>
        <p:nvSpPr>
          <p:cNvPr id="73" name="Google Shape;73;p50"/>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0"/>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50"/>
          <p:cNvSpPr txBox="1">
            <a:spLocks noGrp="1"/>
          </p:cNvSpPr>
          <p:nvPr>
            <p:ph type="ctrTitle"/>
          </p:nvPr>
        </p:nvSpPr>
        <p:spPr>
          <a:xfrm>
            <a:off x="914400" y="2514600"/>
            <a:ext cx="103632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2200"/>
              <a:buFont typeface="Tahoma"/>
              <a:buNone/>
              <a:defRPr sz="2200" b="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76" name="Google Shape;76;p50"/>
          <p:cNvCxnSpPr/>
          <p:nvPr/>
        </p:nvCxnSpPr>
        <p:spPr>
          <a:xfrm>
            <a:off x="508000" y="3198816"/>
            <a:ext cx="11176000" cy="1587"/>
          </a:xfrm>
          <a:prstGeom prst="straightConnector1">
            <a:avLst/>
          </a:prstGeom>
          <a:noFill/>
          <a:ln w="22225" cap="flat" cmpd="sng">
            <a:solidFill>
              <a:srgbClr val="0F5E90"/>
            </a:solidFill>
            <a:prstDash val="solid"/>
            <a:round/>
            <a:headEnd type="none" w="med" len="med"/>
            <a:tailEnd type="none" w="med" len="med"/>
          </a:ln>
        </p:spPr>
      </p:cxnSp>
      <p:sp>
        <p:nvSpPr>
          <p:cNvPr id="77" name="Google Shape;77;p50"/>
          <p:cNvSpPr txBox="1">
            <a:spLocks noGrp="1"/>
          </p:cNvSpPr>
          <p:nvPr>
            <p:ph type="body" idx="1"/>
          </p:nvPr>
        </p:nvSpPr>
        <p:spPr>
          <a:xfrm>
            <a:off x="914400" y="3352798"/>
            <a:ext cx="10363200" cy="465138"/>
          </a:xfrm>
          <a:prstGeom prst="rect">
            <a:avLst/>
          </a:prstGeom>
          <a:noFill/>
          <a:ln>
            <a:noFill/>
          </a:ln>
        </p:spPr>
        <p:txBody>
          <a:bodyPr spcFirstLastPara="1" wrap="square" lIns="91425" tIns="45700" rIns="91425" bIns="45700" anchor="t" anchorCtr="0">
            <a:noAutofit/>
          </a:bodyPr>
          <a:lstStyle>
            <a:lvl1pPr marL="457200" lvl="0" indent="-228600" algn="ctr">
              <a:spcBef>
                <a:spcPts val="360"/>
              </a:spcBef>
              <a:spcAft>
                <a:spcPts val="0"/>
              </a:spcAft>
              <a:buClr>
                <a:srgbClr val="A5A5A5"/>
              </a:buClr>
              <a:buSzPts val="1800"/>
              <a:buNone/>
              <a:defRPr sz="1800">
                <a:solidFill>
                  <a:srgbClr val="A5A5A5"/>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78" name="Google Shape;78;p50"/>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_Two_Rows">
  <p:cSld name="Custom_Two_Rows">
    <p:spTree>
      <p:nvGrpSpPr>
        <p:cNvPr id="1" name="Shape 85"/>
        <p:cNvGrpSpPr/>
        <p:nvPr/>
      </p:nvGrpSpPr>
      <p:grpSpPr>
        <a:xfrm>
          <a:off x="0" y="0"/>
          <a:ext cx="0" cy="0"/>
          <a:chOff x="0" y="0"/>
          <a:chExt cx="0" cy="0"/>
        </a:xfrm>
      </p:grpSpPr>
      <p:sp>
        <p:nvSpPr>
          <p:cNvPr id="86" name="Google Shape;86;p52"/>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52"/>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52"/>
          <p:cNvSpPr txBox="1">
            <a:spLocks noGrp="1"/>
          </p:cNvSpPr>
          <p:nvPr>
            <p:ph type="body" idx="1"/>
          </p:nvPr>
        </p:nvSpPr>
        <p:spPr>
          <a:xfrm>
            <a:off x="609600" y="1066800"/>
            <a:ext cx="11074400" cy="2362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52"/>
          <p:cNvSpPr txBox="1">
            <a:spLocks noGrp="1"/>
          </p:cNvSpPr>
          <p:nvPr>
            <p:ph type="body" idx="2"/>
          </p:nvPr>
        </p:nvSpPr>
        <p:spPr>
          <a:xfrm>
            <a:off x="609600" y="3581400"/>
            <a:ext cx="11074400" cy="2362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0" name="Google Shape;90;p52"/>
          <p:cNvSpPr txBox="1">
            <a:spLocks noGrp="1"/>
          </p:cNvSpPr>
          <p:nvPr>
            <p:ph type="ctrTitle"/>
          </p:nvPr>
        </p:nvSpPr>
        <p:spPr>
          <a:xfrm>
            <a:off x="381000" y="151418"/>
            <a:ext cx="10422239" cy="61264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2400"/>
              <a:buFont typeface="Tahoma"/>
              <a:buNone/>
              <a:defRPr sz="2400" b="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91" name="Google Shape;91;p52"/>
          <p:cNvCxnSpPr/>
          <p:nvPr/>
        </p:nvCxnSpPr>
        <p:spPr>
          <a:xfrm>
            <a:off x="381000" y="841689"/>
            <a:ext cx="11302999" cy="0"/>
          </a:xfrm>
          <a:prstGeom prst="straightConnector1">
            <a:avLst/>
          </a:prstGeom>
          <a:noFill/>
          <a:ln w="22225" cap="flat" cmpd="sng">
            <a:solidFill>
              <a:srgbClr val="0F5E90"/>
            </a:solidFill>
            <a:prstDash val="solid"/>
            <a:round/>
            <a:headEnd type="none" w="med" len="med"/>
            <a:tailEnd type="none" w="med" len="med"/>
          </a:ln>
        </p:spPr>
      </p:cxnSp>
      <p:pic>
        <p:nvPicPr>
          <p:cNvPr id="92" name="Google Shape;92;p52"/>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_Two_Columns">
  <p:cSld name="Custom_Two_Columns">
    <p:spTree>
      <p:nvGrpSpPr>
        <p:cNvPr id="1" name="Shape 93"/>
        <p:cNvGrpSpPr/>
        <p:nvPr/>
      </p:nvGrpSpPr>
      <p:grpSpPr>
        <a:xfrm>
          <a:off x="0" y="0"/>
          <a:ext cx="0" cy="0"/>
          <a:chOff x="0" y="0"/>
          <a:chExt cx="0" cy="0"/>
        </a:xfrm>
      </p:grpSpPr>
      <p:sp>
        <p:nvSpPr>
          <p:cNvPr id="94" name="Google Shape;94;p53"/>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3"/>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6" name="Google Shape;96;p53"/>
          <p:cNvSpPr txBox="1">
            <a:spLocks noGrp="1"/>
          </p:cNvSpPr>
          <p:nvPr>
            <p:ph type="body" idx="1"/>
          </p:nvPr>
        </p:nvSpPr>
        <p:spPr>
          <a:xfrm>
            <a:off x="609600" y="1066800"/>
            <a:ext cx="5384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7" name="Google Shape;97;p53"/>
          <p:cNvSpPr txBox="1">
            <a:spLocks noGrp="1"/>
          </p:cNvSpPr>
          <p:nvPr>
            <p:ph type="body" idx="2"/>
          </p:nvPr>
        </p:nvSpPr>
        <p:spPr>
          <a:xfrm>
            <a:off x="6197600" y="1066800"/>
            <a:ext cx="5384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Font typeface="Arial"/>
              <a:buChar char="•"/>
              <a:defRPr sz="1800">
                <a:latin typeface="Tahoma"/>
                <a:ea typeface="Tahoma"/>
                <a:cs typeface="Tahoma"/>
                <a:sym typeface="Tahoma"/>
              </a:defRPr>
            </a:lvl1pPr>
            <a:lvl2pPr marL="914400" lvl="1" indent="-330200" algn="l">
              <a:spcBef>
                <a:spcPts val="320"/>
              </a:spcBef>
              <a:spcAft>
                <a:spcPts val="0"/>
              </a:spcAft>
              <a:buClr>
                <a:schemeClr val="dk1"/>
              </a:buClr>
              <a:buSzPts val="1600"/>
              <a:buFont typeface="Arial"/>
              <a:buChar char="•"/>
              <a:defRPr sz="1600">
                <a:latin typeface="Tahoma"/>
                <a:ea typeface="Tahoma"/>
                <a:cs typeface="Tahoma"/>
                <a:sym typeface="Tahoma"/>
              </a:defRPr>
            </a:lvl2pPr>
            <a:lvl3pPr marL="1371600" lvl="2" indent="-317500" algn="l">
              <a:spcBef>
                <a:spcPts val="280"/>
              </a:spcBef>
              <a:spcAft>
                <a:spcPts val="0"/>
              </a:spcAft>
              <a:buClr>
                <a:schemeClr val="dk1"/>
              </a:buClr>
              <a:buSzPts val="1400"/>
              <a:buFont typeface="Arial"/>
              <a:buChar char="•"/>
              <a:defRPr sz="1400">
                <a:latin typeface="Tahoma"/>
                <a:ea typeface="Tahoma"/>
                <a:cs typeface="Tahoma"/>
                <a:sym typeface="Tahoma"/>
              </a:defRPr>
            </a:lvl3pPr>
            <a:lvl4pPr marL="1828800" lvl="3" indent="-311150" algn="l">
              <a:spcBef>
                <a:spcPts val="260"/>
              </a:spcBef>
              <a:spcAft>
                <a:spcPts val="0"/>
              </a:spcAft>
              <a:buClr>
                <a:schemeClr val="dk1"/>
              </a:buClr>
              <a:buSzPts val="1300"/>
              <a:buFont typeface="Arial"/>
              <a:buChar char="•"/>
              <a:defRPr sz="1300">
                <a:latin typeface="Tahoma"/>
                <a:ea typeface="Tahoma"/>
                <a:cs typeface="Tahoma"/>
                <a:sym typeface="Tahoma"/>
              </a:defRPr>
            </a:lvl4pPr>
            <a:lvl5pPr marL="2286000" lvl="4" indent="-311150" algn="l">
              <a:spcBef>
                <a:spcPts val="260"/>
              </a:spcBef>
              <a:spcAft>
                <a:spcPts val="0"/>
              </a:spcAft>
              <a:buClr>
                <a:schemeClr val="dk1"/>
              </a:buClr>
              <a:buSzPts val="1300"/>
              <a:buFont typeface="Arial"/>
              <a:buChar char="•"/>
              <a:defRPr sz="1300">
                <a:latin typeface="Tahoma"/>
                <a:ea typeface="Tahoma"/>
                <a:cs typeface="Tahoma"/>
                <a:sym typeface="Tahom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8" name="Google Shape;98;p53"/>
          <p:cNvSpPr txBox="1">
            <a:spLocks noGrp="1"/>
          </p:cNvSpPr>
          <p:nvPr>
            <p:ph type="ctrTitle"/>
          </p:nvPr>
        </p:nvSpPr>
        <p:spPr>
          <a:xfrm>
            <a:off x="381000" y="151418"/>
            <a:ext cx="10422239" cy="61264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2400"/>
              <a:buFont typeface="Tahoma"/>
              <a:buNone/>
              <a:defRPr sz="2400" b="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99" name="Google Shape;99;p53"/>
          <p:cNvCxnSpPr/>
          <p:nvPr/>
        </p:nvCxnSpPr>
        <p:spPr>
          <a:xfrm>
            <a:off x="381000" y="841689"/>
            <a:ext cx="11302999" cy="0"/>
          </a:xfrm>
          <a:prstGeom prst="straightConnector1">
            <a:avLst/>
          </a:prstGeom>
          <a:noFill/>
          <a:ln w="22225" cap="flat" cmpd="sng">
            <a:solidFill>
              <a:srgbClr val="0F5E90"/>
            </a:solidFill>
            <a:prstDash val="solid"/>
            <a:round/>
            <a:headEnd type="none" w="med" len="med"/>
            <a:tailEnd type="none" w="med" len="med"/>
          </a:ln>
        </p:spPr>
      </p:cxnSp>
      <p:pic>
        <p:nvPicPr>
          <p:cNvPr id="100" name="Google Shape;100;p53"/>
          <p:cNvPicPr preferRelativeResize="0"/>
          <p:nvPr/>
        </p:nvPicPr>
        <p:blipFill rotWithShape="1">
          <a:blip r:embed="rId2">
            <a:alphaModFix/>
          </a:blip>
          <a:srcRect/>
          <a:stretch/>
        </p:blipFill>
        <p:spPr>
          <a:xfrm>
            <a:off x="10762857" y="206716"/>
            <a:ext cx="921142" cy="44765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9"/>
          <p:cNvSpPr txBox="1">
            <a:spLocks noGrp="1"/>
          </p:cNvSpPr>
          <p:nvPr>
            <p:ph type="body" idx="1"/>
          </p:nvPr>
        </p:nvSpPr>
        <p:spPr>
          <a:xfrm>
            <a:off x="508000" y="1219200"/>
            <a:ext cx="11176000" cy="50292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9pPr>
          </a:lstStyle>
          <a:p>
            <a:endParaRPr/>
          </a:p>
        </p:txBody>
      </p:sp>
      <p:sp>
        <p:nvSpPr>
          <p:cNvPr id="11" name="Google Shape;11;p39"/>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98989"/>
                </a:solidFill>
                <a:latin typeface="Tahoma"/>
                <a:ea typeface="Tahoma"/>
                <a:cs typeface="Tahoma"/>
                <a:sym typeface="Tahoma"/>
              </a:defRPr>
            </a:lvl1pPr>
            <a:lvl2pPr marR="0" lvl="1"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12" name="Google Shape;12;p39"/>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98989"/>
                </a:solidFill>
                <a:latin typeface="Tahoma"/>
                <a:ea typeface="Tahoma"/>
                <a:cs typeface="Tahoma"/>
                <a:sym typeface="Tahoma"/>
              </a:defRPr>
            </a:lvl1pPr>
            <a:lvl2pPr marL="0" marR="0" lvl="1" indent="0" algn="r" rtl="0">
              <a:spcBef>
                <a:spcPts val="0"/>
              </a:spcBef>
              <a:buNone/>
              <a:defRPr sz="1200" b="0" i="0" u="none" strike="noStrike" cap="none">
                <a:solidFill>
                  <a:srgbClr val="898989"/>
                </a:solidFill>
                <a:latin typeface="Tahoma"/>
                <a:ea typeface="Tahoma"/>
                <a:cs typeface="Tahoma"/>
                <a:sym typeface="Tahoma"/>
              </a:defRPr>
            </a:lvl2pPr>
            <a:lvl3pPr marL="0" marR="0" lvl="2" indent="0" algn="r" rtl="0">
              <a:spcBef>
                <a:spcPts val="0"/>
              </a:spcBef>
              <a:buNone/>
              <a:defRPr sz="1200" b="0" i="0" u="none" strike="noStrike" cap="none">
                <a:solidFill>
                  <a:srgbClr val="898989"/>
                </a:solidFill>
                <a:latin typeface="Tahoma"/>
                <a:ea typeface="Tahoma"/>
                <a:cs typeface="Tahoma"/>
                <a:sym typeface="Tahoma"/>
              </a:defRPr>
            </a:lvl3pPr>
            <a:lvl4pPr marL="0" marR="0" lvl="3" indent="0" algn="r" rtl="0">
              <a:spcBef>
                <a:spcPts val="0"/>
              </a:spcBef>
              <a:buNone/>
              <a:defRPr sz="1200" b="0" i="0" u="none" strike="noStrike" cap="none">
                <a:solidFill>
                  <a:srgbClr val="898989"/>
                </a:solidFill>
                <a:latin typeface="Tahoma"/>
                <a:ea typeface="Tahoma"/>
                <a:cs typeface="Tahoma"/>
                <a:sym typeface="Tahoma"/>
              </a:defRPr>
            </a:lvl4pPr>
            <a:lvl5pPr marL="0" marR="0" lvl="4" indent="0" algn="r" rtl="0">
              <a:spcBef>
                <a:spcPts val="0"/>
              </a:spcBef>
              <a:buNone/>
              <a:defRPr sz="1200" b="0" i="0" u="none" strike="noStrike" cap="none">
                <a:solidFill>
                  <a:srgbClr val="898989"/>
                </a:solidFill>
                <a:latin typeface="Tahoma"/>
                <a:ea typeface="Tahoma"/>
                <a:cs typeface="Tahoma"/>
                <a:sym typeface="Tahoma"/>
              </a:defRPr>
            </a:lvl5pPr>
            <a:lvl6pPr marL="0" marR="0" lvl="5" indent="0" algn="r" rtl="0">
              <a:spcBef>
                <a:spcPts val="0"/>
              </a:spcBef>
              <a:buNone/>
              <a:defRPr sz="1200" b="0" i="0" u="none" strike="noStrike" cap="none">
                <a:solidFill>
                  <a:srgbClr val="898989"/>
                </a:solidFill>
                <a:latin typeface="Tahoma"/>
                <a:ea typeface="Tahoma"/>
                <a:cs typeface="Tahoma"/>
                <a:sym typeface="Tahoma"/>
              </a:defRPr>
            </a:lvl6pPr>
            <a:lvl7pPr marL="0" marR="0" lvl="6" indent="0" algn="r" rtl="0">
              <a:spcBef>
                <a:spcPts val="0"/>
              </a:spcBef>
              <a:buNone/>
              <a:defRPr sz="1200" b="0" i="0" u="none" strike="noStrike" cap="none">
                <a:solidFill>
                  <a:srgbClr val="898989"/>
                </a:solidFill>
                <a:latin typeface="Tahoma"/>
                <a:ea typeface="Tahoma"/>
                <a:cs typeface="Tahoma"/>
                <a:sym typeface="Tahoma"/>
              </a:defRPr>
            </a:lvl7pPr>
            <a:lvl8pPr marL="0" marR="0" lvl="7" indent="0" algn="r" rtl="0">
              <a:spcBef>
                <a:spcPts val="0"/>
              </a:spcBef>
              <a:buNone/>
              <a:defRPr sz="1200" b="0" i="0" u="none" strike="noStrike" cap="none">
                <a:solidFill>
                  <a:srgbClr val="898989"/>
                </a:solidFill>
                <a:latin typeface="Tahoma"/>
                <a:ea typeface="Tahoma"/>
                <a:cs typeface="Tahoma"/>
                <a:sym typeface="Tahoma"/>
              </a:defRPr>
            </a:lvl8pPr>
            <a:lvl9pPr marL="0" marR="0" lvl="8" indent="0" algn="r" rtl="0">
              <a:spcBef>
                <a:spcPts val="0"/>
              </a:spcBef>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39"/>
          <p:cNvSpPr txBox="1">
            <a:spLocks noGrp="1"/>
          </p:cNvSpPr>
          <p:nvPr>
            <p:ph type="title"/>
          </p:nvPr>
        </p:nvSpPr>
        <p:spPr>
          <a:xfrm>
            <a:off x="2163233" y="152400"/>
            <a:ext cx="9520767" cy="609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2200"/>
              <a:buFont typeface="Tahoma"/>
              <a:buNone/>
              <a:defRPr sz="2200" b="0" i="0" u="none" strike="noStrike" cap="non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3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ahoma"/>
                <a:ea typeface="Tahoma"/>
                <a:cs typeface="Tahoma"/>
                <a:sym typeface="Tahoma"/>
              </a:defRPr>
            </a:lvl1pPr>
            <a:lvl2pPr marR="0" lvl="1"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7" r:id="rId5"/>
    <p:sldLayoutId id="2147483658" r:id="rId6"/>
    <p:sldLayoutId id="2147483659" r:id="rId7"/>
    <p:sldLayoutId id="2147483673" r:id="rId8"/>
    <p:sldLayoutId id="2147483682" r:id="rId9"/>
    <p:sldLayoutId id="2147483674" r:id="rId10"/>
    <p:sldLayoutId id="2147483675" r:id="rId11"/>
    <p:sldLayoutId id="2147483676" r:id="rId12"/>
    <p:sldLayoutId id="2147483677" r:id="rId13"/>
    <p:sldLayoutId id="2147483667" r:id="rId14"/>
    <p:sldLayoutId id="2147483678" r:id="rId15"/>
    <p:sldLayoutId id="2147483669" r:id="rId16"/>
    <p:sldLayoutId id="2147483670" r:id="rId17"/>
    <p:sldLayoutId id="2147483671" r:id="rId18"/>
    <p:sldLayoutId id="2147483672" r:id="rId19"/>
    <p:sldLayoutId id="2147483679" r:id="rId20"/>
    <p:sldLayoutId id="2147483680"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body" idx="1"/>
          </p:nvPr>
        </p:nvSpPr>
        <p:spPr>
          <a:xfrm>
            <a:off x="508000" y="1219200"/>
            <a:ext cx="11176000" cy="5029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3pPr>
            <a:lvl4pPr marL="1828800" marR="0" lvl="3"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4pPr>
            <a:lvl5pPr marL="2286000" marR="0" lvl="4"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9pPr>
          </a:lstStyle>
          <a:p>
            <a:endParaRPr/>
          </a:p>
        </p:txBody>
      </p:sp>
      <p:sp>
        <p:nvSpPr>
          <p:cNvPr id="11" name="Google Shape;11;p12"/>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98989"/>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2" name="Google Shape;12;p12"/>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2"/>
          <p:cNvSpPr txBox="1">
            <a:spLocks noGrp="1"/>
          </p:cNvSpPr>
          <p:nvPr>
            <p:ph type="title"/>
          </p:nvPr>
        </p:nvSpPr>
        <p:spPr>
          <a:xfrm>
            <a:off x="2163233" y="152400"/>
            <a:ext cx="9520767" cy="609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2200"/>
              <a:buFont typeface="Tahoma"/>
              <a:buNone/>
              <a:defRPr sz="22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52" r:id="rId4"/>
    <p:sldLayoutId id="2147483653" r:id="rId5"/>
    <p:sldLayoutId id="2147483692" r:id="rId6"/>
    <p:sldLayoutId id="2147483655" r:id="rId7"/>
    <p:sldLayoutId id="2147483656" r:id="rId8"/>
    <p:sldLayoutId id="2147483693" r:id="rId9"/>
    <p:sldLayoutId id="2147483694"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38/s41598-023-31585-w" TargetMode="External"/><Relationship Id="rId2" Type="http://schemas.openxmlformats.org/officeDocument/2006/relationships/hyperlink" Target="https://iopscience.iop.org/article/10.1088/1742-5468/ac8800" TargetMode="External"/><Relationship Id="rId1" Type="http://schemas.openxmlformats.org/officeDocument/2006/relationships/slideLayout" Target="../slideLayouts/slideLayout15.xml"/><Relationship Id="rId5" Type="http://schemas.openxmlformats.org/officeDocument/2006/relationships/image" Target="../media/image17.emf"/><Relationship Id="rId4" Type="http://schemas.openxmlformats.org/officeDocument/2006/relationships/hyperlink" Target="https://rdcu.be/c7QE9"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5.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The information contained in this document is not for public release.  It is the Property of the University of Central Florida</a:t>
            </a:r>
            <a:endParaRPr/>
          </a:p>
        </p:txBody>
      </p:sp>
      <p:sp>
        <p:nvSpPr>
          <p:cNvPr id="146" name="Google Shape;146;p1"/>
          <p:cNvSpPr txBox="1">
            <a:spLocks noGrp="1"/>
          </p:cNvSpPr>
          <p:nvPr>
            <p:ph type="ctrTitle"/>
          </p:nvPr>
        </p:nvSpPr>
        <p:spPr>
          <a:xfrm>
            <a:off x="910167" y="1456511"/>
            <a:ext cx="10363200" cy="4572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2400"/>
              <a:buFont typeface="Tahoma"/>
              <a:buNone/>
            </a:pPr>
            <a:r>
              <a:rPr lang="en-US">
                <a:latin typeface="Arial"/>
              </a:rPr>
              <a:t>MIPs Influence Cascade Ecosystem (ICE): Entropy-based</a:t>
            </a:r>
            <a:endParaRPr>
              <a:latin typeface="Arial"/>
            </a:endParaRPr>
          </a:p>
        </p:txBody>
      </p:sp>
      <p:sp>
        <p:nvSpPr>
          <p:cNvPr id="147" name="Google Shape;147;p1"/>
          <p:cNvSpPr txBox="1">
            <a:spLocks noGrp="1"/>
          </p:cNvSpPr>
          <p:nvPr>
            <p:ph type="subTitle" idx="1"/>
          </p:nvPr>
        </p:nvSpPr>
        <p:spPr>
          <a:xfrm>
            <a:off x="1828800" y="2057400"/>
            <a:ext cx="85344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1800"/>
              <a:buNone/>
            </a:pPr>
            <a:r>
              <a:rPr lang="en-US">
                <a:latin typeface="Arial"/>
                <a:ea typeface="Tahoma"/>
                <a:cs typeface="Tahoma"/>
                <a:sym typeface="Tahoma"/>
              </a:rPr>
              <a:t>Ozlem Garibay (PI), William Rand (Co-PI), Ivan Garibay (Co-PI), Alexander </a:t>
            </a:r>
            <a:r>
              <a:rPr lang="en-US" err="1">
                <a:latin typeface="Arial"/>
                <a:ea typeface="Tahoma"/>
                <a:cs typeface="Tahoma"/>
                <a:sym typeface="Tahoma"/>
              </a:rPr>
              <a:t>Mantzaris</a:t>
            </a:r>
            <a:r>
              <a:rPr lang="en-US">
                <a:latin typeface="Arial"/>
                <a:ea typeface="Tahoma"/>
                <a:cs typeface="Tahoma"/>
                <a:sym typeface="Tahoma"/>
              </a:rPr>
              <a:t> (Co-PI), Una-May O'Reilly (Co-PI)</a:t>
            </a:r>
            <a:endParaRPr lang="en-US">
              <a:latin typeface="Arial"/>
            </a:endParaRPr>
          </a:p>
          <a:p>
            <a:pPr marL="0" lvl="0" indent="0" algn="ctr" rtl="0">
              <a:spcBef>
                <a:spcPts val="600"/>
              </a:spcBef>
              <a:spcAft>
                <a:spcPts val="0"/>
              </a:spcAft>
              <a:buClr>
                <a:schemeClr val="dk1"/>
              </a:buClr>
              <a:buSzPts val="1800"/>
              <a:buNone/>
            </a:pPr>
            <a:r>
              <a:rPr lang="en-US">
                <a:latin typeface="Arial"/>
                <a:ea typeface="Tahoma"/>
                <a:cs typeface="Tahoma"/>
                <a:sym typeface="Tahoma"/>
              </a:rPr>
              <a:t>University of Central Florida, North Carolina State University, Massachusetts Institute of Technology</a:t>
            </a:r>
            <a:endParaRPr>
              <a:latin typeface="Arial"/>
              <a:ea typeface="Tahoma"/>
              <a:cs typeface="Tahoma"/>
            </a:endParaRPr>
          </a:p>
          <a:p>
            <a:pPr marL="0" lvl="0" indent="0" algn="ctr" rtl="0">
              <a:spcBef>
                <a:spcPts val="600"/>
              </a:spcBef>
              <a:spcAft>
                <a:spcPts val="0"/>
              </a:spcAft>
              <a:buClr>
                <a:schemeClr val="dk1"/>
              </a:buClr>
              <a:buSzPts val="1800"/>
              <a:buNone/>
            </a:pPr>
            <a:r>
              <a:rPr lang="en-US">
                <a:latin typeface="Arial"/>
                <a:ea typeface="Tahoma"/>
                <a:cs typeface="Tahoma"/>
                <a:sym typeface="Tahoma"/>
              </a:rPr>
              <a:t>ozlem@ucf.edu</a:t>
            </a:r>
            <a:endParaRPr>
              <a:latin typeface="Arial"/>
            </a:endParaRPr>
          </a:p>
          <a:p>
            <a:pPr marL="0" lvl="0" indent="0" algn="ctr" rtl="0">
              <a:spcBef>
                <a:spcPts val="360"/>
              </a:spcBef>
              <a:spcAft>
                <a:spcPts val="0"/>
              </a:spcAft>
              <a:buClr>
                <a:schemeClr val="dk1"/>
              </a:buClr>
              <a:buSzPts val="1800"/>
              <a:buNone/>
            </a:pPr>
            <a:endParaRPr/>
          </a:p>
          <a:p>
            <a:pPr marL="0" lvl="0" indent="0" algn="ctr" rtl="0">
              <a:spcBef>
                <a:spcPts val="360"/>
              </a:spcBef>
              <a:spcAft>
                <a:spcPts val="0"/>
              </a:spcAft>
              <a:buClr>
                <a:schemeClr val="dk1"/>
              </a:buClr>
              <a:buSzPts val="1800"/>
              <a:buNone/>
            </a:pPr>
            <a:endParaRPr/>
          </a:p>
        </p:txBody>
      </p:sp>
      <p:sp>
        <p:nvSpPr>
          <p:cNvPr id="148" name="Google Shape;148;p1"/>
          <p:cNvSpPr txBox="1">
            <a:spLocks noGrp="1"/>
          </p:cNvSpPr>
          <p:nvPr>
            <p:ph type="body" idx="2"/>
          </p:nvPr>
        </p:nvSpPr>
        <p:spPr>
          <a:xfrm>
            <a:off x="1834195" y="4049487"/>
            <a:ext cx="8524567" cy="720221"/>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dk1"/>
              </a:buClr>
              <a:buSzPts val="1600"/>
              <a:buNone/>
            </a:pPr>
            <a:r>
              <a:rPr lang="en-US">
                <a:solidFill>
                  <a:schemeClr val="dk1"/>
                </a:solidFill>
                <a:latin typeface="Arial"/>
              </a:rPr>
              <a:t>DARPA Modeling Influence Pathways (MIPs) AIE</a:t>
            </a:r>
          </a:p>
          <a:p>
            <a:pPr marL="342900" lvl="0" indent="-342900" algn="ctr" rtl="0">
              <a:spcBef>
                <a:spcPts val="320"/>
              </a:spcBef>
              <a:spcAft>
                <a:spcPts val="0"/>
              </a:spcAft>
              <a:buClr>
                <a:schemeClr val="dk1"/>
              </a:buClr>
              <a:buSzPts val="1600"/>
              <a:buNone/>
            </a:pPr>
            <a:r>
              <a:rPr lang="en-US">
                <a:solidFill>
                  <a:schemeClr val="dk1"/>
                </a:solidFill>
                <a:latin typeface="Arial"/>
              </a:rPr>
              <a:t>1:1 Status Meeting</a:t>
            </a:r>
          </a:p>
        </p:txBody>
      </p:sp>
      <p:sp>
        <p:nvSpPr>
          <p:cNvPr id="149" name="Google Shape;149;p1"/>
          <p:cNvSpPr txBox="1">
            <a:spLocks noGrp="1"/>
          </p:cNvSpPr>
          <p:nvPr>
            <p:ph type="body" idx="3"/>
          </p:nvPr>
        </p:nvSpPr>
        <p:spPr>
          <a:xfrm>
            <a:off x="3653367" y="4790049"/>
            <a:ext cx="4876799" cy="322825"/>
          </a:xfrm>
          <a:prstGeom prst="rect">
            <a:avLst/>
          </a:prstGeom>
          <a:noFill/>
          <a:ln>
            <a:noFill/>
          </a:ln>
        </p:spPr>
        <p:txBody>
          <a:bodyPr spcFirstLastPara="1" wrap="square" lIns="91425" tIns="45700" rIns="91425" bIns="45700" anchor="t" anchorCtr="0">
            <a:noAutofit/>
          </a:bodyPr>
          <a:lstStyle/>
          <a:p>
            <a:pPr marL="342900" indent="-342900">
              <a:spcBef>
                <a:spcPts val="0"/>
              </a:spcBef>
              <a:buClr>
                <a:schemeClr val="dk1"/>
              </a:buClr>
            </a:pPr>
            <a:r>
              <a:rPr lang="en-US" dirty="0">
                <a:solidFill>
                  <a:schemeClr val="dk1"/>
                </a:solidFill>
                <a:latin typeface="Arial"/>
              </a:rPr>
              <a:t>06 December 2023</a:t>
            </a:r>
          </a:p>
          <a:p>
            <a:pPr marL="342900" lvl="0" indent="-342900" algn="ctr" rtl="0">
              <a:spcBef>
                <a:spcPts val="320"/>
              </a:spcBef>
              <a:spcAft>
                <a:spcPts val="0"/>
              </a:spcAft>
              <a:buClr>
                <a:srgbClr val="A5A5A5"/>
              </a:buClr>
              <a:buSzPts val="1600"/>
              <a:buNone/>
            </a:pPr>
            <a:endParaRPr dirty="0">
              <a:solidFill>
                <a:schemeClr val="dk1"/>
              </a:solidFill>
            </a:endParaRPr>
          </a:p>
          <a:p>
            <a:pPr marL="342900" lvl="0" indent="-342900" algn="ctr" rtl="0">
              <a:spcBef>
                <a:spcPts val="320"/>
              </a:spcBef>
              <a:spcAft>
                <a:spcPts val="0"/>
              </a:spcAft>
              <a:buClr>
                <a:schemeClr val="dk1"/>
              </a:buClr>
              <a:buSzPts val="1600"/>
              <a:buNone/>
            </a:pPr>
            <a:r>
              <a:rPr lang="en-US" dirty="0">
                <a:solidFill>
                  <a:schemeClr val="dk1"/>
                </a:solidFill>
                <a:latin typeface="Arial"/>
              </a:rPr>
              <a:t>(Date of last 1:1 status meeting: 10/05/2023)</a:t>
            </a:r>
            <a:endParaRPr dirty="0">
              <a:solidFill>
                <a:schemeClr val="dk1"/>
              </a:solidFill>
              <a:latin typeface="Arial"/>
            </a:endParaRPr>
          </a:p>
        </p:txBody>
      </p:sp>
      <p:sp>
        <p:nvSpPr>
          <p:cNvPr id="150" name="Google Shape;150;p1"/>
          <p:cNvSpPr txBox="1">
            <a:spLocks noGrp="1"/>
          </p:cNvSpPr>
          <p:nvPr>
            <p:ph type="sldNum" idx="12"/>
          </p:nvPr>
        </p:nvSpPr>
        <p:spPr>
          <a:xfrm>
            <a:off x="10803240" y="6553200"/>
            <a:ext cx="1016100" cy="292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47611-0C8A-5774-4C7D-9640DAD35C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3" name="Text Placeholder 2">
            <a:extLst>
              <a:ext uri="{FF2B5EF4-FFF2-40B4-BE49-F238E27FC236}">
                <a16:creationId xmlns:a16="http://schemas.microsoft.com/office/drawing/2014/main" id="{F2E4584D-83F1-2F78-E615-FA56A41B1914}"/>
              </a:ext>
            </a:extLst>
          </p:cNvPr>
          <p:cNvSpPr>
            <a:spLocks noGrp="1"/>
          </p:cNvSpPr>
          <p:nvPr>
            <p:ph type="body" idx="1"/>
          </p:nvPr>
        </p:nvSpPr>
        <p:spPr/>
        <p:txBody>
          <a:bodyPr/>
          <a:lstStyle/>
          <a:p>
            <a:endParaRPr lang="en-US"/>
          </a:p>
          <a:p>
            <a:endParaRPr lang="en-US"/>
          </a:p>
          <a:p>
            <a:endParaRPr lang="en-US"/>
          </a:p>
        </p:txBody>
      </p:sp>
      <p:sp>
        <p:nvSpPr>
          <p:cNvPr id="4" name="Title 3">
            <a:extLst>
              <a:ext uri="{FF2B5EF4-FFF2-40B4-BE49-F238E27FC236}">
                <a16:creationId xmlns:a16="http://schemas.microsoft.com/office/drawing/2014/main" id="{47477D4B-67D2-B5B1-AE9B-68023EFB80D3}"/>
              </a:ext>
            </a:extLst>
          </p:cNvPr>
          <p:cNvSpPr>
            <a:spLocks noGrp="1"/>
          </p:cNvSpPr>
          <p:nvPr>
            <p:ph type="ctrTitle"/>
          </p:nvPr>
        </p:nvSpPr>
        <p:spPr/>
        <p:txBody>
          <a:bodyPr>
            <a:normAutofit/>
          </a:bodyPr>
          <a:lstStyle/>
          <a:p>
            <a:r>
              <a:rPr lang="en-US" sz="2200" dirty="0">
                <a:solidFill>
                  <a:srgbClr val="000000"/>
                </a:solidFill>
                <a:latin typeface="+mj-lt"/>
                <a:ea typeface="Lato"/>
                <a:cs typeface="Arial"/>
                <a:sym typeface="Lato"/>
              </a:rPr>
              <a:t>RC1</a:t>
            </a:r>
            <a:endParaRPr lang="en-US" sz="2200" dirty="0">
              <a:latin typeface="+mj-lt"/>
            </a:endParaRPr>
          </a:p>
        </p:txBody>
      </p:sp>
    </p:spTree>
    <p:extLst>
      <p:ext uri="{BB962C8B-B14F-4D97-AF65-F5344CB8AC3E}">
        <p14:creationId xmlns:p14="http://schemas.microsoft.com/office/powerpoint/2010/main" val="264400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47611-0C8A-5774-4C7D-9640DAD35C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3" name="Text Placeholder 2">
            <a:extLst>
              <a:ext uri="{FF2B5EF4-FFF2-40B4-BE49-F238E27FC236}">
                <a16:creationId xmlns:a16="http://schemas.microsoft.com/office/drawing/2014/main" id="{F2E4584D-83F1-2F78-E615-FA56A41B1914}"/>
              </a:ext>
            </a:extLst>
          </p:cNvPr>
          <p:cNvSpPr>
            <a:spLocks noGrp="1"/>
          </p:cNvSpPr>
          <p:nvPr>
            <p:ph type="body" idx="1"/>
          </p:nvPr>
        </p:nvSpPr>
        <p:spPr/>
        <p:txBody>
          <a:bodyPr/>
          <a:lstStyle/>
          <a:p>
            <a:endParaRPr lang="en-US"/>
          </a:p>
          <a:p>
            <a:endParaRPr lang="en-US"/>
          </a:p>
          <a:p>
            <a:endParaRPr lang="en-US"/>
          </a:p>
        </p:txBody>
      </p:sp>
      <p:sp>
        <p:nvSpPr>
          <p:cNvPr id="4" name="Title 3">
            <a:extLst>
              <a:ext uri="{FF2B5EF4-FFF2-40B4-BE49-F238E27FC236}">
                <a16:creationId xmlns:a16="http://schemas.microsoft.com/office/drawing/2014/main" id="{47477D4B-67D2-B5B1-AE9B-68023EFB80D3}"/>
              </a:ext>
            </a:extLst>
          </p:cNvPr>
          <p:cNvSpPr>
            <a:spLocks noGrp="1"/>
          </p:cNvSpPr>
          <p:nvPr>
            <p:ph type="ctrTitle"/>
          </p:nvPr>
        </p:nvSpPr>
        <p:spPr>
          <a:xfrm>
            <a:off x="381001" y="154888"/>
            <a:ext cx="10344912" cy="612648"/>
          </a:xfrm>
        </p:spPr>
        <p:txBody>
          <a:bodyPr>
            <a:normAutofit/>
          </a:bodyPr>
          <a:lstStyle/>
          <a:p>
            <a:r>
              <a:rPr lang="en-US" sz="2200" dirty="0">
                <a:latin typeface="Arial"/>
              </a:rPr>
              <a:t>RC2</a:t>
            </a:r>
          </a:p>
        </p:txBody>
      </p:sp>
    </p:spTree>
    <p:extLst>
      <p:ext uri="{BB962C8B-B14F-4D97-AF65-F5344CB8AC3E}">
        <p14:creationId xmlns:p14="http://schemas.microsoft.com/office/powerpoint/2010/main" val="405513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47611-0C8A-5774-4C7D-9640DAD35C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Text Placeholder 2">
            <a:extLst>
              <a:ext uri="{FF2B5EF4-FFF2-40B4-BE49-F238E27FC236}">
                <a16:creationId xmlns:a16="http://schemas.microsoft.com/office/drawing/2014/main" id="{F2E4584D-83F1-2F78-E615-FA56A41B1914}"/>
              </a:ext>
            </a:extLst>
          </p:cNvPr>
          <p:cNvSpPr>
            <a:spLocks noGrp="1"/>
          </p:cNvSpPr>
          <p:nvPr>
            <p:ph type="body" idx="1"/>
          </p:nvPr>
        </p:nvSpPr>
        <p:spPr/>
        <p:txBody>
          <a:bodyPr/>
          <a:lstStyle/>
          <a:p>
            <a:endParaRPr lang="en-US"/>
          </a:p>
          <a:p>
            <a:endParaRPr lang="en-US"/>
          </a:p>
          <a:p>
            <a:endParaRPr lang="en-US"/>
          </a:p>
        </p:txBody>
      </p:sp>
      <p:sp>
        <p:nvSpPr>
          <p:cNvPr id="4" name="Title 3">
            <a:extLst>
              <a:ext uri="{FF2B5EF4-FFF2-40B4-BE49-F238E27FC236}">
                <a16:creationId xmlns:a16="http://schemas.microsoft.com/office/drawing/2014/main" id="{47477D4B-67D2-B5B1-AE9B-68023EFB80D3}"/>
              </a:ext>
            </a:extLst>
          </p:cNvPr>
          <p:cNvSpPr>
            <a:spLocks noGrp="1"/>
          </p:cNvSpPr>
          <p:nvPr>
            <p:ph type="ctrTitle"/>
          </p:nvPr>
        </p:nvSpPr>
        <p:spPr/>
        <p:txBody>
          <a:bodyPr>
            <a:noAutofit/>
          </a:bodyPr>
          <a:lstStyle/>
          <a:p>
            <a:r>
              <a:rPr lang="en-US" sz="2000" dirty="0">
                <a:latin typeface="Arial"/>
              </a:rPr>
              <a:t>RC2</a:t>
            </a:r>
          </a:p>
        </p:txBody>
      </p:sp>
    </p:spTree>
    <p:extLst>
      <p:ext uri="{BB962C8B-B14F-4D97-AF65-F5344CB8AC3E}">
        <p14:creationId xmlns:p14="http://schemas.microsoft.com/office/powerpoint/2010/main" val="137313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47611-0C8A-5774-4C7D-9640DAD35C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 name="Text Placeholder 2">
            <a:extLst>
              <a:ext uri="{FF2B5EF4-FFF2-40B4-BE49-F238E27FC236}">
                <a16:creationId xmlns:a16="http://schemas.microsoft.com/office/drawing/2014/main" id="{F2E4584D-83F1-2F78-E615-FA56A41B1914}"/>
              </a:ext>
            </a:extLst>
          </p:cNvPr>
          <p:cNvSpPr>
            <a:spLocks noGrp="1"/>
          </p:cNvSpPr>
          <p:nvPr>
            <p:ph type="body" idx="1"/>
          </p:nvPr>
        </p:nvSpPr>
        <p:spPr/>
        <p:txBody>
          <a:bodyPr/>
          <a:lstStyle/>
          <a:p>
            <a:endParaRPr lang="en-US"/>
          </a:p>
          <a:p>
            <a:endParaRPr lang="en-US"/>
          </a:p>
          <a:p>
            <a:endParaRPr lang="en-US"/>
          </a:p>
        </p:txBody>
      </p:sp>
      <p:sp>
        <p:nvSpPr>
          <p:cNvPr id="4" name="Title 3">
            <a:extLst>
              <a:ext uri="{FF2B5EF4-FFF2-40B4-BE49-F238E27FC236}">
                <a16:creationId xmlns:a16="http://schemas.microsoft.com/office/drawing/2014/main" id="{47477D4B-67D2-B5B1-AE9B-68023EFB80D3}"/>
              </a:ext>
            </a:extLst>
          </p:cNvPr>
          <p:cNvSpPr>
            <a:spLocks noGrp="1"/>
          </p:cNvSpPr>
          <p:nvPr>
            <p:ph type="ctrTitle"/>
          </p:nvPr>
        </p:nvSpPr>
        <p:spPr/>
        <p:txBody>
          <a:bodyPr>
            <a:normAutofit/>
          </a:bodyPr>
          <a:lstStyle/>
          <a:p>
            <a:r>
              <a:rPr lang="en-US" sz="2200" dirty="0">
                <a:latin typeface="Arial"/>
              </a:rPr>
              <a:t>RC2</a:t>
            </a:r>
          </a:p>
        </p:txBody>
      </p:sp>
    </p:spTree>
    <p:extLst>
      <p:ext uri="{BB962C8B-B14F-4D97-AF65-F5344CB8AC3E}">
        <p14:creationId xmlns:p14="http://schemas.microsoft.com/office/powerpoint/2010/main" val="3907314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e51fcdd615_0_435"/>
          <p:cNvSpPr txBox="1">
            <a:spLocks noGrp="1"/>
          </p:cNvSpPr>
          <p:nvPr>
            <p:ph type="sldNum" idx="12"/>
          </p:nvPr>
        </p:nvSpPr>
        <p:spPr>
          <a:xfrm>
            <a:off x="10803240" y="6553200"/>
            <a:ext cx="1016100" cy="292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
        <p:nvSpPr>
          <p:cNvPr id="118" name="Google Shape;118;g1e51fcdd615_0_435"/>
          <p:cNvSpPr txBox="1">
            <a:spLocks noGrp="1"/>
          </p:cNvSpPr>
          <p:nvPr>
            <p:ph type="ctrTitle"/>
          </p:nvPr>
        </p:nvSpPr>
        <p:spPr>
          <a:xfrm>
            <a:off x="299089" y="157911"/>
            <a:ext cx="10806450" cy="612600"/>
          </a:xfrm>
          <a:prstGeom prst="rect">
            <a:avLst/>
          </a:prstGeom>
          <a:noFill/>
          <a:ln>
            <a:noFill/>
          </a:ln>
        </p:spPr>
        <p:txBody>
          <a:bodyPr spcFirstLastPara="1" wrap="square" lIns="91425" tIns="45700" rIns="91425" bIns="45700" anchor="ctr" anchorCtr="0">
            <a:noAutofit/>
          </a:bodyPr>
          <a:lstStyle/>
          <a:p>
            <a:r>
              <a:rPr lang="en-US" sz="1800" dirty="0">
                <a:solidFill>
                  <a:schemeClr val="tx1"/>
                </a:solidFill>
                <a:latin typeface="Arial"/>
                <a:ea typeface="Arial"/>
                <a:cs typeface="Arial"/>
                <a:sym typeface="Arial"/>
              </a:rPr>
              <a:t>RC3</a:t>
            </a:r>
            <a:endParaRPr lang="en-US" sz="1800" dirty="0">
              <a:solidFill>
                <a:schemeClr val="tx1"/>
              </a:solidFill>
            </a:endParaRPr>
          </a:p>
        </p:txBody>
      </p:sp>
      <p:sp>
        <p:nvSpPr>
          <p:cNvPr id="120" name="Google Shape;120;g1e51fcdd615_0_435"/>
          <p:cNvSpPr txBox="1"/>
          <p:nvPr/>
        </p:nvSpPr>
        <p:spPr>
          <a:xfrm>
            <a:off x="4199836" y="5676582"/>
            <a:ext cx="2503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 name="Google Shape;122;g1e51fcdd615_0_435"/>
          <p:cNvSpPr txBox="1"/>
          <p:nvPr/>
        </p:nvSpPr>
        <p:spPr>
          <a:xfrm>
            <a:off x="442200" y="4147425"/>
            <a:ext cx="394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ahoma"/>
              <a:ea typeface="Tahoma"/>
              <a:cs typeface="Tahoma"/>
              <a:sym typeface="Tahoma"/>
            </a:endParaRPr>
          </a:p>
        </p:txBody>
      </p:sp>
    </p:spTree>
    <p:extLst>
      <p:ext uri="{BB962C8B-B14F-4D97-AF65-F5344CB8AC3E}">
        <p14:creationId xmlns:p14="http://schemas.microsoft.com/office/powerpoint/2010/main" val="2065091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18C677-D912-5EDE-FCCC-4F79BD769D25}"/>
              </a:ext>
            </a:extLst>
          </p:cNvPr>
          <p:cNvSpPr>
            <a:spLocks noGrp="1"/>
          </p:cNvSpPr>
          <p:nvPr>
            <p:ph type="sldNum" sz="quarter" idx="11"/>
          </p:nvPr>
        </p:nvSpPr>
        <p:spPr/>
        <p:txBody>
          <a:bodyPr/>
          <a:lstStyle/>
          <a:p>
            <a:pPr>
              <a:defRPr/>
            </a:pPr>
            <a:fld id="{231CC523-8BC6-4921-807A-66BD262F34AB}" type="slidenum">
              <a:rPr lang="en-US" smtClean="0"/>
              <a:pPr>
                <a:defRPr/>
              </a:pPr>
              <a:t>15</a:t>
            </a:fld>
            <a:endParaRPr lang="en-US"/>
          </a:p>
        </p:txBody>
      </p:sp>
      <p:sp>
        <p:nvSpPr>
          <p:cNvPr id="3" name="Content Placeholder 2">
            <a:extLst>
              <a:ext uri="{FF2B5EF4-FFF2-40B4-BE49-F238E27FC236}">
                <a16:creationId xmlns:a16="http://schemas.microsoft.com/office/drawing/2014/main" id="{E5507FFD-7CCD-E1E6-637B-E8EFF047FB31}"/>
              </a:ext>
            </a:extLst>
          </p:cNvPr>
          <p:cNvSpPr>
            <a:spLocks noGrp="1"/>
          </p:cNvSpPr>
          <p:nvPr>
            <p:ph sz="quarter" idx="13"/>
          </p:nvPr>
        </p:nvSpPr>
        <p:spPr>
          <a:xfrm>
            <a:off x="558799" y="1143000"/>
            <a:ext cx="5633787" cy="5334000"/>
          </a:xfrm>
        </p:spPr>
        <p:txBody>
          <a:bodyPr/>
          <a:lstStyle/>
          <a:p>
            <a:r>
              <a:rPr lang="en-US">
                <a:latin typeface="Arial"/>
                <a:ea typeface="Tahoma"/>
                <a:cs typeface="Tahoma"/>
              </a:rPr>
              <a:t>Data Augmentation: </a:t>
            </a:r>
            <a:r>
              <a:rPr lang="en-US" b="1">
                <a:latin typeface="Arial"/>
                <a:ea typeface="Tahoma"/>
                <a:cs typeface="Tahoma"/>
              </a:rPr>
              <a:t>Synthetic Data Generation</a:t>
            </a:r>
            <a:r>
              <a:rPr lang="en-US">
                <a:latin typeface="Arial"/>
                <a:ea typeface="Tahoma"/>
                <a:cs typeface="Tahoma"/>
              </a:rPr>
              <a:t>, +100,000 scenarios</a:t>
            </a:r>
          </a:p>
          <a:p>
            <a:r>
              <a:rPr lang="en-US">
                <a:latin typeface="Arial"/>
                <a:ea typeface="Tahoma"/>
                <a:cs typeface="Tahoma"/>
              </a:rPr>
              <a:t>Data: Skripal case (1), Ukraine War (10), not enough for ML</a:t>
            </a:r>
          </a:p>
          <a:p>
            <a:r>
              <a:rPr lang="en-US">
                <a:latin typeface="Arial"/>
                <a:ea typeface="Tahoma"/>
                <a:cs typeface="Tahoma"/>
              </a:rPr>
              <a:t>Data Sub-types: 11 scenarios x (60 time-windows) x (2 stances) x (16 types) = 21,120 unique influence networks/pathways</a:t>
            </a:r>
          </a:p>
          <a:p>
            <a:r>
              <a:rPr lang="en-US">
                <a:latin typeface="Arial"/>
                <a:ea typeface="Tahoma"/>
                <a:cs typeface="Tahoma"/>
              </a:rPr>
              <a:t>Pathway Identification and Prediction ML Models</a:t>
            </a:r>
          </a:p>
          <a:p>
            <a:r>
              <a:rPr lang="en-US" b="1" spc="-1">
                <a:solidFill>
                  <a:srgbClr val="000000"/>
                </a:solidFill>
                <a:latin typeface="Arial"/>
                <a:ea typeface="Tahoma"/>
                <a:cs typeface="Tahoma"/>
              </a:rPr>
              <a:t>TE Limits?</a:t>
            </a:r>
            <a:r>
              <a:rPr lang="en-US" spc="-1">
                <a:solidFill>
                  <a:srgbClr val="000000"/>
                </a:solidFill>
                <a:latin typeface="Arial"/>
                <a:ea typeface="Tahoma"/>
                <a:cs typeface="Tahoma"/>
              </a:rPr>
              <a:t>: </a:t>
            </a:r>
            <a:r>
              <a:rPr lang="en-US" b="0" strike="noStrike" spc="-1">
                <a:solidFill>
                  <a:srgbClr val="000000"/>
                </a:solidFill>
                <a:latin typeface="Arial"/>
                <a:ea typeface="Tahoma"/>
                <a:cs typeface="Tahoma"/>
              </a:rPr>
              <a:t>Look at how transfer entropy can uncover networks of influence. There are a few papers which explored isolated aspects of the usage of transfer entropy which has cast a shadow upon the general usage of transfer entropy, and we will explore empirically through ground truth simulations the validity of such potential pitfalls and highlight the positive merits.</a:t>
            </a:r>
            <a:r>
              <a:rPr lang="en-US" spc="-1">
                <a:solidFill>
                  <a:srgbClr val="000000"/>
                </a:solidFill>
                <a:latin typeface="Arial"/>
                <a:ea typeface="Tahoma"/>
                <a:cs typeface="Tahoma"/>
              </a:rPr>
              <a:t>  </a:t>
            </a:r>
            <a:endParaRPr lang="en-US" b="0" strike="noStrike" spc="-1">
              <a:solidFill>
                <a:srgbClr val="000000"/>
              </a:solidFill>
              <a:latin typeface="Arial"/>
            </a:endParaRPr>
          </a:p>
          <a:p>
            <a:r>
              <a:rPr lang="en-US">
                <a:latin typeface="Arial"/>
                <a:ea typeface="Tahoma"/>
                <a:cs typeface="Tahoma"/>
              </a:rPr>
              <a:t>Validating TE identification of causal relationships</a:t>
            </a:r>
          </a:p>
          <a:p>
            <a:endParaRPr lang="en-US" b="0" strike="noStrike" spc="-1">
              <a:latin typeface="Arial"/>
            </a:endParaRPr>
          </a:p>
          <a:p>
            <a:endParaRPr lang="en-US">
              <a:latin typeface="Arial"/>
            </a:endParaRPr>
          </a:p>
        </p:txBody>
      </p:sp>
      <p:sp>
        <p:nvSpPr>
          <p:cNvPr id="4" name="Title 3">
            <a:extLst>
              <a:ext uri="{FF2B5EF4-FFF2-40B4-BE49-F238E27FC236}">
                <a16:creationId xmlns:a16="http://schemas.microsoft.com/office/drawing/2014/main" id="{31A6D701-AC0E-E453-CFFE-9DC94159D4E3}"/>
              </a:ext>
            </a:extLst>
          </p:cNvPr>
          <p:cNvSpPr>
            <a:spLocks noGrp="1"/>
          </p:cNvSpPr>
          <p:nvPr>
            <p:ph type="ctrTitle"/>
          </p:nvPr>
        </p:nvSpPr>
        <p:spPr/>
        <p:txBody>
          <a:bodyPr>
            <a:normAutofit/>
          </a:bodyPr>
          <a:lstStyle/>
          <a:p>
            <a:r>
              <a:rPr lang="en-US" sz="2200">
                <a:latin typeface="Arial"/>
                <a:ea typeface="Tahoma"/>
                <a:cs typeface="Tahoma"/>
              </a:rPr>
              <a:t>3. Synthetic Data Generator, Pathway Identification and Prediction, ML</a:t>
            </a:r>
          </a:p>
        </p:txBody>
      </p:sp>
      <p:pic>
        <p:nvPicPr>
          <p:cNvPr id="6" name="Picture 5">
            <a:extLst>
              <a:ext uri="{FF2B5EF4-FFF2-40B4-BE49-F238E27FC236}">
                <a16:creationId xmlns:a16="http://schemas.microsoft.com/office/drawing/2014/main" id="{62811651-5ECB-FA87-749B-6329DADC7B3C}"/>
              </a:ext>
            </a:extLst>
          </p:cNvPr>
          <p:cNvPicPr>
            <a:picLocks noChangeAspect="1"/>
          </p:cNvPicPr>
          <p:nvPr/>
        </p:nvPicPr>
        <p:blipFill rotWithShape="1">
          <a:blip r:embed="rId2"/>
          <a:srcRect t="6242"/>
          <a:stretch/>
        </p:blipFill>
        <p:spPr>
          <a:xfrm>
            <a:off x="6502213" y="1388877"/>
            <a:ext cx="5130988" cy="2097075"/>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832D31DF-B0A1-D0A5-C8C6-757B51D652A2}"/>
              </a:ext>
            </a:extLst>
          </p:cNvPr>
          <p:cNvPicPr>
            <a:picLocks noChangeAspect="1"/>
          </p:cNvPicPr>
          <p:nvPr/>
        </p:nvPicPr>
        <p:blipFill>
          <a:blip r:embed="rId3"/>
          <a:stretch>
            <a:fillRect/>
          </a:stretch>
        </p:blipFill>
        <p:spPr>
          <a:xfrm>
            <a:off x="6250813" y="4240702"/>
            <a:ext cx="5633787" cy="1699578"/>
          </a:xfrm>
          <a:prstGeom prst="rect">
            <a:avLst/>
          </a:prstGeom>
        </p:spPr>
      </p:pic>
    </p:spTree>
    <p:extLst>
      <p:ext uri="{BB962C8B-B14F-4D97-AF65-F5344CB8AC3E}">
        <p14:creationId xmlns:p14="http://schemas.microsoft.com/office/powerpoint/2010/main" val="4103477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47611-0C8A-5774-4C7D-9640DAD35C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4" name="Title 3">
            <a:extLst>
              <a:ext uri="{FF2B5EF4-FFF2-40B4-BE49-F238E27FC236}">
                <a16:creationId xmlns:a16="http://schemas.microsoft.com/office/drawing/2014/main" id="{47477D4B-67D2-B5B1-AE9B-68023EFB80D3}"/>
              </a:ext>
            </a:extLst>
          </p:cNvPr>
          <p:cNvSpPr>
            <a:spLocks noGrp="1"/>
          </p:cNvSpPr>
          <p:nvPr>
            <p:ph type="ctrTitle"/>
          </p:nvPr>
        </p:nvSpPr>
        <p:spPr/>
        <p:txBody>
          <a:bodyPr spcFirstLastPara="1" wrap="square" lIns="91425" tIns="45700" rIns="91425" bIns="45700" anchor="ctr" anchorCtr="0">
            <a:noAutofit/>
          </a:bodyPr>
          <a:lstStyle/>
          <a:p>
            <a:r>
              <a:rPr lang="en-US" sz="2200" dirty="0">
                <a:latin typeface="Arial"/>
              </a:rPr>
              <a:t>RC4</a:t>
            </a:r>
          </a:p>
        </p:txBody>
      </p:sp>
    </p:spTree>
    <p:extLst>
      <p:ext uri="{BB962C8B-B14F-4D97-AF65-F5344CB8AC3E}">
        <p14:creationId xmlns:p14="http://schemas.microsoft.com/office/powerpoint/2010/main" val="349068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5"/>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The information contained in this document is not for public release.  It is the Property of the University of Central Florida</a:t>
            </a:r>
            <a:endParaRPr/>
          </a:p>
        </p:txBody>
      </p:sp>
      <p:sp>
        <p:nvSpPr>
          <p:cNvPr id="422" name="Google Shape;422;p35"/>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424" name="Google Shape;424;p35"/>
          <p:cNvSpPr txBox="1">
            <a:spLocks noGrp="1"/>
          </p:cNvSpPr>
          <p:nvPr>
            <p:ph type="ctrTitle"/>
          </p:nvPr>
        </p:nvSpPr>
        <p:spPr>
          <a:xfrm>
            <a:off x="381001" y="120870"/>
            <a:ext cx="10344912" cy="61264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ahoma"/>
              <a:buNone/>
            </a:pPr>
            <a:r>
              <a:rPr lang="en-US" sz="2200">
                <a:latin typeface="Arial"/>
              </a:rPr>
              <a:t>Schedule</a:t>
            </a:r>
            <a:endParaRPr lang="en-US" sz="2200">
              <a:solidFill>
                <a:srgbClr val="FF0000"/>
              </a:solidFill>
              <a:latin typeface="Arial"/>
            </a:endParaRPr>
          </a:p>
        </p:txBody>
      </p:sp>
      <p:pic>
        <p:nvPicPr>
          <p:cNvPr id="425" name="Google Shape;425;p35" descr="Table&#10;&#10;Description automatically generated"/>
          <p:cNvPicPr preferRelativeResize="0"/>
          <p:nvPr/>
        </p:nvPicPr>
        <p:blipFill rotWithShape="1">
          <a:blip r:embed="rId3">
            <a:alphaModFix/>
          </a:blip>
          <a:srcRect/>
          <a:stretch/>
        </p:blipFill>
        <p:spPr>
          <a:xfrm>
            <a:off x="3061994" y="892716"/>
            <a:ext cx="8637915" cy="5757586"/>
          </a:xfrm>
          <a:prstGeom prst="rect">
            <a:avLst/>
          </a:prstGeom>
          <a:noFill/>
          <a:ln>
            <a:noFill/>
          </a:ln>
        </p:spPr>
      </p:pic>
      <p:cxnSp>
        <p:nvCxnSpPr>
          <p:cNvPr id="426" name="Google Shape;426;p35"/>
          <p:cNvCxnSpPr/>
          <p:nvPr/>
        </p:nvCxnSpPr>
        <p:spPr>
          <a:xfrm flipH="1">
            <a:off x="11376998" y="1048883"/>
            <a:ext cx="8061" cy="5601419"/>
          </a:xfrm>
          <a:prstGeom prst="straightConnector1">
            <a:avLst/>
          </a:prstGeom>
          <a:noFill/>
          <a:ln w="38100" cap="flat" cmpd="sng">
            <a:solidFill>
              <a:schemeClr val="accent1"/>
            </a:solidFill>
            <a:prstDash val="solid"/>
            <a:round/>
            <a:headEnd type="none" w="med" len="med"/>
            <a:tailEnd type="none" w="med" len="med"/>
          </a:ln>
          <a:effectLst>
            <a:outerShdw blurRad="40000" dist="23000" dir="5400000" rotWithShape="0">
              <a:srgbClr val="000000">
                <a:alpha val="34901"/>
              </a:srgbClr>
            </a:outerShdw>
          </a:effectLst>
        </p:spPr>
      </p:cxnSp>
      <p:sp>
        <p:nvSpPr>
          <p:cNvPr id="427" name="Google Shape;427;p35"/>
          <p:cNvSpPr txBox="1"/>
          <p:nvPr/>
        </p:nvSpPr>
        <p:spPr>
          <a:xfrm>
            <a:off x="9945770" y="6084815"/>
            <a:ext cx="15602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ahoma"/>
                <a:ea typeface="Tahoma"/>
                <a:cs typeface="Tahoma"/>
                <a:sym typeface="Tahoma"/>
              </a:rPr>
              <a:t>We are here</a:t>
            </a:r>
            <a:endParaRPr sz="1800" dirty="0">
              <a:solidFill>
                <a:schemeClr val="dk1"/>
              </a:solidFill>
              <a:latin typeface="Tahoma"/>
              <a:ea typeface="Tahoma"/>
              <a:cs typeface="Tahoma"/>
              <a:sym typeface="Tahoma"/>
            </a:endParaRPr>
          </a:p>
        </p:txBody>
      </p:sp>
      <p:cxnSp>
        <p:nvCxnSpPr>
          <p:cNvPr id="428" name="Google Shape;428;p35"/>
          <p:cNvCxnSpPr>
            <a:cxnSpLocks/>
          </p:cNvCxnSpPr>
          <p:nvPr/>
        </p:nvCxnSpPr>
        <p:spPr>
          <a:xfrm>
            <a:off x="10430476" y="6503673"/>
            <a:ext cx="880764" cy="0"/>
          </a:xfrm>
          <a:prstGeom prst="straightConnector1">
            <a:avLst/>
          </a:prstGeom>
          <a:noFill/>
          <a:ln w="22225" cap="flat" cmpd="sng">
            <a:solidFill>
              <a:schemeClr val="dk1"/>
            </a:solidFill>
            <a:prstDash val="solid"/>
            <a:round/>
            <a:headEnd type="none" w="med" len="med"/>
            <a:tailEnd type="triangle" w="med" len="med"/>
          </a:ln>
        </p:spPr>
      </p:cxnSp>
      <p:pic>
        <p:nvPicPr>
          <p:cNvPr id="429" name="Google Shape;429;p35"/>
          <p:cNvPicPr preferRelativeResize="0"/>
          <p:nvPr/>
        </p:nvPicPr>
        <p:blipFill rotWithShape="1">
          <a:blip r:embed="rId4">
            <a:alphaModFix/>
          </a:blip>
          <a:srcRect/>
          <a:stretch/>
        </p:blipFill>
        <p:spPr>
          <a:xfrm>
            <a:off x="4724400" y="3396762"/>
            <a:ext cx="2743200" cy="64477"/>
          </a:xfrm>
          <a:prstGeom prst="rect">
            <a:avLst/>
          </a:prstGeom>
          <a:noFill/>
          <a:ln>
            <a:noFill/>
          </a:ln>
        </p:spPr>
      </p:pic>
      <p:sp>
        <p:nvSpPr>
          <p:cNvPr id="6" name="Text Placeholder 5">
            <a:extLst>
              <a:ext uri="{FF2B5EF4-FFF2-40B4-BE49-F238E27FC236}">
                <a16:creationId xmlns:a16="http://schemas.microsoft.com/office/drawing/2014/main" id="{6E6A6B78-DAA1-83E0-0206-C3B3E6651FE9}"/>
              </a:ext>
            </a:extLst>
          </p:cNvPr>
          <p:cNvSpPr>
            <a:spLocks noGrp="1"/>
          </p:cNvSpPr>
          <p:nvPr>
            <p:ph type="body" idx="1"/>
          </p:nvPr>
        </p:nvSpPr>
        <p:spPr>
          <a:xfrm>
            <a:off x="207390" y="992179"/>
            <a:ext cx="2770281" cy="5558660"/>
          </a:xfrm>
        </p:spPr>
        <p:txBody>
          <a:bodyPr/>
          <a:lstStyle/>
          <a:p>
            <a:pPr marL="114300" indent="0">
              <a:buNone/>
            </a:pPr>
            <a:r>
              <a:rPr lang="en-US" dirty="0">
                <a:latin typeface="Arial"/>
              </a:rPr>
              <a:t>Milestone 8:</a:t>
            </a:r>
          </a:p>
          <a:p>
            <a:r>
              <a:rPr lang="en-US" dirty="0">
                <a:latin typeface="Arial"/>
              </a:rPr>
              <a:t>2.4.1 Implement Phase 2 capabilities in full</a:t>
            </a:r>
          </a:p>
          <a:p>
            <a:endParaRPr lang="en-US" dirty="0">
              <a:latin typeface="Arial"/>
            </a:endParaRPr>
          </a:p>
          <a:p>
            <a:r>
              <a:rPr lang="en-US" dirty="0">
                <a:latin typeface="Arial"/>
              </a:rPr>
              <a:t>2.4.2 Evaluate final results</a:t>
            </a:r>
          </a:p>
          <a:p>
            <a:endParaRPr lang="en-US" dirty="0">
              <a:latin typeface="Arial"/>
            </a:endParaRPr>
          </a:p>
          <a:p>
            <a:r>
              <a:rPr lang="en-US" dirty="0">
                <a:latin typeface="Arial"/>
              </a:rPr>
              <a:t>2.4.3 Demonstrate influence pathway characterization capability</a:t>
            </a:r>
          </a:p>
          <a:p>
            <a:endParaRPr lang="en-US" dirty="0">
              <a:latin typeface="Arial"/>
            </a:endParaRPr>
          </a:p>
          <a:p>
            <a:r>
              <a:rPr lang="en-US" dirty="0">
                <a:latin typeface="Arial"/>
              </a:rPr>
              <a:t>2.4.4 Assemble final report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D1E2CA-672D-42B6-A4ED-53F9CC110295}"/>
              </a:ext>
            </a:extLst>
          </p:cNvPr>
          <p:cNvSpPr>
            <a:spLocks noGrp="1"/>
          </p:cNvSpPr>
          <p:nvPr>
            <p:ph type="sldNum" sz="quarter" idx="11"/>
          </p:nvPr>
        </p:nvSpPr>
        <p:spPr/>
        <p:txBody>
          <a:bodyPr/>
          <a:lstStyle/>
          <a:p>
            <a:pPr>
              <a:defRPr/>
            </a:pPr>
            <a:fld id="{231CC523-8BC6-4921-807A-66BD262F34AB}" type="slidenum">
              <a:rPr lang="en-US" smtClean="0"/>
              <a:pPr>
                <a:defRPr/>
              </a:pPr>
              <a:t>18</a:t>
            </a:fld>
            <a:endParaRPr lang="en-US"/>
          </a:p>
        </p:txBody>
      </p:sp>
      <p:sp>
        <p:nvSpPr>
          <p:cNvPr id="5" name="Title 4">
            <a:extLst>
              <a:ext uri="{FF2B5EF4-FFF2-40B4-BE49-F238E27FC236}">
                <a16:creationId xmlns:a16="http://schemas.microsoft.com/office/drawing/2014/main" id="{96E28C71-6409-4165-859E-605114049560}"/>
              </a:ext>
            </a:extLst>
          </p:cNvPr>
          <p:cNvSpPr>
            <a:spLocks noGrp="1"/>
          </p:cNvSpPr>
          <p:nvPr>
            <p:ph type="ctrTitle"/>
          </p:nvPr>
        </p:nvSpPr>
        <p:spPr/>
        <p:txBody>
          <a:bodyPr>
            <a:normAutofit/>
          </a:bodyPr>
          <a:lstStyle/>
          <a:p>
            <a:r>
              <a:rPr lang="en-US" sz="2200">
                <a:latin typeface="Arial"/>
                <a:ea typeface="Tahoma"/>
                <a:cs typeface="Tahoma"/>
              </a:rPr>
              <a:t>Products and Publications</a:t>
            </a:r>
          </a:p>
        </p:txBody>
      </p:sp>
      <p:graphicFrame>
        <p:nvGraphicFramePr>
          <p:cNvPr id="7" name="Google Shape;863;p13">
            <a:extLst>
              <a:ext uri="{FF2B5EF4-FFF2-40B4-BE49-F238E27FC236}">
                <a16:creationId xmlns:a16="http://schemas.microsoft.com/office/drawing/2014/main" id="{79B85EF0-5D9F-BFC1-7F64-F5809D92A1FB}"/>
              </a:ext>
            </a:extLst>
          </p:cNvPr>
          <p:cNvGraphicFramePr/>
          <p:nvPr>
            <p:extLst>
              <p:ext uri="{D42A27DB-BD31-4B8C-83A1-F6EECF244321}">
                <p14:modId xmlns:p14="http://schemas.microsoft.com/office/powerpoint/2010/main" val="1843730875"/>
              </p:ext>
            </p:extLst>
          </p:nvPr>
        </p:nvGraphicFramePr>
        <p:xfrm>
          <a:off x="519043" y="916608"/>
          <a:ext cx="11032845" cy="5501692"/>
        </p:xfrm>
        <a:graphic>
          <a:graphicData uri="http://schemas.openxmlformats.org/drawingml/2006/table">
            <a:tbl>
              <a:tblPr firstRow="1" bandRow="1">
                <a:noFill/>
              </a:tblPr>
              <a:tblGrid>
                <a:gridCol w="779325">
                  <a:extLst>
                    <a:ext uri="{9D8B030D-6E8A-4147-A177-3AD203B41FA5}">
                      <a16:colId xmlns:a16="http://schemas.microsoft.com/office/drawing/2014/main" val="20000"/>
                    </a:ext>
                  </a:extLst>
                </a:gridCol>
                <a:gridCol w="5397499">
                  <a:extLst>
                    <a:ext uri="{9D8B030D-6E8A-4147-A177-3AD203B41FA5}">
                      <a16:colId xmlns:a16="http://schemas.microsoft.com/office/drawing/2014/main" val="20001"/>
                    </a:ext>
                  </a:extLst>
                </a:gridCol>
                <a:gridCol w="1715911">
                  <a:extLst>
                    <a:ext uri="{9D8B030D-6E8A-4147-A177-3AD203B41FA5}">
                      <a16:colId xmlns:a16="http://schemas.microsoft.com/office/drawing/2014/main" val="20002"/>
                    </a:ext>
                  </a:extLst>
                </a:gridCol>
                <a:gridCol w="3140110">
                  <a:extLst>
                    <a:ext uri="{9D8B030D-6E8A-4147-A177-3AD203B41FA5}">
                      <a16:colId xmlns:a16="http://schemas.microsoft.com/office/drawing/2014/main" val="20003"/>
                    </a:ext>
                  </a:extLst>
                </a:gridCol>
              </a:tblGrid>
              <a:tr h="381000">
                <a:tc>
                  <a:txBody>
                    <a:bodyPr/>
                    <a:lstStyle/>
                    <a:p>
                      <a:pPr marL="0" marR="0" lvl="0" indent="0" algn="l" rtl="0">
                        <a:spcBef>
                          <a:spcPts val="0"/>
                        </a:spcBef>
                        <a:spcAft>
                          <a:spcPts val="0"/>
                        </a:spcAft>
                        <a:buClr>
                          <a:schemeClr val="dk1"/>
                        </a:buClr>
                        <a:buSzPts val="1800"/>
                        <a:buFont typeface="Tahoma"/>
                        <a:buNone/>
                      </a:pPr>
                      <a:r>
                        <a:rPr lang="en-US" sz="1200" u="none" strike="noStrike" cap="none"/>
                        <a:t>Date</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u="none" strike="noStrike" cap="none"/>
                        <a:t>Citation </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u="none" strike="noStrike" cap="none"/>
                        <a:t>Topic</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u="none" strike="noStrike" cap="none"/>
                        <a:t>Link to Paper</a:t>
                      </a:r>
                      <a:endParaRPr sz="1200" u="none" strike="noStrike" cap="none"/>
                    </a:p>
                  </a:txBody>
                  <a:tcPr marL="91450" marR="91450" marT="45725" marB="45725"/>
                </a:tc>
                <a:extLst>
                  <a:ext uri="{0D108BD9-81ED-4DB2-BD59-A6C34878D82A}">
                    <a16:rowId xmlns:a16="http://schemas.microsoft.com/office/drawing/2014/main" val="10000"/>
                  </a:ext>
                </a:extLst>
              </a:tr>
              <a:tr h="0">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2022</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dirty="0" err="1">
                          <a:solidFill>
                            <a:schemeClr val="dk1"/>
                          </a:solidFill>
                          <a:latin typeface="+mn-lt"/>
                          <a:ea typeface="+mn-ea"/>
                          <a:cs typeface="+mn-cs"/>
                          <a:sym typeface="Arial"/>
                        </a:rPr>
                        <a:t>Ozlem</a:t>
                      </a:r>
                      <a:r>
                        <a:rPr lang="en-US" sz="1200" b="0" i="0" u="none" strike="noStrike" cap="none" dirty="0">
                          <a:solidFill>
                            <a:schemeClr val="dk1"/>
                          </a:solidFill>
                          <a:latin typeface="+mn-lt"/>
                          <a:ea typeface="+mn-ea"/>
                          <a:cs typeface="+mn-cs"/>
                          <a:sym typeface="Arial"/>
                        </a:rPr>
                        <a:t> Garibay, </a:t>
                      </a:r>
                      <a:r>
                        <a:rPr lang="en-US" sz="1200" b="0" i="0" u="none" strike="noStrike" cap="none" dirty="0" err="1">
                          <a:solidFill>
                            <a:schemeClr val="dk1"/>
                          </a:solidFill>
                          <a:latin typeface="+mn-lt"/>
                          <a:ea typeface="+mn-ea"/>
                          <a:cs typeface="+mn-cs"/>
                          <a:sym typeface="Arial"/>
                        </a:rPr>
                        <a:t>Niloofar</a:t>
                      </a:r>
                      <a:r>
                        <a:rPr lang="en-US" sz="1200" b="0" i="0" u="none" strike="noStrike" cap="none" dirty="0">
                          <a:solidFill>
                            <a:schemeClr val="dk1"/>
                          </a:solidFill>
                          <a:latin typeface="+mn-lt"/>
                          <a:ea typeface="+mn-ea"/>
                          <a:cs typeface="+mn-cs"/>
                          <a:sym typeface="Arial"/>
                        </a:rPr>
                        <a:t> </a:t>
                      </a:r>
                      <a:r>
                        <a:rPr lang="en-US" sz="1200" b="0" i="0" u="none" strike="noStrike" cap="none" dirty="0" err="1">
                          <a:solidFill>
                            <a:schemeClr val="dk1"/>
                          </a:solidFill>
                          <a:latin typeface="+mn-lt"/>
                          <a:ea typeface="+mn-ea"/>
                          <a:cs typeface="+mn-cs"/>
                          <a:sym typeface="Arial"/>
                        </a:rPr>
                        <a:t>Yousefi</a:t>
                      </a:r>
                      <a:r>
                        <a:rPr lang="en-US" sz="1200" b="0" i="0" u="none" strike="noStrike" cap="none" dirty="0">
                          <a:solidFill>
                            <a:schemeClr val="dk1"/>
                          </a:solidFill>
                          <a:latin typeface="+mn-lt"/>
                          <a:ea typeface="+mn-ea"/>
                          <a:cs typeface="+mn-cs"/>
                          <a:sym typeface="Arial"/>
                        </a:rPr>
                        <a:t>, Kevin </a:t>
                      </a:r>
                      <a:r>
                        <a:rPr lang="en-US" sz="1200" b="0" i="0" u="none" strike="noStrike" cap="none" dirty="0" err="1">
                          <a:solidFill>
                            <a:schemeClr val="dk1"/>
                          </a:solidFill>
                          <a:latin typeface="+mn-lt"/>
                          <a:ea typeface="+mn-ea"/>
                          <a:cs typeface="+mn-cs"/>
                          <a:sym typeface="Arial"/>
                        </a:rPr>
                        <a:t>Aslett</a:t>
                      </a:r>
                      <a:r>
                        <a:rPr lang="en-US" sz="1200" b="0" i="0" u="none" strike="noStrike" cap="none" dirty="0">
                          <a:solidFill>
                            <a:schemeClr val="dk1"/>
                          </a:solidFill>
                          <a:latin typeface="+mn-lt"/>
                          <a:ea typeface="+mn-ea"/>
                          <a:cs typeface="+mn-cs"/>
                          <a:sym typeface="Arial"/>
                        </a:rPr>
                        <a:t>, Jacopo Baggio, Erik </a:t>
                      </a:r>
                      <a:r>
                        <a:rPr lang="en-US" sz="1200" b="0" i="0" u="none" strike="noStrike" cap="none" dirty="0" err="1">
                          <a:solidFill>
                            <a:schemeClr val="dk1"/>
                          </a:solidFill>
                          <a:latin typeface="+mn-lt"/>
                          <a:ea typeface="+mn-ea"/>
                          <a:cs typeface="+mn-cs"/>
                          <a:sym typeface="Arial"/>
                        </a:rPr>
                        <a:t>Hemberg</a:t>
                      </a:r>
                      <a:r>
                        <a:rPr lang="en-US" sz="1200" b="0" i="0" u="none" strike="noStrike" cap="none" dirty="0">
                          <a:solidFill>
                            <a:schemeClr val="dk1"/>
                          </a:solidFill>
                          <a:latin typeface="+mn-lt"/>
                          <a:ea typeface="+mn-ea"/>
                          <a:cs typeface="+mn-cs"/>
                          <a:sym typeface="Arial"/>
                        </a:rPr>
                        <a:t>, </a:t>
                      </a:r>
                      <a:r>
                        <a:rPr lang="en-US" sz="1200" b="0" i="0" u="none" strike="noStrike" cap="none" dirty="0" err="1">
                          <a:solidFill>
                            <a:schemeClr val="dk1"/>
                          </a:solidFill>
                          <a:latin typeface="+mn-lt"/>
                          <a:ea typeface="+mn-ea"/>
                          <a:cs typeface="+mn-cs"/>
                          <a:sym typeface="Arial"/>
                        </a:rPr>
                        <a:t>Chathura</a:t>
                      </a:r>
                      <a:r>
                        <a:rPr lang="en-US" sz="1200" b="0" i="0" u="none" strike="noStrike" cap="none" dirty="0">
                          <a:solidFill>
                            <a:schemeClr val="dk1"/>
                          </a:solidFill>
                          <a:latin typeface="+mn-lt"/>
                          <a:ea typeface="+mn-ea"/>
                          <a:cs typeface="+mn-cs"/>
                          <a:sym typeface="Arial"/>
                        </a:rPr>
                        <a:t> </a:t>
                      </a:r>
                      <a:r>
                        <a:rPr lang="en-US" sz="1200" b="0" i="0" u="none" strike="noStrike" cap="none" dirty="0" err="1">
                          <a:solidFill>
                            <a:schemeClr val="dk1"/>
                          </a:solidFill>
                          <a:latin typeface="+mn-lt"/>
                          <a:ea typeface="+mn-ea"/>
                          <a:cs typeface="+mn-cs"/>
                          <a:sym typeface="Arial"/>
                        </a:rPr>
                        <a:t>Jayalath</a:t>
                      </a:r>
                      <a:r>
                        <a:rPr lang="en-US" sz="1200" b="0" i="0" u="none" strike="noStrike" cap="none" dirty="0">
                          <a:solidFill>
                            <a:schemeClr val="dk1"/>
                          </a:solidFill>
                          <a:latin typeface="+mn-lt"/>
                          <a:ea typeface="+mn-ea"/>
                          <a:cs typeface="+mn-cs"/>
                          <a:sym typeface="Arial"/>
                        </a:rPr>
                        <a:t>, Alexander </a:t>
                      </a:r>
                      <a:r>
                        <a:rPr lang="en-US" sz="1200" b="0" i="0" u="none" strike="noStrike" cap="none" dirty="0" err="1">
                          <a:solidFill>
                            <a:schemeClr val="dk1"/>
                          </a:solidFill>
                          <a:latin typeface="+mn-lt"/>
                          <a:ea typeface="+mn-ea"/>
                          <a:cs typeface="+mn-cs"/>
                          <a:sym typeface="Arial"/>
                        </a:rPr>
                        <a:t>Mantzaris</a:t>
                      </a:r>
                      <a:r>
                        <a:rPr lang="en-US" sz="1200" b="0" i="0" u="none" strike="noStrike" cap="none" dirty="0">
                          <a:solidFill>
                            <a:schemeClr val="dk1"/>
                          </a:solidFill>
                          <a:latin typeface="+mn-lt"/>
                          <a:ea typeface="+mn-ea"/>
                          <a:cs typeface="+mn-cs"/>
                          <a:sym typeface="Arial"/>
                        </a:rPr>
                        <a:t>, Bruce Miller, Una-May O'Reilly, William Rand, </a:t>
                      </a:r>
                      <a:r>
                        <a:rPr lang="en-US" sz="1200" b="0" i="0" u="none" strike="noStrike" cap="none" dirty="0" err="1">
                          <a:solidFill>
                            <a:schemeClr val="dk1"/>
                          </a:solidFill>
                          <a:latin typeface="+mn-lt"/>
                          <a:ea typeface="+mn-ea"/>
                          <a:cs typeface="+mn-cs"/>
                          <a:sym typeface="Arial"/>
                        </a:rPr>
                        <a:t>Chathurani</a:t>
                      </a:r>
                      <a:r>
                        <a:rPr lang="en-US" sz="1200" b="0" i="0" u="none" strike="noStrike" cap="none" dirty="0">
                          <a:solidFill>
                            <a:schemeClr val="dk1"/>
                          </a:solidFill>
                          <a:latin typeface="+mn-lt"/>
                          <a:ea typeface="+mn-ea"/>
                          <a:cs typeface="+mn-cs"/>
                          <a:sym typeface="Arial"/>
                        </a:rPr>
                        <a:t> </a:t>
                      </a:r>
                      <a:r>
                        <a:rPr lang="en-US" sz="1200" b="0" i="0" u="none" strike="noStrike" cap="none" dirty="0" err="1">
                          <a:solidFill>
                            <a:schemeClr val="dk1"/>
                          </a:solidFill>
                          <a:latin typeface="+mn-lt"/>
                          <a:ea typeface="+mn-ea"/>
                          <a:cs typeface="+mn-cs"/>
                          <a:sym typeface="Arial"/>
                        </a:rPr>
                        <a:t>Senevirathna</a:t>
                      </a:r>
                      <a:r>
                        <a:rPr lang="en-US" sz="1200" b="0" i="0" u="none" strike="noStrike" cap="none" dirty="0">
                          <a:solidFill>
                            <a:schemeClr val="dk1"/>
                          </a:solidFill>
                          <a:latin typeface="+mn-lt"/>
                          <a:ea typeface="+mn-ea"/>
                          <a:cs typeface="+mn-cs"/>
                          <a:sym typeface="Arial"/>
                        </a:rPr>
                        <a:t> and Ivan Garibay (2022).  Entropy-Based Characterization of Influence Pathways in Traditional and Social Media. The 8th IEEE</a:t>
                      </a:r>
                      <a:br>
                        <a:rPr lang="en-US" sz="1200" b="0" i="0" u="none" strike="noStrike" cap="none" dirty="0">
                          <a:solidFill>
                            <a:srgbClr val="000000"/>
                          </a:solidFill>
                          <a:latin typeface="+mn-lt"/>
                          <a:ea typeface="+mn-ea"/>
                          <a:cs typeface="+mn-cs"/>
                          <a:sym typeface="Arial"/>
                        </a:rPr>
                      </a:br>
                      <a:r>
                        <a:rPr lang="en-US" sz="1200" b="0" i="0" u="none" strike="noStrike" cap="none" dirty="0">
                          <a:solidFill>
                            <a:schemeClr val="dk1"/>
                          </a:solidFill>
                          <a:latin typeface="+mn-lt"/>
                          <a:ea typeface="+mn-ea"/>
                          <a:cs typeface="+mn-cs"/>
                          <a:sym typeface="Arial"/>
                        </a:rPr>
                        <a:t>International Conference on Collaboration and Internet Computing</a:t>
                      </a:r>
                      <a:endParaRPr sz="1200" b="0" i="0" u="none" strike="noStrike" cap="none" dirty="0">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Entropy-based characterization of influence pathways</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u="none" strike="noStrike" cap="none" dirty="0">
                          <a:sym typeface="Arial"/>
                        </a:rPr>
                        <a:t>https://</a:t>
                      </a:r>
                      <a:r>
                        <a:rPr lang="en-US" sz="1200" u="none" strike="noStrike" cap="none" dirty="0" err="1">
                          <a:sym typeface="Arial"/>
                        </a:rPr>
                        <a:t>ieeexplore.ieee.org</a:t>
                      </a:r>
                      <a:r>
                        <a:rPr lang="en-US" sz="1200" u="none" strike="noStrike" cap="none" dirty="0">
                          <a:sym typeface="Arial"/>
                        </a:rPr>
                        <a:t>/abstract/document/10061757</a:t>
                      </a:r>
                      <a:endParaRPr sz="1200" u="none" strike="noStrike" cap="none" dirty="0">
                        <a:sym typeface="Arial"/>
                      </a:endParaRPr>
                    </a:p>
                  </a:txBody>
                  <a:tcPr marL="91450" marR="91450" marT="45725" marB="45725"/>
                </a:tc>
                <a:extLst>
                  <a:ext uri="{0D108BD9-81ED-4DB2-BD59-A6C34878D82A}">
                    <a16:rowId xmlns:a16="http://schemas.microsoft.com/office/drawing/2014/main" val="10001"/>
                  </a:ext>
                </a:extLst>
              </a:tr>
              <a:tr h="626533">
                <a:tc>
                  <a:txBody>
                    <a:bodyPr/>
                    <a:lstStyle/>
                    <a:p>
                      <a:pPr marL="0" marR="0" lvl="0" indent="0" algn="l" rtl="0">
                        <a:spcBef>
                          <a:spcPts val="0"/>
                        </a:spcBef>
                        <a:spcAft>
                          <a:spcPts val="0"/>
                        </a:spcAft>
                        <a:buNone/>
                      </a:pPr>
                      <a:r>
                        <a:rPr lang="en-US" sz="1200" b="0" i="0" u="none" strike="noStrike" cap="none">
                          <a:solidFill>
                            <a:schemeClr val="dk1"/>
                          </a:solidFill>
                          <a:latin typeface="+mn-lt"/>
                          <a:ea typeface="+mn-ea"/>
                          <a:cs typeface="+mn-cs"/>
                          <a:sym typeface="Arial"/>
                        </a:rPr>
                        <a:t>2022</a:t>
                      </a:r>
                      <a:endParaRPr sz="1200" b="0" i="0" u="none" strike="noStrike" cap="none">
                        <a:solidFill>
                          <a:schemeClr val="dk1"/>
                        </a:solidFill>
                        <a:latin typeface="+mn-lt"/>
                        <a:ea typeface="+mn-ea"/>
                        <a:cs typeface="+mn-cs"/>
                        <a:sym typeface="Arial"/>
                      </a:endParaRPr>
                    </a:p>
                  </a:txBody>
                  <a:tcPr marL="91450" marR="91450" marT="45724" marB="45724"/>
                </a:tc>
                <a:tc>
                  <a:txBody>
                    <a:bodyPr/>
                    <a:lstStyle/>
                    <a:p>
                      <a:pPr marL="0" marR="0" lvl="0" indent="0" algn="l" rtl="0">
                        <a:lnSpc>
                          <a:spcPct val="100000"/>
                        </a:lnSpc>
                        <a:spcBef>
                          <a:spcPts val="0"/>
                        </a:spcBef>
                        <a:spcAft>
                          <a:spcPts val="0"/>
                        </a:spcAft>
                        <a:buSzPts val="1800"/>
                        <a:buFont typeface="Arial"/>
                        <a:buNone/>
                      </a:pPr>
                      <a:r>
                        <a:rPr lang="en-US" sz="1200" b="0" i="0" u="none" strike="noStrike" cap="none" err="1">
                          <a:solidFill>
                            <a:schemeClr val="dk1"/>
                          </a:solidFill>
                          <a:latin typeface="+mn-lt"/>
                          <a:ea typeface="+mn-ea"/>
                          <a:cs typeface="+mn-cs"/>
                          <a:sym typeface="Arial"/>
                        </a:rPr>
                        <a:t>Domenikos</a:t>
                      </a:r>
                      <a:r>
                        <a:rPr lang="en-US" sz="1200" b="0" i="0" u="none" strike="noStrike" cap="none">
                          <a:solidFill>
                            <a:schemeClr val="dk1"/>
                          </a:solidFill>
                          <a:latin typeface="+mn-lt"/>
                          <a:ea typeface="+mn-ea"/>
                          <a:cs typeface="+mn-cs"/>
                          <a:sym typeface="Arial"/>
                        </a:rPr>
                        <a:t>, G. R., &amp; </a:t>
                      </a:r>
                      <a:r>
                        <a:rPr lang="en-US" sz="1200" b="0" i="0" u="none" strike="noStrike" cap="none" err="1">
                          <a:solidFill>
                            <a:schemeClr val="dk1"/>
                          </a:solidFill>
                          <a:latin typeface="+mn-lt"/>
                          <a:ea typeface="+mn-ea"/>
                          <a:cs typeface="+mn-cs"/>
                          <a:sym typeface="Arial"/>
                        </a:rPr>
                        <a:t>Mantzaris</a:t>
                      </a:r>
                      <a:r>
                        <a:rPr lang="en-US" sz="1200" b="0" i="0" u="none" strike="noStrike" cap="none">
                          <a:solidFill>
                            <a:schemeClr val="dk1"/>
                          </a:solidFill>
                          <a:latin typeface="+mn-lt"/>
                          <a:ea typeface="+mn-ea"/>
                          <a:cs typeface="+mn-cs"/>
                          <a:sym typeface="Arial"/>
                        </a:rPr>
                        <a:t>, A. V. (2022). A model simulation of political segmentation through an estimation of the entropy. Journal of Statistical Mechanics: Theory and Experiment, 2022(9), 093401.</a:t>
                      </a:r>
                    </a:p>
                  </a:txBody>
                  <a:tcPr marL="91450" marR="91450" marT="45724" marB="45724"/>
                </a:tc>
                <a:tc>
                  <a:txBody>
                    <a:bodyPr/>
                    <a:lstStyle/>
                    <a:p>
                      <a:pPr marL="0" marR="0" lvl="0" indent="0" algn="l" rtl="0">
                        <a:spcBef>
                          <a:spcPts val="0"/>
                        </a:spcBef>
                        <a:spcAft>
                          <a:spcPts val="0"/>
                        </a:spcAft>
                        <a:buNone/>
                      </a:pPr>
                      <a:r>
                        <a:rPr lang="en-US" sz="1200" b="0" i="0" u="none" strike="noStrike" cap="none">
                          <a:solidFill>
                            <a:schemeClr val="dk1"/>
                          </a:solidFill>
                          <a:latin typeface="+mn-lt"/>
                          <a:ea typeface="+mn-ea"/>
                          <a:cs typeface="+mn-cs"/>
                          <a:sym typeface="Arial"/>
                        </a:rPr>
                        <a:t>Entropy-based simulation of political segmentation</a:t>
                      </a:r>
                      <a:endParaRPr sz="1200" b="0" i="0" u="none" strike="noStrike" cap="none">
                        <a:solidFill>
                          <a:schemeClr val="dk1"/>
                        </a:solidFill>
                        <a:latin typeface="+mn-lt"/>
                        <a:ea typeface="+mn-ea"/>
                        <a:cs typeface="+mn-cs"/>
                        <a:sym typeface="Arial"/>
                      </a:endParaRPr>
                    </a:p>
                  </a:txBody>
                  <a:tcPr marL="91450" marR="91450" marT="45724" marB="45724"/>
                </a:tc>
                <a:tc>
                  <a:txBody>
                    <a:bodyPr/>
                    <a:lstStyle/>
                    <a:p>
                      <a:pPr marL="0" marR="0" lvl="0" indent="0" algn="l" rtl="0">
                        <a:lnSpc>
                          <a:spcPct val="100000"/>
                        </a:lnSpc>
                        <a:spcBef>
                          <a:spcPts val="0"/>
                        </a:spcBef>
                        <a:spcAft>
                          <a:spcPts val="0"/>
                        </a:spcAft>
                        <a:buSzPts val="1800"/>
                        <a:buFont typeface="Calibri"/>
                        <a:buNone/>
                      </a:pPr>
                      <a:r>
                        <a:rPr lang="en-US" sz="1200" b="0" i="0" u="sng" strike="noStrike">
                          <a:solidFill>
                            <a:srgbClr val="0563C1"/>
                          </a:solidFill>
                          <a:latin typeface="Calibri"/>
                          <a:cs typeface="Calibri"/>
                          <a:sym typeface="Arial"/>
                          <a:hlinkClick r:id="rId2">
                            <a:extLst>
                              <a:ext uri="{A12FA001-AC4F-418D-AE19-62706E023703}">
                                <ahyp:hlinkClr xmlns:ahyp="http://schemas.microsoft.com/office/drawing/2018/hyperlinkcolor" val="tx"/>
                              </a:ext>
                            </a:extLst>
                          </a:hlinkClick>
                        </a:rPr>
                        <a:t>https://iopscience.iop.org/article/10.1088/1742-5468/ac8800</a:t>
                      </a:r>
                      <a:endParaRPr lang="en-US" sz="1200" b="0" i="0" u="sng" strike="noStrike">
                        <a:solidFill>
                          <a:srgbClr val="0563C1"/>
                        </a:solidFill>
                        <a:latin typeface="Calibri"/>
                        <a:cs typeface="Calibri"/>
                        <a:sym typeface="Arial"/>
                      </a:endParaRPr>
                    </a:p>
                    <a:p>
                      <a:pPr marL="0" marR="0" lvl="0" indent="0" algn="l" rtl="0">
                        <a:spcBef>
                          <a:spcPts val="0"/>
                        </a:spcBef>
                        <a:spcAft>
                          <a:spcPts val="0"/>
                        </a:spcAft>
                        <a:buNone/>
                      </a:pPr>
                      <a:endParaRPr sz="1200">
                        <a:sym typeface="Arial"/>
                      </a:endParaRPr>
                    </a:p>
                  </a:txBody>
                  <a:tcPr marL="91450" marR="91450" marT="45724" marB="45724"/>
                </a:tc>
                <a:extLst>
                  <a:ext uri="{0D108BD9-81ED-4DB2-BD59-A6C34878D82A}">
                    <a16:rowId xmlns:a16="http://schemas.microsoft.com/office/drawing/2014/main" val="3807232506"/>
                  </a:ext>
                </a:extLst>
              </a:tr>
              <a:tr h="370850">
                <a:tc>
                  <a:txBody>
                    <a:bodyPr/>
                    <a:lstStyle/>
                    <a:p>
                      <a:pPr marL="0" marR="0" lvl="0" indent="0" algn="l" rtl="0">
                        <a:spcBef>
                          <a:spcPts val="0"/>
                        </a:spcBef>
                        <a:spcAft>
                          <a:spcPts val="0"/>
                        </a:spcAft>
                        <a:buNone/>
                      </a:pPr>
                      <a:r>
                        <a:rPr lang="en-US" sz="1200" b="0" i="0" u="none" strike="noStrike" cap="none">
                          <a:solidFill>
                            <a:schemeClr val="dk1"/>
                          </a:solidFill>
                          <a:latin typeface="+mn-lt"/>
                          <a:ea typeface="+mn-ea"/>
                          <a:cs typeface="+mn-cs"/>
                          <a:sym typeface="Arial"/>
                        </a:rPr>
                        <a:t>2023</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algn="l"/>
                      <a:r>
                        <a:rPr lang="en-US" sz="1200" b="0" i="0" u="none" strike="noStrike" cap="none">
                          <a:solidFill>
                            <a:schemeClr val="dk1"/>
                          </a:solidFill>
                          <a:latin typeface="+mn-lt"/>
                          <a:ea typeface="+mn-ea"/>
                          <a:cs typeface="+mn-cs"/>
                          <a:sym typeface="Arial"/>
                        </a:rPr>
                        <a:t>Alexander V. </a:t>
                      </a:r>
                      <a:r>
                        <a:rPr lang="en-US" sz="1200" b="0" i="0" u="none" strike="noStrike" cap="none" err="1">
                          <a:solidFill>
                            <a:schemeClr val="dk1"/>
                          </a:solidFill>
                          <a:latin typeface="+mn-lt"/>
                          <a:ea typeface="+mn-ea"/>
                          <a:cs typeface="+mn-cs"/>
                          <a:sym typeface="Arial"/>
                        </a:rPr>
                        <a:t>Mantzaris</a:t>
                      </a:r>
                      <a:r>
                        <a:rPr lang="en-US" sz="1200" b="0" i="0" u="none" strike="noStrike" cap="none">
                          <a:solidFill>
                            <a:schemeClr val="dk1"/>
                          </a:solidFill>
                          <a:latin typeface="+mn-lt"/>
                          <a:ea typeface="+mn-ea"/>
                          <a:cs typeface="+mn-cs"/>
                          <a:sym typeface="Arial"/>
                        </a:rPr>
                        <a:t>, George-Rafael </a:t>
                      </a:r>
                      <a:r>
                        <a:rPr lang="en-US" sz="1200" b="0" i="0" u="none" strike="noStrike" cap="none" err="1">
                          <a:solidFill>
                            <a:schemeClr val="dk1"/>
                          </a:solidFill>
                          <a:latin typeface="+mn-lt"/>
                          <a:ea typeface="+mn-ea"/>
                          <a:cs typeface="+mn-cs"/>
                          <a:sym typeface="Arial"/>
                        </a:rPr>
                        <a:t>Domenikos</a:t>
                      </a:r>
                      <a:r>
                        <a:rPr lang="en-US" sz="1200" b="0" i="0" u="none" strike="noStrike" cap="none">
                          <a:solidFill>
                            <a:schemeClr val="dk1"/>
                          </a:solidFill>
                          <a:latin typeface="+mn-lt"/>
                          <a:ea typeface="+mn-ea"/>
                          <a:cs typeface="+mn-cs"/>
                          <a:sym typeface="Arial"/>
                        </a:rPr>
                        <a:t> "Exploring the entropic nature of political polarization through its formulation as an isolated thermodynamic system", Scientific Reports, (13) 4419, DOI: </a:t>
                      </a:r>
                      <a:r>
                        <a:rPr lang="en-US" sz="1200" b="0" i="0" u="none" strike="noStrike" cap="none">
                          <a:solidFill>
                            <a:schemeClr val="dk1"/>
                          </a:solidFill>
                          <a:latin typeface="+mn-lt"/>
                          <a:ea typeface="+mn-ea"/>
                          <a:cs typeface="+mn-cs"/>
                          <a:sym typeface="Arial"/>
                          <a:hlinkClick r:id="rId3">
                            <a:extLst>
                              <a:ext uri="{A12FA001-AC4F-418D-AE19-62706E023703}">
                                <ahyp:hlinkClr xmlns:ahyp="http://schemas.microsoft.com/office/drawing/2018/hyperlinkcolor" val="tx"/>
                              </a:ext>
                            </a:extLst>
                          </a:hlinkClick>
                        </a:rPr>
                        <a:t>https://doi.org/10.1038/s41598-023-31585-w</a:t>
                      </a:r>
                      <a:r>
                        <a:rPr lang="en-US" sz="1200" b="0" i="0" u="none" strike="noStrike" cap="none">
                          <a:solidFill>
                            <a:schemeClr val="dk1"/>
                          </a:solidFill>
                          <a:latin typeface="+mn-lt"/>
                          <a:ea typeface="+mn-ea"/>
                          <a:cs typeface="+mn-cs"/>
                          <a:sym typeface="Arial"/>
                        </a:rPr>
                        <a:t> (2023)</a:t>
                      </a:r>
                      <a:br>
                        <a:rPr lang="en-US" sz="1200" b="0" i="0" u="none" strike="noStrike" cap="none">
                          <a:solidFill>
                            <a:srgbClr val="000000"/>
                          </a:solidFill>
                          <a:latin typeface="+mn-lt"/>
                          <a:ea typeface="+mn-ea"/>
                          <a:cs typeface="+mn-cs"/>
                          <a:sym typeface="Arial"/>
                        </a:rPr>
                      </a:br>
                      <a:endParaRPr lang="en-US" sz="1200" b="0" i="0" u="none" strike="noStrike" cap="none">
                        <a:solidFill>
                          <a:srgbClr val="000000"/>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None/>
                      </a:pPr>
                      <a:r>
                        <a:rPr lang="en-US" sz="1200" b="0" i="0" u="none" strike="noStrike" cap="none">
                          <a:solidFill>
                            <a:schemeClr val="dk1"/>
                          </a:solidFill>
                          <a:latin typeface="+mn-lt"/>
                          <a:ea typeface="+mn-ea"/>
                          <a:cs typeface="+mn-cs"/>
                          <a:sym typeface="Arial"/>
                        </a:rPr>
                        <a:t>Political polarization and transfer entropy</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a:solidFill>
                            <a:schemeClr val="dk1"/>
                          </a:solidFill>
                          <a:effectLst/>
                          <a:latin typeface="Tahoma"/>
                          <a:ea typeface="Tahoma"/>
                          <a:cs typeface="Tahoma"/>
                          <a:sym typeface="Arial"/>
                          <a:hlinkClick r:id="rId4">
                            <a:extLst>
                              <a:ext uri="{A12FA001-AC4F-418D-AE19-62706E023703}">
                                <ahyp:hlinkClr xmlns:ahyp="http://schemas.microsoft.com/office/drawing/2018/hyperlinkcolor" val="tx"/>
                              </a:ext>
                            </a:extLst>
                          </a:hlinkClick>
                        </a:rPr>
                        <a:t>https://rdcu.be/c7QE9</a:t>
                      </a:r>
                    </a:p>
                  </a:txBody>
                  <a:tcPr marL="91450" marR="91450" marT="45725" marB="45725"/>
                </a:tc>
                <a:extLst>
                  <a:ext uri="{0D108BD9-81ED-4DB2-BD59-A6C34878D82A}">
                    <a16:rowId xmlns:a16="http://schemas.microsoft.com/office/drawing/2014/main" val="10002"/>
                  </a:ext>
                </a:extLst>
              </a:tr>
              <a:tr h="370850">
                <a:tc>
                  <a:txBody>
                    <a:bodyPr/>
                    <a:lstStyle/>
                    <a:p>
                      <a:pPr marL="0" lvl="0" indent="0" algn="l">
                        <a:spcBef>
                          <a:spcPts val="0"/>
                        </a:spcBef>
                        <a:spcAft>
                          <a:spcPts val="0"/>
                        </a:spcAft>
                        <a:buNone/>
                      </a:pPr>
                      <a:r>
                        <a:rPr lang="en-US" sz="1200" b="0" i="0" u="none" strike="noStrike" cap="none">
                          <a:solidFill>
                            <a:schemeClr val="dk1"/>
                          </a:solidFill>
                          <a:latin typeface="+mn-lt"/>
                          <a:ea typeface="+mn-ea"/>
                          <a:cs typeface="+mn-cs"/>
                          <a:sym typeface="Arial"/>
                        </a:rPr>
                        <a:t>2023</a:t>
                      </a:r>
                      <a:endParaRPr sz="1200" b="0" i="0" u="none" strike="noStrike" cap="none">
                        <a:solidFill>
                          <a:schemeClr val="dk1"/>
                        </a:solidFill>
                        <a:latin typeface="+mn-lt"/>
                        <a:ea typeface="+mn-ea"/>
                        <a:cs typeface="+mn-cs"/>
                        <a:sym typeface="Arial"/>
                      </a:endParaRPr>
                    </a:p>
                  </a:txBody>
                  <a:tcPr marL="91450" marR="91450" marT="45724" marB="45724"/>
                </a:tc>
                <a:tc>
                  <a:txBody>
                    <a:bodyPr/>
                    <a:lstStyle/>
                    <a:p>
                      <a:pPr lvl="0" algn="l">
                        <a:buNone/>
                      </a:pPr>
                      <a:r>
                        <a:rPr lang="en-US" sz="1200" b="0" i="0" u="none" strike="noStrike" cap="none" noProof="0">
                          <a:solidFill>
                            <a:schemeClr val="dk1"/>
                          </a:solidFill>
                          <a:latin typeface="+mn-lt"/>
                          <a:ea typeface="+mn-ea"/>
                          <a:cs typeface="+mn-cs"/>
                          <a:sym typeface="Arial"/>
                        </a:rPr>
                        <a:t>Nikhil </a:t>
                      </a:r>
                      <a:r>
                        <a:rPr lang="en-US" sz="1200" b="0" i="0" u="none" strike="noStrike" cap="none" noProof="0" err="1">
                          <a:solidFill>
                            <a:schemeClr val="dk1"/>
                          </a:solidFill>
                          <a:latin typeface="+mn-lt"/>
                          <a:ea typeface="+mn-ea"/>
                          <a:cs typeface="+mn-cs"/>
                          <a:sym typeface="Arial"/>
                        </a:rPr>
                        <a:t>Ankolkar</a:t>
                      </a:r>
                      <a:r>
                        <a:rPr lang="en-US" sz="1200" b="0" i="0" u="none" strike="noStrike" cap="none" noProof="0">
                          <a:solidFill>
                            <a:schemeClr val="dk1"/>
                          </a:solidFill>
                          <a:latin typeface="+mn-lt"/>
                          <a:ea typeface="+mn-ea"/>
                          <a:cs typeface="+mn-cs"/>
                          <a:sym typeface="Arial"/>
                        </a:rPr>
                        <a:t>, David Roycroft, Xiaoxia </a:t>
                      </a:r>
                      <a:r>
                        <a:rPr lang="en-US" sz="1200" b="0" i="0" u="none" strike="noStrike" cap="none" noProof="0" err="1">
                          <a:solidFill>
                            <a:schemeClr val="dk1"/>
                          </a:solidFill>
                          <a:latin typeface="+mn-lt"/>
                          <a:ea typeface="+mn-ea"/>
                          <a:cs typeface="+mn-cs"/>
                          <a:sym typeface="Arial"/>
                        </a:rPr>
                        <a:t>Champon</a:t>
                      </a:r>
                      <a:r>
                        <a:rPr lang="en-US" sz="1200" b="0" i="0" u="none" strike="noStrike" cap="none" noProof="0">
                          <a:solidFill>
                            <a:schemeClr val="dk1"/>
                          </a:solidFill>
                          <a:latin typeface="+mn-lt"/>
                          <a:ea typeface="+mn-ea"/>
                          <a:cs typeface="+mn-cs"/>
                          <a:sym typeface="Arial"/>
                        </a:rPr>
                        <a:t>, William Rand, Chathura Jayalath, Ivan Garibay,</a:t>
                      </a:r>
                      <a:r>
                        <a:rPr lang="en-US" sz="1200" b="0" i="0" u="none" strike="noStrike" cap="none" noProof="0">
                          <a:solidFill>
                            <a:schemeClr val="dk1"/>
                          </a:solidFill>
                          <a:latin typeface="+mn-lt"/>
                          <a:ea typeface="+mn-ea"/>
                          <a:cs typeface="+mn-cs"/>
                        </a:rPr>
                        <a:t> </a:t>
                      </a:r>
                      <a:r>
                        <a:rPr lang="en-US" sz="1200" b="0" i="0" u="none" strike="noStrike" cap="none" noProof="0">
                          <a:solidFill>
                            <a:schemeClr val="dk1"/>
                          </a:solidFill>
                          <a:latin typeface="+mn-lt"/>
                          <a:ea typeface="+mn-ea"/>
                          <a:cs typeface="+mn-cs"/>
                          <a:sym typeface="Arial"/>
                        </a:rPr>
                        <a:t>Ozlem Garibay (2023). Everything is not as it seems: A study into the influence and dissemination of disinformation across social media</a:t>
                      </a:r>
                      <a:endParaRPr lang="en-US" sz="1200" b="0" i="0" u="none" strike="noStrike" cap="none">
                        <a:solidFill>
                          <a:schemeClr val="dk1"/>
                        </a:solidFill>
                        <a:latin typeface="+mn-lt"/>
                        <a:ea typeface="+mn-ea"/>
                        <a:cs typeface="+mn-cs"/>
                        <a:sym typeface="Arial"/>
                      </a:endParaRPr>
                    </a:p>
                  </a:txBody>
                  <a:tcPr marL="91450" marR="91450" marT="45724" marB="45724"/>
                </a:tc>
                <a:tc>
                  <a:txBody>
                    <a:bodyPr/>
                    <a:lstStyle/>
                    <a:p>
                      <a:pPr marL="0" lvl="0" indent="0" algn="l">
                        <a:spcBef>
                          <a:spcPts val="0"/>
                        </a:spcBef>
                        <a:spcAft>
                          <a:spcPts val="0"/>
                        </a:spcAft>
                        <a:buNone/>
                      </a:pPr>
                      <a:r>
                        <a:rPr lang="en-US" sz="1200" b="0" i="0" u="none" strike="noStrike" cap="none" noProof="0">
                          <a:solidFill>
                            <a:schemeClr val="dk1"/>
                          </a:solidFill>
                          <a:latin typeface="+mn-lt"/>
                          <a:ea typeface="+mn-ea"/>
                          <a:cs typeface="+mn-cs"/>
                        </a:rPr>
                        <a:t>Influence and the dissemination of disinformation in social media</a:t>
                      </a:r>
                      <a:endParaRPr sz="1200" b="0" i="0" u="none" strike="noStrike" cap="none" noProof="0">
                        <a:solidFill>
                          <a:schemeClr val="dk1"/>
                        </a:solidFill>
                        <a:latin typeface="+mn-lt"/>
                        <a:ea typeface="+mn-ea"/>
                        <a:cs typeface="+mn-cs"/>
                        <a:sym typeface="Arial"/>
                      </a:endParaRPr>
                    </a:p>
                  </a:txBody>
                  <a:tcPr marL="91450" marR="91450" marT="45724" marB="45724"/>
                </a:tc>
                <a:tc>
                  <a:txBody>
                    <a:bodyPr/>
                    <a:lstStyle/>
                    <a:p>
                      <a:pPr marL="0" lvl="0" indent="0" algn="l">
                        <a:lnSpc>
                          <a:spcPct val="100000"/>
                        </a:lnSpc>
                        <a:spcBef>
                          <a:spcPts val="0"/>
                        </a:spcBef>
                        <a:spcAft>
                          <a:spcPts val="0"/>
                        </a:spcAft>
                        <a:buNone/>
                      </a:pPr>
                      <a:r>
                        <a:rPr lang="en-US" sz="1200" b="0" i="0" u="none" strike="noStrike" cap="none">
                          <a:solidFill>
                            <a:schemeClr val="dk1"/>
                          </a:solidFill>
                          <a:latin typeface="+mn-lt"/>
                          <a:ea typeface="+mn-ea"/>
                          <a:cs typeface="+mn-cs"/>
                        </a:rPr>
                        <a:t>To be submitted to Journal of Information Systems</a:t>
                      </a:r>
                      <a:endParaRPr lang="en-US" sz="1200" b="0" i="0" u="none" strike="noStrike" cap="none">
                        <a:solidFill>
                          <a:schemeClr val="dk1"/>
                        </a:solidFill>
                        <a:latin typeface="+mn-lt"/>
                        <a:ea typeface="+mn-ea"/>
                        <a:cs typeface="+mn-cs"/>
                        <a:sym typeface="Arial"/>
                      </a:endParaRPr>
                    </a:p>
                  </a:txBody>
                  <a:tcPr marL="91450" marR="91450" marT="45724" marB="45724"/>
                </a:tc>
                <a:extLst>
                  <a:ext uri="{0D108BD9-81ED-4DB2-BD59-A6C34878D82A}">
                    <a16:rowId xmlns:a16="http://schemas.microsoft.com/office/drawing/2014/main" val="132073702"/>
                  </a:ext>
                </a:extLst>
              </a:tr>
              <a:tr h="370850">
                <a:tc>
                  <a:txBody>
                    <a:bodyPr/>
                    <a:lstStyle/>
                    <a:p>
                      <a:pPr marL="0" lvl="0" indent="0" algn="l">
                        <a:spcBef>
                          <a:spcPts val="0"/>
                        </a:spcBef>
                        <a:spcAft>
                          <a:spcPts val="0"/>
                        </a:spcAft>
                        <a:buNone/>
                      </a:pPr>
                      <a:r>
                        <a:rPr lang="en-US" sz="1200" b="0" i="0" u="none" strike="noStrike" cap="none">
                          <a:solidFill>
                            <a:schemeClr val="dk1"/>
                          </a:solidFill>
                          <a:latin typeface="+mn-lt"/>
                          <a:ea typeface="+mn-ea"/>
                          <a:cs typeface="+mn-cs"/>
                          <a:sym typeface="Arial"/>
                        </a:rPr>
                        <a:t>2023</a:t>
                      </a:r>
                      <a:endParaRPr sz="1200" b="0" i="0" u="none" strike="noStrike" cap="none">
                        <a:solidFill>
                          <a:schemeClr val="dk1"/>
                        </a:solidFill>
                        <a:latin typeface="+mn-lt"/>
                        <a:ea typeface="+mn-ea"/>
                        <a:cs typeface="+mn-cs"/>
                        <a:sym typeface="Arial"/>
                      </a:endParaRPr>
                    </a:p>
                  </a:txBody>
                  <a:tcPr marL="91450" marR="91450" marT="45724" marB="45724"/>
                </a:tc>
                <a:tc>
                  <a:txBody>
                    <a:bodyPr/>
                    <a:lstStyle/>
                    <a:p>
                      <a:pPr lvl="0" algn="l">
                        <a:buNone/>
                      </a:pPr>
                      <a:r>
                        <a:rPr lang="en-US" sz="1200" b="0" i="0" u="none" strike="noStrike" cap="none" noProof="0">
                          <a:solidFill>
                            <a:schemeClr val="dk1"/>
                          </a:solidFill>
                          <a:latin typeface="+mn-lt"/>
                          <a:ea typeface="+mn-ea"/>
                          <a:cs typeface="+mn-cs"/>
                          <a:sym typeface="Arial"/>
                        </a:rPr>
                        <a:t>Xiaoxia </a:t>
                      </a:r>
                      <a:r>
                        <a:rPr lang="en-US" sz="1200" b="0" i="0" u="none" strike="noStrike" cap="none" noProof="0" err="1">
                          <a:solidFill>
                            <a:schemeClr val="dk1"/>
                          </a:solidFill>
                          <a:latin typeface="+mn-lt"/>
                          <a:ea typeface="+mn-ea"/>
                          <a:cs typeface="+mn-cs"/>
                          <a:sym typeface="Arial"/>
                        </a:rPr>
                        <a:t>Champon</a:t>
                      </a:r>
                      <a:r>
                        <a:rPr lang="en-US" sz="1200" b="0" i="0" u="none" strike="noStrike" cap="none" noProof="0">
                          <a:solidFill>
                            <a:schemeClr val="dk1"/>
                          </a:solidFill>
                          <a:latin typeface="+mn-lt"/>
                          <a:ea typeface="+mn-ea"/>
                          <a:cs typeface="+mn-cs"/>
                          <a:sym typeface="Arial"/>
                        </a:rPr>
                        <a:t> </a:t>
                      </a:r>
                      <a:r>
                        <a:rPr lang="en-US" sz="1200" b="0" i="0" u="none" strike="noStrike" cap="none" noProof="0">
                          <a:solidFill>
                            <a:schemeClr val="dk1"/>
                          </a:solidFill>
                          <a:latin typeface="+mn-lt"/>
                          <a:ea typeface="+mn-ea"/>
                          <a:cs typeface="+mn-cs"/>
                        </a:rPr>
                        <a:t>,</a:t>
                      </a:r>
                      <a:r>
                        <a:rPr lang="en-US" sz="1200" b="0" i="0" u="none" strike="noStrike" cap="none" noProof="0">
                          <a:solidFill>
                            <a:schemeClr val="dk1"/>
                          </a:solidFill>
                          <a:latin typeface="+mn-lt"/>
                          <a:ea typeface="+mn-ea"/>
                          <a:cs typeface="+mn-cs"/>
                          <a:sym typeface="Arial"/>
                        </a:rPr>
                        <a:t>Chathura Jayalath ,Wiliam Rand ,Jasser </a:t>
                      </a:r>
                      <a:r>
                        <a:rPr lang="en-US" sz="1200" b="0" i="0" u="none" strike="noStrike" cap="none" noProof="0" err="1">
                          <a:solidFill>
                            <a:schemeClr val="dk1"/>
                          </a:solidFill>
                          <a:latin typeface="+mn-lt"/>
                          <a:ea typeface="+mn-ea"/>
                          <a:cs typeface="+mn-cs"/>
                          <a:sym typeface="Arial"/>
                        </a:rPr>
                        <a:t>Jasser</a:t>
                      </a:r>
                      <a:r>
                        <a:rPr lang="en-US" sz="1200" b="0" i="0" u="none" strike="noStrike" cap="none" noProof="0">
                          <a:solidFill>
                            <a:schemeClr val="dk1"/>
                          </a:solidFill>
                          <a:latin typeface="+mn-lt"/>
                          <a:ea typeface="+mn-ea"/>
                          <a:cs typeface="+mn-cs"/>
                        </a:rPr>
                        <a:t> </a:t>
                      </a:r>
                      <a:r>
                        <a:rPr lang="en-US" sz="1200" b="0" i="0" u="none" strike="noStrike" cap="none" noProof="0">
                          <a:solidFill>
                            <a:schemeClr val="dk1"/>
                          </a:solidFill>
                          <a:latin typeface="+mn-lt"/>
                          <a:ea typeface="+mn-ea"/>
                          <a:cs typeface="+mn-cs"/>
                          <a:sym typeface="Arial"/>
                        </a:rPr>
                        <a:t>,Ivan Garibay</a:t>
                      </a:r>
                      <a:r>
                        <a:rPr lang="en-US" sz="1200" b="0" i="0" u="none" strike="noStrike" cap="none">
                          <a:solidFill>
                            <a:schemeClr val="dk1"/>
                          </a:solidFill>
                          <a:latin typeface="+mn-lt"/>
                          <a:ea typeface="+mn-ea"/>
                          <a:cs typeface="+mn-cs"/>
                          <a:sym typeface="Arial"/>
                        </a:rPr>
                        <a:t> (2023). Comparing Social Media Communities using Functional Data Analysis. HICSS conference 2024</a:t>
                      </a:r>
                    </a:p>
                  </a:txBody>
                  <a:tcPr marL="91450" marR="91450" marT="45724" marB="45724"/>
                </a:tc>
                <a:tc>
                  <a:txBody>
                    <a:bodyPr/>
                    <a:lstStyle/>
                    <a:p>
                      <a:pPr marL="0" lvl="0" indent="0" algn="l">
                        <a:spcBef>
                          <a:spcPts val="0"/>
                        </a:spcBef>
                        <a:spcAft>
                          <a:spcPts val="0"/>
                        </a:spcAft>
                        <a:buNone/>
                      </a:pPr>
                      <a:r>
                        <a:rPr lang="en-US" sz="1200" b="0" i="0" u="none" strike="noStrike" cap="none">
                          <a:solidFill>
                            <a:schemeClr val="dk1"/>
                          </a:solidFill>
                          <a:latin typeface="+mn-lt"/>
                          <a:ea typeface="+mn-ea"/>
                          <a:cs typeface="+mn-cs"/>
                        </a:rPr>
                        <a:t>Comparing social media communities</a:t>
                      </a:r>
                      <a:endParaRPr sz="1200" b="0" i="0" u="none" strike="noStrike" cap="none">
                        <a:solidFill>
                          <a:schemeClr val="dk1"/>
                        </a:solidFill>
                        <a:latin typeface="+mn-lt"/>
                        <a:ea typeface="+mn-ea"/>
                        <a:cs typeface="+mn-cs"/>
                        <a:sym typeface="Arial"/>
                      </a:endParaRPr>
                    </a:p>
                  </a:txBody>
                  <a:tcPr marL="91450" marR="91450" marT="45724" marB="45724"/>
                </a:tc>
                <a:tc>
                  <a:txBody>
                    <a:bodyPr/>
                    <a:lstStyle/>
                    <a:p>
                      <a:pPr marL="0" lvl="0" indent="0" algn="l">
                        <a:lnSpc>
                          <a:spcPct val="100000"/>
                        </a:lnSpc>
                        <a:spcBef>
                          <a:spcPts val="0"/>
                        </a:spcBef>
                        <a:spcAft>
                          <a:spcPts val="0"/>
                        </a:spcAft>
                        <a:buNone/>
                      </a:pPr>
                      <a:r>
                        <a:rPr lang="en-US" sz="1200" b="0" i="0" u="none" strike="noStrike" cap="none">
                          <a:solidFill>
                            <a:schemeClr val="dk1"/>
                          </a:solidFill>
                          <a:latin typeface="+mn-lt"/>
                          <a:ea typeface="+mn-ea"/>
                          <a:cs typeface="+mn-cs"/>
                          <a:sym typeface="Arial"/>
                        </a:rPr>
                        <a:t>Accepted – Final revision submitted</a:t>
                      </a:r>
                    </a:p>
                  </a:txBody>
                  <a:tcPr marL="91450" marR="91450" marT="45724" marB="45724"/>
                </a:tc>
                <a:extLst>
                  <a:ext uri="{0D108BD9-81ED-4DB2-BD59-A6C34878D82A}">
                    <a16:rowId xmlns:a16="http://schemas.microsoft.com/office/drawing/2014/main" val="1297516998"/>
                  </a:ext>
                </a:extLst>
              </a:tr>
              <a:tr h="370850">
                <a:tc>
                  <a:txBody>
                    <a:bodyPr/>
                    <a:lstStyle/>
                    <a:p>
                      <a:pPr marL="0" lvl="0" indent="0" algn="l">
                        <a:spcBef>
                          <a:spcPts val="0"/>
                        </a:spcBef>
                        <a:spcAft>
                          <a:spcPts val="0"/>
                        </a:spcAft>
                        <a:buNone/>
                      </a:pPr>
                      <a:r>
                        <a:rPr lang="en-US" sz="1200" b="0" i="0" u="none" strike="noStrike" cap="none">
                          <a:solidFill>
                            <a:schemeClr val="dk1"/>
                          </a:solidFill>
                          <a:latin typeface="+mn-lt"/>
                          <a:ea typeface="+mn-ea"/>
                          <a:cs typeface="+mn-cs"/>
                        </a:rPr>
                        <a:t>2023</a:t>
                      </a:r>
                      <a:endParaRPr sz="1200" b="0" i="0" u="none" strike="noStrike" cap="none">
                        <a:solidFill>
                          <a:schemeClr val="dk1"/>
                        </a:solidFill>
                        <a:latin typeface="+mn-lt"/>
                        <a:ea typeface="+mn-ea"/>
                        <a:cs typeface="+mn-cs"/>
                        <a:sym typeface="Arial"/>
                      </a:endParaRPr>
                    </a:p>
                  </a:txBody>
                  <a:tcPr marL="91450" marR="91450" marT="45724" marB="45724"/>
                </a:tc>
                <a:tc>
                  <a:txBody>
                    <a:bodyPr/>
                    <a:lstStyle/>
                    <a:p>
                      <a:pPr lvl="0" algn="l">
                        <a:buNone/>
                      </a:pPr>
                      <a:r>
                        <a:rPr lang="en-US" sz="1200" b="0" i="0" u="none" strike="noStrike" cap="none" baseline="0" noProof="0" err="1">
                          <a:solidFill>
                            <a:srgbClr val="000000"/>
                          </a:solidFill>
                          <a:latin typeface="Arial"/>
                        </a:rPr>
                        <a:t>Domenikos</a:t>
                      </a:r>
                      <a:r>
                        <a:rPr lang="en-US" sz="1200" b="0" i="0" u="none" strike="noStrike" cap="none" baseline="0" noProof="0">
                          <a:solidFill>
                            <a:srgbClr val="000000"/>
                          </a:solidFill>
                          <a:latin typeface="Arial"/>
                        </a:rPr>
                        <a:t>, G. R., Laurie, T., Awaji, S., &amp; </a:t>
                      </a:r>
                      <a:r>
                        <a:rPr lang="en-US" sz="1200" b="0" i="0" u="none" strike="noStrike" cap="none" baseline="0" noProof="0" err="1">
                          <a:solidFill>
                            <a:srgbClr val="000000"/>
                          </a:solidFill>
                          <a:latin typeface="Arial"/>
                        </a:rPr>
                        <a:t>Mantzaris</a:t>
                      </a:r>
                      <a:r>
                        <a:rPr lang="en-US" sz="1200" b="0" i="0" u="none" strike="noStrike" cap="none" baseline="0" noProof="0">
                          <a:solidFill>
                            <a:srgbClr val="000000"/>
                          </a:solidFill>
                          <a:latin typeface="Arial"/>
                        </a:rPr>
                        <a:t>, A. V. (2023). Defining the Entropy and Internal Energy of a Monetary Schelling model through the Energy States of Individual Agents. </a:t>
                      </a:r>
                      <a:r>
                        <a:rPr lang="en-US" sz="1200" b="0" i="0" u="none" strike="noStrike" cap="none" baseline="0" noProof="0" err="1">
                          <a:solidFill>
                            <a:srgbClr val="000000"/>
                          </a:solidFill>
                          <a:latin typeface="Arial"/>
                        </a:rPr>
                        <a:t>arXiv</a:t>
                      </a:r>
                      <a:r>
                        <a:rPr lang="en-US" sz="1200" b="0" i="0" u="none" strike="noStrike" cap="none" baseline="0" noProof="0">
                          <a:solidFill>
                            <a:srgbClr val="000000"/>
                          </a:solidFill>
                          <a:latin typeface="Arial"/>
                        </a:rPr>
                        <a:t> preprint arXiv:2309.06624.</a:t>
                      </a:r>
                      <a:endParaRPr lang="en-US">
                        <a:sym typeface="Arial"/>
                      </a:endParaRPr>
                    </a:p>
                  </a:txBody>
                  <a:tcPr marL="91450" marR="91450" marT="45724" marB="45724"/>
                </a:tc>
                <a:tc>
                  <a:txBody>
                    <a:bodyPr/>
                    <a:lstStyle/>
                    <a:p>
                      <a:pPr marL="0" lvl="0" indent="0" algn="l">
                        <a:spcBef>
                          <a:spcPts val="0"/>
                        </a:spcBef>
                        <a:spcAft>
                          <a:spcPts val="0"/>
                        </a:spcAft>
                        <a:buNone/>
                      </a:pPr>
                      <a:r>
                        <a:rPr lang="en-US" sz="1200" b="0" i="0" u="none" strike="noStrike" cap="none">
                          <a:solidFill>
                            <a:schemeClr val="dk1"/>
                          </a:solidFill>
                          <a:latin typeface="+mn-lt"/>
                          <a:ea typeface="+mn-ea"/>
                          <a:cs typeface="+mn-cs"/>
                        </a:rPr>
                        <a:t>Modeling sociological system using Monetary Schelling Model</a:t>
                      </a:r>
                      <a:endParaRPr sz="1200" b="0" i="0" u="none" strike="noStrike" cap="none">
                        <a:solidFill>
                          <a:schemeClr val="dk1"/>
                        </a:solidFill>
                        <a:latin typeface="+mn-lt"/>
                        <a:ea typeface="+mn-ea"/>
                        <a:cs typeface="+mn-cs"/>
                        <a:sym typeface="Arial"/>
                      </a:endParaRPr>
                    </a:p>
                  </a:txBody>
                  <a:tcPr marL="91450" marR="91450" marT="45724" marB="45724"/>
                </a:tc>
                <a:tc>
                  <a:txBody>
                    <a:bodyPr/>
                    <a:lstStyle/>
                    <a:p>
                      <a:pPr marL="0" lvl="0" indent="0" algn="l">
                        <a:lnSpc>
                          <a:spcPct val="100000"/>
                        </a:lnSpc>
                        <a:spcBef>
                          <a:spcPts val="0"/>
                        </a:spcBef>
                        <a:spcAft>
                          <a:spcPts val="0"/>
                        </a:spcAft>
                        <a:buNone/>
                      </a:pPr>
                      <a:r>
                        <a:rPr lang="en-US" sz="1200" b="0" i="0" u="none" strike="noStrike" cap="none" noProof="0" dirty="0">
                          <a:solidFill>
                            <a:schemeClr val="dk1"/>
                          </a:solidFill>
                        </a:rPr>
                        <a:t>https://</a:t>
                      </a:r>
                      <a:r>
                        <a:rPr lang="en-US" sz="1200" b="0" i="0" u="none" strike="noStrike" cap="none" noProof="0" dirty="0" err="1">
                          <a:solidFill>
                            <a:schemeClr val="dk1"/>
                          </a:solidFill>
                        </a:rPr>
                        <a:t>arxiv.org</a:t>
                      </a:r>
                      <a:r>
                        <a:rPr lang="en-US" sz="1200" b="0" i="0" u="none" strike="noStrike" cap="none" noProof="0" dirty="0">
                          <a:solidFill>
                            <a:schemeClr val="dk1"/>
                          </a:solidFill>
                        </a:rPr>
                        <a:t>/abs/2309.06624</a:t>
                      </a:r>
                      <a:endParaRPr lang="en-US" dirty="0">
                        <a:sym typeface="Arial"/>
                      </a:endParaRPr>
                    </a:p>
                  </a:txBody>
                  <a:tcPr marL="91450" marR="91450" marT="45724" marB="45724"/>
                </a:tc>
                <a:extLst>
                  <a:ext uri="{0D108BD9-81ED-4DB2-BD59-A6C34878D82A}">
                    <a16:rowId xmlns:a16="http://schemas.microsoft.com/office/drawing/2014/main" val="2766519495"/>
                  </a:ext>
                </a:extLst>
              </a:tr>
            </a:tbl>
          </a:graphicData>
        </a:graphic>
      </p:graphicFrame>
      <p:pic>
        <p:nvPicPr>
          <p:cNvPr id="10" name="Picture 9">
            <a:extLst>
              <a:ext uri="{FF2B5EF4-FFF2-40B4-BE49-F238E27FC236}">
                <a16:creationId xmlns:a16="http://schemas.microsoft.com/office/drawing/2014/main" id="{FABA87F3-CF94-D785-65EC-24DF185E66F9}"/>
              </a:ext>
            </a:extLst>
          </p:cNvPr>
          <p:cNvPicPr>
            <a:picLocks noChangeAspect="1"/>
          </p:cNvPicPr>
          <p:nvPr/>
        </p:nvPicPr>
        <p:blipFill>
          <a:blip r:embed="rId5"/>
          <a:stretch>
            <a:fillRect/>
          </a:stretch>
        </p:blipFill>
        <p:spPr>
          <a:xfrm>
            <a:off x="2752650" y="6582412"/>
            <a:ext cx="7772400" cy="262890"/>
          </a:xfrm>
          <a:prstGeom prst="rect">
            <a:avLst/>
          </a:prstGeom>
        </p:spPr>
      </p:pic>
    </p:spTree>
    <p:extLst>
      <p:ext uri="{BB962C8B-B14F-4D97-AF65-F5344CB8AC3E}">
        <p14:creationId xmlns:p14="http://schemas.microsoft.com/office/powerpoint/2010/main" val="89578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D1E2CA-672D-42B6-A4ED-53F9CC110295}"/>
              </a:ext>
            </a:extLst>
          </p:cNvPr>
          <p:cNvSpPr>
            <a:spLocks noGrp="1"/>
          </p:cNvSpPr>
          <p:nvPr>
            <p:ph type="sldNum" sz="quarter" idx="11"/>
          </p:nvPr>
        </p:nvSpPr>
        <p:spPr/>
        <p:txBody>
          <a:bodyPr/>
          <a:lstStyle/>
          <a:p>
            <a:pPr>
              <a:defRPr/>
            </a:pPr>
            <a:fld id="{231CC523-8BC6-4921-807A-66BD262F34AB}" type="slidenum">
              <a:rPr lang="en-US" smtClean="0"/>
              <a:pPr>
                <a:defRPr/>
              </a:pPr>
              <a:t>19</a:t>
            </a:fld>
            <a:endParaRPr lang="en-US"/>
          </a:p>
        </p:txBody>
      </p:sp>
      <p:sp>
        <p:nvSpPr>
          <p:cNvPr id="5" name="Title 4">
            <a:extLst>
              <a:ext uri="{FF2B5EF4-FFF2-40B4-BE49-F238E27FC236}">
                <a16:creationId xmlns:a16="http://schemas.microsoft.com/office/drawing/2014/main" id="{96E28C71-6409-4165-859E-605114049560}"/>
              </a:ext>
            </a:extLst>
          </p:cNvPr>
          <p:cNvSpPr>
            <a:spLocks noGrp="1"/>
          </p:cNvSpPr>
          <p:nvPr>
            <p:ph type="ctrTitle"/>
          </p:nvPr>
        </p:nvSpPr>
        <p:spPr/>
        <p:txBody>
          <a:bodyPr>
            <a:normAutofit/>
          </a:bodyPr>
          <a:lstStyle/>
          <a:p>
            <a:r>
              <a:rPr lang="en-US" sz="2200">
                <a:latin typeface="Arial"/>
                <a:ea typeface="Tahoma"/>
                <a:cs typeface="Tahoma"/>
              </a:rPr>
              <a:t>Products and Publications</a:t>
            </a:r>
          </a:p>
        </p:txBody>
      </p:sp>
      <p:graphicFrame>
        <p:nvGraphicFramePr>
          <p:cNvPr id="7" name="Google Shape;863;p13">
            <a:extLst>
              <a:ext uri="{FF2B5EF4-FFF2-40B4-BE49-F238E27FC236}">
                <a16:creationId xmlns:a16="http://schemas.microsoft.com/office/drawing/2014/main" id="{79B85EF0-5D9F-BFC1-7F64-F5809D92A1FB}"/>
              </a:ext>
            </a:extLst>
          </p:cNvPr>
          <p:cNvGraphicFramePr/>
          <p:nvPr>
            <p:extLst>
              <p:ext uri="{D42A27DB-BD31-4B8C-83A1-F6EECF244321}">
                <p14:modId xmlns:p14="http://schemas.microsoft.com/office/powerpoint/2010/main" val="249244038"/>
              </p:ext>
            </p:extLst>
          </p:nvPr>
        </p:nvGraphicFramePr>
        <p:xfrm>
          <a:off x="519288" y="914400"/>
          <a:ext cx="11032844" cy="3032784"/>
        </p:xfrm>
        <a:graphic>
          <a:graphicData uri="http://schemas.openxmlformats.org/drawingml/2006/table">
            <a:tbl>
              <a:tblPr firstRow="1" bandRow="1">
                <a:noFill/>
              </a:tblPr>
              <a:tblGrid>
                <a:gridCol w="779325">
                  <a:extLst>
                    <a:ext uri="{9D8B030D-6E8A-4147-A177-3AD203B41FA5}">
                      <a16:colId xmlns:a16="http://schemas.microsoft.com/office/drawing/2014/main" val="20000"/>
                    </a:ext>
                  </a:extLst>
                </a:gridCol>
                <a:gridCol w="5397499">
                  <a:extLst>
                    <a:ext uri="{9D8B030D-6E8A-4147-A177-3AD203B41FA5}">
                      <a16:colId xmlns:a16="http://schemas.microsoft.com/office/drawing/2014/main" val="20001"/>
                    </a:ext>
                  </a:extLst>
                </a:gridCol>
                <a:gridCol w="1715910">
                  <a:extLst>
                    <a:ext uri="{9D8B030D-6E8A-4147-A177-3AD203B41FA5}">
                      <a16:colId xmlns:a16="http://schemas.microsoft.com/office/drawing/2014/main" val="20002"/>
                    </a:ext>
                  </a:extLst>
                </a:gridCol>
                <a:gridCol w="3140110">
                  <a:extLst>
                    <a:ext uri="{9D8B030D-6E8A-4147-A177-3AD203B41FA5}">
                      <a16:colId xmlns:a16="http://schemas.microsoft.com/office/drawing/2014/main" val="20003"/>
                    </a:ext>
                  </a:extLst>
                </a:gridCol>
              </a:tblGrid>
              <a:tr h="381000">
                <a:tc>
                  <a:txBody>
                    <a:bodyPr/>
                    <a:lstStyle/>
                    <a:p>
                      <a:pPr marL="0" marR="0" lvl="0" indent="0" algn="l" rtl="0">
                        <a:spcBef>
                          <a:spcPts val="0"/>
                        </a:spcBef>
                        <a:spcAft>
                          <a:spcPts val="0"/>
                        </a:spcAft>
                        <a:buClr>
                          <a:schemeClr val="dk1"/>
                        </a:buClr>
                        <a:buSzPts val="1800"/>
                        <a:buFont typeface="Tahoma"/>
                        <a:buNone/>
                      </a:pPr>
                      <a:r>
                        <a:rPr lang="en-US" sz="1200" u="none" strike="noStrike" cap="none"/>
                        <a:t>Date</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u="none" strike="noStrike" cap="none"/>
                        <a:t>Citation </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u="none" strike="noStrike" cap="none"/>
                        <a:t>Topic</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u="none" strike="noStrike" cap="none"/>
                        <a:t>Link to Paper</a:t>
                      </a:r>
                      <a:endParaRPr sz="1200" u="none" strike="noStrike" cap="none"/>
                    </a:p>
                  </a:txBody>
                  <a:tcPr marL="91450" marR="91450" marT="45725" marB="45725"/>
                </a:tc>
                <a:extLst>
                  <a:ext uri="{0D108BD9-81ED-4DB2-BD59-A6C34878D82A}">
                    <a16:rowId xmlns:a16="http://schemas.microsoft.com/office/drawing/2014/main" val="10000"/>
                  </a:ext>
                </a:extLst>
              </a:tr>
              <a:tr h="0">
                <a:tc>
                  <a:txBody>
                    <a:bodyPr/>
                    <a:lstStyle/>
                    <a:p>
                      <a:pPr marL="0" lvl="0" indent="0" algn="l">
                        <a:spcBef>
                          <a:spcPts val="0"/>
                        </a:spcBef>
                        <a:spcAft>
                          <a:spcPts val="0"/>
                        </a:spcAft>
                        <a:buNone/>
                      </a:pPr>
                      <a:r>
                        <a:rPr lang="en-US" sz="1200" b="0" i="0" u="none" strike="noStrike" cap="none">
                          <a:solidFill>
                            <a:schemeClr val="dk1"/>
                          </a:solidFill>
                          <a:latin typeface="+mn-lt"/>
                          <a:ea typeface="+mn-ea"/>
                          <a:cs typeface="+mn-cs"/>
                        </a:rPr>
                        <a:t>2023</a:t>
                      </a:r>
                      <a:endParaRPr sz="1200" b="0" i="0" u="none" strike="noStrike" cap="none">
                        <a:solidFill>
                          <a:schemeClr val="dk1"/>
                        </a:solidFill>
                        <a:latin typeface="+mn-lt"/>
                        <a:ea typeface="+mn-ea"/>
                        <a:cs typeface="+mn-cs"/>
                        <a:sym typeface="Arial"/>
                      </a:endParaRPr>
                    </a:p>
                  </a:txBody>
                  <a:tcPr marL="91450" marR="91450" marT="45724" marB="45724"/>
                </a:tc>
                <a:tc>
                  <a:txBody>
                    <a:bodyPr/>
                    <a:lstStyle/>
                    <a:p>
                      <a:pPr marL="0" lvl="0" indent="0" algn="l">
                        <a:spcBef>
                          <a:spcPts val="0"/>
                        </a:spcBef>
                        <a:spcAft>
                          <a:spcPts val="0"/>
                        </a:spcAft>
                        <a:buNone/>
                      </a:pPr>
                      <a:r>
                        <a:rPr lang="en-US" sz="1200" b="0" i="0" u="none" strike="noStrike" cap="none" baseline="0" noProof="0">
                          <a:solidFill>
                            <a:srgbClr val="000000"/>
                          </a:solidFill>
                          <a:latin typeface="Arial"/>
                        </a:rPr>
                        <a:t>Chathura Jayalath, </a:t>
                      </a:r>
                      <a:r>
                        <a:rPr lang="en-US" sz="1200" b="0" i="0" u="none" strike="noStrike" cap="none" baseline="0" noProof="0" err="1">
                          <a:solidFill>
                            <a:srgbClr val="000000"/>
                          </a:solidFill>
                          <a:latin typeface="Arial"/>
                        </a:rPr>
                        <a:t>Chathika</a:t>
                      </a:r>
                      <a:r>
                        <a:rPr lang="en-US" sz="1200" b="0" i="0" u="none" strike="noStrike" cap="none" baseline="0" noProof="0">
                          <a:solidFill>
                            <a:srgbClr val="000000"/>
                          </a:solidFill>
                          <a:latin typeface="Arial"/>
                        </a:rPr>
                        <a:t> Gunaratne, William Rand, Chathurani Senevirathna, and Ivan Garibay. “A Generalization of Threshold-based and Probability-based Models of Information Diffusion”. In: Advances in Complex Systems 26.2 (in-press 2023), p. 2350005. </a:t>
                      </a:r>
                      <a:r>
                        <a:rPr lang="en-US" sz="1200" b="0" i="0" u="none" strike="noStrike" cap="none" baseline="0" noProof="0" err="1">
                          <a:solidFill>
                            <a:srgbClr val="000000"/>
                          </a:solidFill>
                          <a:latin typeface="Arial"/>
                        </a:rPr>
                        <a:t>doi</a:t>
                      </a:r>
                      <a:r>
                        <a:rPr lang="en-US" sz="1200" b="0" i="0" u="none" strike="noStrike" cap="none" baseline="0" noProof="0">
                          <a:solidFill>
                            <a:srgbClr val="000000"/>
                          </a:solidFill>
                          <a:latin typeface="Arial"/>
                        </a:rPr>
                        <a:t> : 10.1142/S0219525923500054.</a:t>
                      </a:r>
                      <a:endParaRPr>
                        <a:sym typeface="Arial"/>
                      </a:endParaRPr>
                    </a:p>
                  </a:txBody>
                  <a:tcPr marL="91450" marR="91450" marT="45724" marB="45724"/>
                </a:tc>
                <a:tc>
                  <a:txBody>
                    <a:bodyPr/>
                    <a:lstStyle/>
                    <a:p>
                      <a:pPr marL="0" lvl="0" indent="0" algn="l">
                        <a:spcBef>
                          <a:spcPts val="0"/>
                        </a:spcBef>
                        <a:spcAft>
                          <a:spcPts val="0"/>
                        </a:spcAft>
                        <a:buNone/>
                      </a:pPr>
                      <a:r>
                        <a:rPr lang="en-US" sz="1200" b="0" i="0" u="none" strike="noStrike" cap="none">
                          <a:solidFill>
                            <a:schemeClr val="dk1"/>
                          </a:solidFill>
                          <a:latin typeface="+mn-lt"/>
                          <a:ea typeface="+mn-ea"/>
                          <a:cs typeface="+mn-cs"/>
                        </a:rPr>
                        <a:t>Generalization of information diffusion models</a:t>
                      </a:r>
                      <a:endParaRPr sz="1200" b="0" i="0" u="none" strike="noStrike" cap="none">
                        <a:solidFill>
                          <a:schemeClr val="dk1"/>
                        </a:solidFill>
                        <a:latin typeface="+mn-lt"/>
                        <a:ea typeface="+mn-ea"/>
                        <a:cs typeface="+mn-cs"/>
                        <a:sym typeface="Arial"/>
                      </a:endParaRPr>
                    </a:p>
                  </a:txBody>
                  <a:tcPr marL="91450" marR="91450" marT="45724" marB="45724"/>
                </a:tc>
                <a:tc>
                  <a:txBody>
                    <a:bodyPr/>
                    <a:lstStyle/>
                    <a:p>
                      <a:pPr marL="0" lvl="0" indent="0" algn="l">
                        <a:spcBef>
                          <a:spcPts val="0"/>
                        </a:spcBef>
                        <a:spcAft>
                          <a:spcPts val="0"/>
                        </a:spcAft>
                        <a:buNone/>
                      </a:pPr>
                      <a:r>
                        <a:rPr lang="en-US" sz="1200" b="0" i="0" u="none" strike="noStrike" cap="none" noProof="0"/>
                        <a:t>https://www.worldscientific.com/doi/abs/10.1142/S0219525923500054</a:t>
                      </a:r>
                      <a:endParaRPr>
                        <a:sym typeface="Arial"/>
                      </a:endParaRPr>
                    </a:p>
                  </a:txBody>
                  <a:tcPr marL="91450" marR="91450" marT="45724" marB="45724"/>
                </a:tc>
                <a:extLst>
                  <a:ext uri="{0D108BD9-81ED-4DB2-BD59-A6C34878D82A}">
                    <a16:rowId xmlns:a16="http://schemas.microsoft.com/office/drawing/2014/main" val="2003914442"/>
                  </a:ext>
                </a:extLst>
              </a:tr>
              <a:tr h="0">
                <a:tc>
                  <a:txBody>
                    <a:bodyPr/>
                    <a:lstStyle/>
                    <a:p>
                      <a:pPr marL="0" marR="0" lvl="0" indent="0" algn="l" rtl="0">
                        <a:spcBef>
                          <a:spcPts val="0"/>
                        </a:spcBef>
                        <a:spcAft>
                          <a:spcPts val="0"/>
                        </a:spcAft>
                        <a:buSzPts val="1800"/>
                        <a:buFont typeface="Tahoma"/>
                        <a:buNone/>
                      </a:pPr>
                      <a:r>
                        <a:rPr lang="en-US" sz="1200" b="0" i="0" u="none" strike="noStrike" cap="none">
                          <a:solidFill>
                            <a:schemeClr val="dk1"/>
                          </a:solidFill>
                          <a:latin typeface="+mn-lt"/>
                          <a:ea typeface="+mn-ea"/>
                          <a:cs typeface="+mn-cs"/>
                        </a:rPr>
                        <a:t>2023</a:t>
                      </a:r>
                      <a:endParaRPr sz="1200" b="0" i="0" u="none" strike="noStrike" cap="none">
                        <a:solidFill>
                          <a:schemeClr val="dk1"/>
                        </a:solidFill>
                        <a:latin typeface="+mn-lt"/>
                        <a:ea typeface="+mn-ea"/>
                        <a:cs typeface="+mn-cs"/>
                        <a:sym typeface="Arial"/>
                      </a:endParaRPr>
                    </a:p>
                  </a:txBody>
                  <a:tcPr marL="91450" marR="91450" marT="45724" marB="45724"/>
                </a:tc>
                <a:tc>
                  <a:txBody>
                    <a:bodyPr/>
                    <a:lstStyle/>
                    <a:p>
                      <a:pPr marL="0" marR="0" lvl="0" indent="0" algn="l" rtl="0">
                        <a:spcBef>
                          <a:spcPts val="0"/>
                        </a:spcBef>
                        <a:spcAft>
                          <a:spcPts val="0"/>
                        </a:spcAft>
                        <a:buSzPts val="1800"/>
                        <a:buFont typeface="Tahoma"/>
                        <a:buNone/>
                      </a:pPr>
                      <a:r>
                        <a:rPr lang="en-US" sz="1200" b="0" i="0" u="none" strike="noStrike" cap="none">
                          <a:solidFill>
                            <a:schemeClr val="dk1"/>
                          </a:solidFill>
                          <a:latin typeface="+mn-lt"/>
                          <a:ea typeface="+mn-ea"/>
                          <a:cs typeface="+mn-cs"/>
                        </a:rPr>
                        <a:t>Ali Khodabandeh </a:t>
                      </a:r>
                      <a:r>
                        <a:rPr lang="en-US" sz="1200" b="0" i="0" u="none" strike="noStrike" cap="none" err="1">
                          <a:solidFill>
                            <a:schemeClr val="dk1"/>
                          </a:solidFill>
                          <a:latin typeface="+mn-lt"/>
                          <a:ea typeface="+mn-ea"/>
                          <a:cs typeface="+mn-cs"/>
                        </a:rPr>
                        <a:t>Yalabadi</a:t>
                      </a:r>
                      <a:r>
                        <a:rPr lang="en-US" sz="1200" b="0" i="0" u="none" strike="noStrike" cap="none">
                          <a:solidFill>
                            <a:schemeClr val="dk1"/>
                          </a:solidFill>
                          <a:latin typeface="+mn-lt"/>
                          <a:ea typeface="+mn-ea"/>
                          <a:cs typeface="+mn-cs"/>
                        </a:rPr>
                        <a:t>, Mehdi Yazdani-Jahromi, Sina </a:t>
                      </a:r>
                      <a:r>
                        <a:rPr lang="en-US" sz="1200" b="0" i="0" u="none" strike="noStrike" cap="none" err="1">
                          <a:solidFill>
                            <a:schemeClr val="dk1"/>
                          </a:solidFill>
                          <a:latin typeface="+mn-lt"/>
                          <a:ea typeface="+mn-ea"/>
                          <a:cs typeface="+mn-cs"/>
                        </a:rPr>
                        <a:t>Abdidizaji</a:t>
                      </a:r>
                      <a:r>
                        <a:rPr lang="en-US" sz="1200" b="0" i="0" u="none" strike="noStrike" cap="none">
                          <a:solidFill>
                            <a:schemeClr val="dk1"/>
                          </a:solidFill>
                          <a:latin typeface="+mn-lt"/>
                          <a:ea typeface="+mn-ea"/>
                          <a:cs typeface="+mn-cs"/>
                        </a:rPr>
                        <a:t>, Ivan Garibay, Ozlem Garibay (2023), Controlling the misinformation diffusion in social media by the effect of different classes of agents, </a:t>
                      </a:r>
                      <a:r>
                        <a:rPr lang="en-US" sz="1200" b="0" i="0" u="none" strike="noStrike" cap="none" noProof="0">
                          <a:solidFill>
                            <a:srgbClr val="000000"/>
                          </a:solidFill>
                          <a:latin typeface="Arial"/>
                        </a:rPr>
                        <a:t>Computational Social Science conference 2023, Santa-Fe NM, USA</a:t>
                      </a:r>
                    </a:p>
                  </a:txBody>
                  <a:tcPr marL="91450" marR="91450" marT="45724" marB="45724"/>
                </a:tc>
                <a:tc>
                  <a:txBody>
                    <a:bodyPr/>
                    <a:lstStyle/>
                    <a:p>
                      <a:pPr marL="0" marR="0" lvl="0" indent="0" algn="l" rtl="0">
                        <a:spcBef>
                          <a:spcPts val="0"/>
                        </a:spcBef>
                        <a:spcAft>
                          <a:spcPts val="0"/>
                        </a:spcAft>
                        <a:buSzPts val="1800"/>
                        <a:buFont typeface="Tahoma"/>
                        <a:buNone/>
                      </a:pPr>
                      <a:r>
                        <a:rPr lang="en-US" sz="1200" b="0" i="0" u="none" strike="noStrike" cap="none">
                          <a:solidFill>
                            <a:schemeClr val="dk1"/>
                          </a:solidFill>
                          <a:latin typeface="+mn-lt"/>
                          <a:ea typeface="+mn-ea"/>
                          <a:cs typeface="+mn-cs"/>
                        </a:rPr>
                        <a:t>Misinformation diffusion in social media</a:t>
                      </a:r>
                      <a:endParaRPr sz="1200" b="0" i="0" u="none" strike="noStrike" cap="none">
                        <a:solidFill>
                          <a:schemeClr val="dk1"/>
                        </a:solidFill>
                        <a:latin typeface="+mn-lt"/>
                        <a:ea typeface="+mn-ea"/>
                        <a:cs typeface="+mn-cs"/>
                        <a:sym typeface="Arial"/>
                      </a:endParaRPr>
                    </a:p>
                  </a:txBody>
                  <a:tcPr marL="91450" marR="91450" marT="45724" marB="45724"/>
                </a:tc>
                <a:tc>
                  <a:txBody>
                    <a:bodyPr/>
                    <a:lstStyle/>
                    <a:p>
                      <a:pPr marL="0" marR="0" lvl="0" indent="0" algn="l" rtl="0">
                        <a:spcBef>
                          <a:spcPts val="0"/>
                        </a:spcBef>
                        <a:spcAft>
                          <a:spcPts val="0"/>
                        </a:spcAft>
                        <a:buSzPts val="1800"/>
                        <a:buFont typeface="Tahoma"/>
                        <a:buNone/>
                      </a:pPr>
                      <a:r>
                        <a:rPr lang="en-US" sz="1200" u="none" strike="noStrike" cap="none"/>
                        <a:t>Accepted – CSS 2023</a:t>
                      </a:r>
                      <a:endParaRPr sz="1200" u="none" strike="noStrike" cap="none">
                        <a:sym typeface="Arial"/>
                      </a:endParaRPr>
                    </a:p>
                  </a:txBody>
                  <a:tcPr marL="91450" marR="91450" marT="45724" marB="45724"/>
                </a:tc>
                <a:extLst>
                  <a:ext uri="{0D108BD9-81ED-4DB2-BD59-A6C34878D82A}">
                    <a16:rowId xmlns:a16="http://schemas.microsoft.com/office/drawing/2014/main" val="823022187"/>
                  </a:ext>
                </a:extLst>
              </a:tr>
              <a:tr h="0">
                <a:tc>
                  <a:txBody>
                    <a:bodyPr/>
                    <a:lstStyle/>
                    <a:p>
                      <a:pPr marL="0" lvl="0" indent="0" algn="l">
                        <a:spcBef>
                          <a:spcPts val="0"/>
                        </a:spcBef>
                        <a:spcAft>
                          <a:spcPts val="0"/>
                        </a:spcAft>
                        <a:buNone/>
                      </a:pPr>
                      <a:r>
                        <a:rPr lang="en-US" sz="1200" b="0" i="0" u="none" strike="noStrike" cap="none">
                          <a:solidFill>
                            <a:schemeClr val="dk1"/>
                          </a:solidFill>
                          <a:latin typeface="+mn-lt"/>
                          <a:ea typeface="+mn-ea"/>
                          <a:cs typeface="+mn-cs"/>
                        </a:rPr>
                        <a:t>2023</a:t>
                      </a:r>
                      <a:endParaRPr sz="1200" b="0" i="0" u="none" strike="noStrike" cap="none">
                        <a:solidFill>
                          <a:schemeClr val="dk1"/>
                        </a:solidFill>
                        <a:latin typeface="+mn-lt"/>
                        <a:ea typeface="+mn-ea"/>
                        <a:cs typeface="+mn-cs"/>
                        <a:sym typeface="Arial"/>
                      </a:endParaRPr>
                    </a:p>
                  </a:txBody>
                  <a:tcPr marL="91450" marR="91450" marT="45724" marB="45724"/>
                </a:tc>
                <a:tc>
                  <a:txBody>
                    <a:bodyPr/>
                    <a:lstStyle/>
                    <a:p>
                      <a:pPr marL="0" lvl="0" indent="0" algn="l">
                        <a:spcBef>
                          <a:spcPts val="0"/>
                        </a:spcBef>
                        <a:spcAft>
                          <a:spcPts val="0"/>
                        </a:spcAft>
                        <a:buNone/>
                      </a:pPr>
                      <a:r>
                        <a:rPr lang="en-US" sz="1200" b="0" i="0" u="none" strike="noStrike" cap="none" baseline="0" noProof="0">
                          <a:solidFill>
                            <a:srgbClr val="000000"/>
                          </a:solidFill>
                          <a:latin typeface="Arial"/>
                        </a:rPr>
                        <a:t>Chathura Jayalath, Xiaoxia </a:t>
                      </a:r>
                      <a:r>
                        <a:rPr lang="en-US" sz="1200" b="0" i="0" u="none" strike="noStrike" cap="none" baseline="0" noProof="0" err="1">
                          <a:solidFill>
                            <a:srgbClr val="000000"/>
                          </a:solidFill>
                          <a:latin typeface="Arial"/>
                        </a:rPr>
                        <a:t>Champon</a:t>
                      </a:r>
                      <a:r>
                        <a:rPr lang="en-US" sz="1200" b="0" i="0" u="none" strike="noStrike" cap="none" baseline="0" noProof="0">
                          <a:solidFill>
                            <a:srgbClr val="000000"/>
                          </a:solidFill>
                          <a:latin typeface="Arial"/>
                        </a:rPr>
                        <a:t>, </a:t>
                      </a:r>
                      <a:r>
                        <a:rPr lang="en-US" sz="1200" b="0" i="0" u="none" strike="noStrike" cap="none" baseline="0" noProof="0" err="1">
                          <a:solidFill>
                            <a:srgbClr val="000000"/>
                          </a:solidFill>
                          <a:latin typeface="Arial"/>
                        </a:rPr>
                        <a:t>Chathurani</a:t>
                      </a:r>
                      <a:r>
                        <a:rPr lang="en-US" sz="1200" b="0" i="0" u="none" strike="noStrike" cap="none" baseline="0" noProof="0">
                          <a:solidFill>
                            <a:srgbClr val="000000"/>
                          </a:solidFill>
                          <a:latin typeface="Arial"/>
                        </a:rPr>
                        <a:t> Senevirathna, Wiliam Rand, and Ivan Garibay (2023). Quantifying the Effect of Clustering Coefficient on Models of Information Diffusion. Computational Social Science conference 2023, Santa-Fe NM, USA</a:t>
                      </a:r>
                      <a:endParaRPr>
                        <a:sym typeface="Arial"/>
                      </a:endParaRPr>
                    </a:p>
                  </a:txBody>
                  <a:tcPr marL="91450" marR="91450" marT="45724" marB="45724"/>
                </a:tc>
                <a:tc>
                  <a:txBody>
                    <a:bodyPr/>
                    <a:lstStyle/>
                    <a:p>
                      <a:pPr marL="0" lvl="0" indent="0" algn="l">
                        <a:spcBef>
                          <a:spcPts val="0"/>
                        </a:spcBef>
                        <a:spcAft>
                          <a:spcPts val="0"/>
                        </a:spcAft>
                        <a:buNone/>
                      </a:pPr>
                      <a:r>
                        <a:rPr lang="en-US" sz="1200" b="0" i="0" u="none" strike="noStrike" cap="none">
                          <a:solidFill>
                            <a:schemeClr val="dk1"/>
                          </a:solidFill>
                          <a:latin typeface="+mn-lt"/>
                          <a:ea typeface="+mn-ea"/>
                          <a:cs typeface="+mn-cs"/>
                        </a:rPr>
                        <a:t>Effect of Clustering Coefficient on information diffusion models</a:t>
                      </a:r>
                      <a:endParaRPr sz="1200" b="0" i="0" u="none" strike="noStrike" cap="none">
                        <a:solidFill>
                          <a:schemeClr val="dk1"/>
                        </a:solidFill>
                        <a:latin typeface="+mn-lt"/>
                        <a:ea typeface="+mn-ea"/>
                        <a:cs typeface="+mn-cs"/>
                        <a:sym typeface="Arial"/>
                      </a:endParaRPr>
                    </a:p>
                  </a:txBody>
                  <a:tcPr marL="91450" marR="91450" marT="45724" marB="45724"/>
                </a:tc>
                <a:tc>
                  <a:txBody>
                    <a:bodyPr/>
                    <a:lstStyle/>
                    <a:p>
                      <a:pPr marL="0" lvl="0" indent="0" algn="l">
                        <a:spcBef>
                          <a:spcPts val="0"/>
                        </a:spcBef>
                        <a:spcAft>
                          <a:spcPts val="0"/>
                        </a:spcAft>
                        <a:buNone/>
                      </a:pPr>
                      <a:r>
                        <a:rPr lang="en-US" sz="1200" b="0" i="0" u="none" strike="noStrike" cap="none" noProof="0">
                          <a:solidFill>
                            <a:srgbClr val="000000"/>
                          </a:solidFill>
                          <a:latin typeface="Arial"/>
                        </a:rPr>
                        <a:t>Accepted – CSS 2023</a:t>
                      </a:r>
                      <a:endParaRPr>
                        <a:sym typeface="Arial"/>
                      </a:endParaRPr>
                    </a:p>
                  </a:txBody>
                  <a:tcPr marL="91450" marR="91450" marT="45724" marB="45724"/>
                </a:tc>
                <a:extLst>
                  <a:ext uri="{0D108BD9-81ED-4DB2-BD59-A6C34878D82A}">
                    <a16:rowId xmlns:a16="http://schemas.microsoft.com/office/drawing/2014/main" val="3771696965"/>
                  </a:ext>
                </a:extLst>
              </a:tr>
            </a:tbl>
          </a:graphicData>
        </a:graphic>
      </p:graphicFrame>
      <p:pic>
        <p:nvPicPr>
          <p:cNvPr id="10" name="Picture 9">
            <a:extLst>
              <a:ext uri="{FF2B5EF4-FFF2-40B4-BE49-F238E27FC236}">
                <a16:creationId xmlns:a16="http://schemas.microsoft.com/office/drawing/2014/main" id="{FABA87F3-CF94-D785-65EC-24DF185E66F9}"/>
              </a:ext>
            </a:extLst>
          </p:cNvPr>
          <p:cNvPicPr>
            <a:picLocks noChangeAspect="1"/>
          </p:cNvPicPr>
          <p:nvPr/>
        </p:nvPicPr>
        <p:blipFill>
          <a:blip r:embed="rId2"/>
          <a:stretch>
            <a:fillRect/>
          </a:stretch>
        </p:blipFill>
        <p:spPr>
          <a:xfrm>
            <a:off x="2752650" y="6582412"/>
            <a:ext cx="7772400" cy="262890"/>
          </a:xfrm>
          <a:prstGeom prst="rect">
            <a:avLst/>
          </a:prstGeom>
        </p:spPr>
      </p:pic>
    </p:spTree>
    <p:extLst>
      <p:ext uri="{BB962C8B-B14F-4D97-AF65-F5344CB8AC3E}">
        <p14:creationId xmlns:p14="http://schemas.microsoft.com/office/powerpoint/2010/main" val="426862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The information contained in this document is not for public release.  It is the Property of the University of Central Florida</a:t>
            </a:r>
            <a:endParaRPr/>
          </a:p>
        </p:txBody>
      </p:sp>
      <p:sp>
        <p:nvSpPr>
          <p:cNvPr id="167" name="Google Shape;167;p3"/>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68" name="Google Shape;168;p3"/>
          <p:cNvSpPr txBox="1">
            <a:spLocks noGrp="1"/>
          </p:cNvSpPr>
          <p:nvPr>
            <p:ph type="body" idx="1"/>
          </p:nvPr>
        </p:nvSpPr>
        <p:spPr>
          <a:xfrm>
            <a:off x="558800" y="974772"/>
            <a:ext cx="11633200" cy="5746044"/>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b="1" dirty="0">
                <a:latin typeface="Arial"/>
              </a:rPr>
              <a:t>Phase I Results </a:t>
            </a:r>
            <a:r>
              <a:rPr lang="en-US" dirty="0">
                <a:latin typeface="Arial"/>
              </a:rPr>
              <a:t>Influence Cascade Ecosystem: Entropy-based </a:t>
            </a:r>
            <a:endParaRPr lang="en-US" b="1" dirty="0">
              <a:latin typeface="Arial"/>
            </a:endParaRPr>
          </a:p>
          <a:p>
            <a:pPr marL="1200150" lvl="2" indent="-285750"/>
            <a:r>
              <a:rPr lang="en-US" dirty="0">
                <a:latin typeface="Arial"/>
              </a:rPr>
              <a:t>Recap of Phase I Results: Application of Transfer Entropy on Social Media Data/Pathway Detection</a:t>
            </a:r>
          </a:p>
          <a:p>
            <a:pPr marL="0" lvl="2" indent="0">
              <a:buNone/>
            </a:pPr>
            <a:r>
              <a:rPr lang="en-US" sz="1800" b="1" dirty="0">
                <a:latin typeface="Arial"/>
              </a:rPr>
              <a:t>Phase II Current Results </a:t>
            </a:r>
            <a:r>
              <a:rPr lang="en-US" sz="1800" dirty="0">
                <a:latin typeface="Arial"/>
              </a:rPr>
              <a:t>Influence pathway research</a:t>
            </a:r>
          </a:p>
          <a:p>
            <a:pPr marL="1200150" lvl="2" indent="-285750"/>
            <a:r>
              <a:rPr lang="en-US" dirty="0">
                <a:latin typeface="Arial"/>
              </a:rPr>
              <a:t>Scenario: Ukraine War, Data: +12 million tweets</a:t>
            </a:r>
          </a:p>
          <a:p>
            <a:pPr marL="1200150" lvl="2" indent="-285750"/>
            <a:r>
              <a:rPr lang="en-US" dirty="0">
                <a:latin typeface="Arial"/>
              </a:rPr>
              <a:t>Expand analysis: to </a:t>
            </a:r>
            <a:r>
              <a:rPr lang="en-US" b="1" dirty="0">
                <a:latin typeface="Arial"/>
              </a:rPr>
              <a:t>better understand influence pathways</a:t>
            </a:r>
            <a:r>
              <a:rPr lang="en-US" dirty="0">
                <a:latin typeface="Arial"/>
              </a:rPr>
              <a:t>, guided by our disinformation defense research framework </a:t>
            </a:r>
          </a:p>
          <a:p>
            <a:pPr marL="1714500" lvl="3" indent="-342900">
              <a:buAutoNum type="arabicPeriod"/>
            </a:pPr>
            <a:r>
              <a:rPr lang="en-US" dirty="0">
                <a:latin typeface="Arial"/>
              </a:rPr>
              <a:t>Generalizability, +10 scenarios, +assassinations data</a:t>
            </a:r>
          </a:p>
          <a:p>
            <a:pPr marL="2171700" lvl="4"/>
            <a:r>
              <a:rPr lang="en-US" dirty="0">
                <a:latin typeface="Arial"/>
              </a:rPr>
              <a:t>All the scenarios data collection is done </a:t>
            </a:r>
          </a:p>
          <a:p>
            <a:pPr marL="2171700" lvl="4"/>
            <a:r>
              <a:rPr lang="en-US" dirty="0">
                <a:latin typeface="Arial"/>
              </a:rPr>
              <a:t>Analyzing the influence pathways in different datasets (RC1)</a:t>
            </a:r>
          </a:p>
          <a:p>
            <a:pPr marL="2171700" lvl="4"/>
            <a:r>
              <a:rPr lang="en-US" dirty="0">
                <a:latin typeface="Arial"/>
              </a:rPr>
              <a:t>LLM as Climate Change Information Content Generator (RC2)</a:t>
            </a:r>
          </a:p>
          <a:p>
            <a:pPr marL="1714500" lvl="3" indent="-342900">
              <a:buAutoNum type="arabicPeriod"/>
            </a:pPr>
            <a:r>
              <a:rPr lang="en-US" dirty="0">
                <a:latin typeface="Arial"/>
              </a:rPr>
              <a:t>Credibility Crossover, Audience Crossover, Echo Chambers in relation with audience volume</a:t>
            </a:r>
          </a:p>
          <a:p>
            <a:pPr marL="2114550" lvl="4" indent="-285750"/>
            <a:r>
              <a:rPr lang="en-US" dirty="0">
                <a:latin typeface="Arial"/>
                <a:cs typeface="Arial"/>
              </a:rPr>
              <a:t>Investigation of Transfer Entropy with Multiplex Networks (RC1)</a:t>
            </a:r>
            <a:endParaRPr lang="en-US" dirty="0">
              <a:latin typeface="Arial"/>
            </a:endParaRPr>
          </a:p>
          <a:p>
            <a:pPr marL="2114550" lvl="4" indent="-285750"/>
            <a:r>
              <a:rPr lang="en-US" dirty="0">
                <a:latin typeface="Arial"/>
                <a:cs typeface="Arial"/>
              </a:rPr>
              <a:t>Identifying the most influential platform/individuals for information transmission(RC3)</a:t>
            </a:r>
          </a:p>
          <a:p>
            <a:pPr marL="2114550" lvl="4" indent="-285750"/>
            <a:r>
              <a:rPr lang="en-US" dirty="0">
                <a:latin typeface="Arial"/>
              </a:rPr>
              <a:t>Quantifying the information transfer across platforms/individuals (RC3)</a:t>
            </a:r>
            <a:endParaRPr lang="en-US" dirty="0">
              <a:latin typeface="Arial"/>
              <a:cs typeface="Arial"/>
            </a:endParaRPr>
          </a:p>
          <a:p>
            <a:pPr marL="2114550" lvl="4" indent="-285750"/>
            <a:r>
              <a:rPr lang="en-US" dirty="0">
                <a:latin typeface="Arial"/>
              </a:rPr>
              <a:t>Detecting the change point and predict the information cycle (RC3)</a:t>
            </a:r>
          </a:p>
          <a:p>
            <a:pPr marL="1714500" lvl="3" indent="-342900">
              <a:buAutoNum type="arabicPeriod"/>
            </a:pPr>
            <a:r>
              <a:rPr lang="en-US" dirty="0">
                <a:latin typeface="Arial"/>
              </a:rPr>
              <a:t>Synthetic data (+100,000 scenarios), identification and prediction of pathways using data augmentation</a:t>
            </a:r>
          </a:p>
          <a:p>
            <a:pPr marL="2171700" lvl="4"/>
            <a:r>
              <a:rPr lang="en-US" dirty="0">
                <a:latin typeface="Arial"/>
              </a:rPr>
              <a:t>Verifying the Robustness of Transfer Entropy Networks (RC4)</a:t>
            </a:r>
          </a:p>
          <a:p>
            <a:pPr marL="2171700" lvl="4">
              <a:buFont typeface="+mj-lt"/>
              <a:buChar char="•"/>
            </a:pPr>
            <a:r>
              <a:rPr lang="en-US" dirty="0">
                <a:latin typeface="Arial"/>
              </a:rPr>
              <a:t>Addressing the Crutchfield paper (RC4)</a:t>
            </a:r>
          </a:p>
          <a:p>
            <a:pPr marL="0" lvl="3" indent="0">
              <a:buNone/>
            </a:pPr>
            <a:r>
              <a:rPr lang="en-US" sz="1800" b="1" dirty="0">
                <a:latin typeface="Arial"/>
              </a:rPr>
              <a:t>Phase III Objectives</a:t>
            </a:r>
            <a:endParaRPr lang="en-US" dirty="0">
              <a:latin typeface="Arial"/>
            </a:endParaRPr>
          </a:p>
          <a:p>
            <a:pPr marL="1143000" indent="-285750"/>
            <a:r>
              <a:rPr lang="en-US" sz="1400" dirty="0">
                <a:latin typeface="Arial"/>
              </a:rPr>
              <a:t>Coordination campaigns</a:t>
            </a:r>
          </a:p>
          <a:p>
            <a:pPr marL="1143000" indent="-285750"/>
            <a:r>
              <a:rPr lang="en-US" sz="1400" dirty="0">
                <a:latin typeface="Arial"/>
              </a:rPr>
              <a:t>Early detection of emerging campaigns</a:t>
            </a:r>
          </a:p>
          <a:p>
            <a:pPr marL="0" indent="0">
              <a:buNone/>
            </a:pPr>
            <a:r>
              <a:rPr lang="en-US" b="1" dirty="0">
                <a:latin typeface="Arial"/>
              </a:rPr>
              <a:t>Issues from the past reporting period </a:t>
            </a:r>
            <a:r>
              <a:rPr lang="en-US" dirty="0">
                <a:latin typeface="Arial"/>
              </a:rPr>
              <a:t>- None</a:t>
            </a:r>
          </a:p>
          <a:p>
            <a:pPr marL="285750" indent="-285750"/>
            <a:endParaRPr lang="en-US" dirty="0">
              <a:latin typeface="Arial"/>
            </a:endParaRPr>
          </a:p>
          <a:p>
            <a:pPr marL="0" indent="0">
              <a:spcBef>
                <a:spcPts val="0"/>
              </a:spcBef>
              <a:buNone/>
            </a:pPr>
            <a:endParaRPr lang="en-US" b="1" dirty="0">
              <a:latin typeface="Arial"/>
            </a:endParaRPr>
          </a:p>
        </p:txBody>
      </p:sp>
      <p:sp>
        <p:nvSpPr>
          <p:cNvPr id="169" name="Google Shape;169;p3"/>
          <p:cNvSpPr txBox="1">
            <a:spLocks noGrp="1"/>
          </p:cNvSpPr>
          <p:nvPr>
            <p:ph type="ctrTitle"/>
          </p:nvPr>
        </p:nvSpPr>
        <p:spPr>
          <a:xfrm>
            <a:off x="381001" y="120870"/>
            <a:ext cx="10344912" cy="61264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ahoma"/>
              <a:buNone/>
            </a:pPr>
            <a:r>
              <a:rPr lang="en-US" sz="2200">
                <a:latin typeface="Arial"/>
              </a:rPr>
              <a:t>Bottom Line Up Front (details in subsequent slides)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E59ACE-0E97-7FA7-0291-0CFFE284C2BF}"/>
              </a:ext>
            </a:extLst>
          </p:cNvPr>
          <p:cNvSpPr>
            <a:spLocks noGrp="1"/>
          </p:cNvSpPr>
          <p:nvPr>
            <p:ph type="sldNum" sz="quarter" idx="11"/>
          </p:nvPr>
        </p:nvSpPr>
        <p:spPr/>
        <p:txBody>
          <a:bodyPr/>
          <a:lstStyle/>
          <a:p>
            <a:pPr>
              <a:defRPr/>
            </a:pPr>
            <a:fld id="{231CC523-8BC6-4921-807A-66BD262F34AB}" type="slidenum">
              <a:rPr lang="en-US" smtClean="0"/>
              <a:pPr>
                <a:defRPr/>
              </a:pPr>
              <a:t>20</a:t>
            </a:fld>
            <a:endParaRPr lang="en-US"/>
          </a:p>
        </p:txBody>
      </p:sp>
      <p:sp>
        <p:nvSpPr>
          <p:cNvPr id="4" name="Title 3">
            <a:extLst>
              <a:ext uri="{FF2B5EF4-FFF2-40B4-BE49-F238E27FC236}">
                <a16:creationId xmlns:a16="http://schemas.microsoft.com/office/drawing/2014/main" id="{B88A4F49-8F42-A6C7-EC70-7B5583BDBF75}"/>
              </a:ext>
            </a:extLst>
          </p:cNvPr>
          <p:cNvSpPr>
            <a:spLocks noGrp="1"/>
          </p:cNvSpPr>
          <p:nvPr>
            <p:ph type="ctrTitle"/>
          </p:nvPr>
        </p:nvSpPr>
        <p:spPr/>
        <p:txBody>
          <a:bodyPr>
            <a:normAutofit/>
          </a:bodyPr>
          <a:lstStyle/>
          <a:p>
            <a:r>
              <a:rPr lang="en-US" sz="2200">
                <a:latin typeface="Arial"/>
                <a:ea typeface="Tahoma"/>
                <a:cs typeface="Tahoma"/>
              </a:rPr>
              <a:t>Events</a:t>
            </a:r>
          </a:p>
        </p:txBody>
      </p:sp>
      <p:graphicFrame>
        <p:nvGraphicFramePr>
          <p:cNvPr id="5" name="Google Shape;872;p14">
            <a:extLst>
              <a:ext uri="{FF2B5EF4-FFF2-40B4-BE49-F238E27FC236}">
                <a16:creationId xmlns:a16="http://schemas.microsoft.com/office/drawing/2014/main" id="{5996548B-F8CD-A848-AE16-464D8E83C1DE}"/>
              </a:ext>
            </a:extLst>
          </p:cNvPr>
          <p:cNvGraphicFramePr>
            <a:graphicFrameLocks noGrp="1"/>
          </p:cNvGraphicFramePr>
          <p:nvPr>
            <p:ph sz="quarter" idx="13"/>
            <p:extLst>
              <p:ext uri="{D42A27DB-BD31-4B8C-83A1-F6EECF244321}">
                <p14:modId xmlns:p14="http://schemas.microsoft.com/office/powerpoint/2010/main" val="472279852"/>
              </p:ext>
            </p:extLst>
          </p:nvPr>
        </p:nvGraphicFramePr>
        <p:xfrm>
          <a:off x="558800" y="1143000"/>
          <a:ext cx="11032825" cy="4365391"/>
        </p:xfrm>
        <a:graphic>
          <a:graphicData uri="http://schemas.openxmlformats.org/drawingml/2006/table">
            <a:tbl>
              <a:tblPr firstRow="1" bandRow="1">
                <a:noFill/>
              </a:tblPr>
              <a:tblGrid>
                <a:gridCol w="1953500">
                  <a:extLst>
                    <a:ext uri="{9D8B030D-6E8A-4147-A177-3AD203B41FA5}">
                      <a16:colId xmlns:a16="http://schemas.microsoft.com/office/drawing/2014/main" val="20000"/>
                    </a:ext>
                  </a:extLst>
                </a:gridCol>
                <a:gridCol w="5401725">
                  <a:extLst>
                    <a:ext uri="{9D8B030D-6E8A-4147-A177-3AD203B41FA5}">
                      <a16:colId xmlns:a16="http://schemas.microsoft.com/office/drawing/2014/main" val="20001"/>
                    </a:ext>
                  </a:extLst>
                </a:gridCol>
                <a:gridCol w="3677600">
                  <a:extLst>
                    <a:ext uri="{9D8B030D-6E8A-4147-A177-3AD203B41FA5}">
                      <a16:colId xmlns:a16="http://schemas.microsoft.com/office/drawing/2014/main" val="20002"/>
                    </a:ext>
                  </a:extLst>
                </a:gridCol>
              </a:tblGrid>
              <a:tr h="260551">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Date</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Description</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Venue / Participants</a:t>
                      </a:r>
                      <a:endParaRPr sz="1200" b="0" i="0" u="none" strike="noStrike" cap="none">
                        <a:solidFill>
                          <a:schemeClr val="dk1"/>
                        </a:solidFill>
                        <a:latin typeface="+mn-lt"/>
                        <a:ea typeface="+mn-ea"/>
                        <a:cs typeface="+mn-cs"/>
                        <a:sym typeface="Aria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November 30, 2022</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Team workshop for MIPs Influence Cascade Ecosystem: Entropy-based</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Orlando, Project team</a:t>
                      </a:r>
                      <a:endParaRPr sz="1200" b="0" i="0" u="none" strike="noStrike" cap="none">
                        <a:solidFill>
                          <a:schemeClr val="dk1"/>
                        </a:solidFill>
                        <a:latin typeface="+mn-lt"/>
                        <a:ea typeface="+mn-ea"/>
                        <a:cs typeface="+mn-cs"/>
                        <a:sym typeface="Aria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November 2022</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Submitted paper: Russian disinformation campaigns</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Web Conference/ Jasser </a:t>
                      </a:r>
                      <a:r>
                        <a:rPr lang="en-US" sz="1200" b="0" i="0" u="none" strike="noStrike" cap="none" err="1">
                          <a:solidFill>
                            <a:schemeClr val="dk1"/>
                          </a:solidFill>
                          <a:latin typeface="+mn-lt"/>
                          <a:ea typeface="+mn-ea"/>
                          <a:cs typeface="+mn-cs"/>
                          <a:sym typeface="Arial"/>
                        </a:rPr>
                        <a:t>Jasser</a:t>
                      </a:r>
                      <a:endParaRPr sz="1200" b="0" i="0" u="none" strike="noStrike" cap="none" err="1">
                        <a:solidFill>
                          <a:schemeClr val="dk1"/>
                        </a:solidFill>
                        <a:latin typeface="+mn-lt"/>
                        <a:ea typeface="+mn-ea"/>
                        <a:cs typeface="+mn-cs"/>
                        <a:sym typeface="Aria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December 1, 2022</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Tahoma"/>
                        <a:buNone/>
                        <a:tabLst/>
                        <a:defRPr/>
                      </a:pPr>
                      <a:r>
                        <a:rPr lang="en-US" sz="1200" b="0" i="0" u="none" strike="noStrike" cap="none">
                          <a:solidFill>
                            <a:schemeClr val="dk1"/>
                          </a:solidFill>
                          <a:latin typeface="+mn-lt"/>
                          <a:ea typeface="+mn-ea"/>
                          <a:cs typeface="+mn-cs"/>
                          <a:sym typeface="Arial"/>
                        </a:rPr>
                        <a:t>Panel on Information Warfare for The Interservice/Industry Training, Simulation and Education Conference (I/ITSEC)</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Orlando Convention Center/ Ozlem Garibay, Una-May O’Reilly, Ivan Garibay, William Rand, Alex </a:t>
                      </a:r>
                      <a:r>
                        <a:rPr lang="en-US" sz="1200" b="0" i="0" u="none" strike="noStrike" cap="none" err="1">
                          <a:solidFill>
                            <a:schemeClr val="dk1"/>
                          </a:solidFill>
                          <a:latin typeface="+mn-lt"/>
                          <a:ea typeface="+mn-ea"/>
                          <a:cs typeface="+mn-cs"/>
                          <a:sym typeface="Arial"/>
                        </a:rPr>
                        <a:t>Mantzaris</a:t>
                      </a:r>
                      <a:endParaRPr sz="1200" b="0" i="0" u="none" strike="noStrike" cap="none" err="1">
                        <a:solidFill>
                          <a:schemeClr val="dk1"/>
                        </a:solidFill>
                        <a:latin typeface="+mn-lt"/>
                        <a:ea typeface="+mn-ea"/>
                        <a:cs typeface="+mn-cs"/>
                        <a:sym typeface="Arial"/>
                      </a:endParaRPr>
                    </a:p>
                  </a:txBody>
                  <a:tcPr marL="91450" marR="91450" marT="45725" marB="45725"/>
                </a:tc>
                <a:extLst>
                  <a:ext uri="{0D108BD9-81ED-4DB2-BD59-A6C34878D82A}">
                    <a16:rowId xmlns:a16="http://schemas.microsoft.com/office/drawing/2014/main" val="10003"/>
                  </a:ext>
                </a:extLst>
              </a:tr>
              <a:tr h="224620">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December 14, 2022</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Panel Discussion: Entropy-Based Characterization of Influence Pathways in Traditional and Social Media</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The 8th IEEE International Conference on Collaboration and Internet Computing</a:t>
                      </a:r>
                      <a:endParaRPr sz="1200" b="0" i="0" u="none" strike="noStrike" cap="none">
                        <a:solidFill>
                          <a:schemeClr val="dk1"/>
                        </a:solidFill>
                        <a:latin typeface="+mn-lt"/>
                        <a:ea typeface="+mn-ea"/>
                        <a:cs typeface="+mn-cs"/>
                        <a:sym typeface="Arial"/>
                      </a:endParaRPr>
                    </a:p>
                  </a:txBody>
                  <a:tcPr marL="91450" marR="91450" marT="45725" marB="45725"/>
                </a:tc>
                <a:extLst>
                  <a:ext uri="{0D108BD9-81ED-4DB2-BD59-A6C34878D82A}">
                    <a16:rowId xmlns:a16="http://schemas.microsoft.com/office/drawing/2014/main" val="10004"/>
                  </a:ext>
                </a:extLst>
              </a:tr>
              <a:tr h="224620">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March, 2023</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Two abstracts accepted at the Statistical Challenges in Electronic Commerce Research (SCECR) meeting based on MIPS work.  The conference will be held on June 8 – 10, 2023, in Bogota, Colombia.  </a:t>
                      </a:r>
                      <a:r>
                        <a:rPr lang="en-US" sz="1200" b="0" i="0" u="none" strike="noStrike" cap="none">
                          <a:solidFill>
                            <a:schemeClr val="dk1"/>
                          </a:solidFill>
                          <a:latin typeface="+mn-lt"/>
                          <a:ea typeface="+mn-ea"/>
                          <a:cs typeface="+mn-cs"/>
                        </a:rPr>
                        <a:t> </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SCECR Meeting</a:t>
                      </a:r>
                      <a:endParaRPr sz="1200" b="0" i="0" u="none" strike="noStrike" cap="none">
                        <a:solidFill>
                          <a:schemeClr val="dk1"/>
                        </a:solidFill>
                        <a:latin typeface="+mn-lt"/>
                        <a:ea typeface="+mn-ea"/>
                        <a:cs typeface="+mn-cs"/>
                        <a:sym typeface="Arial"/>
                      </a:endParaRPr>
                    </a:p>
                  </a:txBody>
                  <a:tcPr marL="91450" marR="91450" marT="45725" marB="45725"/>
                </a:tc>
                <a:extLst>
                  <a:ext uri="{0D108BD9-81ED-4DB2-BD59-A6C34878D82A}">
                    <a16:rowId xmlns:a16="http://schemas.microsoft.com/office/drawing/2014/main" val="2576836048"/>
                  </a:ext>
                </a:extLst>
              </a:tr>
              <a:tr h="224620">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April 24 - 27, 2023</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Thomas Galligani presented “Remote Sensing and Inference in the Information Environment”  to the DAF Data, Analytics, and AI Forum, on April 24 – 27, 2023 in Washington, D.C. The intent of the conference was to share tools and techniques to leverage data for operational practitioners across the Air Force.</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Erik Hemberg, Una-May O’Reilly, Thomas Galligani</a:t>
                      </a:r>
                      <a:endParaRPr sz="1200" b="0" i="0" u="none" strike="noStrike" cap="none">
                        <a:solidFill>
                          <a:schemeClr val="dk1"/>
                        </a:solidFill>
                        <a:latin typeface="+mn-lt"/>
                        <a:ea typeface="+mn-ea"/>
                        <a:cs typeface="+mn-cs"/>
                        <a:sym typeface="Arial"/>
                      </a:endParaRPr>
                    </a:p>
                  </a:txBody>
                  <a:tcPr marL="91450" marR="91450" marT="45725" marB="45725"/>
                </a:tc>
                <a:extLst>
                  <a:ext uri="{0D108BD9-81ED-4DB2-BD59-A6C34878D82A}">
                    <a16:rowId xmlns:a16="http://schemas.microsoft.com/office/drawing/2014/main" val="801314052"/>
                  </a:ext>
                </a:extLst>
              </a:tr>
              <a:tr h="606121">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June 8 – 10, 2023</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Statistical Challenges in Electronic Commerce Research (SCECR) meeting. Bogota, Colombia</a:t>
                      </a:r>
                      <a:endParaRPr sz="1200" b="0" i="0" u="none" strike="noStrike" cap="none">
                        <a:solidFill>
                          <a:schemeClr val="dk1"/>
                        </a:solidFill>
                        <a:latin typeface="+mn-lt"/>
                        <a:ea typeface="+mn-ea"/>
                        <a:cs typeface="+mn-cs"/>
                        <a:sym typeface="Arial"/>
                      </a:endParaRPr>
                    </a:p>
                  </a:txBody>
                  <a:tcPr marL="91450" marR="91450" marT="45725" marB="45725"/>
                </a:tc>
                <a:tc>
                  <a:txBody>
                    <a:bodyPr/>
                    <a:lstStyle/>
                    <a:p>
                      <a:pPr marL="0" marR="0" lvl="0" indent="0" algn="l" rtl="0">
                        <a:spcBef>
                          <a:spcPts val="0"/>
                        </a:spcBef>
                        <a:spcAft>
                          <a:spcPts val="0"/>
                        </a:spcAft>
                        <a:buClr>
                          <a:schemeClr val="dk1"/>
                        </a:buClr>
                        <a:buSzPts val="1800"/>
                        <a:buFont typeface="Tahoma"/>
                        <a:buNone/>
                      </a:pPr>
                      <a:r>
                        <a:rPr lang="en-US" sz="1200" b="0" i="0" u="none" strike="noStrike" cap="none">
                          <a:solidFill>
                            <a:schemeClr val="dk1"/>
                          </a:solidFill>
                          <a:latin typeface="+mn-lt"/>
                          <a:ea typeface="+mn-ea"/>
                          <a:cs typeface="+mn-cs"/>
                          <a:sym typeface="Arial"/>
                        </a:rPr>
                        <a:t>Bill Rand, NCSU Team</a:t>
                      </a:r>
                      <a:endParaRPr sz="1200" b="0" i="0" u="none" strike="noStrike" cap="none">
                        <a:solidFill>
                          <a:schemeClr val="dk1"/>
                        </a:solidFill>
                        <a:latin typeface="+mn-lt"/>
                        <a:ea typeface="+mn-ea"/>
                        <a:cs typeface="+mn-cs"/>
                        <a:sym typeface="Arial"/>
                      </a:endParaRPr>
                    </a:p>
                  </a:txBody>
                  <a:tcPr marL="91450" marR="91450" marT="45725" marB="45725"/>
                </a:tc>
                <a:extLst>
                  <a:ext uri="{0D108BD9-81ED-4DB2-BD59-A6C34878D82A}">
                    <a16:rowId xmlns:a16="http://schemas.microsoft.com/office/drawing/2014/main" val="639548105"/>
                  </a:ext>
                </a:extLst>
              </a:tr>
            </a:tbl>
          </a:graphicData>
        </a:graphic>
      </p:graphicFrame>
    </p:spTree>
    <p:extLst>
      <p:ext uri="{BB962C8B-B14F-4D97-AF65-F5344CB8AC3E}">
        <p14:creationId xmlns:p14="http://schemas.microsoft.com/office/powerpoint/2010/main" val="248451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8"/>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Distribution Statement</a:t>
            </a:r>
            <a:endParaRPr/>
          </a:p>
        </p:txBody>
      </p:sp>
      <p:sp>
        <p:nvSpPr>
          <p:cNvPr id="452" name="Google Shape;452;p38"/>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56" name="Google Shape;156;p2"/>
          <p:cNvSpPr txBox="1">
            <a:spLocks noGrp="1"/>
          </p:cNvSpPr>
          <p:nvPr>
            <p:ph type="ctrTitle"/>
          </p:nvPr>
        </p:nvSpPr>
        <p:spPr>
          <a:xfrm>
            <a:off x="381001" y="120870"/>
            <a:ext cx="10344912" cy="61264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ahoma"/>
              <a:buNone/>
            </a:pPr>
            <a:r>
              <a:rPr lang="en-US" sz="2200">
                <a:latin typeface="Arial"/>
              </a:rPr>
              <a:t>Approach</a:t>
            </a:r>
            <a:endParaRPr sz="2200">
              <a:latin typeface="Arial"/>
            </a:endParaRPr>
          </a:p>
        </p:txBody>
      </p:sp>
      <p:sp>
        <p:nvSpPr>
          <p:cNvPr id="157" name="Google Shape;157;p2"/>
          <p:cNvSpPr txBox="1"/>
          <p:nvPr/>
        </p:nvSpPr>
        <p:spPr>
          <a:xfrm>
            <a:off x="2089913" y="6587905"/>
            <a:ext cx="8636000" cy="2984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b="0" i="0" u="none" strike="noStrike" cap="none">
                <a:solidFill>
                  <a:srgbClr val="898989"/>
                </a:solidFill>
                <a:latin typeface="Tahoma"/>
                <a:ea typeface="Tahoma"/>
                <a:cs typeface="Tahoma"/>
                <a:sym typeface="Tahoma"/>
              </a:rPr>
              <a:t>The information contained in this document is not for public release.  It is the Property of the University of Central Florida</a:t>
            </a:r>
            <a:endParaRPr/>
          </a:p>
        </p:txBody>
      </p:sp>
      <p:sp>
        <p:nvSpPr>
          <p:cNvPr id="158" name="Google Shape;158;p2"/>
          <p:cNvSpPr txBox="1"/>
          <p:nvPr/>
        </p:nvSpPr>
        <p:spPr>
          <a:xfrm>
            <a:off x="11174805" y="6553200"/>
            <a:ext cx="1016000" cy="2921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3</a:t>
            </a:fld>
            <a:endParaRPr sz="1200" b="0" i="0" u="none" strike="noStrike" cap="none">
              <a:solidFill>
                <a:srgbClr val="898989"/>
              </a:solidFill>
              <a:latin typeface="Tahoma"/>
              <a:ea typeface="Tahoma"/>
              <a:cs typeface="Tahoma"/>
              <a:sym typeface="Tahoma"/>
            </a:endParaRPr>
          </a:p>
        </p:txBody>
      </p:sp>
      <p:sp>
        <p:nvSpPr>
          <p:cNvPr id="159" name="Google Shape;159;p2"/>
          <p:cNvSpPr txBox="1">
            <a:spLocks noGrp="1"/>
          </p:cNvSpPr>
          <p:nvPr>
            <p:ph type="body" idx="1"/>
          </p:nvPr>
        </p:nvSpPr>
        <p:spPr>
          <a:xfrm>
            <a:off x="6945567" y="914042"/>
            <a:ext cx="5076104" cy="538983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600"/>
              <a:buNone/>
            </a:pPr>
            <a:r>
              <a:rPr lang="en-US" sz="1600" b="1">
                <a:latin typeface="Arial"/>
              </a:rPr>
              <a:t>Goal:</a:t>
            </a:r>
            <a:r>
              <a:rPr lang="en-US" sz="1600">
                <a:latin typeface="Arial"/>
              </a:rPr>
              <a:t> Identify, model and characterize the pathways used to propagate and amplify disinformation and manipulated information in the influence ecosystem using a transfer-entropy derived influence network.</a:t>
            </a:r>
            <a:endParaRPr lang="en-US">
              <a:latin typeface="Arial"/>
            </a:endParaRPr>
          </a:p>
          <a:p>
            <a:pPr marL="0" lvl="0" indent="0" algn="l" rtl="0">
              <a:spcBef>
                <a:spcPts val="1200"/>
              </a:spcBef>
              <a:spcAft>
                <a:spcPts val="0"/>
              </a:spcAft>
              <a:buClr>
                <a:schemeClr val="dk1"/>
              </a:buClr>
              <a:buSzPts val="1600"/>
              <a:buNone/>
            </a:pPr>
            <a:r>
              <a:rPr lang="en-US" sz="1600" b="1">
                <a:latin typeface="Arial"/>
              </a:rPr>
              <a:t>Approach</a:t>
            </a:r>
            <a:endParaRPr b="1">
              <a:latin typeface="Arial"/>
            </a:endParaRPr>
          </a:p>
          <a:p>
            <a:pPr marL="355600" lvl="1" indent="-342900">
              <a:spcBef>
                <a:spcPts val="1200"/>
              </a:spcBef>
              <a:buFont typeface="Tahoma"/>
              <a:buAutoNum type="alphaUcPeriod"/>
            </a:pPr>
            <a:r>
              <a:rPr lang="en-US">
                <a:latin typeface="Arial"/>
              </a:rPr>
              <a:t>Focus on information environment cross section relevant to information warfare: Platforms/ communities (pathway nodes) that share and discuss geopolitical news articles. </a:t>
            </a:r>
            <a:endParaRPr>
              <a:latin typeface="Arial"/>
            </a:endParaRPr>
          </a:p>
          <a:p>
            <a:pPr marL="355600" lvl="1" indent="-342900" algn="l" rtl="0">
              <a:spcBef>
                <a:spcPts val="1200"/>
              </a:spcBef>
              <a:spcAft>
                <a:spcPts val="0"/>
              </a:spcAft>
              <a:buClr>
                <a:schemeClr val="dk1"/>
              </a:buClr>
              <a:buSzPts val="1600"/>
              <a:buFont typeface="Tahoma"/>
              <a:buAutoNum type="alphaUcPeriod"/>
            </a:pPr>
            <a:r>
              <a:rPr lang="en-US">
                <a:latin typeface="Arial"/>
                <a:ea typeface="Tahoma"/>
                <a:cs typeface="Tahoma"/>
                <a:sym typeface="Tahoma"/>
              </a:rPr>
              <a:t>Extract meaningful and feature rich network of influences (pathway links) from the information environment using activity time series and transfer entropy per analyzed narrative. Capture heterogenous influence via news source trustworthiness and popularity.</a:t>
            </a:r>
            <a:endParaRPr>
              <a:latin typeface="Arial"/>
            </a:endParaRPr>
          </a:p>
          <a:p>
            <a:pPr marL="355600" lvl="1" indent="-342900" algn="l" rtl="0">
              <a:spcBef>
                <a:spcPts val="1200"/>
              </a:spcBef>
              <a:spcAft>
                <a:spcPts val="0"/>
              </a:spcAft>
              <a:buClr>
                <a:schemeClr val="dk1"/>
              </a:buClr>
              <a:buSzPts val="1600"/>
              <a:buFont typeface="Tahoma"/>
              <a:buAutoNum type="alphaUcPeriod"/>
            </a:pPr>
            <a:r>
              <a:rPr lang="en-US">
                <a:latin typeface="Arial"/>
              </a:rPr>
              <a:t>Leverage influence cascade methodology and multi-headed self-attention DNNs to perform pattern and pathway discovery and modeling</a:t>
            </a:r>
            <a:endParaRPr>
              <a:solidFill>
                <a:srgbClr val="FF0000"/>
              </a:solidFill>
              <a:latin typeface="Arial"/>
            </a:endParaRPr>
          </a:p>
          <a:p>
            <a:pPr marL="0" lvl="0" indent="0" algn="l" rtl="0">
              <a:spcBef>
                <a:spcPts val="320"/>
              </a:spcBef>
              <a:spcAft>
                <a:spcPts val="0"/>
              </a:spcAft>
              <a:buClr>
                <a:schemeClr val="dk1"/>
              </a:buClr>
              <a:buSzPts val="1600"/>
              <a:buNone/>
            </a:pPr>
            <a:endParaRPr sz="1600">
              <a:solidFill>
                <a:srgbClr val="E60000"/>
              </a:solidFill>
              <a:latin typeface="Arial"/>
            </a:endParaRPr>
          </a:p>
        </p:txBody>
      </p:sp>
      <p:pic>
        <p:nvPicPr>
          <p:cNvPr id="160" name="Google Shape;160;p2" descr="Diagram&#10;&#10;Description automatically generated"/>
          <p:cNvPicPr preferRelativeResize="0"/>
          <p:nvPr/>
        </p:nvPicPr>
        <p:blipFill rotWithShape="1">
          <a:blip r:embed="rId3">
            <a:alphaModFix/>
          </a:blip>
          <a:srcRect/>
          <a:stretch/>
        </p:blipFill>
        <p:spPr>
          <a:xfrm>
            <a:off x="416092" y="904876"/>
            <a:ext cx="6529475" cy="4259159"/>
          </a:xfrm>
          <a:prstGeom prst="rect">
            <a:avLst/>
          </a:prstGeom>
          <a:noFill/>
          <a:ln>
            <a:noFill/>
          </a:ln>
        </p:spPr>
      </p:pic>
      <p:sp>
        <p:nvSpPr>
          <p:cNvPr id="161" name="Google Shape;161;p2"/>
          <p:cNvSpPr txBox="1"/>
          <p:nvPr/>
        </p:nvSpPr>
        <p:spPr>
          <a:xfrm>
            <a:off x="414134" y="5164035"/>
            <a:ext cx="6531433" cy="142859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1" i="0" u="none" strike="noStrike" cap="none">
                <a:solidFill>
                  <a:schemeClr val="dk1"/>
                </a:solidFill>
                <a:ea typeface="Tahoma"/>
                <a:cs typeface="Tahoma"/>
                <a:sym typeface="Tahoma"/>
              </a:rPr>
              <a:t>High-level tasks and status</a:t>
            </a:r>
            <a:endParaRPr lang="en-US" b="1">
              <a:solidFill>
                <a:schemeClr val="dk1"/>
              </a:solidFill>
            </a:endParaRPr>
          </a:p>
          <a:p>
            <a:pPr marL="342900" marR="0" lvl="0" indent="-342900" algn="l" rtl="0">
              <a:spcBef>
                <a:spcPts val="600"/>
              </a:spcBef>
              <a:spcAft>
                <a:spcPts val="0"/>
              </a:spcAft>
              <a:buClr>
                <a:schemeClr val="dk1"/>
              </a:buClr>
              <a:buSzPts val="1600"/>
              <a:buFont typeface="Arial"/>
              <a:buChar char="•"/>
            </a:pPr>
            <a:r>
              <a:rPr lang="en-US" sz="1600" b="0" i="0" u="none" strike="noStrike" cap="none">
                <a:solidFill>
                  <a:schemeClr val="dk1"/>
                </a:solidFill>
                <a:ea typeface="Tahoma"/>
                <a:cs typeface="Tahoma"/>
                <a:sym typeface="Tahoma"/>
              </a:rPr>
              <a:t>Acquire and transform data to integrate news sources, social media messages and event data.</a:t>
            </a:r>
            <a:endParaRPr>
              <a:solidFill>
                <a:schemeClr val="dk1"/>
              </a:solidFill>
            </a:endParaRPr>
          </a:p>
          <a:p>
            <a:pPr marL="342900" marR="0" lvl="0" indent="-342900" algn="l" rtl="0">
              <a:spcBef>
                <a:spcPts val="600"/>
              </a:spcBef>
              <a:spcAft>
                <a:spcPts val="0"/>
              </a:spcAft>
              <a:buClr>
                <a:schemeClr val="dk1"/>
              </a:buClr>
              <a:buSzPts val="1600"/>
              <a:buFont typeface="Arial"/>
              <a:buChar char="•"/>
            </a:pPr>
            <a:r>
              <a:rPr lang="en-US" sz="1600" b="0" i="0" u="none" strike="noStrike" cap="none">
                <a:solidFill>
                  <a:schemeClr val="dk1"/>
                </a:solidFill>
                <a:ea typeface="Tahoma"/>
                <a:cs typeface="Tahoma"/>
                <a:sym typeface="Tahoma"/>
              </a:rPr>
              <a:t>Extract influence ecosystem</a:t>
            </a:r>
            <a:endParaRPr>
              <a:solidFill>
                <a:schemeClr val="dk1"/>
              </a:solidFill>
            </a:endParaRPr>
          </a:p>
          <a:p>
            <a:pPr marL="342900" marR="0" lvl="0" indent="-342900" algn="l" rtl="0">
              <a:spcBef>
                <a:spcPts val="600"/>
              </a:spcBef>
              <a:spcAft>
                <a:spcPts val="0"/>
              </a:spcAft>
              <a:buClr>
                <a:schemeClr val="dk1"/>
              </a:buClr>
              <a:buSzPts val="1600"/>
              <a:buFont typeface="Arial"/>
              <a:buChar char="•"/>
            </a:pPr>
            <a:r>
              <a:rPr lang="en-US" sz="1600" b="0" i="0" u="none" strike="noStrike" cap="none">
                <a:solidFill>
                  <a:schemeClr val="dk1"/>
                </a:solidFill>
                <a:ea typeface="Tahoma"/>
                <a:cs typeface="Tahoma"/>
                <a:sym typeface="Tahoma"/>
              </a:rPr>
              <a:t>Discover pathways and patterns</a:t>
            </a:r>
            <a:endParaRPr sz="1400" b="0" i="0" u="none" strike="noStrike" cap="none">
              <a:solidFill>
                <a:schemeClr val="dk1"/>
              </a:solidFill>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
          <p:cNvSpPr txBox="1">
            <a:spLocks noGrp="1"/>
          </p:cNvSpPr>
          <p:nvPr>
            <p:ph type="ftr" idx="11"/>
          </p:nvPr>
        </p:nvSpPr>
        <p:spPr>
          <a:xfrm>
            <a:off x="1778000" y="6550026"/>
            <a:ext cx="8636000" cy="298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The information contained in this document is not for public release.  It is the Property of the University of Central Florida</a:t>
            </a:r>
            <a:endParaRPr/>
          </a:p>
        </p:txBody>
      </p:sp>
      <p:sp>
        <p:nvSpPr>
          <p:cNvPr id="167" name="Google Shape;167;p3"/>
          <p:cNvSpPr txBox="1">
            <a:spLocks noGrp="1"/>
          </p:cNvSpPr>
          <p:nvPr>
            <p:ph type="sldNum" idx="12"/>
          </p:nvPr>
        </p:nvSpPr>
        <p:spPr>
          <a:xfrm>
            <a:off x="10803240" y="6553200"/>
            <a:ext cx="1016000" cy="2921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69" name="Google Shape;169;p3"/>
          <p:cNvSpPr txBox="1">
            <a:spLocks noGrp="1"/>
          </p:cNvSpPr>
          <p:nvPr>
            <p:ph type="ctrTitle"/>
          </p:nvPr>
        </p:nvSpPr>
        <p:spPr>
          <a:xfrm>
            <a:off x="381001" y="120870"/>
            <a:ext cx="10344912" cy="612648"/>
          </a:xfrm>
          <a:prstGeom prst="rect">
            <a:avLst/>
          </a:prstGeom>
          <a:noFill/>
          <a:ln>
            <a:noFill/>
          </a:ln>
        </p:spPr>
        <p:txBody>
          <a:bodyPr spcFirstLastPara="1" wrap="square" lIns="91425" tIns="45700" rIns="91425" bIns="45700" anchor="ctr" anchorCtr="0">
            <a:normAutofit/>
          </a:bodyPr>
          <a:lstStyle/>
          <a:p>
            <a:r>
              <a:rPr lang="en-US" sz="2200">
                <a:latin typeface="Arial"/>
              </a:rPr>
              <a:t>Decomposition of top-down questions for influence pathways</a:t>
            </a:r>
            <a:endParaRPr lang="en-US">
              <a:latin typeface="Arial"/>
            </a:endParaRPr>
          </a:p>
        </p:txBody>
      </p:sp>
      <p:graphicFrame>
        <p:nvGraphicFramePr>
          <p:cNvPr id="3" name="Google Shape;200;g1d0e9d826b5_3_7">
            <a:extLst>
              <a:ext uri="{FF2B5EF4-FFF2-40B4-BE49-F238E27FC236}">
                <a16:creationId xmlns:a16="http://schemas.microsoft.com/office/drawing/2014/main" id="{44B392B9-9E13-0907-94E9-6A2AFBD7DA6A}"/>
              </a:ext>
            </a:extLst>
          </p:cNvPr>
          <p:cNvGraphicFramePr/>
          <p:nvPr>
            <p:extLst>
              <p:ext uri="{D42A27DB-BD31-4B8C-83A1-F6EECF244321}">
                <p14:modId xmlns:p14="http://schemas.microsoft.com/office/powerpoint/2010/main" val="1809161551"/>
              </p:ext>
            </p:extLst>
          </p:nvPr>
        </p:nvGraphicFramePr>
        <p:xfrm>
          <a:off x="382159" y="879978"/>
          <a:ext cx="11487442" cy="6000928"/>
        </p:xfrm>
        <a:graphic>
          <a:graphicData uri="http://schemas.openxmlformats.org/drawingml/2006/table">
            <a:tbl>
              <a:tblPr firstRow="1" bandRow="1">
                <a:noFill/>
                <a:tableStyleId>{E7BA28B3-D0BD-43DC-AEBF-4B659173A80D}</a:tableStyleId>
              </a:tblPr>
              <a:tblGrid>
                <a:gridCol w="1227952">
                  <a:extLst>
                    <a:ext uri="{9D8B030D-6E8A-4147-A177-3AD203B41FA5}">
                      <a16:colId xmlns:a16="http://schemas.microsoft.com/office/drawing/2014/main" val="20000"/>
                    </a:ext>
                  </a:extLst>
                </a:gridCol>
                <a:gridCol w="1928291">
                  <a:extLst>
                    <a:ext uri="{9D8B030D-6E8A-4147-A177-3AD203B41FA5}">
                      <a16:colId xmlns:a16="http://schemas.microsoft.com/office/drawing/2014/main" val="20001"/>
                    </a:ext>
                  </a:extLst>
                </a:gridCol>
                <a:gridCol w="2799644">
                  <a:extLst>
                    <a:ext uri="{9D8B030D-6E8A-4147-A177-3AD203B41FA5}">
                      <a16:colId xmlns:a16="http://schemas.microsoft.com/office/drawing/2014/main" val="20002"/>
                    </a:ext>
                  </a:extLst>
                </a:gridCol>
                <a:gridCol w="2935111">
                  <a:extLst>
                    <a:ext uri="{9D8B030D-6E8A-4147-A177-3AD203B41FA5}">
                      <a16:colId xmlns:a16="http://schemas.microsoft.com/office/drawing/2014/main" val="20003"/>
                    </a:ext>
                  </a:extLst>
                </a:gridCol>
                <a:gridCol w="2596444">
                  <a:extLst>
                    <a:ext uri="{9D8B030D-6E8A-4147-A177-3AD203B41FA5}">
                      <a16:colId xmlns:a16="http://schemas.microsoft.com/office/drawing/2014/main" val="20004"/>
                    </a:ext>
                  </a:extLst>
                </a:gridCol>
              </a:tblGrid>
              <a:tr h="256974">
                <a:tc>
                  <a:txBody>
                    <a:bodyPr/>
                    <a:lstStyle/>
                    <a:p>
                      <a:pPr marL="0" marR="0" lvl="0" indent="0" algn="l" rtl="0">
                        <a:spcBef>
                          <a:spcPts val="0"/>
                        </a:spcBef>
                        <a:spcAft>
                          <a:spcPts val="0"/>
                        </a:spcAft>
                        <a:buNone/>
                      </a:pPr>
                      <a:r>
                        <a:rPr lang="en-US" sz="900" b="1">
                          <a:latin typeface="Arial"/>
                        </a:rPr>
                        <a:t>Role</a:t>
                      </a:r>
                      <a:endParaRPr sz="900">
                        <a:latin typeface="Arial"/>
                      </a:endParaRPr>
                    </a:p>
                  </a:txBody>
                  <a:tcPr marL="68575" marR="68575" marT="34300" marB="34300">
                    <a:lnL w="12700">
                      <a:solidFill>
                        <a:schemeClr val="tx1"/>
                      </a:solidFill>
                    </a:lnL>
                    <a:lnT w="12700">
                      <a:solidFill>
                        <a:schemeClr val="tx1"/>
                      </a:solidFill>
                    </a:lnT>
                    <a:lnB w="12700" cap="flat" cmpd="sng">
                      <a:solidFill>
                        <a:schemeClr val="tx1"/>
                      </a:solidFill>
                      <a:prstDash val="solid"/>
                      <a:round/>
                      <a:headEnd type="none" w="sm" len="sm"/>
                      <a:tailEnd type="none" w="sm" len="sm"/>
                    </a:lnB>
                  </a:tcPr>
                </a:tc>
                <a:tc>
                  <a:txBody>
                    <a:bodyPr/>
                    <a:lstStyle/>
                    <a:p>
                      <a:pPr marL="0" marR="0" lvl="0" indent="0" algn="l" rtl="0">
                        <a:spcBef>
                          <a:spcPts val="0"/>
                        </a:spcBef>
                        <a:spcAft>
                          <a:spcPts val="0"/>
                        </a:spcAft>
                        <a:buNone/>
                      </a:pPr>
                      <a:r>
                        <a:rPr lang="en-US" sz="900" b="1">
                          <a:latin typeface="Arial"/>
                        </a:rPr>
                        <a:t>Task</a:t>
                      </a:r>
                      <a:endParaRPr sz="900">
                        <a:latin typeface="Arial"/>
                      </a:endParaRPr>
                    </a:p>
                  </a:txBody>
                  <a:tcPr marL="68575" marR="68575" marT="34300" marB="34300">
                    <a:lnT w="12700">
                      <a:solidFill>
                        <a:schemeClr val="tx1"/>
                      </a:solidFill>
                    </a:lnT>
                    <a:lnB w="12700" cap="flat" cmpd="sng">
                      <a:solidFill>
                        <a:schemeClr val="tx1"/>
                      </a:solidFill>
                      <a:prstDash val="solid"/>
                      <a:round/>
                      <a:headEnd type="none" w="sm" len="sm"/>
                      <a:tailEnd type="none" w="sm" len="sm"/>
                    </a:lnB>
                  </a:tcPr>
                </a:tc>
                <a:tc>
                  <a:txBody>
                    <a:bodyPr/>
                    <a:lstStyle/>
                    <a:p>
                      <a:pPr marL="0" marR="0" lvl="0" indent="0" algn="l" rtl="0">
                        <a:spcBef>
                          <a:spcPts val="0"/>
                        </a:spcBef>
                        <a:spcAft>
                          <a:spcPts val="0"/>
                        </a:spcAft>
                        <a:buNone/>
                      </a:pPr>
                      <a:r>
                        <a:rPr lang="en-US" sz="900" b="1">
                          <a:latin typeface="Arial"/>
                        </a:rPr>
                        <a:t>Forensic: What happened?</a:t>
                      </a:r>
                      <a:endParaRPr sz="900">
                        <a:latin typeface="Arial"/>
                      </a:endParaRPr>
                    </a:p>
                  </a:txBody>
                  <a:tcPr marL="68575" marR="68575" marT="34300" marB="34300">
                    <a:lnT w="12700">
                      <a:solidFill>
                        <a:schemeClr val="tx1"/>
                      </a:solidFill>
                    </a:lnT>
                    <a:lnB w="12700" cap="flat" cmpd="sng">
                      <a:solidFill>
                        <a:schemeClr val="tx1"/>
                      </a:solidFill>
                      <a:prstDash val="solid"/>
                      <a:round/>
                      <a:headEnd type="none" w="sm" len="sm"/>
                      <a:tailEnd type="none" w="sm" len="sm"/>
                    </a:lnB>
                  </a:tcPr>
                </a:tc>
                <a:tc>
                  <a:txBody>
                    <a:bodyPr/>
                    <a:lstStyle/>
                    <a:p>
                      <a:pPr marL="0" marR="0" lvl="0" indent="0" algn="l" rtl="0">
                        <a:spcBef>
                          <a:spcPts val="0"/>
                        </a:spcBef>
                        <a:spcAft>
                          <a:spcPts val="0"/>
                        </a:spcAft>
                        <a:buNone/>
                      </a:pPr>
                      <a:r>
                        <a:rPr lang="en-US" sz="900" b="1">
                          <a:latin typeface="Arial"/>
                        </a:rPr>
                        <a:t>Reactive: What is going on?</a:t>
                      </a:r>
                      <a:endParaRPr sz="900">
                        <a:latin typeface="Arial"/>
                      </a:endParaRPr>
                    </a:p>
                  </a:txBody>
                  <a:tcPr marL="68575" marR="68575" marT="34300" marB="34300">
                    <a:lnT w="12700">
                      <a:solidFill>
                        <a:schemeClr val="tx1"/>
                      </a:solidFill>
                    </a:lnT>
                    <a:lnB w="12700" cap="flat" cmpd="sng">
                      <a:solidFill>
                        <a:schemeClr val="tx1"/>
                      </a:solidFill>
                      <a:prstDash val="solid"/>
                      <a:round/>
                      <a:headEnd type="none" w="sm" len="sm"/>
                      <a:tailEnd type="none" w="sm" len="sm"/>
                    </a:lnB>
                  </a:tcPr>
                </a:tc>
                <a:tc>
                  <a:txBody>
                    <a:bodyPr/>
                    <a:lstStyle/>
                    <a:p>
                      <a:pPr marL="0" marR="0" lvl="0" indent="0" algn="l" rtl="0">
                        <a:spcBef>
                          <a:spcPts val="0"/>
                        </a:spcBef>
                        <a:spcAft>
                          <a:spcPts val="0"/>
                        </a:spcAft>
                        <a:buNone/>
                      </a:pPr>
                      <a:r>
                        <a:rPr lang="en-US" sz="900" b="1">
                          <a:latin typeface="Arial"/>
                        </a:rPr>
                        <a:t>Proactive: What will happen?</a:t>
                      </a:r>
                      <a:endParaRPr sz="900">
                        <a:latin typeface="Arial"/>
                      </a:endParaRPr>
                    </a:p>
                  </a:txBody>
                  <a:tcPr marL="68575" marR="68575" marT="34300" marB="34300">
                    <a:lnR w="12700">
                      <a:solidFill>
                        <a:schemeClr val="tx1"/>
                      </a:solidFill>
                    </a:lnR>
                    <a:lnT w="12700">
                      <a:solidFill>
                        <a:schemeClr val="tx1"/>
                      </a:solidFill>
                    </a:lnT>
                    <a:lnB w="12700" cap="flat" cmpd="sng">
                      <a:solidFill>
                        <a:schemeClr val="tx1"/>
                      </a:solidFill>
                      <a:prstDash val="solid"/>
                      <a:round/>
                      <a:headEnd type="none" w="sm" len="sm"/>
                      <a:tailEnd type="none" w="sm" len="sm"/>
                    </a:lnB>
                  </a:tcPr>
                </a:tc>
                <a:extLst>
                  <a:ext uri="{0D108BD9-81ED-4DB2-BD59-A6C34878D82A}">
                    <a16:rowId xmlns:a16="http://schemas.microsoft.com/office/drawing/2014/main" val="10000"/>
                  </a:ext>
                </a:extLst>
              </a:tr>
              <a:tr h="596842">
                <a:tc rowSpan="4">
                  <a:txBody>
                    <a:bodyPr/>
                    <a:lstStyle/>
                    <a:p>
                      <a:pPr marL="0" lvl="0" indent="0" algn="l" rtl="0">
                        <a:spcBef>
                          <a:spcPts val="0"/>
                        </a:spcBef>
                        <a:spcAft>
                          <a:spcPts val="0"/>
                        </a:spcAft>
                        <a:buNone/>
                      </a:pPr>
                      <a:r>
                        <a:rPr lang="en-US" sz="900" b="1">
                          <a:solidFill>
                            <a:schemeClr val="dk1"/>
                          </a:solidFill>
                          <a:latin typeface="Arial"/>
                          <a:ea typeface="Tahoma"/>
                          <a:cs typeface="Tahoma"/>
                          <a:sym typeface="Tahoma"/>
                        </a:rPr>
                        <a:t>Information Analyst</a:t>
                      </a:r>
                      <a:endParaRPr sz="900" b="1">
                        <a:solidFill>
                          <a:schemeClr val="dk1"/>
                        </a:solidFill>
                        <a:latin typeface="Arial"/>
                        <a:ea typeface="Tahoma"/>
                        <a:cs typeface="Tahoma"/>
                        <a:sym typeface="Tahoma"/>
                      </a:endParaRPr>
                    </a:p>
                    <a:p>
                      <a:pPr marL="0" lvl="0" indent="0" algn="l" rtl="0">
                        <a:spcBef>
                          <a:spcPts val="0"/>
                        </a:spcBef>
                        <a:spcAft>
                          <a:spcPts val="0"/>
                        </a:spcAft>
                        <a:buNone/>
                      </a:pPr>
                      <a:endParaRPr sz="900">
                        <a:solidFill>
                          <a:schemeClr val="dk1"/>
                        </a:solidFill>
                        <a:latin typeface="Arial"/>
                        <a:ea typeface="Tahoma"/>
                        <a:cs typeface="Tahoma"/>
                        <a:sym typeface="Tahoma"/>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rgbClr val="C5D8F1"/>
                    </a:solidFill>
                  </a:tcPr>
                </a:tc>
                <a:tc>
                  <a:txBody>
                    <a:bodyPr/>
                    <a:lstStyle/>
                    <a:p>
                      <a:pPr marL="0" marR="0" lvl="0" indent="0" algn="l" rtl="0">
                        <a:spcBef>
                          <a:spcPts val="0"/>
                        </a:spcBef>
                        <a:spcAft>
                          <a:spcPts val="0"/>
                        </a:spcAft>
                        <a:buNone/>
                      </a:pPr>
                      <a:r>
                        <a:rPr lang="en-US" sz="900" b="1">
                          <a:latin typeface="Arial"/>
                        </a:rPr>
                        <a:t>Identify paths to audience</a:t>
                      </a: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bg2">
                        <a:lumMod val="20000"/>
                        <a:lumOff val="80000"/>
                      </a:schemeClr>
                    </a:solidFill>
                  </a:tcPr>
                </a:tc>
                <a:tc>
                  <a:txBody>
                    <a:bodyPr/>
                    <a:lstStyle/>
                    <a:p>
                      <a:pPr marL="0" marR="0" lvl="0" indent="0" algn="l" rtl="0">
                        <a:spcBef>
                          <a:spcPts val="0"/>
                        </a:spcBef>
                        <a:spcAft>
                          <a:spcPts val="0"/>
                        </a:spcAft>
                        <a:buNone/>
                      </a:pPr>
                      <a:r>
                        <a:rPr lang="en-US" sz="900" b="1">
                          <a:latin typeface="Arial"/>
                        </a:rPr>
                        <a:t>What were the paths to the audience?</a:t>
                      </a:r>
                      <a:endParaRPr sz="900">
                        <a:latin typeface="Arial"/>
                      </a:endParaRPr>
                    </a:p>
                    <a:p>
                      <a:pPr marL="0" marR="0" lvl="0" indent="0" algn="l" rtl="0">
                        <a:spcBef>
                          <a:spcPts val="0"/>
                        </a:spcBef>
                        <a:spcAft>
                          <a:spcPts val="0"/>
                        </a:spcAft>
                        <a:buNone/>
                      </a:pPr>
                      <a:r>
                        <a:rPr lang="en-US" sz="900" b="1">
                          <a:latin typeface="Arial"/>
                        </a:rPr>
                        <a:t>ICE</a:t>
                      </a:r>
                      <a:r>
                        <a:rPr lang="en-US" sz="900">
                          <a:latin typeface="Arial"/>
                        </a:rPr>
                        <a:t>: Find set of paths to audience</a:t>
                      </a:r>
                    </a:p>
                    <a:p>
                      <a:pPr marL="0" marR="0" lvl="0" indent="0" algn="l">
                        <a:spcBef>
                          <a:spcPts val="0"/>
                        </a:spcBef>
                        <a:spcAft>
                          <a:spcPts val="0"/>
                        </a:spcAft>
                        <a:buNone/>
                      </a:pPr>
                      <a:r>
                        <a:rPr lang="en-US" sz="900" b="1" i="0" u="none" strike="noStrike" noProof="0">
                          <a:solidFill>
                            <a:srgbClr val="FFFF00"/>
                          </a:solidFill>
                          <a:latin typeface="Arial"/>
                        </a:rPr>
                        <a:t>RC4</a:t>
                      </a:r>
                      <a:endParaRPr lang="en-US"/>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bg2">
                        <a:lumMod val="20000"/>
                        <a:lumOff val="80000"/>
                      </a:schemeClr>
                    </a:solidFill>
                  </a:tcPr>
                </a:tc>
                <a:tc>
                  <a:txBody>
                    <a:bodyPr/>
                    <a:lstStyle/>
                    <a:p>
                      <a:pPr marL="0" marR="0" lvl="0" indent="0" algn="l" rtl="0">
                        <a:spcBef>
                          <a:spcPts val="0"/>
                        </a:spcBef>
                        <a:spcAft>
                          <a:spcPts val="0"/>
                        </a:spcAft>
                        <a:buNone/>
                      </a:pP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96842">
                <a:tc vMerge="1">
                  <a:txBody>
                    <a:bodyPr/>
                    <a:lstStyle/>
                    <a:p>
                      <a:endParaRPr lang="en-US"/>
                    </a:p>
                  </a:txBody>
                  <a:tcPr/>
                </a:tc>
                <a:tc>
                  <a:txBody>
                    <a:bodyPr/>
                    <a:lstStyle/>
                    <a:p>
                      <a:pPr marL="0" marR="0" lvl="0" indent="0" algn="l" rtl="0">
                        <a:spcBef>
                          <a:spcPts val="0"/>
                        </a:spcBef>
                        <a:spcAft>
                          <a:spcPts val="0"/>
                        </a:spcAft>
                        <a:buNone/>
                      </a:pPr>
                      <a:r>
                        <a:rPr lang="en-US" sz="900" b="1">
                          <a:latin typeface="Arial"/>
                        </a:rPr>
                        <a:t>Create map of influence pathways</a:t>
                      </a: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bg2">
                        <a:lumMod val="20000"/>
                        <a:lumOff val="80000"/>
                      </a:schemeClr>
                    </a:solidFill>
                  </a:tcPr>
                </a:tc>
                <a:tc>
                  <a:txBody>
                    <a:bodyPr/>
                    <a:lstStyle/>
                    <a:p>
                      <a:pPr marL="0" marR="0" lvl="0" indent="0" algn="l" rtl="0">
                        <a:spcBef>
                          <a:spcPts val="0"/>
                        </a:spcBef>
                        <a:spcAft>
                          <a:spcPts val="0"/>
                        </a:spcAft>
                        <a:buNone/>
                      </a:pPr>
                      <a:r>
                        <a:rPr lang="en-US" sz="900" b="1">
                          <a:latin typeface="Arial"/>
                        </a:rPr>
                        <a:t>What do pathways look like?</a:t>
                      </a:r>
                      <a:endParaRPr sz="900">
                        <a:latin typeface="Arial"/>
                      </a:endParaRPr>
                    </a:p>
                    <a:p>
                      <a:pPr marL="0" marR="0" lvl="0" indent="0" algn="l" rtl="0">
                        <a:spcBef>
                          <a:spcPts val="0"/>
                        </a:spcBef>
                        <a:spcAft>
                          <a:spcPts val="0"/>
                        </a:spcAft>
                        <a:buNone/>
                      </a:pPr>
                      <a:r>
                        <a:rPr lang="en-US" sz="900" b="1">
                          <a:latin typeface="Arial"/>
                        </a:rPr>
                        <a:t>ICE</a:t>
                      </a:r>
                      <a:r>
                        <a:rPr lang="en-US" sz="900">
                          <a:latin typeface="Arial"/>
                        </a:rPr>
                        <a:t>: Display all paths</a:t>
                      </a:r>
                    </a:p>
                    <a:p>
                      <a:pPr marL="0" marR="0" lvl="0" indent="0" algn="l">
                        <a:spcBef>
                          <a:spcPts val="0"/>
                        </a:spcBef>
                        <a:spcAft>
                          <a:spcPts val="0"/>
                        </a:spcAft>
                        <a:buNone/>
                      </a:pPr>
                      <a:r>
                        <a:rPr lang="en-US" sz="900" b="1" i="0" u="none" strike="noStrike" noProof="0">
                          <a:solidFill>
                            <a:srgbClr val="FFFF00"/>
                          </a:solidFill>
                          <a:latin typeface="Arial"/>
                        </a:rPr>
                        <a:t>RC4</a:t>
                      </a:r>
                      <a:endParaRPr lang="en-US"/>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bg2">
                        <a:lumMod val="20000"/>
                        <a:lumOff val="80000"/>
                      </a:schemeClr>
                    </a:solidFill>
                  </a:tcPr>
                </a:tc>
                <a:tc>
                  <a:txBody>
                    <a:bodyPr/>
                    <a:lstStyle/>
                    <a:p>
                      <a:pPr marL="0" marR="0" lvl="0" indent="0" algn="l">
                        <a:spcBef>
                          <a:spcPts val="0"/>
                        </a:spcBef>
                        <a:spcAft>
                          <a:spcPts val="0"/>
                        </a:spcAft>
                        <a:buNone/>
                      </a:pPr>
                      <a:endParaRPr sz="900">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29474">
                <a:tc vMerge="1">
                  <a:txBody>
                    <a:bodyPr/>
                    <a:lstStyle/>
                    <a:p>
                      <a:endParaRPr lang="en-US"/>
                    </a:p>
                  </a:txBody>
                  <a:tcPr/>
                </a:tc>
                <a:tc>
                  <a:txBody>
                    <a:bodyPr/>
                    <a:lstStyle/>
                    <a:p>
                      <a:pPr marL="0" marR="0" lvl="0" indent="0" algn="l" rtl="0">
                        <a:spcBef>
                          <a:spcPts val="0"/>
                        </a:spcBef>
                        <a:spcAft>
                          <a:spcPts val="0"/>
                        </a:spcAft>
                        <a:buNone/>
                      </a:pPr>
                      <a:r>
                        <a:rPr lang="en-US" sz="900" b="1">
                          <a:latin typeface="Arial"/>
                        </a:rPr>
                        <a:t>Attribute influence</a:t>
                      </a:r>
                      <a:endParaRPr sz="900">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rgbClr val="C5D8F1"/>
                    </a:solidFill>
                  </a:tcPr>
                </a:tc>
                <a:tc>
                  <a:txBody>
                    <a:bodyPr/>
                    <a:lstStyle/>
                    <a:p>
                      <a:pPr marL="0" marR="0" lvl="0" indent="0" algn="l" rtl="0">
                        <a:spcBef>
                          <a:spcPts val="0"/>
                        </a:spcBef>
                        <a:spcAft>
                          <a:spcPts val="0"/>
                        </a:spcAft>
                        <a:buNone/>
                      </a:pPr>
                      <a:r>
                        <a:rPr lang="en-US" sz="900" b="1">
                          <a:latin typeface="Arial"/>
                        </a:rPr>
                        <a:t>Who was the information source and the actors?</a:t>
                      </a:r>
                      <a:endParaRPr sz="900">
                        <a:latin typeface="Arial"/>
                      </a:endParaRPr>
                    </a:p>
                    <a:p>
                      <a:pPr marL="0" marR="0" lvl="0" indent="0" algn="l" rtl="0">
                        <a:spcBef>
                          <a:spcPts val="0"/>
                        </a:spcBef>
                        <a:spcAft>
                          <a:spcPts val="0"/>
                        </a:spcAft>
                        <a:buNone/>
                      </a:pPr>
                      <a:r>
                        <a:rPr lang="en-US" sz="900" b="1">
                          <a:latin typeface="Arial"/>
                        </a:rPr>
                        <a:t>ICE</a:t>
                      </a:r>
                      <a:r>
                        <a:rPr lang="en-US" sz="900">
                          <a:latin typeface="Arial"/>
                        </a:rPr>
                        <a:t>: Extract attributes of actors and sources in cascade</a:t>
                      </a:r>
                    </a:p>
                    <a:p>
                      <a:pPr marL="0" marR="0" lvl="0" indent="0" algn="l">
                        <a:spcBef>
                          <a:spcPts val="0"/>
                        </a:spcBef>
                        <a:spcAft>
                          <a:spcPts val="0"/>
                        </a:spcAft>
                        <a:buNone/>
                      </a:pPr>
                      <a:r>
                        <a:rPr lang="en-US" sz="900" b="1">
                          <a:solidFill>
                            <a:srgbClr val="FFFF00"/>
                          </a:solidFill>
                          <a:latin typeface="Arial"/>
                        </a:rPr>
                        <a:t>RC4</a:t>
                      </a: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rgbClr val="C5D8F1"/>
                    </a:solidFill>
                  </a:tcPr>
                </a:tc>
                <a:tc>
                  <a:txBody>
                    <a:bodyPr/>
                    <a:lstStyle/>
                    <a:p>
                      <a:pPr marL="0" marR="0" lvl="0" indent="0" algn="l" rtl="0">
                        <a:spcBef>
                          <a:spcPts val="0"/>
                        </a:spcBef>
                        <a:spcAft>
                          <a:spcPts val="0"/>
                        </a:spcAft>
                        <a:buNone/>
                      </a:pP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729474">
                <a:tc vMerge="1">
                  <a:txBody>
                    <a:bodyPr/>
                    <a:lstStyle/>
                    <a:p>
                      <a:endParaRPr lang="en-US"/>
                    </a:p>
                  </a:txBody>
                  <a:tcPr/>
                </a:tc>
                <a:tc>
                  <a:txBody>
                    <a:bodyPr/>
                    <a:lstStyle/>
                    <a:p>
                      <a:pPr marL="0" marR="0" lvl="0" indent="0" algn="l" rtl="0">
                        <a:spcBef>
                          <a:spcPts val="0"/>
                        </a:spcBef>
                        <a:spcAft>
                          <a:spcPts val="0"/>
                        </a:spcAft>
                        <a:buNone/>
                      </a:pPr>
                      <a:r>
                        <a:rPr lang="en-US" sz="900" b="1">
                          <a:latin typeface="Arial"/>
                        </a:rPr>
                        <a:t>Influence impact assessment</a:t>
                      </a:r>
                      <a:endParaRPr sz="900">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bg2">
                        <a:lumMod val="20000"/>
                        <a:lumOff val="80000"/>
                      </a:schemeClr>
                    </a:solidFill>
                  </a:tcPr>
                </a:tc>
                <a:tc>
                  <a:txBody>
                    <a:bodyPr/>
                    <a:lstStyle/>
                    <a:p>
                      <a:pPr marL="0" marR="0" lvl="0" indent="0" algn="l" rtl="0">
                        <a:spcBef>
                          <a:spcPts val="0"/>
                        </a:spcBef>
                        <a:spcAft>
                          <a:spcPts val="0"/>
                        </a:spcAft>
                        <a:buNone/>
                      </a:pPr>
                      <a:r>
                        <a:rPr lang="en-US" sz="900" b="1">
                          <a:latin typeface="Arial"/>
                        </a:rPr>
                        <a:t>Who was the audience, and have they been influenced?</a:t>
                      </a:r>
                      <a:endParaRPr sz="900">
                        <a:latin typeface="Arial"/>
                      </a:endParaRPr>
                    </a:p>
                    <a:p>
                      <a:pPr marL="0" marR="0" lvl="0" indent="0" algn="l" rtl="0">
                        <a:spcBef>
                          <a:spcPts val="0"/>
                        </a:spcBef>
                        <a:spcAft>
                          <a:spcPts val="0"/>
                        </a:spcAft>
                        <a:buNone/>
                      </a:pPr>
                      <a:r>
                        <a:rPr lang="en-US" sz="900" b="1">
                          <a:latin typeface="Arial"/>
                        </a:rPr>
                        <a:t>ICE</a:t>
                      </a:r>
                      <a:r>
                        <a:rPr lang="en-US" sz="900">
                          <a:latin typeface="Arial"/>
                        </a:rPr>
                        <a:t>: Cluster audience and their belief change</a:t>
                      </a:r>
                    </a:p>
                    <a:p>
                      <a:pPr marL="0" marR="0" lvl="0" indent="0" algn="l">
                        <a:spcBef>
                          <a:spcPts val="0"/>
                        </a:spcBef>
                        <a:spcAft>
                          <a:spcPts val="0"/>
                        </a:spcAft>
                        <a:buNone/>
                      </a:pPr>
                      <a:r>
                        <a:rPr lang="en-US" sz="900" b="1" i="0" u="none" strike="noStrike" noProof="0">
                          <a:solidFill>
                            <a:srgbClr val="FFFF00"/>
                          </a:solidFill>
                          <a:latin typeface="Arial"/>
                        </a:rPr>
                        <a:t>RC4</a:t>
                      </a:r>
                      <a:endParaRPr lang="en-US"/>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bg2">
                        <a:lumMod val="20000"/>
                        <a:lumOff val="80000"/>
                      </a:schemeClr>
                    </a:solidFill>
                  </a:tcPr>
                </a:tc>
                <a:tc>
                  <a:txBody>
                    <a:bodyPr/>
                    <a:lstStyle/>
                    <a:p>
                      <a:pPr marL="0" marR="0" lvl="0" indent="0" algn="l" defTabSz="914400" rtl="0" eaLnBrk="1" latinLnBrk="0" hangingPunct="1">
                        <a:lnSpc>
                          <a:spcPct val="100000"/>
                        </a:lnSpc>
                        <a:spcBef>
                          <a:spcPts val="0"/>
                        </a:spcBef>
                        <a:spcAft>
                          <a:spcPts val="0"/>
                        </a:spcAft>
                        <a:buClr>
                          <a:schemeClr val="dk1"/>
                        </a:buClr>
                        <a:buSzPts val="1100"/>
                        <a:buFont typeface="Tahoma"/>
                        <a:buNone/>
                      </a:pPr>
                      <a:r>
                        <a:rPr lang="en-US" sz="900" b="1">
                          <a:latin typeface="Arial"/>
                        </a:rPr>
                        <a:t>Who is the audience and are they influenced?</a:t>
                      </a:r>
                      <a:endParaRPr sz="900" b="1">
                        <a:latin typeface="Arial"/>
                      </a:endParaRPr>
                    </a:p>
                    <a:p>
                      <a:pPr marL="0" marR="0" lvl="0" indent="0" algn="l" defTabSz="914400" rtl="0" eaLnBrk="1" latinLnBrk="0" hangingPunct="1">
                        <a:lnSpc>
                          <a:spcPct val="100000"/>
                        </a:lnSpc>
                        <a:spcBef>
                          <a:spcPts val="0"/>
                        </a:spcBef>
                        <a:spcAft>
                          <a:spcPts val="0"/>
                        </a:spcAft>
                        <a:buClr>
                          <a:schemeClr val="dk1"/>
                        </a:buClr>
                        <a:buSzPts val="1100"/>
                        <a:buFont typeface="Tahoma"/>
                        <a:buNone/>
                      </a:pPr>
                      <a:r>
                        <a:rPr lang="en-US" sz="900" b="1">
                          <a:latin typeface="Arial"/>
                        </a:rPr>
                        <a:t>ICE</a:t>
                      </a:r>
                      <a:r>
                        <a:rPr lang="en-US" sz="900">
                          <a:latin typeface="Arial"/>
                        </a:rPr>
                        <a:t>: Cluster audience and their belief change</a:t>
                      </a:r>
                    </a:p>
                    <a:p>
                      <a:pPr marL="0" marR="0" lvl="0" indent="0" algn="l">
                        <a:lnSpc>
                          <a:spcPct val="100000"/>
                        </a:lnSpc>
                        <a:spcBef>
                          <a:spcPts val="0"/>
                        </a:spcBef>
                        <a:spcAft>
                          <a:spcPts val="0"/>
                        </a:spcAft>
                        <a:buSzPts val="1100"/>
                        <a:buFont typeface="Tahoma"/>
                        <a:buNone/>
                      </a:pPr>
                      <a:r>
                        <a:rPr lang="en-US" sz="900" b="1">
                          <a:solidFill>
                            <a:srgbClr val="FFFF00"/>
                          </a:solidFill>
                          <a:latin typeface="Arial"/>
                        </a:rPr>
                        <a:t>RC1</a:t>
                      </a: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bg2">
                        <a:lumMod val="60000"/>
                        <a:lumOff val="40000"/>
                      </a:schemeClr>
                    </a:solidFill>
                  </a:tcPr>
                </a:tc>
                <a:tc>
                  <a:txBody>
                    <a:bodyPr/>
                    <a:lstStyle/>
                    <a:p>
                      <a:pPr marL="0" marR="0" lvl="0" indent="0" algn="l" defTabSz="914400" rtl="0" eaLnBrk="1" latinLnBrk="0" hangingPunct="1">
                        <a:lnSpc>
                          <a:spcPct val="100000"/>
                        </a:lnSpc>
                        <a:spcBef>
                          <a:spcPts val="0"/>
                        </a:spcBef>
                        <a:spcAft>
                          <a:spcPts val="0"/>
                        </a:spcAft>
                        <a:buClr>
                          <a:schemeClr val="dk1"/>
                        </a:buClr>
                        <a:buSzPts val="1100"/>
                        <a:buFont typeface="Tahoma"/>
                        <a:buNone/>
                      </a:pPr>
                      <a:r>
                        <a:rPr lang="en-US" sz="900" b="1">
                          <a:latin typeface="Arial"/>
                        </a:rPr>
                        <a:t>Who is the audience, and will they be influenced?</a:t>
                      </a:r>
                      <a:endParaRPr sz="900" b="1">
                        <a:latin typeface="Arial"/>
                      </a:endParaRPr>
                    </a:p>
                    <a:p>
                      <a:pPr marL="0" marR="0" lvl="0" indent="0" algn="l" defTabSz="914400" rtl="0" eaLnBrk="1" latinLnBrk="0" hangingPunct="1">
                        <a:lnSpc>
                          <a:spcPct val="100000"/>
                        </a:lnSpc>
                        <a:spcBef>
                          <a:spcPts val="0"/>
                        </a:spcBef>
                        <a:spcAft>
                          <a:spcPts val="0"/>
                        </a:spcAft>
                        <a:buClr>
                          <a:schemeClr val="dk1"/>
                        </a:buClr>
                        <a:buSzPts val="1100"/>
                        <a:buFont typeface="Tahoma"/>
                        <a:buNone/>
                      </a:pPr>
                      <a:r>
                        <a:rPr lang="en-US" sz="900" b="1">
                          <a:latin typeface="Arial"/>
                        </a:rPr>
                        <a:t>ICE</a:t>
                      </a:r>
                      <a:r>
                        <a:rPr lang="en-US" sz="900">
                          <a:latin typeface="Arial"/>
                        </a:rPr>
                        <a:t>: Cluster potential audience and their projected belief change</a:t>
                      </a:r>
                    </a:p>
                    <a:p>
                      <a:pPr marL="0" marR="0" lvl="0" indent="0" algn="l">
                        <a:lnSpc>
                          <a:spcPct val="100000"/>
                        </a:lnSpc>
                        <a:spcBef>
                          <a:spcPts val="0"/>
                        </a:spcBef>
                        <a:spcAft>
                          <a:spcPts val="0"/>
                        </a:spcAft>
                        <a:buNone/>
                      </a:pPr>
                      <a:r>
                        <a:rPr lang="en-US" sz="900" b="1" i="0" u="none" strike="noStrike" noProof="0">
                          <a:solidFill>
                            <a:srgbClr val="FFFF00"/>
                          </a:solidFill>
                          <a:latin typeface="Arial"/>
                        </a:rPr>
                        <a:t>RC2</a:t>
                      </a: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bg2">
                        <a:lumMod val="60000"/>
                        <a:lumOff val="40000"/>
                      </a:schemeClr>
                    </a:solidFill>
                  </a:tcPr>
                </a:tc>
                <a:extLst>
                  <a:ext uri="{0D108BD9-81ED-4DB2-BD59-A6C34878D82A}">
                    <a16:rowId xmlns:a16="http://schemas.microsoft.com/office/drawing/2014/main" val="10004"/>
                  </a:ext>
                </a:extLst>
              </a:tr>
              <a:tr h="397894">
                <a:tc rowSpan="2">
                  <a:txBody>
                    <a:bodyPr/>
                    <a:lstStyle/>
                    <a:p>
                      <a:pPr marL="0" lvl="0" indent="0" algn="l" rtl="0">
                        <a:spcBef>
                          <a:spcPts val="0"/>
                        </a:spcBef>
                        <a:spcAft>
                          <a:spcPts val="0"/>
                        </a:spcAft>
                        <a:buNone/>
                      </a:pPr>
                      <a:r>
                        <a:rPr lang="en-US" sz="900" b="1">
                          <a:solidFill>
                            <a:schemeClr val="dk1"/>
                          </a:solidFill>
                          <a:latin typeface="Arial"/>
                          <a:ea typeface="Tahoma"/>
                          <a:cs typeface="Tahoma"/>
                          <a:sym typeface="Tahoma"/>
                        </a:rPr>
                        <a:t>Content Moderator</a:t>
                      </a:r>
                      <a:endParaRPr sz="900">
                        <a:solidFill>
                          <a:schemeClr val="dk1"/>
                        </a:solidFill>
                        <a:latin typeface="Arial"/>
                        <a:ea typeface="Tahoma"/>
                        <a:cs typeface="Tahoma"/>
                        <a:sym typeface="Tahoma"/>
                      </a:endParaRPr>
                    </a:p>
                    <a:p>
                      <a:pPr marL="0" lvl="0" indent="0" algn="l" rtl="0">
                        <a:spcBef>
                          <a:spcPts val="0"/>
                        </a:spcBef>
                        <a:spcAft>
                          <a:spcPts val="0"/>
                        </a:spcAft>
                        <a:buNone/>
                      </a:pPr>
                      <a:endParaRPr sz="900">
                        <a:solidFill>
                          <a:schemeClr val="dk1"/>
                        </a:solidFill>
                        <a:latin typeface="Arial"/>
                        <a:ea typeface="Tahoma"/>
                        <a:cs typeface="Tahoma"/>
                        <a:sym typeface="Tahoma"/>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900" b="1">
                          <a:latin typeface="Arial"/>
                        </a:rPr>
                        <a:t>Limit audience</a:t>
                      </a:r>
                      <a:endParaRPr sz="900">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900" b="1">
                          <a:latin typeface="Arial"/>
                        </a:rPr>
                        <a:t>Which actors should be limited?</a:t>
                      </a:r>
                      <a:endParaRPr sz="900">
                        <a:latin typeface="Arial"/>
                      </a:endParaRPr>
                    </a:p>
                    <a:p>
                      <a:pPr marL="0" marR="0" lvl="0" indent="0" algn="l" rtl="0">
                        <a:spcBef>
                          <a:spcPts val="0"/>
                        </a:spcBef>
                        <a:spcAft>
                          <a:spcPts val="0"/>
                        </a:spcAft>
                        <a:buNone/>
                      </a:pPr>
                      <a:r>
                        <a:rPr lang="en-US" sz="900" b="1">
                          <a:latin typeface="Arial"/>
                        </a:rPr>
                        <a:t>ICE</a:t>
                      </a:r>
                      <a:r>
                        <a:rPr lang="en-US" sz="900">
                          <a:latin typeface="Arial"/>
                        </a:rPr>
                        <a:t>: Cluster cascades to find nodes</a:t>
                      </a:r>
                      <a:endParaRPr sz="900">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729474">
                <a:tc vMerge="1">
                  <a:txBody>
                    <a:bodyPr/>
                    <a:lstStyle/>
                    <a:p>
                      <a:endParaRPr lang="en-US"/>
                    </a:p>
                  </a:txBody>
                  <a:tcPr/>
                </a:tc>
                <a:tc>
                  <a:txBody>
                    <a:bodyPr/>
                    <a:lstStyle/>
                    <a:p>
                      <a:pPr marL="0" marR="0" lvl="0" indent="0" algn="l" rtl="0">
                        <a:spcBef>
                          <a:spcPts val="0"/>
                        </a:spcBef>
                        <a:spcAft>
                          <a:spcPts val="0"/>
                        </a:spcAft>
                        <a:buNone/>
                      </a:pPr>
                      <a:r>
                        <a:rPr lang="en-US" sz="900" b="1">
                          <a:latin typeface="Arial"/>
                        </a:rPr>
                        <a:t>Limit arrival (timing)</a:t>
                      </a:r>
                      <a:endParaRPr sz="900">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900" b="1">
                          <a:latin typeface="Arial"/>
                        </a:rPr>
                        <a:t>When and what degree of limits on actors?</a:t>
                      </a:r>
                      <a:endParaRPr sz="900">
                        <a:latin typeface="Arial"/>
                      </a:endParaRPr>
                    </a:p>
                    <a:p>
                      <a:pPr marL="0" marR="0" lvl="0" indent="0" algn="l" rtl="0">
                        <a:spcBef>
                          <a:spcPts val="0"/>
                        </a:spcBef>
                        <a:spcAft>
                          <a:spcPts val="0"/>
                        </a:spcAft>
                        <a:buNone/>
                      </a:pPr>
                      <a:r>
                        <a:rPr lang="en-US" sz="900" b="1">
                          <a:latin typeface="Arial"/>
                        </a:rPr>
                        <a:t>ICE</a:t>
                      </a:r>
                      <a:r>
                        <a:rPr lang="en-US" sz="900">
                          <a:latin typeface="Arial"/>
                        </a:rPr>
                        <a:t>: Cluster cascades and find nodes that frequently influences</a:t>
                      </a:r>
                      <a:endParaRPr sz="900">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97894">
                <a:tc rowSpan="3">
                  <a:txBody>
                    <a:bodyPr/>
                    <a:lstStyle/>
                    <a:p>
                      <a:pPr marL="0" lvl="0" indent="0" algn="l" rtl="0">
                        <a:spcBef>
                          <a:spcPts val="0"/>
                        </a:spcBef>
                        <a:spcAft>
                          <a:spcPts val="0"/>
                        </a:spcAft>
                        <a:buNone/>
                      </a:pPr>
                      <a:r>
                        <a:rPr lang="en-US" sz="900" b="1">
                          <a:solidFill>
                            <a:schemeClr val="dk1"/>
                          </a:solidFill>
                          <a:latin typeface="Arial"/>
                          <a:ea typeface="Tahoma"/>
                          <a:cs typeface="Tahoma"/>
                          <a:sym typeface="Tahoma"/>
                        </a:rPr>
                        <a:t>Information Operator</a:t>
                      </a:r>
                      <a:endParaRPr sz="900">
                        <a:solidFill>
                          <a:schemeClr val="dk1"/>
                        </a:solidFill>
                        <a:latin typeface="Arial"/>
                        <a:ea typeface="Tahoma"/>
                        <a:cs typeface="Tahoma"/>
                        <a:sym typeface="Tahoma"/>
                      </a:endParaRPr>
                    </a:p>
                    <a:p>
                      <a:pPr marL="0" lvl="0" indent="0" algn="l" rtl="0">
                        <a:spcBef>
                          <a:spcPts val="0"/>
                        </a:spcBef>
                        <a:spcAft>
                          <a:spcPts val="0"/>
                        </a:spcAft>
                        <a:buNone/>
                      </a:pPr>
                      <a:endParaRPr sz="900">
                        <a:solidFill>
                          <a:schemeClr val="dk1"/>
                        </a:solidFill>
                        <a:latin typeface="Arial"/>
                        <a:ea typeface="Tahoma"/>
                        <a:cs typeface="Tahoma"/>
                        <a:sym typeface="Tahoma"/>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900" b="1">
                          <a:latin typeface="Arial"/>
                        </a:rPr>
                        <a:t>Detect influence</a:t>
                      </a:r>
                      <a:endParaRPr sz="900">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900" b="1">
                          <a:latin typeface="Arial"/>
                        </a:rPr>
                        <a:t>Who are the actors and audience?</a:t>
                      </a:r>
                      <a:endParaRPr sz="900">
                        <a:latin typeface="Arial"/>
                      </a:endParaRPr>
                    </a:p>
                    <a:p>
                      <a:pPr marL="0" marR="0" lvl="0" indent="0" algn="l" rtl="0">
                        <a:spcBef>
                          <a:spcPts val="0"/>
                        </a:spcBef>
                        <a:spcAft>
                          <a:spcPts val="0"/>
                        </a:spcAft>
                        <a:buNone/>
                      </a:pPr>
                      <a:r>
                        <a:rPr lang="en-US" sz="900" b="1">
                          <a:latin typeface="Arial"/>
                        </a:rPr>
                        <a:t>ICE</a:t>
                      </a:r>
                      <a:r>
                        <a:rPr lang="en-US" sz="900">
                          <a:latin typeface="Arial"/>
                        </a:rPr>
                        <a:t>: Match with known paths</a:t>
                      </a:r>
                    </a:p>
                    <a:p>
                      <a:pPr marL="0" marR="0" lvl="0" indent="0" algn="l">
                        <a:spcBef>
                          <a:spcPts val="0"/>
                        </a:spcBef>
                        <a:spcAft>
                          <a:spcPts val="0"/>
                        </a:spcAft>
                        <a:buNone/>
                      </a:pPr>
                      <a:r>
                        <a:rPr lang="en-US" sz="900" b="1" i="0" u="none" strike="noStrike" noProof="0">
                          <a:solidFill>
                            <a:srgbClr val="FFFF00"/>
                          </a:solidFill>
                          <a:latin typeface="Arial"/>
                        </a:rPr>
                        <a:t>RC1, RC3</a:t>
                      </a:r>
                      <a:endParaRPr lang="en-US" sz="900" b="1">
                        <a:solidFill>
                          <a:srgbClr val="FFFF00"/>
                        </a:solidFil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bg2">
                        <a:lumMod val="60000"/>
                        <a:lumOff val="40000"/>
                      </a:schemeClr>
                    </a:solidFill>
                  </a:tcPr>
                </a:tc>
                <a:tc>
                  <a:txBody>
                    <a:bodyPr/>
                    <a:lstStyle/>
                    <a:p>
                      <a:pPr marL="0" marR="0" lvl="0" indent="0" algn="l" rtl="0">
                        <a:spcBef>
                          <a:spcPts val="0"/>
                        </a:spcBef>
                        <a:spcAft>
                          <a:spcPts val="0"/>
                        </a:spcAft>
                        <a:buNone/>
                      </a:pP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729474">
                <a:tc vMerge="1">
                  <a:txBody>
                    <a:bodyPr/>
                    <a:lstStyle/>
                    <a:p>
                      <a:endParaRPr lang="en-US"/>
                    </a:p>
                  </a:txBody>
                  <a:tcPr/>
                </a:tc>
                <a:tc>
                  <a:txBody>
                    <a:bodyPr/>
                    <a:lstStyle/>
                    <a:p>
                      <a:pPr marL="0" marR="0" lvl="0" indent="0" algn="l" rtl="0">
                        <a:spcBef>
                          <a:spcPts val="0"/>
                        </a:spcBef>
                        <a:spcAft>
                          <a:spcPts val="0"/>
                        </a:spcAft>
                        <a:buNone/>
                      </a:pPr>
                      <a:r>
                        <a:rPr lang="en-US" sz="900" b="1">
                          <a:latin typeface="Arial"/>
                        </a:rPr>
                        <a:t>Prevent influence</a:t>
                      </a:r>
                      <a:endParaRPr sz="900">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100"/>
                        <a:buFont typeface="Tahoma"/>
                        <a:buNone/>
                      </a:pPr>
                      <a:r>
                        <a:rPr lang="en-US" sz="900" b="1">
                          <a:latin typeface="Arial"/>
                        </a:rPr>
                        <a:t>Who could be an actor and audience?</a:t>
                      </a:r>
                      <a:endParaRPr sz="900">
                        <a:latin typeface="Arial"/>
                      </a:endParaRPr>
                    </a:p>
                    <a:p>
                      <a:pPr marL="0" marR="0" lvl="0" indent="0" algn="l" rtl="0">
                        <a:lnSpc>
                          <a:spcPct val="100000"/>
                        </a:lnSpc>
                        <a:spcBef>
                          <a:spcPts val="0"/>
                        </a:spcBef>
                        <a:spcAft>
                          <a:spcPts val="0"/>
                        </a:spcAft>
                        <a:buClr>
                          <a:schemeClr val="dk1"/>
                        </a:buClr>
                        <a:buSzPts val="1100"/>
                        <a:buFont typeface="Tahoma"/>
                        <a:buNone/>
                      </a:pPr>
                      <a:r>
                        <a:rPr lang="en-US" sz="900" b="1">
                          <a:latin typeface="Arial"/>
                        </a:rPr>
                        <a:t>ICE</a:t>
                      </a:r>
                      <a:r>
                        <a:rPr lang="en-US" sz="900">
                          <a:latin typeface="Arial"/>
                        </a:rPr>
                        <a:t>: Match with known and variants of paths</a:t>
                      </a:r>
                      <a:endParaRPr sz="900">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729474">
                <a:tc vMerge="1">
                  <a:txBody>
                    <a:bodyPr/>
                    <a:lstStyle/>
                    <a:p>
                      <a:endParaRPr lang="en-US"/>
                    </a:p>
                  </a:txBody>
                  <a:tcPr/>
                </a:tc>
                <a:tc>
                  <a:txBody>
                    <a:bodyPr/>
                    <a:lstStyle/>
                    <a:p>
                      <a:pPr marL="0" marR="0" lvl="0" indent="0" algn="l" rtl="0">
                        <a:spcBef>
                          <a:spcPts val="0"/>
                        </a:spcBef>
                        <a:spcAft>
                          <a:spcPts val="0"/>
                        </a:spcAft>
                        <a:buNone/>
                      </a:pPr>
                      <a:r>
                        <a:rPr lang="en-US" sz="900" b="1">
                          <a:latin typeface="Arial"/>
                        </a:rPr>
                        <a:t>Craft message</a:t>
                      </a:r>
                      <a:endParaRPr sz="900">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900" b="1">
                        <a:latin typeface="Aria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900" b="1">
                          <a:latin typeface="Arial"/>
                        </a:rPr>
                        <a:t>What will influence the audience?</a:t>
                      </a:r>
                      <a:endParaRPr sz="900">
                        <a:latin typeface="Arial"/>
                      </a:endParaRPr>
                    </a:p>
                    <a:p>
                      <a:pPr marL="0" marR="0" lvl="0" indent="0" algn="l" rtl="0">
                        <a:lnSpc>
                          <a:spcPct val="100000"/>
                        </a:lnSpc>
                        <a:spcBef>
                          <a:spcPts val="0"/>
                        </a:spcBef>
                        <a:spcAft>
                          <a:spcPts val="0"/>
                        </a:spcAft>
                        <a:buClr>
                          <a:schemeClr val="dk1"/>
                        </a:buClr>
                        <a:buSzPts val="1100"/>
                        <a:buFont typeface="Tahoma"/>
                        <a:buNone/>
                      </a:pPr>
                      <a:r>
                        <a:rPr lang="en-US" sz="900" b="1">
                          <a:latin typeface="Arial"/>
                        </a:rPr>
                        <a:t>ICE</a:t>
                      </a:r>
                      <a:r>
                        <a:rPr lang="en-US" sz="900">
                          <a:latin typeface="Arial"/>
                        </a:rPr>
                        <a:t>: Match source information with audience</a:t>
                      </a:r>
                    </a:p>
                    <a:p>
                      <a:pPr marL="0" marR="0" lvl="0" indent="0" algn="l">
                        <a:lnSpc>
                          <a:spcPct val="100000"/>
                        </a:lnSpc>
                        <a:spcBef>
                          <a:spcPts val="0"/>
                        </a:spcBef>
                        <a:spcAft>
                          <a:spcPts val="0"/>
                        </a:spcAft>
                        <a:buSzPts val="1100"/>
                        <a:buFont typeface="Tahoma"/>
                        <a:buNone/>
                      </a:pPr>
                      <a:r>
                        <a:rPr lang="en-US" sz="900" b="1">
                          <a:solidFill>
                            <a:srgbClr val="FFFF00"/>
                          </a:solidFill>
                          <a:latin typeface="Arial"/>
                        </a:rPr>
                        <a:t>RC2</a:t>
                      </a: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bg2">
                        <a:lumMod val="60000"/>
                        <a:lumOff val="40000"/>
                      </a:schemeClr>
                    </a:solidFill>
                  </a:tcPr>
                </a:tc>
                <a:tc>
                  <a:txBody>
                    <a:bodyPr/>
                    <a:lstStyle/>
                    <a:p>
                      <a:pPr marL="0" marR="0" lvl="0" indent="0" algn="l" rtl="0">
                        <a:spcBef>
                          <a:spcPts val="0"/>
                        </a:spcBef>
                        <a:spcAft>
                          <a:spcPts val="0"/>
                        </a:spcAft>
                        <a:buNone/>
                      </a:pPr>
                      <a:r>
                        <a:rPr lang="en-US" sz="900" b="1">
                          <a:latin typeface="Arial"/>
                        </a:rPr>
                        <a:t>What could influence the audience?</a:t>
                      </a:r>
                      <a:endParaRPr sz="900">
                        <a:latin typeface="Arial"/>
                      </a:endParaRPr>
                    </a:p>
                    <a:p>
                      <a:pPr marL="0" marR="0" lvl="0" indent="0" algn="l" rtl="0">
                        <a:lnSpc>
                          <a:spcPct val="100000"/>
                        </a:lnSpc>
                        <a:spcBef>
                          <a:spcPts val="0"/>
                        </a:spcBef>
                        <a:spcAft>
                          <a:spcPts val="0"/>
                        </a:spcAft>
                        <a:buClr>
                          <a:schemeClr val="dk1"/>
                        </a:buClr>
                        <a:buSzPts val="1100"/>
                        <a:buFont typeface="Tahoma"/>
                        <a:buNone/>
                      </a:pPr>
                      <a:r>
                        <a:rPr lang="en-US" sz="900" b="1">
                          <a:latin typeface="Arial"/>
                        </a:rPr>
                        <a:t>ICE</a:t>
                      </a:r>
                      <a:r>
                        <a:rPr lang="en-US" sz="900">
                          <a:latin typeface="Arial"/>
                        </a:rPr>
                        <a:t>: Match source information with possible audience</a:t>
                      </a:r>
                    </a:p>
                    <a:p>
                      <a:pPr marL="0" marR="0" lvl="0" indent="0" algn="l">
                        <a:lnSpc>
                          <a:spcPct val="100000"/>
                        </a:lnSpc>
                        <a:spcBef>
                          <a:spcPts val="0"/>
                        </a:spcBef>
                        <a:spcAft>
                          <a:spcPts val="0"/>
                        </a:spcAft>
                        <a:buNone/>
                      </a:pPr>
                      <a:r>
                        <a:rPr lang="en-US" sz="900" b="1" i="0" u="none" strike="noStrike" noProof="0">
                          <a:solidFill>
                            <a:srgbClr val="FFFF00"/>
                          </a:solidFill>
                          <a:latin typeface="Arial"/>
                        </a:rPr>
                        <a:t>RC2</a:t>
                      </a:r>
                      <a:endParaRPr lang="en-US" b="1">
                        <a:solidFill>
                          <a:srgbClr val="FFFF00"/>
                        </a:solidFill>
                      </a:endParaRPr>
                    </a:p>
                  </a:txBody>
                  <a:tcPr marL="68575" marR="68575" marT="34300" marB="34300">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solidFill>
                      <a:schemeClr val="bg2">
                        <a:lumMod val="60000"/>
                        <a:lumOff val="40000"/>
                      </a:schemeClr>
                    </a:solidFill>
                  </a:tcPr>
                </a:tc>
                <a:extLst>
                  <a:ext uri="{0D108BD9-81ED-4DB2-BD59-A6C34878D82A}">
                    <a16:rowId xmlns:a16="http://schemas.microsoft.com/office/drawing/2014/main" val="10009"/>
                  </a:ext>
                </a:extLst>
              </a:tr>
            </a:tbl>
          </a:graphicData>
        </a:graphic>
      </p:graphicFrame>
      <p:grpSp>
        <p:nvGrpSpPr>
          <p:cNvPr id="12" name="Group 11">
            <a:extLst>
              <a:ext uri="{FF2B5EF4-FFF2-40B4-BE49-F238E27FC236}">
                <a16:creationId xmlns:a16="http://schemas.microsoft.com/office/drawing/2014/main" id="{F9808B62-A27A-4A95-2833-190B22EBE49E}"/>
              </a:ext>
            </a:extLst>
          </p:cNvPr>
          <p:cNvGrpSpPr/>
          <p:nvPr/>
        </p:nvGrpSpPr>
        <p:grpSpPr>
          <a:xfrm>
            <a:off x="7793440" y="1415803"/>
            <a:ext cx="3579927" cy="1363201"/>
            <a:chOff x="7793440" y="1415803"/>
            <a:chExt cx="3579927" cy="1363201"/>
          </a:xfrm>
        </p:grpSpPr>
        <p:sp>
          <p:nvSpPr>
            <p:cNvPr id="7" name="Rectangle 6">
              <a:extLst>
                <a:ext uri="{FF2B5EF4-FFF2-40B4-BE49-F238E27FC236}">
                  <a16:creationId xmlns:a16="http://schemas.microsoft.com/office/drawing/2014/main" id="{0045E8C2-86A5-37E2-0AB7-EF98A5E805A2}"/>
                </a:ext>
              </a:extLst>
            </p:cNvPr>
            <p:cNvSpPr/>
            <p:nvPr/>
          </p:nvSpPr>
          <p:spPr>
            <a:xfrm>
              <a:off x="7793440" y="1415803"/>
              <a:ext cx="3579927" cy="1363201"/>
            </a:xfrm>
            <a:prstGeom prst="rect">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600" dirty="0">
                  <a:solidFill>
                    <a:schemeClr val="tx1"/>
                  </a:solidFill>
                  <a:latin typeface="Times New Roman"/>
                  <a:cs typeface="Times New Roman"/>
                </a:rPr>
                <a:t>	</a:t>
              </a:r>
              <a:r>
                <a:rPr lang="en-US" dirty="0">
                  <a:solidFill>
                    <a:schemeClr val="tx1"/>
                  </a:solidFill>
                  <a:latin typeface="Arial"/>
                  <a:cs typeface="Times New Roman"/>
                </a:rPr>
                <a:t>Revisited with Ukraine Data</a:t>
              </a:r>
            </a:p>
            <a:p>
              <a:endParaRPr lang="en-US" dirty="0">
                <a:solidFill>
                  <a:schemeClr val="tx1"/>
                </a:solidFill>
                <a:latin typeface="Arial"/>
                <a:cs typeface="Times New Roman" panose="02020603050405020304" pitchFamily="18" charset="0"/>
              </a:endParaRPr>
            </a:p>
            <a:p>
              <a:r>
                <a:rPr lang="en-US" dirty="0">
                  <a:solidFill>
                    <a:schemeClr val="tx1"/>
                  </a:solidFill>
                  <a:latin typeface="Arial"/>
                  <a:cs typeface="Times New Roman"/>
                </a:rPr>
                <a:t>                  Questions (Phase II)</a:t>
              </a:r>
            </a:p>
          </p:txBody>
        </p:sp>
        <p:pic>
          <p:nvPicPr>
            <p:cNvPr id="9" name="Picture 8">
              <a:extLst>
                <a:ext uri="{FF2B5EF4-FFF2-40B4-BE49-F238E27FC236}">
                  <a16:creationId xmlns:a16="http://schemas.microsoft.com/office/drawing/2014/main" id="{F463FC25-6B25-54BB-1EA4-201137C43322}"/>
                </a:ext>
              </a:extLst>
            </p:cNvPr>
            <p:cNvPicPr>
              <a:picLocks noChangeAspect="1"/>
            </p:cNvPicPr>
            <p:nvPr/>
          </p:nvPicPr>
          <p:blipFill>
            <a:blip r:embed="rId3"/>
            <a:stretch>
              <a:fillRect/>
            </a:stretch>
          </p:blipFill>
          <p:spPr>
            <a:xfrm>
              <a:off x="8095326" y="1711213"/>
              <a:ext cx="578717" cy="335571"/>
            </a:xfrm>
            <a:prstGeom prst="rect">
              <a:avLst/>
            </a:prstGeom>
          </p:spPr>
        </p:pic>
        <p:sp>
          <p:nvSpPr>
            <p:cNvPr id="11" name="Rectangle 10">
              <a:extLst>
                <a:ext uri="{FF2B5EF4-FFF2-40B4-BE49-F238E27FC236}">
                  <a16:creationId xmlns:a16="http://schemas.microsoft.com/office/drawing/2014/main" id="{0E353588-B9AC-6FD1-D21B-C10AB6741E0F}"/>
                </a:ext>
              </a:extLst>
            </p:cNvPr>
            <p:cNvSpPr/>
            <p:nvPr/>
          </p:nvSpPr>
          <p:spPr>
            <a:xfrm>
              <a:off x="8097518" y="2201819"/>
              <a:ext cx="575765" cy="300395"/>
            </a:xfrm>
            <a:prstGeom prst="rect">
              <a:avLst/>
            </a:prstGeom>
            <a:solidFill>
              <a:schemeClr val="bg2">
                <a:lumMod val="60000"/>
                <a:lumOff val="40000"/>
              </a:schemeClr>
            </a:solidFill>
            <a:ln>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2">
                      <a:lumMod val="60000"/>
                      <a:lumOff val="40000"/>
                    </a:schemeClr>
                  </a:solidFill>
                </a:ln>
                <a:solidFill>
                  <a:schemeClr val="bg2"/>
                </a:solidFill>
              </a:endParaRPr>
            </a:p>
          </p:txBody>
        </p:sp>
      </p:grpSp>
    </p:spTree>
    <p:extLst>
      <p:ext uri="{BB962C8B-B14F-4D97-AF65-F5344CB8AC3E}">
        <p14:creationId xmlns:p14="http://schemas.microsoft.com/office/powerpoint/2010/main" val="343587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D8E76A-36F1-51C7-90B1-69A9581DEC68}"/>
              </a:ext>
            </a:extLst>
          </p:cNvPr>
          <p:cNvSpPr>
            <a:spLocks noGrp="1"/>
          </p:cNvSpPr>
          <p:nvPr>
            <p:ph type="sldNum" sz="quarter" idx="11"/>
          </p:nvPr>
        </p:nvSpPr>
        <p:spPr/>
        <p:txBody>
          <a:bodyPr/>
          <a:lstStyle/>
          <a:p>
            <a:pPr>
              <a:defRPr/>
            </a:pPr>
            <a:fld id="{231CC523-8BC6-4921-807A-66BD262F34AB}" type="slidenum">
              <a:rPr lang="en-US" smtClean="0"/>
              <a:pPr>
                <a:defRPr/>
              </a:pPr>
              <a:t>5</a:t>
            </a:fld>
            <a:endParaRPr lang="en-US"/>
          </a:p>
        </p:txBody>
      </p:sp>
      <p:sp>
        <p:nvSpPr>
          <p:cNvPr id="3" name="Content Placeholder 2">
            <a:extLst>
              <a:ext uri="{FF2B5EF4-FFF2-40B4-BE49-F238E27FC236}">
                <a16:creationId xmlns:a16="http://schemas.microsoft.com/office/drawing/2014/main" id="{89C1FAF6-50C1-A690-DE41-5FD9E672D21D}"/>
              </a:ext>
            </a:extLst>
          </p:cNvPr>
          <p:cNvSpPr>
            <a:spLocks noGrp="1"/>
          </p:cNvSpPr>
          <p:nvPr>
            <p:ph sz="quarter" idx="13"/>
          </p:nvPr>
        </p:nvSpPr>
        <p:spPr>
          <a:xfrm>
            <a:off x="558800" y="1143000"/>
            <a:ext cx="6945243" cy="5334000"/>
          </a:xfrm>
        </p:spPr>
        <p:txBody>
          <a:bodyPr/>
          <a:lstStyle/>
          <a:p>
            <a:r>
              <a:rPr lang="en-US">
                <a:latin typeface="Arial"/>
                <a:ea typeface="Tahoma"/>
                <a:cs typeface="Tahoma"/>
              </a:rPr>
              <a:t>10+ New Disinformation Scenarios</a:t>
            </a:r>
            <a:endParaRPr lang="en-US"/>
          </a:p>
          <a:p>
            <a:pPr lvl="1"/>
            <a:r>
              <a:rPr lang="en-US">
                <a:latin typeface="Arial"/>
              </a:rPr>
              <a:t>Analysis of new Ukraine War scenarios impact in UK</a:t>
            </a:r>
          </a:p>
          <a:p>
            <a:pPr lvl="1"/>
            <a:r>
              <a:rPr lang="en-US">
                <a:latin typeface="Arial"/>
              </a:rPr>
              <a:t>Are there hidden influencers (George Galloway) also in the Ukraine War disinformation? </a:t>
            </a:r>
          </a:p>
          <a:p>
            <a:pPr lvl="1"/>
            <a:r>
              <a:rPr lang="en-US">
                <a:latin typeface="Arial"/>
              </a:rPr>
              <a:t>Are the influence pathways similar?</a:t>
            </a:r>
          </a:p>
          <a:p>
            <a:pPr lvl="1"/>
            <a:r>
              <a:rPr lang="en-US">
                <a:latin typeface="Arial"/>
              </a:rPr>
              <a:t>Are the top influencers similar?</a:t>
            </a:r>
          </a:p>
          <a:p>
            <a:r>
              <a:rPr lang="en-US">
                <a:latin typeface="Arial"/>
                <a:ea typeface="Tahoma"/>
                <a:cs typeface="Tahoma"/>
              </a:rPr>
              <a:t>Assassination/Assassination Attempts Scenarios</a:t>
            </a:r>
          </a:p>
          <a:p>
            <a:pPr lvl="1"/>
            <a:r>
              <a:rPr lang="en-US">
                <a:latin typeface="Arial"/>
              </a:rPr>
              <a:t>Alexei Navalny, Jamal Khashoggi, Kobe Bryant (control)</a:t>
            </a:r>
          </a:p>
          <a:p>
            <a:pPr lvl="1"/>
            <a:r>
              <a:rPr lang="en-US">
                <a:latin typeface="Arial"/>
              </a:rPr>
              <a:t>How do other assassinations pathways compare?</a:t>
            </a:r>
          </a:p>
          <a:p>
            <a:pPr lvl="1"/>
            <a:r>
              <a:rPr lang="en-US">
                <a:latin typeface="Arial"/>
              </a:rPr>
              <a:t>How Skripal case compare to a non-assassination data (Kobe)</a:t>
            </a:r>
          </a:p>
          <a:p>
            <a:pPr lvl="1"/>
            <a:r>
              <a:rPr lang="en-US">
                <a:latin typeface="Arial"/>
              </a:rPr>
              <a:t>Do the networks/pathways look similar for the Skripal case?</a:t>
            </a:r>
          </a:p>
          <a:p>
            <a:r>
              <a:rPr lang="en-US">
                <a:latin typeface="Arial"/>
              </a:rPr>
              <a:t>Climate Change Scenarios</a:t>
            </a:r>
          </a:p>
          <a:p>
            <a:pPr lvl="1"/>
            <a:endParaRPr lang="en-US">
              <a:latin typeface="Arial"/>
            </a:endParaRPr>
          </a:p>
          <a:p>
            <a:endParaRPr lang="en-US">
              <a:latin typeface="Arial"/>
            </a:endParaRPr>
          </a:p>
        </p:txBody>
      </p:sp>
      <p:sp>
        <p:nvSpPr>
          <p:cNvPr id="4" name="Title 3">
            <a:extLst>
              <a:ext uri="{FF2B5EF4-FFF2-40B4-BE49-F238E27FC236}">
                <a16:creationId xmlns:a16="http://schemas.microsoft.com/office/drawing/2014/main" id="{6C81E832-3483-D113-BB6C-2CA77A121FBB}"/>
              </a:ext>
            </a:extLst>
          </p:cNvPr>
          <p:cNvSpPr>
            <a:spLocks noGrp="1"/>
          </p:cNvSpPr>
          <p:nvPr>
            <p:ph type="ctrTitle"/>
          </p:nvPr>
        </p:nvSpPr>
        <p:spPr/>
        <p:txBody>
          <a:bodyPr>
            <a:normAutofit/>
          </a:bodyPr>
          <a:lstStyle/>
          <a:p>
            <a:r>
              <a:rPr lang="en-US" sz="2200">
                <a:latin typeface="Arial"/>
                <a:ea typeface="Tahoma"/>
                <a:cs typeface="Tahoma"/>
              </a:rPr>
              <a:t>1. Generalizability Questions: Compare and Contrasts</a:t>
            </a:r>
          </a:p>
        </p:txBody>
      </p:sp>
      <p:pic>
        <p:nvPicPr>
          <p:cNvPr id="7" name="Picture 6">
            <a:extLst>
              <a:ext uri="{FF2B5EF4-FFF2-40B4-BE49-F238E27FC236}">
                <a16:creationId xmlns:a16="http://schemas.microsoft.com/office/drawing/2014/main" id="{A8AAC2EB-D02E-AEC9-5682-D7EB57A63201}"/>
              </a:ext>
            </a:extLst>
          </p:cNvPr>
          <p:cNvPicPr>
            <a:picLocks noChangeAspect="1"/>
          </p:cNvPicPr>
          <p:nvPr/>
        </p:nvPicPr>
        <p:blipFill>
          <a:blip r:embed="rId2"/>
          <a:stretch>
            <a:fillRect/>
          </a:stretch>
        </p:blipFill>
        <p:spPr>
          <a:xfrm>
            <a:off x="7977256" y="1615496"/>
            <a:ext cx="3054401" cy="1714073"/>
          </a:xfrm>
          <a:prstGeom prst="rect">
            <a:avLst/>
          </a:prstGeom>
        </p:spPr>
      </p:pic>
      <p:pic>
        <p:nvPicPr>
          <p:cNvPr id="8" name="Picture 7">
            <a:extLst>
              <a:ext uri="{FF2B5EF4-FFF2-40B4-BE49-F238E27FC236}">
                <a16:creationId xmlns:a16="http://schemas.microsoft.com/office/drawing/2014/main" id="{BDE3B896-304A-208D-3405-5B6DFDF6FE33}"/>
              </a:ext>
            </a:extLst>
          </p:cNvPr>
          <p:cNvPicPr>
            <a:picLocks noChangeAspect="1"/>
          </p:cNvPicPr>
          <p:nvPr/>
        </p:nvPicPr>
        <p:blipFill>
          <a:blip r:embed="rId3"/>
          <a:stretch>
            <a:fillRect/>
          </a:stretch>
        </p:blipFill>
        <p:spPr>
          <a:xfrm>
            <a:off x="7483333" y="3784998"/>
            <a:ext cx="1903285" cy="1188549"/>
          </a:xfrm>
          <a:prstGeom prst="rect">
            <a:avLst/>
          </a:prstGeom>
        </p:spPr>
      </p:pic>
      <p:pic>
        <p:nvPicPr>
          <p:cNvPr id="9" name="Picture 8">
            <a:extLst>
              <a:ext uri="{FF2B5EF4-FFF2-40B4-BE49-F238E27FC236}">
                <a16:creationId xmlns:a16="http://schemas.microsoft.com/office/drawing/2014/main" id="{6434CA4E-D5E3-F08E-1531-DFDC97B2ACD0}"/>
              </a:ext>
            </a:extLst>
          </p:cNvPr>
          <p:cNvPicPr>
            <a:picLocks noChangeAspect="1"/>
          </p:cNvPicPr>
          <p:nvPr/>
        </p:nvPicPr>
        <p:blipFill>
          <a:blip r:embed="rId4"/>
          <a:stretch>
            <a:fillRect/>
          </a:stretch>
        </p:blipFill>
        <p:spPr>
          <a:xfrm>
            <a:off x="9638204" y="3783402"/>
            <a:ext cx="1815489" cy="1210326"/>
          </a:xfrm>
          <a:prstGeom prst="rect">
            <a:avLst/>
          </a:prstGeom>
        </p:spPr>
      </p:pic>
    </p:spTree>
    <p:extLst>
      <p:ext uri="{BB962C8B-B14F-4D97-AF65-F5344CB8AC3E}">
        <p14:creationId xmlns:p14="http://schemas.microsoft.com/office/powerpoint/2010/main" val="54449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47611-0C8A-5774-4C7D-9640DAD35C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 name="Title 3">
            <a:extLst>
              <a:ext uri="{FF2B5EF4-FFF2-40B4-BE49-F238E27FC236}">
                <a16:creationId xmlns:a16="http://schemas.microsoft.com/office/drawing/2014/main" id="{47477D4B-67D2-B5B1-AE9B-68023EFB80D3}"/>
              </a:ext>
            </a:extLst>
          </p:cNvPr>
          <p:cNvSpPr>
            <a:spLocks noGrp="1"/>
          </p:cNvSpPr>
          <p:nvPr>
            <p:ph type="ctrTitle"/>
          </p:nvPr>
        </p:nvSpPr>
        <p:spPr/>
        <p:txBody>
          <a:bodyPr>
            <a:normAutofit/>
          </a:bodyPr>
          <a:lstStyle/>
          <a:p>
            <a:r>
              <a:rPr lang="en-US" sz="2200" dirty="0">
                <a:solidFill>
                  <a:srgbClr val="000000"/>
                </a:solidFill>
                <a:latin typeface="+mj-lt"/>
                <a:ea typeface="Lato"/>
                <a:cs typeface="Lato"/>
                <a:sym typeface="Lato"/>
              </a:rPr>
              <a:t>RC1</a:t>
            </a:r>
            <a:endParaRPr lang="en-US" sz="2200" dirty="0">
              <a:latin typeface="+mj-lt"/>
            </a:endParaRPr>
          </a:p>
        </p:txBody>
      </p:sp>
    </p:spTree>
    <p:extLst>
      <p:ext uri="{BB962C8B-B14F-4D97-AF65-F5344CB8AC3E}">
        <p14:creationId xmlns:p14="http://schemas.microsoft.com/office/powerpoint/2010/main" val="335533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47611-0C8A-5774-4C7D-9640DAD35C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 name="Text Placeholder 2">
            <a:extLst>
              <a:ext uri="{FF2B5EF4-FFF2-40B4-BE49-F238E27FC236}">
                <a16:creationId xmlns:a16="http://schemas.microsoft.com/office/drawing/2014/main" id="{F2E4584D-83F1-2F78-E615-FA56A41B1914}"/>
              </a:ext>
            </a:extLst>
          </p:cNvPr>
          <p:cNvSpPr>
            <a:spLocks noGrp="1"/>
          </p:cNvSpPr>
          <p:nvPr>
            <p:ph type="body" idx="1"/>
          </p:nvPr>
        </p:nvSpPr>
        <p:spPr/>
        <p:txBody>
          <a:bodyPr/>
          <a:lstStyle/>
          <a:p>
            <a:endParaRPr lang="en-US" dirty="0">
              <a:latin typeface="+mj-lt"/>
            </a:endParaRPr>
          </a:p>
          <a:p>
            <a:endParaRPr lang="en-US" dirty="0">
              <a:latin typeface="+mj-lt"/>
            </a:endParaRPr>
          </a:p>
        </p:txBody>
      </p:sp>
      <p:sp>
        <p:nvSpPr>
          <p:cNvPr id="4" name="Title 3">
            <a:extLst>
              <a:ext uri="{FF2B5EF4-FFF2-40B4-BE49-F238E27FC236}">
                <a16:creationId xmlns:a16="http://schemas.microsoft.com/office/drawing/2014/main" id="{47477D4B-67D2-B5B1-AE9B-68023EFB80D3}"/>
              </a:ext>
            </a:extLst>
          </p:cNvPr>
          <p:cNvSpPr>
            <a:spLocks noGrp="1"/>
          </p:cNvSpPr>
          <p:nvPr>
            <p:ph type="ctrTitle"/>
          </p:nvPr>
        </p:nvSpPr>
        <p:spPr/>
        <p:txBody>
          <a:bodyPr>
            <a:normAutofit/>
          </a:bodyPr>
          <a:lstStyle/>
          <a:p>
            <a:r>
              <a:rPr lang="en-US" sz="2200" dirty="0">
                <a:solidFill>
                  <a:srgbClr val="000000"/>
                </a:solidFill>
                <a:latin typeface="+mj-lt"/>
                <a:ea typeface="Lato"/>
                <a:cs typeface="Arial"/>
                <a:sym typeface="Lato"/>
              </a:rPr>
              <a:t>RC1</a:t>
            </a:r>
            <a:endParaRPr lang="en-US" sz="2200" dirty="0">
              <a:latin typeface="+mj-lt"/>
            </a:endParaRPr>
          </a:p>
        </p:txBody>
      </p:sp>
    </p:spTree>
    <p:extLst>
      <p:ext uri="{BB962C8B-B14F-4D97-AF65-F5344CB8AC3E}">
        <p14:creationId xmlns:p14="http://schemas.microsoft.com/office/powerpoint/2010/main" val="9106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15EF96-0FDF-83E8-9479-5B63DC4EDC3E}"/>
              </a:ext>
            </a:extLst>
          </p:cNvPr>
          <p:cNvSpPr>
            <a:spLocks noGrp="1"/>
          </p:cNvSpPr>
          <p:nvPr>
            <p:ph type="sldNum" sz="quarter" idx="11"/>
          </p:nvPr>
        </p:nvSpPr>
        <p:spPr/>
        <p:txBody>
          <a:bodyPr/>
          <a:lstStyle/>
          <a:p>
            <a:pPr>
              <a:defRPr/>
            </a:pPr>
            <a:fld id="{231CC523-8BC6-4921-807A-66BD262F34AB}" type="slidenum">
              <a:rPr lang="en-US" smtClean="0"/>
              <a:pPr>
                <a:defRPr/>
              </a:pPr>
              <a:t>8</a:t>
            </a:fld>
            <a:endParaRPr lang="en-US"/>
          </a:p>
        </p:txBody>
      </p:sp>
      <p:sp>
        <p:nvSpPr>
          <p:cNvPr id="3" name="Content Placeholder 2">
            <a:extLst>
              <a:ext uri="{FF2B5EF4-FFF2-40B4-BE49-F238E27FC236}">
                <a16:creationId xmlns:a16="http://schemas.microsoft.com/office/drawing/2014/main" id="{46B3E440-9CC8-89A9-E283-8B91C2004D77}"/>
              </a:ext>
            </a:extLst>
          </p:cNvPr>
          <p:cNvSpPr>
            <a:spLocks noGrp="1"/>
          </p:cNvSpPr>
          <p:nvPr>
            <p:ph sz="quarter" idx="13"/>
          </p:nvPr>
        </p:nvSpPr>
        <p:spPr>
          <a:xfrm>
            <a:off x="5284830" y="1143000"/>
            <a:ext cx="6348369" cy="5334000"/>
          </a:xfrm>
        </p:spPr>
        <p:txBody>
          <a:bodyPr/>
          <a:lstStyle/>
          <a:p>
            <a:r>
              <a:rPr lang="en-US">
                <a:latin typeface="Arial"/>
                <a:ea typeface="Tahoma"/>
                <a:cs typeface="Tahoma"/>
              </a:rPr>
              <a:t>Credibility Crossover, Audience Crossover, Double Crossover, Echo Chambers in relation with audience volume</a:t>
            </a:r>
          </a:p>
          <a:p>
            <a:r>
              <a:rPr lang="en-US">
                <a:latin typeface="Arial"/>
                <a:ea typeface="Tahoma"/>
                <a:cs typeface="Tahoma"/>
              </a:rPr>
              <a:t>Do credibility and audience crossovers have common characteristics across scenarios for disinformation? Are those different from non-disinformation scenarios?</a:t>
            </a:r>
          </a:p>
          <a:p>
            <a:r>
              <a:rPr lang="en-US">
                <a:latin typeface="Arial"/>
                <a:ea typeface="Tahoma"/>
                <a:cs typeface="Tahoma"/>
              </a:rPr>
              <a:t>How about influence echo chambers? </a:t>
            </a:r>
          </a:p>
          <a:p>
            <a:r>
              <a:rPr lang="en-US">
                <a:latin typeface="Arial"/>
                <a:ea typeface="Tahoma"/>
                <a:cs typeface="Tahoma"/>
              </a:rPr>
              <a:t>Would the top influencers and controversial authors defined in the Skripal incident re-emerge again in the Ukraine war influence operations? Would we find the same influence dynamics we discovered during the Skripal case?</a:t>
            </a:r>
          </a:p>
          <a:p>
            <a:r>
              <a:rPr lang="en-US">
                <a:latin typeface="Arial"/>
                <a:ea typeface="Tahoma"/>
                <a:cs typeface="Tahoma"/>
              </a:rPr>
              <a:t>Will Craig Murray be the personnel who is critical to the success of the Russian media influence operation for the Ukraine war narrative as he was for the Skripal? Or who else? How would they compare?</a:t>
            </a:r>
          </a:p>
          <a:p>
            <a:r>
              <a:rPr lang="en-US">
                <a:latin typeface="Arial"/>
                <a:ea typeface="Tahoma"/>
                <a:cs typeface="Tahoma"/>
              </a:rPr>
              <a:t>Under what conditions and when do crossover/echo chambers occur? Relationship with void?</a:t>
            </a:r>
          </a:p>
          <a:p>
            <a:endParaRPr lang="en-US">
              <a:latin typeface="Arial"/>
            </a:endParaRPr>
          </a:p>
          <a:p>
            <a:endParaRPr lang="en-US">
              <a:latin typeface="Arial"/>
            </a:endParaRPr>
          </a:p>
        </p:txBody>
      </p:sp>
      <p:sp>
        <p:nvSpPr>
          <p:cNvPr id="4" name="Title 3">
            <a:extLst>
              <a:ext uri="{FF2B5EF4-FFF2-40B4-BE49-F238E27FC236}">
                <a16:creationId xmlns:a16="http://schemas.microsoft.com/office/drawing/2014/main" id="{F1CE4AF6-9243-EABC-C389-903B47589D36}"/>
              </a:ext>
            </a:extLst>
          </p:cNvPr>
          <p:cNvSpPr>
            <a:spLocks noGrp="1"/>
          </p:cNvSpPr>
          <p:nvPr>
            <p:ph type="ctrTitle"/>
          </p:nvPr>
        </p:nvSpPr>
        <p:spPr/>
        <p:txBody>
          <a:bodyPr>
            <a:normAutofit/>
          </a:bodyPr>
          <a:lstStyle/>
          <a:p>
            <a:r>
              <a:rPr lang="en-US" sz="2200">
                <a:latin typeface="Arial"/>
                <a:ea typeface="Tahoma"/>
                <a:cs typeface="Tahoma"/>
              </a:rPr>
              <a:t>2. Influence Relationships: Crossovers and Eco Chambers, Audience</a:t>
            </a:r>
          </a:p>
        </p:txBody>
      </p:sp>
      <p:pic>
        <p:nvPicPr>
          <p:cNvPr id="1026" name="Picture 2">
            <a:extLst>
              <a:ext uri="{FF2B5EF4-FFF2-40B4-BE49-F238E27FC236}">
                <a16:creationId xmlns:a16="http://schemas.microsoft.com/office/drawing/2014/main" id="{9BEB02BC-6DB1-3A63-F00C-C7954098E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569" y="4131016"/>
            <a:ext cx="1409700" cy="1435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87B6D3C-42D1-888F-7822-FF0AD1BCA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824" y="4204374"/>
            <a:ext cx="1371600" cy="1384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F6E26C7-FFFA-A1B1-7D7D-6B23ECB82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835" y="4159746"/>
            <a:ext cx="1308100" cy="1384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D4533D6-5A46-21DD-AFC2-F41F5C9AEC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125" y="5416313"/>
            <a:ext cx="1473200" cy="1320800"/>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Arrow Connector 58">
            <a:extLst>
              <a:ext uri="{FF2B5EF4-FFF2-40B4-BE49-F238E27FC236}">
                <a16:creationId xmlns:a16="http://schemas.microsoft.com/office/drawing/2014/main" id="{DFB8D882-C76F-CE91-81C4-E8F575F6042C}"/>
              </a:ext>
            </a:extLst>
          </p:cNvPr>
          <p:cNvCxnSpPr>
            <a:cxnSpLocks/>
          </p:cNvCxnSpPr>
          <p:nvPr/>
        </p:nvCxnSpPr>
        <p:spPr bwMode="auto">
          <a:xfrm flipH="1">
            <a:off x="516269" y="3620419"/>
            <a:ext cx="1011176" cy="933446"/>
          </a:xfrm>
          <a:prstGeom prst="straightConnector1">
            <a:avLst/>
          </a:prstGeom>
          <a:noFill/>
          <a:ln w="22225">
            <a:solidFill>
              <a:srgbClr val="FF0000"/>
            </a:solidFill>
            <a:prstDash val="sysDash"/>
            <a:round/>
            <a:headEnd type="triangle"/>
            <a:tailEnd type="triangle"/>
          </a:ln>
          <a:extLst>
            <a:ext uri="{909E8E84-426E-40DD-AFC4-6F175D3DCCD1}">
              <a14:hiddenFill xmlns:a14="http://schemas.microsoft.com/office/drawing/2010/main">
                <a:noFill/>
              </a14:hiddenFill>
            </a:ext>
          </a:extLst>
        </p:spPr>
      </p:cxnSp>
      <p:sp>
        <p:nvSpPr>
          <p:cNvPr id="60" name="TextBox 59">
            <a:extLst>
              <a:ext uri="{FF2B5EF4-FFF2-40B4-BE49-F238E27FC236}">
                <a16:creationId xmlns:a16="http://schemas.microsoft.com/office/drawing/2014/main" id="{47143435-2745-F41B-7600-89AA3559B84F}"/>
              </a:ext>
            </a:extLst>
          </p:cNvPr>
          <p:cNvSpPr txBox="1"/>
          <p:nvPr/>
        </p:nvSpPr>
        <p:spPr>
          <a:xfrm rot="19081519">
            <a:off x="132618" y="3413444"/>
            <a:ext cx="1285007" cy="738664"/>
          </a:xfrm>
          <a:prstGeom prst="rect">
            <a:avLst/>
          </a:prstGeom>
          <a:noFill/>
        </p:spPr>
        <p:txBody>
          <a:bodyPr wrap="square" rtlCol="0">
            <a:spAutoFit/>
          </a:bodyPr>
          <a:lstStyle/>
          <a:p>
            <a:r>
              <a:rPr lang="en-US" b="1" i="1">
                <a:solidFill>
                  <a:srgbClr val="FF0000"/>
                </a:solidFill>
              </a:rPr>
              <a:t>Online discussion audience</a:t>
            </a:r>
          </a:p>
        </p:txBody>
      </p:sp>
      <p:cxnSp>
        <p:nvCxnSpPr>
          <p:cNvPr id="63" name="Straight Arrow Connector 62">
            <a:extLst>
              <a:ext uri="{FF2B5EF4-FFF2-40B4-BE49-F238E27FC236}">
                <a16:creationId xmlns:a16="http://schemas.microsoft.com/office/drawing/2014/main" id="{C0C34E68-6162-2F3D-D521-0042F98C43A5}"/>
              </a:ext>
            </a:extLst>
          </p:cNvPr>
          <p:cNvCxnSpPr>
            <a:cxnSpLocks/>
            <a:endCxn id="1031" idx="1"/>
          </p:cNvCxnSpPr>
          <p:nvPr/>
        </p:nvCxnSpPr>
        <p:spPr bwMode="auto">
          <a:xfrm flipV="1">
            <a:off x="3080786" y="913798"/>
            <a:ext cx="0" cy="2676227"/>
          </a:xfrm>
          <a:prstGeom prst="straightConnector1">
            <a:avLst/>
          </a:prstGeom>
          <a:noFill/>
          <a:ln w="12700">
            <a:solidFill>
              <a:schemeClr val="tx1"/>
            </a:solidFill>
            <a:prstDash val="solid"/>
            <a:round/>
            <a:headEnd type="triangle"/>
            <a:tailEnd type="triangle"/>
          </a:ln>
          <a:extLst>
            <a:ext uri="{909E8E84-426E-40DD-AFC4-6F175D3DCCD1}">
              <a14:hiddenFill xmlns:a14="http://schemas.microsoft.com/office/drawing/2010/main">
                <a:noFill/>
              </a14:hiddenFill>
            </a:ext>
          </a:extLst>
        </p:spPr>
      </p:cxnSp>
      <p:cxnSp>
        <p:nvCxnSpPr>
          <p:cNvPr id="1024" name="Straight Arrow Connector 1023">
            <a:extLst>
              <a:ext uri="{FF2B5EF4-FFF2-40B4-BE49-F238E27FC236}">
                <a16:creationId xmlns:a16="http://schemas.microsoft.com/office/drawing/2014/main" id="{4E67BDE1-DEBC-4521-FB8C-A79804FA9DB3}"/>
              </a:ext>
            </a:extLst>
          </p:cNvPr>
          <p:cNvCxnSpPr>
            <a:cxnSpLocks/>
          </p:cNvCxnSpPr>
          <p:nvPr/>
        </p:nvCxnSpPr>
        <p:spPr bwMode="auto">
          <a:xfrm>
            <a:off x="1709691" y="2241719"/>
            <a:ext cx="2960928" cy="75"/>
          </a:xfrm>
          <a:prstGeom prst="straightConnector1">
            <a:avLst/>
          </a:prstGeom>
          <a:noFill/>
          <a:ln w="9525">
            <a:solidFill>
              <a:schemeClr val="tx1"/>
            </a:solidFill>
            <a:prstDash val="solid"/>
            <a:round/>
            <a:headEnd type="triangle"/>
            <a:tailEnd type="triangle"/>
          </a:ln>
          <a:extLst>
            <a:ext uri="{909E8E84-426E-40DD-AFC4-6F175D3DCCD1}">
              <a14:hiddenFill xmlns:a14="http://schemas.microsoft.com/office/drawing/2010/main">
                <a:noFill/>
              </a14:hiddenFill>
            </a:ext>
          </a:extLst>
        </p:spPr>
      </p:cxnSp>
      <p:sp>
        <p:nvSpPr>
          <p:cNvPr id="1025" name="TextBox 1024">
            <a:extLst>
              <a:ext uri="{FF2B5EF4-FFF2-40B4-BE49-F238E27FC236}">
                <a16:creationId xmlns:a16="http://schemas.microsoft.com/office/drawing/2014/main" id="{1C469450-6680-0377-DB3C-A7F7DF029C6A}"/>
              </a:ext>
            </a:extLst>
          </p:cNvPr>
          <p:cNvSpPr txBox="1"/>
          <p:nvPr/>
        </p:nvSpPr>
        <p:spPr>
          <a:xfrm>
            <a:off x="1709691" y="1977882"/>
            <a:ext cx="615874" cy="276999"/>
          </a:xfrm>
          <a:prstGeom prst="rect">
            <a:avLst/>
          </a:prstGeom>
          <a:noFill/>
        </p:spPr>
        <p:txBody>
          <a:bodyPr wrap="none" rtlCol="0">
            <a:spAutoFit/>
          </a:bodyPr>
          <a:lstStyle/>
          <a:p>
            <a:r>
              <a:rPr lang="en-US" sz="1200">
                <a:latin typeface="Britannic Bold" panose="020B0903060703020204" pitchFamily="34" charset="77"/>
              </a:rPr>
              <a:t>Fringe</a:t>
            </a:r>
          </a:p>
        </p:txBody>
      </p:sp>
      <p:sp>
        <p:nvSpPr>
          <p:cNvPr id="1027" name="TextBox 1026">
            <a:extLst>
              <a:ext uri="{FF2B5EF4-FFF2-40B4-BE49-F238E27FC236}">
                <a16:creationId xmlns:a16="http://schemas.microsoft.com/office/drawing/2014/main" id="{931DFEB4-D175-9A43-25AB-5F2508244C64}"/>
              </a:ext>
            </a:extLst>
          </p:cNvPr>
          <p:cNvSpPr txBox="1"/>
          <p:nvPr/>
        </p:nvSpPr>
        <p:spPr>
          <a:xfrm>
            <a:off x="3718926" y="1977882"/>
            <a:ext cx="984565" cy="276999"/>
          </a:xfrm>
          <a:prstGeom prst="rect">
            <a:avLst/>
          </a:prstGeom>
          <a:noFill/>
        </p:spPr>
        <p:txBody>
          <a:bodyPr wrap="none" rtlCol="0">
            <a:spAutoFit/>
          </a:bodyPr>
          <a:lstStyle/>
          <a:p>
            <a:r>
              <a:rPr lang="en-US" sz="1200">
                <a:latin typeface="Britannic Bold" panose="020B0903060703020204" pitchFamily="34" charset="77"/>
              </a:rPr>
              <a:t>Mainstream</a:t>
            </a:r>
          </a:p>
        </p:txBody>
      </p:sp>
      <p:sp>
        <p:nvSpPr>
          <p:cNvPr id="1029" name="TextBox 1028">
            <a:extLst>
              <a:ext uri="{FF2B5EF4-FFF2-40B4-BE49-F238E27FC236}">
                <a16:creationId xmlns:a16="http://schemas.microsoft.com/office/drawing/2014/main" id="{6A841378-F116-74FA-40F9-AD718416595D}"/>
              </a:ext>
            </a:extLst>
          </p:cNvPr>
          <p:cNvSpPr txBox="1"/>
          <p:nvPr/>
        </p:nvSpPr>
        <p:spPr>
          <a:xfrm>
            <a:off x="3075798" y="3282064"/>
            <a:ext cx="1146468" cy="276999"/>
          </a:xfrm>
          <a:prstGeom prst="rect">
            <a:avLst/>
          </a:prstGeom>
          <a:noFill/>
        </p:spPr>
        <p:txBody>
          <a:bodyPr wrap="none" rtlCol="0">
            <a:spAutoFit/>
          </a:bodyPr>
          <a:lstStyle/>
          <a:p>
            <a:r>
              <a:rPr lang="en-US" sz="1200">
                <a:latin typeface="Britannic Bold" panose="020B0903060703020204" pitchFamily="34" charset="77"/>
              </a:rPr>
              <a:t>Untrustworthy</a:t>
            </a:r>
          </a:p>
        </p:txBody>
      </p:sp>
      <p:sp>
        <p:nvSpPr>
          <p:cNvPr id="1031" name="TextBox 1030">
            <a:extLst>
              <a:ext uri="{FF2B5EF4-FFF2-40B4-BE49-F238E27FC236}">
                <a16:creationId xmlns:a16="http://schemas.microsoft.com/office/drawing/2014/main" id="{44899E56-9BBC-C829-CAA6-B83659172677}"/>
              </a:ext>
            </a:extLst>
          </p:cNvPr>
          <p:cNvSpPr txBox="1"/>
          <p:nvPr/>
        </p:nvSpPr>
        <p:spPr>
          <a:xfrm>
            <a:off x="3080786" y="775298"/>
            <a:ext cx="997389" cy="276999"/>
          </a:xfrm>
          <a:prstGeom prst="rect">
            <a:avLst/>
          </a:prstGeom>
          <a:noFill/>
        </p:spPr>
        <p:txBody>
          <a:bodyPr wrap="none" rtlCol="0">
            <a:spAutoFit/>
          </a:bodyPr>
          <a:lstStyle/>
          <a:p>
            <a:r>
              <a:rPr lang="en-US" sz="1200">
                <a:latin typeface="Britannic Bold" panose="020B0903060703020204" pitchFamily="34" charset="77"/>
              </a:rPr>
              <a:t>Trustworthy</a:t>
            </a:r>
          </a:p>
        </p:txBody>
      </p:sp>
      <p:sp>
        <p:nvSpPr>
          <p:cNvPr id="1033" name="Oval 1032">
            <a:extLst>
              <a:ext uri="{FF2B5EF4-FFF2-40B4-BE49-F238E27FC236}">
                <a16:creationId xmlns:a16="http://schemas.microsoft.com/office/drawing/2014/main" id="{8BD4D8E4-E7F3-7486-DC64-28F72A42636D}"/>
              </a:ext>
            </a:extLst>
          </p:cNvPr>
          <p:cNvSpPr/>
          <p:nvPr/>
        </p:nvSpPr>
        <p:spPr>
          <a:xfrm>
            <a:off x="3289189" y="1095835"/>
            <a:ext cx="1161999" cy="914400"/>
          </a:xfrm>
          <a:prstGeom prst="ellipse">
            <a:avLst/>
          </a:prstGeom>
          <a:solidFill>
            <a:schemeClr val="accent1">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TM</a:t>
            </a:r>
          </a:p>
        </p:txBody>
      </p:sp>
      <p:sp>
        <p:nvSpPr>
          <p:cNvPr id="1035" name="Oval 1034">
            <a:extLst>
              <a:ext uri="{FF2B5EF4-FFF2-40B4-BE49-F238E27FC236}">
                <a16:creationId xmlns:a16="http://schemas.microsoft.com/office/drawing/2014/main" id="{F032E4FA-A55C-ABF6-C973-A33C5B712B32}"/>
              </a:ext>
            </a:extLst>
          </p:cNvPr>
          <p:cNvSpPr/>
          <p:nvPr/>
        </p:nvSpPr>
        <p:spPr>
          <a:xfrm>
            <a:off x="3268831" y="2345895"/>
            <a:ext cx="1161999" cy="914400"/>
          </a:xfrm>
          <a:prstGeom prst="ellipse">
            <a:avLst/>
          </a:prstGeom>
          <a:solidFill>
            <a:schemeClr val="accent1">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UM</a:t>
            </a:r>
          </a:p>
        </p:txBody>
      </p:sp>
      <p:sp>
        <p:nvSpPr>
          <p:cNvPr id="1037" name="Oval 1036">
            <a:extLst>
              <a:ext uri="{FF2B5EF4-FFF2-40B4-BE49-F238E27FC236}">
                <a16:creationId xmlns:a16="http://schemas.microsoft.com/office/drawing/2014/main" id="{DADA456D-952D-B8C1-BAF3-AC2D0644C7BF}"/>
              </a:ext>
            </a:extLst>
          </p:cNvPr>
          <p:cNvSpPr/>
          <p:nvPr/>
        </p:nvSpPr>
        <p:spPr>
          <a:xfrm>
            <a:off x="1721088" y="2367664"/>
            <a:ext cx="1161999" cy="914400"/>
          </a:xfrm>
          <a:prstGeom prst="ellipse">
            <a:avLst/>
          </a:prstGeom>
          <a:solidFill>
            <a:schemeClr val="accent1">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UF</a:t>
            </a:r>
          </a:p>
        </p:txBody>
      </p:sp>
      <p:sp>
        <p:nvSpPr>
          <p:cNvPr id="1038" name="Oval 1037">
            <a:extLst>
              <a:ext uri="{FF2B5EF4-FFF2-40B4-BE49-F238E27FC236}">
                <a16:creationId xmlns:a16="http://schemas.microsoft.com/office/drawing/2014/main" id="{E40489DD-EF53-BED7-B3FE-A88C7CCC674A}"/>
              </a:ext>
            </a:extLst>
          </p:cNvPr>
          <p:cNvSpPr/>
          <p:nvPr/>
        </p:nvSpPr>
        <p:spPr>
          <a:xfrm>
            <a:off x="1801712" y="1052891"/>
            <a:ext cx="1161999" cy="914400"/>
          </a:xfrm>
          <a:prstGeom prst="ellipse">
            <a:avLst/>
          </a:prstGeom>
          <a:solidFill>
            <a:schemeClr val="accent1">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TF</a:t>
            </a:r>
          </a:p>
        </p:txBody>
      </p:sp>
      <p:cxnSp>
        <p:nvCxnSpPr>
          <p:cNvPr id="1040" name="Straight Arrow Connector 1039">
            <a:extLst>
              <a:ext uri="{FF2B5EF4-FFF2-40B4-BE49-F238E27FC236}">
                <a16:creationId xmlns:a16="http://schemas.microsoft.com/office/drawing/2014/main" id="{0141B5AE-AC78-0E5E-1C79-B188BF67EEC7}"/>
              </a:ext>
            </a:extLst>
          </p:cNvPr>
          <p:cNvCxnSpPr>
            <a:cxnSpLocks/>
          </p:cNvCxnSpPr>
          <p:nvPr/>
        </p:nvCxnSpPr>
        <p:spPr bwMode="auto">
          <a:xfrm>
            <a:off x="1514981" y="1025225"/>
            <a:ext cx="0" cy="2645693"/>
          </a:xfrm>
          <a:prstGeom prst="straightConnector1">
            <a:avLst/>
          </a:prstGeom>
          <a:noFill/>
          <a:ln w="22225">
            <a:solidFill>
              <a:schemeClr val="bg1">
                <a:lumMod val="50000"/>
              </a:schemeClr>
            </a:solidFill>
            <a:prstDash val="sysDash"/>
            <a:round/>
            <a:headEnd type="triangle"/>
            <a:tailEnd type="triangle"/>
          </a:ln>
          <a:extLst>
            <a:ext uri="{909E8E84-426E-40DD-AFC4-6F175D3DCCD1}">
              <a14:hiddenFill xmlns:a14="http://schemas.microsoft.com/office/drawing/2010/main">
                <a:noFill/>
              </a14:hiddenFill>
            </a:ext>
          </a:extLst>
        </p:spPr>
      </p:cxnSp>
      <p:sp>
        <p:nvSpPr>
          <p:cNvPr id="1041" name="TextBox 1040">
            <a:extLst>
              <a:ext uri="{FF2B5EF4-FFF2-40B4-BE49-F238E27FC236}">
                <a16:creationId xmlns:a16="http://schemas.microsoft.com/office/drawing/2014/main" id="{1C096845-6DF0-AC9A-2CF2-03875F325CBB}"/>
              </a:ext>
            </a:extLst>
          </p:cNvPr>
          <p:cNvSpPr txBox="1"/>
          <p:nvPr/>
        </p:nvSpPr>
        <p:spPr>
          <a:xfrm rot="16200000">
            <a:off x="334927" y="2114312"/>
            <a:ext cx="2016899" cy="307777"/>
          </a:xfrm>
          <a:prstGeom prst="rect">
            <a:avLst/>
          </a:prstGeom>
          <a:noFill/>
        </p:spPr>
        <p:txBody>
          <a:bodyPr wrap="none" rtlCol="0">
            <a:spAutoFit/>
          </a:bodyPr>
          <a:lstStyle/>
          <a:p>
            <a:r>
              <a:rPr lang="en-US" i="1">
                <a:solidFill>
                  <a:schemeClr val="bg2">
                    <a:lumMod val="50000"/>
                  </a:schemeClr>
                </a:solidFill>
              </a:rPr>
              <a:t>News source credibility</a:t>
            </a:r>
          </a:p>
        </p:txBody>
      </p:sp>
      <p:cxnSp>
        <p:nvCxnSpPr>
          <p:cNvPr id="1042" name="Straight Arrow Connector 1041">
            <a:extLst>
              <a:ext uri="{FF2B5EF4-FFF2-40B4-BE49-F238E27FC236}">
                <a16:creationId xmlns:a16="http://schemas.microsoft.com/office/drawing/2014/main" id="{88282EF6-6B8E-E608-2ACB-7D7C3055A813}"/>
              </a:ext>
            </a:extLst>
          </p:cNvPr>
          <p:cNvCxnSpPr>
            <a:cxnSpLocks/>
          </p:cNvCxnSpPr>
          <p:nvPr/>
        </p:nvCxnSpPr>
        <p:spPr bwMode="auto">
          <a:xfrm flipH="1">
            <a:off x="1475594" y="3670918"/>
            <a:ext cx="3074009" cy="0"/>
          </a:xfrm>
          <a:prstGeom prst="straightConnector1">
            <a:avLst/>
          </a:prstGeom>
          <a:noFill/>
          <a:ln w="22225">
            <a:solidFill>
              <a:schemeClr val="bg1">
                <a:lumMod val="50000"/>
              </a:schemeClr>
            </a:solidFill>
            <a:prstDash val="sysDash"/>
            <a:round/>
            <a:headEnd type="triangle"/>
            <a:tailEnd type="triangle"/>
          </a:ln>
          <a:extLst>
            <a:ext uri="{909E8E84-426E-40DD-AFC4-6F175D3DCCD1}">
              <a14:hiddenFill xmlns:a14="http://schemas.microsoft.com/office/drawing/2010/main">
                <a:noFill/>
              </a14:hiddenFill>
            </a:ext>
          </a:extLst>
        </p:spPr>
      </p:cxnSp>
      <p:sp>
        <p:nvSpPr>
          <p:cNvPr id="1043" name="TextBox 1042">
            <a:extLst>
              <a:ext uri="{FF2B5EF4-FFF2-40B4-BE49-F238E27FC236}">
                <a16:creationId xmlns:a16="http://schemas.microsoft.com/office/drawing/2014/main" id="{306E3FB6-16C6-3FC5-5523-C63F00B3F881}"/>
              </a:ext>
            </a:extLst>
          </p:cNvPr>
          <p:cNvSpPr txBox="1"/>
          <p:nvPr/>
        </p:nvSpPr>
        <p:spPr>
          <a:xfrm>
            <a:off x="2137690" y="3715814"/>
            <a:ext cx="1996059" cy="307777"/>
          </a:xfrm>
          <a:prstGeom prst="rect">
            <a:avLst/>
          </a:prstGeom>
          <a:noFill/>
        </p:spPr>
        <p:txBody>
          <a:bodyPr wrap="none" rtlCol="0">
            <a:spAutoFit/>
          </a:bodyPr>
          <a:lstStyle/>
          <a:p>
            <a:r>
              <a:rPr lang="en-US" i="1">
                <a:solidFill>
                  <a:schemeClr val="bg2">
                    <a:lumMod val="50000"/>
                  </a:schemeClr>
                </a:solidFill>
              </a:rPr>
              <a:t>News source audience</a:t>
            </a:r>
          </a:p>
        </p:txBody>
      </p:sp>
      <p:cxnSp>
        <p:nvCxnSpPr>
          <p:cNvPr id="1056" name="Straight Arrow Connector 1055">
            <a:extLst>
              <a:ext uri="{FF2B5EF4-FFF2-40B4-BE49-F238E27FC236}">
                <a16:creationId xmlns:a16="http://schemas.microsoft.com/office/drawing/2014/main" id="{84EB00AD-C2FE-B856-DC10-C62688CAF7EF}"/>
              </a:ext>
            </a:extLst>
          </p:cNvPr>
          <p:cNvCxnSpPr/>
          <p:nvPr/>
        </p:nvCxnSpPr>
        <p:spPr>
          <a:xfrm flipH="1">
            <a:off x="1064543" y="4770155"/>
            <a:ext cx="532225" cy="5004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7" name="Straight Arrow Connector 1056">
            <a:extLst>
              <a:ext uri="{FF2B5EF4-FFF2-40B4-BE49-F238E27FC236}">
                <a16:creationId xmlns:a16="http://schemas.microsoft.com/office/drawing/2014/main" id="{012FDF45-1270-6F92-78A0-61E2FF7049D8}"/>
              </a:ext>
            </a:extLst>
          </p:cNvPr>
          <p:cNvCxnSpPr/>
          <p:nvPr/>
        </p:nvCxnSpPr>
        <p:spPr>
          <a:xfrm flipH="1">
            <a:off x="2402798" y="4805541"/>
            <a:ext cx="532225" cy="5004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8" name="Straight Arrow Connector 1057">
            <a:extLst>
              <a:ext uri="{FF2B5EF4-FFF2-40B4-BE49-F238E27FC236}">
                <a16:creationId xmlns:a16="http://schemas.microsoft.com/office/drawing/2014/main" id="{A0FA0EE1-A6FD-57A5-0453-D134D4C7D8EC}"/>
              </a:ext>
            </a:extLst>
          </p:cNvPr>
          <p:cNvCxnSpPr/>
          <p:nvPr/>
        </p:nvCxnSpPr>
        <p:spPr>
          <a:xfrm flipH="1">
            <a:off x="3790159" y="4794191"/>
            <a:ext cx="532225" cy="5004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433B5961-5E2E-7C6F-9B1B-E23702D3825A}"/>
              </a:ext>
            </a:extLst>
          </p:cNvPr>
          <p:cNvCxnSpPr/>
          <p:nvPr/>
        </p:nvCxnSpPr>
        <p:spPr>
          <a:xfrm flipH="1">
            <a:off x="1662166" y="6052737"/>
            <a:ext cx="532225" cy="5004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22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47611-0C8A-5774-4C7D-9640DAD35C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Text Placeholder 2">
            <a:extLst>
              <a:ext uri="{FF2B5EF4-FFF2-40B4-BE49-F238E27FC236}">
                <a16:creationId xmlns:a16="http://schemas.microsoft.com/office/drawing/2014/main" id="{F2E4584D-83F1-2F78-E615-FA56A41B1914}"/>
              </a:ext>
            </a:extLst>
          </p:cNvPr>
          <p:cNvSpPr>
            <a:spLocks noGrp="1"/>
          </p:cNvSpPr>
          <p:nvPr>
            <p:ph type="body" idx="1"/>
          </p:nvPr>
        </p:nvSpPr>
        <p:spPr/>
        <p:txBody>
          <a:bodyPr/>
          <a:lstStyle/>
          <a:p>
            <a:endParaRPr lang="en-US" dirty="0">
              <a:latin typeface="Arial"/>
            </a:endParaRPr>
          </a:p>
          <a:p>
            <a:endParaRPr lang="en-US" dirty="0">
              <a:latin typeface="Arial"/>
            </a:endParaRPr>
          </a:p>
          <a:p>
            <a:endParaRPr lang="en-US" dirty="0">
              <a:latin typeface="Arial"/>
            </a:endParaRPr>
          </a:p>
        </p:txBody>
      </p:sp>
      <p:sp>
        <p:nvSpPr>
          <p:cNvPr id="4" name="Title 3">
            <a:extLst>
              <a:ext uri="{FF2B5EF4-FFF2-40B4-BE49-F238E27FC236}">
                <a16:creationId xmlns:a16="http://schemas.microsoft.com/office/drawing/2014/main" id="{47477D4B-67D2-B5B1-AE9B-68023EFB80D3}"/>
              </a:ext>
            </a:extLst>
          </p:cNvPr>
          <p:cNvSpPr>
            <a:spLocks noGrp="1"/>
          </p:cNvSpPr>
          <p:nvPr>
            <p:ph type="ctrTitle"/>
          </p:nvPr>
        </p:nvSpPr>
        <p:spPr/>
        <p:txBody>
          <a:bodyPr>
            <a:normAutofit/>
          </a:bodyPr>
          <a:lstStyle/>
          <a:p>
            <a:r>
              <a:rPr lang="en-US" sz="2200" dirty="0">
                <a:solidFill>
                  <a:srgbClr val="000000"/>
                </a:solidFill>
                <a:latin typeface="+mj-lt"/>
                <a:ea typeface="Lato"/>
                <a:cs typeface="Arial"/>
                <a:sym typeface="Lato"/>
              </a:rPr>
              <a:t>RC1</a:t>
            </a:r>
            <a:endParaRPr lang="en-US" sz="2200" dirty="0">
              <a:latin typeface="+mj-lt"/>
            </a:endParaRPr>
          </a:p>
        </p:txBody>
      </p:sp>
    </p:spTree>
    <p:extLst>
      <p:ext uri="{BB962C8B-B14F-4D97-AF65-F5344CB8AC3E}">
        <p14:creationId xmlns:p14="http://schemas.microsoft.com/office/powerpoint/2010/main" val="76728775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2078</Words>
  <Application>Microsoft Office PowerPoint</Application>
  <PresentationFormat>Widescreen</PresentationFormat>
  <Paragraphs>257</Paragraphs>
  <Slides>21</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Calibri</vt:lpstr>
      <vt:lpstr>Times New Roman</vt:lpstr>
      <vt:lpstr>Arial</vt:lpstr>
      <vt:lpstr>Tahoma</vt:lpstr>
      <vt:lpstr>Britannic Bold</vt:lpstr>
      <vt:lpstr>Office Theme</vt:lpstr>
      <vt:lpstr>Office Theme</vt:lpstr>
      <vt:lpstr>MIPs Influence Cascade Ecosystem (ICE): Entropy-based</vt:lpstr>
      <vt:lpstr>Bottom Line Up Front (details in subsequent slides)</vt:lpstr>
      <vt:lpstr>Approach</vt:lpstr>
      <vt:lpstr>Decomposition of top-down questions for influence pathways</vt:lpstr>
      <vt:lpstr>1. Generalizability Questions: Compare and Contrasts</vt:lpstr>
      <vt:lpstr>RC1</vt:lpstr>
      <vt:lpstr>RC1</vt:lpstr>
      <vt:lpstr>2. Influence Relationships: Crossovers and Eco Chambers, Audience</vt:lpstr>
      <vt:lpstr>RC1</vt:lpstr>
      <vt:lpstr>RC1</vt:lpstr>
      <vt:lpstr>RC2</vt:lpstr>
      <vt:lpstr>RC2</vt:lpstr>
      <vt:lpstr>RC2</vt:lpstr>
      <vt:lpstr>RC3</vt:lpstr>
      <vt:lpstr>3. Synthetic Data Generator, Pathway Identification and Prediction, ML</vt:lpstr>
      <vt:lpstr>RC4</vt:lpstr>
      <vt:lpstr>Schedule</vt:lpstr>
      <vt:lpstr>Products and Publications</vt:lpstr>
      <vt:lpstr>Products and Publications</vt:lpstr>
      <vt:lpstr>Events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MIPs Influence Cascade Ecosystem (ICE): Entropy-based</dc:title>
  <dc:creator>Kettler, Brian</dc:creator>
  <cp:lastModifiedBy>Sina Abdidizaji</cp:lastModifiedBy>
  <cp:revision>7</cp:revision>
  <cp:lastPrinted>2023-04-11T18:20:06Z</cp:lastPrinted>
  <dcterms:created xsi:type="dcterms:W3CDTF">2021-07-14T01:14:18Z</dcterms:created>
  <dcterms:modified xsi:type="dcterms:W3CDTF">2023-11-08T21:36:33Z</dcterms:modified>
</cp:coreProperties>
</file>