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02" r:id="rId2"/>
    <p:sldId id="258" r:id="rId3"/>
    <p:sldId id="703" r:id="rId4"/>
    <p:sldId id="705" r:id="rId5"/>
    <p:sldId id="704" r:id="rId6"/>
    <p:sldId id="706" r:id="rId7"/>
    <p:sldId id="707" r:id="rId8"/>
    <p:sldId id="70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50000" autoAdjust="0"/>
  </p:normalViewPr>
  <p:slideViewPr>
    <p:cSldViewPr>
      <p:cViewPr varScale="1">
        <p:scale>
          <a:sx n="106" d="100"/>
          <a:sy n="106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Preliminary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  <a:r>
              <a:rPr lang="en-US" baseline="0"/>
              <a:t> P Values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0.00E+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0.52152088200000002</c:v>
                </c:pt>
                <c:pt idx="1">
                  <c:v>0.59305650700000001</c:v>
                </c:pt>
                <c:pt idx="2">
                  <c:v>0.62236026700000002</c:v>
                </c:pt>
                <c:pt idx="3">
                  <c:v>0.48063931300000001</c:v>
                </c:pt>
                <c:pt idx="4" formatCode="0.00E+00">
                  <c:v>0.55800000000000005</c:v>
                </c:pt>
                <c:pt idx="5" formatCode="0.00E+00">
                  <c:v>0.443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1D-4F9C-8DD9-5E0B0061089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80719679"/>
        <c:axId val="359920127"/>
      </c:lineChart>
      <c:catAx>
        <c:axId val="138071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</a:t>
                </a:r>
                <a:r>
                  <a:rPr lang="en-US" baseline="0"/>
                  <a:t> order Relationships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20127"/>
        <c:crosses val="autoZero"/>
        <c:auto val="1"/>
        <c:lblAlgn val="ctr"/>
        <c:lblOffset val="100"/>
        <c:noMultiLvlLbl val="0"/>
      </c:catAx>
      <c:valAx>
        <c:axId val="35992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71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lang="en-US" sz="1200" b="0" i="0" u="none" strike="noStrike" cap="none">
              <a:solidFill>
                <a:srgbClr val="A5A5A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887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99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12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9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48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69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Content">
  <p:cSld name="Title_and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>
            <a:spLocks noGrp="1"/>
          </p:cNvSpPr>
          <p:nvPr>
            <p:ph type="ftr" idx="11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4191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>
                <a:latin typeface="Tahoma"/>
                <a:ea typeface="Tahoma"/>
                <a:cs typeface="Tahoma"/>
                <a:sym typeface="Tahoma"/>
              </a:defRPr>
            </a:lvl1pPr>
            <a:lvl2pPr marL="685800" lvl="1" indent="-24765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/>
            </a:lvl2pPr>
            <a:lvl3pPr marL="1028700" lvl="2" indent="-238125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050"/>
            </a:lvl3pPr>
            <a:lvl4pPr marL="1371600" lvl="3" indent="-233363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/>
            </a:lvl4pPr>
            <a:lvl5pPr marL="1714500" lvl="4" indent="-233363" algn="l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ctrTitle"/>
          </p:nvPr>
        </p:nvSpPr>
        <p:spPr>
          <a:xfrm>
            <a:off x="285751" y="120870"/>
            <a:ext cx="7758684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1800" b="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41"/>
          <p:cNvCxnSpPr/>
          <p:nvPr/>
        </p:nvCxnSpPr>
        <p:spPr>
          <a:xfrm>
            <a:off x="285751" y="841689"/>
            <a:ext cx="8477249" cy="0"/>
          </a:xfrm>
          <a:prstGeom prst="straightConnector1">
            <a:avLst/>
          </a:prstGeom>
          <a:noFill/>
          <a:ln w="22225" cap="flat" cmpd="sng">
            <a:solidFill>
              <a:srgbClr val="0F5E9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Google Shape;3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2143" y="206716"/>
            <a:ext cx="690857" cy="44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3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20/11/2023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3/PhysRevLett.116.2387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47611-0C8A-5774-4C7D-9640DAD35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4584D-83F1-2F78-E615-FA56A41B1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477D4B-67D2-B5B1-AE9B-68023EFB8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12CCA-FCF3-9EB2-0827-4E6646C70F21}"/>
              </a:ext>
            </a:extLst>
          </p:cNvPr>
          <p:cNvSpPr txBox="1"/>
          <p:nvPr/>
        </p:nvSpPr>
        <p:spPr>
          <a:xfrm>
            <a:off x="283443" y="809718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Question: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ranking nodes in a complex network based on their localizable influence, how sensitive is the outcome to the presence of higher order relationships?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Relevance &amp; Novelty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Entropy Networks are widely used tools for analyzing complex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have been criticized by James et al.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Criticisms include that Transfer Entropy Networks may ignore the effects of higher order relationships, or falsely localize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practical impact of higher order relationships on the utility of Transfer Entropy Networks has not been quantified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676FF15-85FE-C8BD-9EEA-7D87EDA3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1200" i="1" dirty="0">
                <a:effectLst/>
                <a:latin typeface="+mn-lt"/>
              </a:rPr>
              <a:t>Phys. Rev. Lett.</a:t>
            </a:r>
            <a:r>
              <a:rPr lang="en-US" sz="1200" dirty="0">
                <a:effectLst/>
                <a:latin typeface="+mn-lt"/>
              </a:rPr>
              <a:t>, vol. 116, no. 23, p. 238701, Jun. 2016, doi: </a:t>
            </a:r>
            <a:r>
              <a:rPr lang="en-US" sz="1200" dirty="0">
                <a:effectLst/>
                <a:latin typeface="+mn-lt"/>
                <a:hlinkClick r:id="rId3"/>
              </a:rPr>
              <a:t>10.1103/PhysRevLett.116.238701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400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53400" y="6638116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171C3-418C-B0A0-F196-E8E53D7CF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Arial"/>
              </a:rPr>
              <a:t>Investigating the Robustness of Transfer Entropy Through Synthetic Data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803EC-A80E-8787-6325-F3A9C3B37B7C}"/>
              </a:ext>
            </a:extLst>
          </p:cNvPr>
          <p:cNvSpPr txBox="1">
            <a:spLocks/>
          </p:cNvSpPr>
          <p:nvPr/>
        </p:nvSpPr>
        <p:spPr bwMode="auto">
          <a:xfrm>
            <a:off x="468780" y="1417638"/>
            <a:ext cx="3982888" cy="516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lvl="0" indent="-257175" algn="l" rtl="0" eaLnBrk="0" fontAlgn="base" hangingPunct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kern="120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85800" lvl="1" indent="-247650" algn="l" rtl="0" eaLnBrk="0" fontAlgn="base" hangingPunct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lvl="2" indent="-238125" algn="l" rtl="0" eaLnBrk="0" fontAlgn="base" hangingPunct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-233363" algn="l" rtl="0" eaLnBrk="0" fontAlgn="base" hangingPunct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lvl="4" indent="-233363" algn="l" rtl="0" eaLnBrk="0" fontAlgn="base" hangingPunct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lvl="5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lvl="6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lvl="7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lvl="8" indent="-257175" algn="l" defTabSz="914400" rtl="0" eaLnBrk="1" latinLnBrk="0" hangingPunct="1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Localizable Influence: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Influence that one node exerts on another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Higher Order Relationships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H(A,B) = higher order relationship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Small H(A,B) 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False localization will not change rankings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Ignoring H(A,B) will ignore relatively little information</a:t>
            </a:r>
          </a:p>
          <a:p>
            <a:pPr lvl="1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Large H(A,B)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False localization may change rankings</a:t>
            </a:r>
          </a:p>
          <a:p>
            <a:pPr lvl="2"/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Ignoring H(A,B) will ignore a more significant amount of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A9C05-FFAE-90D7-78FD-E2D08D1A3177}"/>
              </a:ext>
            </a:extLst>
          </p:cNvPr>
          <p:cNvSpPr/>
          <p:nvPr/>
        </p:nvSpPr>
        <p:spPr>
          <a:xfrm>
            <a:off x="4572000" y="14176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D9A8C0-FDBA-136C-B366-E45C6A0C9259}"/>
              </a:ext>
            </a:extLst>
          </p:cNvPr>
          <p:cNvSpPr/>
          <p:nvPr/>
        </p:nvSpPr>
        <p:spPr>
          <a:xfrm>
            <a:off x="5410069" y="195195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327E9-BED9-B601-7162-0BDCD12CFB2D}"/>
              </a:ext>
            </a:extLst>
          </p:cNvPr>
          <p:cNvSpPr/>
          <p:nvPr/>
        </p:nvSpPr>
        <p:spPr>
          <a:xfrm>
            <a:off x="4572000" y="2484438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7B4F3C-5D69-FCCE-C450-253D5D832CEE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 flipV="1">
            <a:off x="5105400" y="2407237"/>
            <a:ext cx="382784" cy="34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95A44-672B-9AFA-8A3E-1468F850393A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5105400" y="1684338"/>
            <a:ext cx="382784" cy="34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36">
            <a:extLst>
              <a:ext uri="{FF2B5EF4-FFF2-40B4-BE49-F238E27FC236}">
                <a16:creationId xmlns:a16="http://schemas.microsoft.com/office/drawing/2014/main" id="{0EA3F943-8826-E2CC-53C2-E0BEB5DC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06171"/>
              </p:ext>
            </p:extLst>
          </p:nvPr>
        </p:nvGraphicFramePr>
        <p:xfrm>
          <a:off x="4570015" y="3129715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3" name="Table 20">
            <a:extLst>
              <a:ext uri="{FF2B5EF4-FFF2-40B4-BE49-F238E27FC236}">
                <a16:creationId xmlns:a16="http://schemas.microsoft.com/office/drawing/2014/main" id="{58EC3A16-A3BA-8E28-2B7E-AC21124D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74798"/>
              </p:ext>
            </p:extLst>
          </p:nvPr>
        </p:nvGraphicFramePr>
        <p:xfrm>
          <a:off x="6245819" y="1417638"/>
          <a:ext cx="24525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or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31189"/>
                  </a:ext>
                </a:extLst>
              </a:tr>
            </a:tbl>
          </a:graphicData>
        </a:graphic>
      </p:graphicFrame>
      <p:graphicFrame>
        <p:nvGraphicFramePr>
          <p:cNvPr id="14" name="Table 20">
            <a:extLst>
              <a:ext uri="{FF2B5EF4-FFF2-40B4-BE49-F238E27FC236}">
                <a16:creationId xmlns:a16="http://schemas.microsoft.com/office/drawing/2014/main" id="{35CB7A96-E5AF-7703-8988-6BBE40E0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29530"/>
              </p:ext>
            </p:extLst>
          </p:nvPr>
        </p:nvGraphicFramePr>
        <p:xfrm>
          <a:off x="6244430" y="3129557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  <p:graphicFrame>
        <p:nvGraphicFramePr>
          <p:cNvPr id="15" name="Table 36">
            <a:extLst>
              <a:ext uri="{FF2B5EF4-FFF2-40B4-BE49-F238E27FC236}">
                <a16:creationId xmlns:a16="http://schemas.microsoft.com/office/drawing/2014/main" id="{38E90D75-52AA-4DFC-8EF7-A9CE5048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92105"/>
              </p:ext>
            </p:extLst>
          </p:nvPr>
        </p:nvGraphicFramePr>
        <p:xfrm>
          <a:off x="4572000" y="4533628"/>
          <a:ext cx="15560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68">
                  <a:extLst>
                    <a:ext uri="{9D8B030D-6E8A-4147-A177-3AD203B41FA5}">
                      <a16:colId xmlns:a16="http://schemas.microsoft.com/office/drawing/2014/main" val="75538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Node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0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8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23455"/>
                  </a:ext>
                </a:extLst>
              </a:tr>
            </a:tbl>
          </a:graphicData>
        </a:graphic>
      </p:graphicFrame>
      <p:graphicFrame>
        <p:nvGraphicFramePr>
          <p:cNvPr id="16" name="Table 20">
            <a:extLst>
              <a:ext uri="{FF2B5EF4-FFF2-40B4-BE49-F238E27FC236}">
                <a16:creationId xmlns:a16="http://schemas.microsoft.com/office/drawing/2014/main" id="{1F068105-E438-435C-2765-7C79753F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76397"/>
              </p:ext>
            </p:extLst>
          </p:nvPr>
        </p:nvGraphicFramePr>
        <p:xfrm>
          <a:off x="6244430" y="4533628"/>
          <a:ext cx="24525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25">
                  <a:extLst>
                    <a:ext uri="{9D8B030D-6E8A-4147-A177-3AD203B41FA5}">
                      <a16:colId xmlns:a16="http://schemas.microsoft.com/office/drawing/2014/main" val="1316873887"/>
                    </a:ext>
                  </a:extLst>
                </a:gridCol>
                <a:gridCol w="1113536">
                  <a:extLst>
                    <a:ext uri="{9D8B030D-6E8A-4147-A177-3AD203B41FA5}">
                      <a16:colId xmlns:a16="http://schemas.microsoft.com/office/drawing/2014/main" val="2798465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7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5262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9400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Multi-Agent System</a:t>
            </a:r>
            <a:endParaRPr lang="en-US" sz="1650" b="1" dirty="0">
              <a:latin typeface="Arial"/>
              <a:cs typeface="Arial" panose="020B0604020202020204" pitchFamily="34" charset="0"/>
            </a:endParaRP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Use a Watts-</a:t>
            </a:r>
            <a:r>
              <a:rPr lang="en-US" sz="1450" dirty="0" err="1">
                <a:latin typeface="Arial" panose="020B0604020202020204" pitchFamily="34" charset="0"/>
                <a:cs typeface="Arial" panose="020B0604020202020204" pitchFamily="34" charset="0"/>
              </a:rPr>
              <a:t>Strogatz</a:t>
            </a: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 graph to define the connectivity of agents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Make the graph weighted and directed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Edge weights quantify probability that child node responds to parent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Add a cascade of high edge weights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450" dirty="0">
                <a:latin typeface="Arial" panose="020B0604020202020204" pitchFamily="34" charset="0"/>
                <a:cs typeface="Arial" panose="020B0604020202020204" pitchFamily="34" charset="0"/>
              </a:rPr>
              <a:t>Augment graph with higher order relationships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Define using geometric mean and a target node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Ex: Node 1 &lt;- √((Node 0)</a:t>
            </a:r>
            <a:r>
              <a:rPr lang="en-US" sz="1375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 * (Node 2)</a:t>
            </a:r>
            <a:r>
              <a:rPr lang="en-US" sz="1375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37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9400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At each time step of the simulation, each agent may: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an unsolicited message to its child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Probability determined by parameter P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messages in response to parent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For each message from each parent node</a:t>
            </a: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30" dirty="0">
                <a:latin typeface="Arial" panose="020B0604020202020204" pitchFamily="34" charset="0"/>
                <a:cs typeface="Arial" panose="020B0604020202020204" pitchFamily="34" charset="0"/>
              </a:rPr>
              <a:t>Send a message with probability equal to respective edge weight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Send messages in response to signals from higher order relationships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Signal strength equals the geometric mean of  messages sent by participating nodes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For each ‘point’ of signal strength, send a message with probability P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After the simulation is complete: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Each agent’s message sending history is extracted as a time series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 panose="020B0604020202020204" pitchFamily="34" charset="0"/>
                <a:cs typeface="Arial" panose="020B0604020202020204" pitchFamily="34" charset="0"/>
              </a:rPr>
              <a:t>The time series representing each agent’s behavior is binarized</a:t>
            </a:r>
            <a:endParaRPr lang="en-US" sz="12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4313" indent="-214313"/>
            <a:endParaRPr lang="en-US" dirty="0">
              <a:latin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32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38923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</a:rPr>
              <a:t>Method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Transfer Entropy Network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Calculate the transfer entropy between the time series for each pair of nodes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Use these TE values as weights to define the edges of a TE Network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Ex: If TE from node 1 to node 0 is 0.5, add an edge from node 1 to node 0 with weight 0.5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Node Ranking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Use Katz Centrality to calculate the influence of nodes in a graph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Do this to the transfer entropy network to obtain test rankings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Do this to the graph that defines the multi-agent system to obtain ground truth rankings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Comparison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Take the rank correlation between the test and ground truth rankings to quantify similarity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This shows how well the TE Network reconstructs the influence dynamics of the system</a:t>
            </a:r>
          </a:p>
          <a:p>
            <a:pPr marL="214313" indent="-214313"/>
            <a:endParaRPr lang="en-US" dirty="0">
              <a:latin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7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38923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</a:rPr>
              <a:t>Preliminary Test Procedure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Multi-Agent System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Varied the number of higher order relationships from 1 relationship to 6 relationships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Each higher order relationship had a maximum of 5 participating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Varied the graph size from 3 nodes to 20 nodes</a:t>
            </a:r>
            <a:endParaRPr lang="en-US" sz="1650" dirty="0">
              <a:latin typeface="Arial"/>
            </a:endParaRP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The number of edges was double the number of nodes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For each number of higher order relationships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For each graph size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Run 250 trials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Obtain rank correlation with higher order relationships included in the system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25" dirty="0">
                <a:latin typeface="Arial"/>
              </a:rPr>
              <a:t>Obtain rank correlation without higher order relationships included in the system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Treat the two sets of rank correlations as two different samples </a:t>
            </a:r>
          </a:p>
          <a:p>
            <a:pPr marL="1314450" lvl="3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Perform a T-Test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H0: The two samples came from the same population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Ha: The two samples came from different populations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P Values show how confidently samples from the two conditions can be distinguished</a:t>
            </a:r>
          </a:p>
          <a:p>
            <a:pPr marL="1657350" lvl="4" indent="-285750">
              <a:spcBef>
                <a:spcPts val="0"/>
              </a:spcBef>
            </a:pPr>
            <a:r>
              <a:rPr lang="en-US" sz="1430" dirty="0">
                <a:latin typeface="Arial"/>
              </a:rPr>
              <a:t>If they cannot be confidently distinguished, then the presence of higher order relationships did not compromise the utility of transfer entropy networks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37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9265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</a:rPr>
              <a:t>Preliminary Results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Average P Values across graph sizes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 err="1">
                <a:latin typeface="Arial"/>
              </a:rPr>
              <a:t>Occurr</a:t>
            </a:r>
            <a:r>
              <a:rPr lang="en-US" sz="1650" dirty="0">
                <a:latin typeface="Arial"/>
              </a:rPr>
              <a:t> in the range 0.443 to 0.622, well above the confidence threshold of 0.05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This suggests that time series made using higher order relationships were difficult to distinguish from those made without them</a:t>
            </a:r>
          </a:p>
          <a:p>
            <a:pPr marL="214313" indent="-214313"/>
            <a:endParaRPr lang="en-US" dirty="0">
              <a:latin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Arial"/>
            </a:endParaRP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4399E9-3543-1339-2FF8-156D63549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655710"/>
              </p:ext>
            </p:extLst>
          </p:nvPr>
        </p:nvGraphicFramePr>
        <p:xfrm>
          <a:off x="1937088" y="26393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173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sldNum" idx="12"/>
          </p:nvPr>
        </p:nvSpPr>
        <p:spPr>
          <a:xfrm>
            <a:off x="8102430" y="6620211"/>
            <a:ext cx="762000" cy="2190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209550" y="1072971"/>
            <a:ext cx="8724900" cy="43095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dirty="0">
                <a:latin typeface="Arial"/>
              </a:rPr>
              <a:t>Preliminary Results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Same test runs as previous slide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broken down by number of higher order relations and graph size</a:t>
            </a:r>
          </a:p>
          <a:p>
            <a:pPr marL="628650" lvl="1" indent="-285750">
              <a:spcBef>
                <a:spcPts val="0"/>
              </a:spcBef>
            </a:pPr>
            <a:r>
              <a:rPr lang="en-US" sz="1650" dirty="0">
                <a:latin typeface="Arial"/>
              </a:rPr>
              <a:t>Each cell shows the P Value obtained for the trials at that intersection</a:t>
            </a:r>
          </a:p>
          <a:p>
            <a:pPr marL="971550" lvl="2" indent="-285750">
              <a:spcBef>
                <a:spcPts val="0"/>
              </a:spcBef>
            </a:pPr>
            <a:r>
              <a:rPr lang="en-US" sz="1500" dirty="0">
                <a:latin typeface="Arial"/>
              </a:rPr>
              <a:t>The time series made with higher order relations vs those made without them could only be confidently distinguished in 5 out of the 120 intersections 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ctrTitle"/>
          </p:nvPr>
        </p:nvSpPr>
        <p:spPr>
          <a:xfrm>
            <a:off x="343746" y="228600"/>
            <a:ext cx="7758684" cy="4594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400" dirty="0">
                <a:latin typeface="Arial"/>
              </a:rPr>
              <a:t>Investigating the Robustness of Transfer Entropy Through Synthetic Data</a:t>
            </a:r>
            <a:endParaRPr lang="en-US" sz="2200" dirty="0">
              <a:latin typeface="Arial"/>
            </a:endParaRPr>
          </a:p>
        </p:txBody>
      </p:sp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FC0A5913-F2D6-DAFF-B517-24AD23766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296946"/>
              </p:ext>
            </p:extLst>
          </p:nvPr>
        </p:nvGraphicFramePr>
        <p:xfrm>
          <a:off x="2133600" y="2667000"/>
          <a:ext cx="4876799" cy="361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257">
                  <a:extLst>
                    <a:ext uri="{9D8B030D-6E8A-4147-A177-3AD203B41FA5}">
                      <a16:colId xmlns:a16="http://schemas.microsoft.com/office/drawing/2014/main" val="2450793006"/>
                    </a:ext>
                  </a:extLst>
                </a:gridCol>
                <a:gridCol w="658257">
                  <a:extLst>
                    <a:ext uri="{9D8B030D-6E8A-4147-A177-3AD203B41FA5}">
                      <a16:colId xmlns:a16="http://schemas.microsoft.com/office/drawing/2014/main" val="3563347902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93270325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250409511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1578494445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043115570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10803133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441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 Nodes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7.06E-03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1.63E-07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3.44E-10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816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2.14E-01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2.66E-01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4.56E-03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2.20E-02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448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9.24E-01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6.47E-01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2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95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4.15E-01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46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72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929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2.44E-01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449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2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3.95E-01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106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135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8.01E-01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194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06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6.34E-01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80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1.69E-01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996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254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5.60E-01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076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3.15E-01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3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86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1066</Words>
  <Application>Microsoft Office PowerPoint</Application>
  <PresentationFormat>On-screen Show (4:3)</PresentationFormat>
  <Paragraphs>261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Tahoma</vt:lpstr>
      <vt:lpstr>Office Theme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  <vt:lpstr>Investigating the Robustness of Transfer Entropy Through Synthetic Data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99</cp:revision>
  <dcterms:created xsi:type="dcterms:W3CDTF">2011-03-15T01:24:59Z</dcterms:created>
  <dcterms:modified xsi:type="dcterms:W3CDTF">2023-11-20T17:38:09Z</dcterms:modified>
</cp:coreProperties>
</file>