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67" r:id="rId3"/>
    <p:sldId id="273" r:id="rId4"/>
    <p:sldId id="275" r:id="rId5"/>
    <p:sldId id="279" r:id="rId6"/>
    <p:sldId id="276" r:id="rId7"/>
    <p:sldId id="278" r:id="rId8"/>
    <p:sldId id="281" r:id="rId9"/>
    <p:sldId id="280" r:id="rId10"/>
    <p:sldId id="27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50000" autoAdjust="0"/>
  </p:normalViewPr>
  <p:slideViewPr>
    <p:cSldViewPr>
      <p:cViewPr varScale="1">
        <p:scale>
          <a:sx n="110" d="100"/>
          <a:sy n="110" d="100"/>
        </p:scale>
        <p:origin x="19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78AFB-4C97-4EA0-827B-66D079204F7E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34575-3DFB-42A0-83A0-CF13A7A22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5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20/10/2023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20/10/2023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20/10/2023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20/10/2023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20/10/2023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20/10/2023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20/10/2023</a:t>
            </a:fld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20/10/2023</a:t>
            </a:fld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20/10/2023</a:t>
            </a:fld>
            <a:endParaRPr lang="en-AU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20/10/2023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20/10/2023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20/10/2023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3/PhysRevLett.116.23870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7B73EC-1910-8E72-59FE-6CEEBECA9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Investigating the Robustness of Transfer Entropy Through Synthetic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12A61A-2C01-3819-01F2-411760E19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Clayton Barham</a:t>
            </a:r>
          </a:p>
        </p:txBody>
      </p:sp>
    </p:spTree>
    <p:extLst>
      <p:ext uri="{BB962C8B-B14F-4D97-AF65-F5344CB8AC3E}">
        <p14:creationId xmlns:p14="http://schemas.microsoft.com/office/powerpoint/2010/main" val="419254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B979-E301-952D-CE27-D44A788B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Preliminary Results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B077-C67D-CC42-8554-6C986F83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Size = 5</a:t>
            </a:r>
          </a:p>
          <a:p>
            <a:r>
              <a:rPr lang="en-US" dirty="0"/>
              <a:t>Cascade = 0 -&gt; 3 -&gt; 4 -&gt; 2</a:t>
            </a:r>
          </a:p>
          <a:p>
            <a:r>
              <a:rPr lang="en-US" dirty="0"/>
              <a:t>Higher Order Relationships</a:t>
            </a:r>
          </a:p>
          <a:p>
            <a:pPr lvl="1"/>
            <a:r>
              <a:rPr lang="en-US" dirty="0"/>
              <a:t>Node 1 &lt;- Geo Mean(Node 0, Node 2) </a:t>
            </a:r>
          </a:p>
          <a:p>
            <a:pPr lvl="1"/>
            <a:r>
              <a:rPr lang="en-US" dirty="0"/>
              <a:t>Node 4 &lt;- Geo Mean(Node 1, Node 2, Node 3</a:t>
            </a:r>
          </a:p>
          <a:p>
            <a:r>
              <a:rPr lang="en-US" dirty="0"/>
              <a:t>Graph Edit Distance = 4</a:t>
            </a:r>
          </a:p>
          <a:p>
            <a:r>
              <a:rPr lang="en-US" dirty="0"/>
              <a:t>Rank Correlation = 0.975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3BC59D-1736-41EC-EB2B-EA9F6ECBB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68980"/>
              </p:ext>
            </p:extLst>
          </p:nvPr>
        </p:nvGraphicFramePr>
        <p:xfrm>
          <a:off x="3124200" y="5569903"/>
          <a:ext cx="289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601">
                  <a:extLst>
                    <a:ext uri="{9D8B030D-6E8A-4147-A177-3AD203B41FA5}">
                      <a16:colId xmlns:a16="http://schemas.microsoft.com/office/drawing/2014/main" val="1089314989"/>
                    </a:ext>
                  </a:extLst>
                </a:gridCol>
                <a:gridCol w="1388999">
                  <a:extLst>
                    <a:ext uri="{9D8B030D-6E8A-4147-A177-3AD203B41FA5}">
                      <a16:colId xmlns:a16="http://schemas.microsoft.com/office/drawing/2014/main" val="304549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07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3: 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3: 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68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4: 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4: 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0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4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34BD-A7E1-C447-C3B7-1181CCDC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&amp;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DF88-7571-3005-322E-7C55791A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When ranking nodes in a complex network by their localizable influence, how sensitive is the outcome to higher order relationships?</a:t>
            </a:r>
          </a:p>
          <a:p>
            <a:r>
              <a:rPr lang="en-US" dirty="0"/>
              <a:t>Relevance &amp; Novelty</a:t>
            </a:r>
          </a:p>
          <a:p>
            <a:pPr lvl="1"/>
            <a:r>
              <a:rPr lang="en-US" dirty="0"/>
              <a:t>Transfer Entropy Networks are a widely used tool for analyzing complex networks</a:t>
            </a:r>
          </a:p>
          <a:p>
            <a:pPr lvl="1"/>
            <a:r>
              <a:rPr lang="en-US" dirty="0"/>
              <a:t>They have been criticized by James et al. </a:t>
            </a:r>
          </a:p>
          <a:p>
            <a:pPr lvl="1"/>
            <a:r>
              <a:rPr lang="en-US" dirty="0"/>
              <a:t>The practical impact of higher order relationships has not been quantified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F9AF3-2722-402E-FD94-9566A7D9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229600" cy="365125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effectLst/>
                <a:latin typeface="+mn-lt"/>
              </a:rPr>
              <a:t>R. G. James, N. Barnett, and J. P. Crutchfield, “Information Flows? A Critique of Transfer Entropies,” </a:t>
            </a:r>
            <a:r>
              <a:rPr lang="en-US" sz="1200" i="1" dirty="0">
                <a:effectLst/>
                <a:latin typeface="+mn-lt"/>
              </a:rPr>
              <a:t>Phys. Rev. Lett.</a:t>
            </a:r>
            <a:r>
              <a:rPr lang="en-US" sz="1200" dirty="0">
                <a:effectLst/>
                <a:latin typeface="+mn-lt"/>
              </a:rPr>
              <a:t>, vol. 116, no. 23, p. 238701, Jun. 2016, doi: </a:t>
            </a:r>
            <a:r>
              <a:rPr lang="en-US" sz="1200" dirty="0">
                <a:effectLst/>
                <a:latin typeface="+mn-lt"/>
                <a:hlinkClick r:id="rId2"/>
              </a:rPr>
              <a:t>10.1103/PhysRevLett.116.238701</a:t>
            </a:r>
            <a:r>
              <a:rPr lang="en-US" sz="1200" dirty="0">
                <a:effectLst/>
                <a:latin typeface="+mn-lt"/>
              </a:rPr>
              <a:t>.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984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F503-A3FA-7812-F919-6BE11AB5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&amp;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681B-29B9-2933-76F0-B69DDC9F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80" y="1417638"/>
            <a:ext cx="3982888" cy="5165724"/>
          </a:xfrm>
        </p:spPr>
        <p:txBody>
          <a:bodyPr/>
          <a:lstStyle/>
          <a:p>
            <a:r>
              <a:rPr lang="en-US" dirty="0"/>
              <a:t>H(A,B) = higher order relationship</a:t>
            </a:r>
          </a:p>
          <a:p>
            <a:r>
              <a:rPr lang="en-US" dirty="0"/>
              <a:t>Small H(A,B) </a:t>
            </a:r>
          </a:p>
          <a:p>
            <a:pPr lvl="1"/>
            <a:r>
              <a:rPr lang="en-US" dirty="0"/>
              <a:t>False localization will not change rankings</a:t>
            </a:r>
          </a:p>
          <a:p>
            <a:r>
              <a:rPr lang="en-US" dirty="0"/>
              <a:t>Large H(A,B)</a:t>
            </a:r>
          </a:p>
          <a:p>
            <a:pPr lvl="1"/>
            <a:r>
              <a:rPr lang="en-US" dirty="0"/>
              <a:t>False localization may change rankings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160865-DB0B-2898-4EF0-B64AA41C3591}"/>
              </a:ext>
            </a:extLst>
          </p:cNvPr>
          <p:cNvSpPr/>
          <p:nvPr/>
        </p:nvSpPr>
        <p:spPr>
          <a:xfrm>
            <a:off x="4572000" y="141763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E31D59-9D69-58CD-2BFC-8A06EAB3F6B8}"/>
              </a:ext>
            </a:extLst>
          </p:cNvPr>
          <p:cNvSpPr/>
          <p:nvPr/>
        </p:nvSpPr>
        <p:spPr>
          <a:xfrm>
            <a:off x="5410069" y="195195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6F72BA-1A76-6AD3-7752-502C52920CB0}"/>
              </a:ext>
            </a:extLst>
          </p:cNvPr>
          <p:cNvSpPr/>
          <p:nvPr/>
        </p:nvSpPr>
        <p:spPr>
          <a:xfrm>
            <a:off x="4572000" y="248443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E9AD63-A5F9-F8D1-D547-05CE23C01F00}"/>
              </a:ext>
            </a:extLst>
          </p:cNvPr>
          <p:cNvCxnSpPr>
            <a:cxnSpLocks/>
            <a:stCxn id="8" idx="6"/>
            <a:endCxn id="7" idx="3"/>
          </p:cNvCxnSpPr>
          <p:nvPr/>
        </p:nvCxnSpPr>
        <p:spPr>
          <a:xfrm flipV="1">
            <a:off x="5105400" y="2407237"/>
            <a:ext cx="382784" cy="3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20F508-EB51-41D6-3BEF-6B7064566B6D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5105400" y="1684338"/>
            <a:ext cx="382784" cy="34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5E198E1E-071E-707A-2F9B-E1AA5300C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59854"/>
              </p:ext>
            </p:extLst>
          </p:nvPr>
        </p:nvGraphicFramePr>
        <p:xfrm>
          <a:off x="4570015" y="3129715"/>
          <a:ext cx="1556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</a:tbl>
          </a:graphicData>
        </a:graphic>
      </p:graphicFrame>
      <p:graphicFrame>
        <p:nvGraphicFramePr>
          <p:cNvPr id="19" name="Table 20">
            <a:extLst>
              <a:ext uri="{FF2B5EF4-FFF2-40B4-BE49-F238E27FC236}">
                <a16:creationId xmlns:a16="http://schemas.microsoft.com/office/drawing/2014/main" id="{C771E028-0BD7-DC3C-1043-BE46E3C9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53258"/>
              </p:ext>
            </p:extLst>
          </p:nvPr>
        </p:nvGraphicFramePr>
        <p:xfrm>
          <a:off x="6245819" y="1417638"/>
          <a:ext cx="24525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or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1189"/>
                  </a:ext>
                </a:extLst>
              </a:tr>
            </a:tbl>
          </a:graphicData>
        </a:graphic>
      </p:graphicFrame>
      <p:graphicFrame>
        <p:nvGraphicFramePr>
          <p:cNvPr id="24" name="Table 20">
            <a:extLst>
              <a:ext uri="{FF2B5EF4-FFF2-40B4-BE49-F238E27FC236}">
                <a16:creationId xmlns:a16="http://schemas.microsoft.com/office/drawing/2014/main" id="{44FFF290-FAE0-A76F-6A47-8142537B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47733"/>
              </p:ext>
            </p:extLst>
          </p:nvPr>
        </p:nvGraphicFramePr>
        <p:xfrm>
          <a:off x="6244430" y="3129557"/>
          <a:ext cx="24525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</a:tbl>
          </a:graphicData>
        </a:graphic>
      </p:graphicFrame>
      <p:graphicFrame>
        <p:nvGraphicFramePr>
          <p:cNvPr id="38" name="Table 36">
            <a:extLst>
              <a:ext uri="{FF2B5EF4-FFF2-40B4-BE49-F238E27FC236}">
                <a16:creationId xmlns:a16="http://schemas.microsoft.com/office/drawing/2014/main" id="{5A23034C-6A9A-B4F1-D444-94ECB6466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08042"/>
              </p:ext>
            </p:extLst>
          </p:nvPr>
        </p:nvGraphicFramePr>
        <p:xfrm>
          <a:off x="4572000" y="4533628"/>
          <a:ext cx="1556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</a:tbl>
          </a:graphicData>
        </a:graphic>
      </p:graphicFrame>
      <p:graphicFrame>
        <p:nvGraphicFramePr>
          <p:cNvPr id="39" name="Table 20">
            <a:extLst>
              <a:ext uri="{FF2B5EF4-FFF2-40B4-BE49-F238E27FC236}">
                <a16:creationId xmlns:a16="http://schemas.microsoft.com/office/drawing/2014/main" id="{2907495D-F79F-BF54-5AFA-DB997EFE3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37923"/>
              </p:ext>
            </p:extLst>
          </p:nvPr>
        </p:nvGraphicFramePr>
        <p:xfrm>
          <a:off x="6244430" y="4533628"/>
          <a:ext cx="24525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56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4954-8F91-F1D3-E0B4-F901DD87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Multi-Agent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BBFF-9ADB-0AFA-F383-44B2129A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social media activity</a:t>
            </a:r>
          </a:p>
          <a:p>
            <a:r>
              <a:rPr lang="en-US" dirty="0"/>
              <a:t>Use Watts-Strogatz graph to define connectivity of agents</a:t>
            </a:r>
          </a:p>
          <a:p>
            <a:pPr lvl="1"/>
            <a:r>
              <a:rPr lang="en-US" dirty="0"/>
              <a:t>Weight edges to quantify probability that child node responds to parent</a:t>
            </a:r>
          </a:p>
          <a:p>
            <a:pPr lvl="1"/>
            <a:r>
              <a:rPr lang="en-US" dirty="0"/>
              <a:t>Add a cascade of high weight edges</a:t>
            </a:r>
          </a:p>
          <a:p>
            <a:r>
              <a:rPr lang="en-US" dirty="0"/>
              <a:t>Augment graph with higher order relationships, defined using geometric mean</a:t>
            </a:r>
          </a:p>
          <a:p>
            <a:pPr lvl="1"/>
            <a:r>
              <a:rPr lang="en-US" dirty="0"/>
              <a:t>Ex: Node 1 &lt;- √((Node 0)</a:t>
            </a:r>
            <a:r>
              <a:rPr lang="en-US" baseline="30000" dirty="0"/>
              <a:t>2</a:t>
            </a:r>
            <a:r>
              <a:rPr lang="en-US" dirty="0"/>
              <a:t> * (Node 2)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665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6FD1-13D4-6BD7-F6D3-FA0F402F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Multi-Agent System</a:t>
            </a:r>
          </a:p>
        </p:txBody>
      </p:sp>
      <p:pic>
        <p:nvPicPr>
          <p:cNvPr id="5" name="Content Placeholder 4" descr="A diagram of a triangle with blue circles and black lines&#10;&#10;Description automatically generated">
            <a:extLst>
              <a:ext uri="{FF2B5EF4-FFF2-40B4-BE49-F238E27FC236}">
                <a16:creationId xmlns:a16="http://schemas.microsoft.com/office/drawing/2014/main" id="{1BC5ED9F-CBD9-CA81-FDFC-618FAC82B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132648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6F7B-AD3D-7E54-F3EC-E209F098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7EC8-E19A-E12A-211D-598D97CF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time step, each agent may:</a:t>
            </a:r>
          </a:p>
          <a:p>
            <a:pPr lvl="1"/>
            <a:r>
              <a:rPr lang="en-US" dirty="0"/>
              <a:t>Send a message independently</a:t>
            </a:r>
          </a:p>
          <a:p>
            <a:pPr lvl="1"/>
            <a:r>
              <a:rPr lang="en-US" dirty="0"/>
              <a:t>Send messages in response to parent nodes</a:t>
            </a:r>
          </a:p>
          <a:p>
            <a:pPr lvl="1"/>
            <a:r>
              <a:rPr lang="en-US" dirty="0"/>
              <a:t>Send messages in response to higher order relationships</a:t>
            </a:r>
          </a:p>
          <a:p>
            <a:r>
              <a:rPr lang="en-US" dirty="0"/>
              <a:t>After simulation</a:t>
            </a:r>
          </a:p>
          <a:p>
            <a:pPr lvl="1"/>
            <a:r>
              <a:rPr lang="en-US" dirty="0"/>
              <a:t>Each agent’s message sending behavior extracted</a:t>
            </a:r>
          </a:p>
          <a:p>
            <a:pPr lvl="1"/>
            <a:r>
              <a:rPr lang="en-US" dirty="0"/>
              <a:t>Time series binarized</a:t>
            </a:r>
          </a:p>
        </p:txBody>
      </p:sp>
    </p:spTree>
    <p:extLst>
      <p:ext uri="{BB962C8B-B14F-4D97-AF65-F5344CB8AC3E}">
        <p14:creationId xmlns:p14="http://schemas.microsoft.com/office/powerpoint/2010/main" val="299883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906A-B414-E072-6BB1-EF7748B6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Transfer Entropy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3DE3-B1E2-9FDE-6534-DB9A640F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Transfer Entropy for each pair of Nodes</a:t>
            </a:r>
          </a:p>
          <a:p>
            <a:pPr lvl="1"/>
            <a:r>
              <a:rPr lang="en-US" dirty="0"/>
              <a:t>Use mean value as filter</a:t>
            </a:r>
          </a:p>
          <a:p>
            <a:pPr lvl="1"/>
            <a:r>
              <a:rPr lang="en-US" dirty="0"/>
              <a:t>Use filtered TE values as weights to define edges of TE Network</a:t>
            </a:r>
          </a:p>
          <a:p>
            <a:r>
              <a:rPr lang="en-US" dirty="0"/>
              <a:t>Use betweenness Centrality to weight nodes in both graphs</a:t>
            </a:r>
          </a:p>
          <a:p>
            <a:pPr lvl="1"/>
            <a:r>
              <a:rPr lang="en-US" dirty="0"/>
              <a:t>Calculate rank correlation of the two rankings</a:t>
            </a:r>
          </a:p>
          <a:p>
            <a:r>
              <a:rPr lang="en-US" dirty="0"/>
              <a:t>Use Graph Edit Distance to compare graphs</a:t>
            </a:r>
          </a:p>
        </p:txBody>
      </p:sp>
    </p:spTree>
    <p:extLst>
      <p:ext uri="{BB962C8B-B14F-4D97-AF65-F5344CB8AC3E}">
        <p14:creationId xmlns:p14="http://schemas.microsoft.com/office/powerpoint/2010/main" val="165403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AC7E-F2EE-6270-C111-34B43EEF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Transfer Entropy Network</a:t>
            </a:r>
          </a:p>
        </p:txBody>
      </p:sp>
      <p:pic>
        <p:nvPicPr>
          <p:cNvPr id="5" name="Content Placeholder 4" descr="A diagram of a triangle with blue circles and black lines&#10;&#10;Description automatically generated">
            <a:extLst>
              <a:ext uri="{FF2B5EF4-FFF2-40B4-BE49-F238E27FC236}">
                <a16:creationId xmlns:a16="http://schemas.microsoft.com/office/drawing/2014/main" id="{849608EE-4231-B941-8ABF-CEE6C5B44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15866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57C5-0EDC-F2A2-F31E-C8ECB285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C58A-25A7-0F58-298A-637DC1D3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betweenness Centrality to weight nodes in both graphs</a:t>
            </a:r>
          </a:p>
          <a:p>
            <a:pPr lvl="1"/>
            <a:r>
              <a:rPr lang="en-US" dirty="0"/>
              <a:t>Calculate rank correlation of the two rankings</a:t>
            </a:r>
          </a:p>
          <a:p>
            <a:r>
              <a:rPr lang="en-US" dirty="0"/>
              <a:t>Use Graph Edit Distance to compare graphs</a:t>
            </a:r>
          </a:p>
        </p:txBody>
      </p:sp>
    </p:spTree>
    <p:extLst>
      <p:ext uri="{BB962C8B-B14F-4D97-AF65-F5344CB8AC3E}">
        <p14:creationId xmlns:p14="http://schemas.microsoft.com/office/powerpoint/2010/main" val="39551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5851</TotalTime>
  <Words>472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Investigating the Robustness of Transfer Entropy Through Synthetic Data</vt:lpstr>
      <vt:lpstr>Research Question &amp; Relevance</vt:lpstr>
      <vt:lpstr>Relevance &amp; Novelty</vt:lpstr>
      <vt:lpstr>Method: Multi-Agent System</vt:lpstr>
      <vt:lpstr>Method: Multi-Agent System</vt:lpstr>
      <vt:lpstr>Method: Simulation</vt:lpstr>
      <vt:lpstr>Method: Transfer Entropy Network</vt:lpstr>
      <vt:lpstr>Method: Transfer Entropy Network</vt:lpstr>
      <vt:lpstr>Ranking and Metrics</vt:lpstr>
      <vt:lpstr>Best Preliminary Results So Far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Clayton Barham</cp:lastModifiedBy>
  <cp:revision>97</cp:revision>
  <dcterms:created xsi:type="dcterms:W3CDTF">2011-03-15T01:24:59Z</dcterms:created>
  <dcterms:modified xsi:type="dcterms:W3CDTF">2023-10-20T18:26:53Z</dcterms:modified>
</cp:coreProperties>
</file>