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4" r:id="rId2"/>
    <p:sldId id="267" r:id="rId3"/>
    <p:sldId id="275" r:id="rId4"/>
    <p:sldId id="278" r:id="rId5"/>
    <p:sldId id="277" r:id="rId6"/>
    <p:sldId id="284" r:id="rId7"/>
    <p:sldId id="283" r:id="rId8"/>
    <p:sldId id="285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77" autoAdjust="0"/>
    <p:restoredTop sz="50000" autoAdjust="0"/>
  </p:normalViewPr>
  <p:slideViewPr>
    <p:cSldViewPr>
      <p:cViewPr varScale="1">
        <p:scale>
          <a:sx n="106" d="100"/>
          <a:sy n="106" d="100"/>
        </p:scale>
        <p:origin x="207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rha\Desktop\MIPS%20Paper\Results\Preliminary%20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Mean</a:t>
            </a:r>
            <a:r>
              <a:rPr lang="en-US" baseline="0"/>
              <a:t> P Values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numFmt formatCode="0.00E+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Sheet1!$A$1:$A$6</c:f>
              <c:numCache>
                <c:formatCode>General</c:formatCode>
                <c:ptCount val="6"/>
                <c:pt idx="0">
                  <c:v>0.52152088200000002</c:v>
                </c:pt>
                <c:pt idx="1">
                  <c:v>0.59305650700000001</c:v>
                </c:pt>
                <c:pt idx="2">
                  <c:v>0.62236026700000002</c:v>
                </c:pt>
                <c:pt idx="3">
                  <c:v>0.48063931300000001</c:v>
                </c:pt>
                <c:pt idx="4" formatCode="0.00E+00">
                  <c:v>0.55800000000000005</c:v>
                </c:pt>
                <c:pt idx="5" formatCode="0.00E+00">
                  <c:v>0.443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B4F-4D1C-A8E0-6F1F53F8B5F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380719679"/>
        <c:axId val="359920127"/>
      </c:lineChart>
      <c:catAx>
        <c:axId val="138071967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Higher</a:t>
                </a:r>
                <a:r>
                  <a:rPr lang="en-US" baseline="0"/>
                  <a:t> order Relationships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9920127"/>
        <c:crosses val="autoZero"/>
        <c:auto val="1"/>
        <c:lblAlgn val="ctr"/>
        <c:lblOffset val="100"/>
        <c:noMultiLvlLbl val="0"/>
      </c:catAx>
      <c:valAx>
        <c:axId val="3599201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Mean P Value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07196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378AFB-4C97-4EA0-827B-66D079204F7E}" type="datetimeFigureOut">
              <a:rPr lang="en-US" smtClean="0"/>
              <a:t>11/17/2023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34575-3DFB-42A0-83A0-CF13A7A22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151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72A28-6E37-47CE-99F3-5D79F25CC39C}" type="datetimeFigureOut">
              <a:rPr lang="en-AU"/>
              <a:pPr>
                <a:defRPr/>
              </a:pPr>
              <a:t>17/11/2023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22FFE-DB63-40EA-9FEE-44EB1B5B8D88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3E465-A95D-4597-BBF9-26C754D96299}" type="datetimeFigureOut">
              <a:rPr lang="en-AU"/>
              <a:pPr>
                <a:defRPr/>
              </a:pPr>
              <a:t>17/11/2023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38779D-A852-4C26-A0A1-5A3CB14F59E7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003BD2-B302-4065-8E99-2355CEE672DB}" type="datetimeFigureOut">
              <a:rPr lang="en-AU"/>
              <a:pPr>
                <a:defRPr/>
              </a:pPr>
              <a:t>17/11/2023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80572-E297-4EBD-8255-898ED9D02C35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A98839-D685-4C73-B910-02BFDA2B749B}" type="datetimeFigureOut">
              <a:rPr lang="en-AU"/>
              <a:pPr>
                <a:defRPr/>
              </a:pPr>
              <a:t>17/11/2023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70D9A4-4E52-4AD1-8EB0-900F6A90443A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AF60F-EB10-457D-92B9-86DC9D79DCD7}" type="datetimeFigureOut">
              <a:rPr lang="en-AU"/>
              <a:pPr>
                <a:defRPr/>
              </a:pPr>
              <a:t>17/11/2023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7A5679-EA2C-46D6-B854-408EE1EA3809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BBE288-3AA6-4EA2-A97C-C0F2E9166CED}" type="datetimeFigureOut">
              <a:rPr lang="en-AU"/>
              <a:pPr>
                <a:defRPr/>
              </a:pPr>
              <a:t>17/11/2023</a:t>
            </a:fld>
            <a:endParaRPr lang="en-A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E55B0D-09C6-459E-B8A3-607027447B8C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3E126-A795-4B39-92C1-A890E8F0A63A}" type="datetimeFigureOut">
              <a:rPr lang="en-AU"/>
              <a:pPr>
                <a:defRPr/>
              </a:pPr>
              <a:t>17/11/2023</a:t>
            </a:fld>
            <a:endParaRPr lang="en-AU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1D323D-0B25-479C-8BF4-EDBB52B1E853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74AFA-2ED2-41BB-AB23-C492E8D3F56A}" type="datetimeFigureOut">
              <a:rPr lang="en-AU"/>
              <a:pPr>
                <a:defRPr/>
              </a:pPr>
              <a:t>17/11/2023</a:t>
            </a:fld>
            <a:endParaRPr lang="en-AU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1606E-9F33-4538-9D7A-C71704F4E7A0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F74AA1-C955-4B09-854E-3E4A6094309B}" type="datetimeFigureOut">
              <a:rPr lang="en-AU"/>
              <a:pPr>
                <a:defRPr/>
              </a:pPr>
              <a:t>17/11/2023</a:t>
            </a:fld>
            <a:endParaRPr lang="en-AU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BD877-F750-48E0-B45A-8BA024CAC844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545C4F-B111-4FA9-A6D6-9A3BB3272E45}" type="datetimeFigureOut">
              <a:rPr lang="en-AU"/>
              <a:pPr>
                <a:defRPr/>
              </a:pPr>
              <a:t>17/11/2023</a:t>
            </a:fld>
            <a:endParaRPr lang="en-A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10060D-2F21-47EB-BC31-98104C39A172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31E00-63A6-41AF-880F-91E4C617D98D}" type="datetimeFigureOut">
              <a:rPr lang="en-AU"/>
              <a:pPr>
                <a:defRPr/>
              </a:pPr>
              <a:t>17/11/2023</a:t>
            </a:fld>
            <a:endParaRPr lang="en-A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6C7D24-C3F6-4886-8F39-AFA0FA232809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9776A25-9BB3-4F0F-AC34-3943AB32122F}" type="datetimeFigureOut">
              <a:rPr lang="en-AU"/>
              <a:pPr>
                <a:defRPr/>
              </a:pPr>
              <a:t>17/11/2023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AAB79E4-85D4-4C2B-995D-78D62893DB18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03/PhysRevLett.116.23870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7B73EC-1910-8E72-59FE-6CEEBECA94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Investigating the Robustness of Transfer Entropy Through Synthetic Data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012A61A-2C01-3819-01F2-411760E19F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Clayton Barham</a:t>
            </a:r>
          </a:p>
        </p:txBody>
      </p:sp>
    </p:spTree>
    <p:extLst>
      <p:ext uri="{BB962C8B-B14F-4D97-AF65-F5344CB8AC3E}">
        <p14:creationId xmlns:p14="http://schemas.microsoft.com/office/powerpoint/2010/main" val="4192548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334BD-A7E1-C447-C3B7-1181CCDCC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 &amp; Relevance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3DF88-7571-3005-322E-7C55791A2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Question:</a:t>
            </a:r>
          </a:p>
          <a:p>
            <a:pPr lvl="1"/>
            <a:r>
              <a:rPr lang="en-US" dirty="0"/>
              <a:t>When ranking nodes in a complex network by their localizable influence, how sensitive is the outcome to higher order relationships?</a:t>
            </a:r>
          </a:p>
          <a:p>
            <a:r>
              <a:rPr lang="en-US" dirty="0"/>
              <a:t>Relevance &amp; Novelty</a:t>
            </a:r>
          </a:p>
          <a:p>
            <a:pPr lvl="1"/>
            <a:r>
              <a:rPr lang="en-US" dirty="0"/>
              <a:t>Transfer Entropy Networks are a widely used tool for analyzing complex networks</a:t>
            </a:r>
          </a:p>
          <a:p>
            <a:pPr lvl="1"/>
            <a:r>
              <a:rPr lang="en-US" dirty="0"/>
              <a:t>They have been criticized by James et al. </a:t>
            </a:r>
          </a:p>
          <a:p>
            <a:pPr lvl="1"/>
            <a:r>
              <a:rPr lang="en-US" dirty="0"/>
              <a:t>The practical impact of higher order relationships has not been quantified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EF9AF3-2722-402E-FD94-9566A7D97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8229600" cy="365125"/>
          </a:xfrm>
        </p:spPr>
        <p:txBody>
          <a:bodyPr/>
          <a:lstStyle/>
          <a:p>
            <a:pPr>
              <a:defRPr/>
            </a:pPr>
            <a:r>
              <a:rPr lang="en-US" sz="1200" dirty="0">
                <a:effectLst/>
                <a:latin typeface="+mn-lt"/>
              </a:rPr>
              <a:t>R. G. James, N. Barnett, and J. P. Crutchfield, “Information Flows? A Critique of Transfer Entropies,” </a:t>
            </a:r>
            <a:r>
              <a:rPr lang="en-US" sz="1200" i="1" dirty="0">
                <a:effectLst/>
                <a:latin typeface="+mn-lt"/>
              </a:rPr>
              <a:t>Phys. Rev. Lett.</a:t>
            </a:r>
            <a:r>
              <a:rPr lang="en-US" sz="1200" dirty="0">
                <a:effectLst/>
                <a:latin typeface="+mn-lt"/>
              </a:rPr>
              <a:t>, vol. 116, no. 23, p. 238701, Jun. 2016, doi: </a:t>
            </a:r>
            <a:r>
              <a:rPr lang="en-US" sz="1200" dirty="0">
                <a:effectLst/>
                <a:latin typeface="+mn-lt"/>
                <a:hlinkClick r:id="rId2"/>
              </a:rPr>
              <a:t>10.1103/PhysRevLett.116.238701</a:t>
            </a:r>
            <a:r>
              <a:rPr lang="en-US" sz="1200" dirty="0">
                <a:effectLst/>
                <a:latin typeface="+mn-lt"/>
              </a:rPr>
              <a:t>.</a:t>
            </a:r>
          </a:p>
          <a:p>
            <a:pPr>
              <a:defRPr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19846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14954-8F91-F1D3-E0B4-F901DD87A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Method: Multi-Agent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4BBFF-9ADB-0AFA-F383-44B2129AB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Simulate social media activity</a:t>
            </a:r>
          </a:p>
          <a:p>
            <a:r>
              <a:rPr lang="en-US" dirty="0"/>
              <a:t>Use Watts-Strogatz graph to define connectivity of agents</a:t>
            </a:r>
          </a:p>
          <a:p>
            <a:pPr lvl="1"/>
            <a:r>
              <a:rPr lang="en-US" dirty="0"/>
              <a:t>Weight edges to quantify probability that child node responds to parent</a:t>
            </a:r>
          </a:p>
          <a:p>
            <a:pPr lvl="1"/>
            <a:r>
              <a:rPr lang="en-US" dirty="0"/>
              <a:t>Add a cascade of edges with high weights</a:t>
            </a:r>
          </a:p>
          <a:p>
            <a:r>
              <a:rPr lang="en-US" dirty="0"/>
              <a:t>Augment graph with higher order relationships, defined using geometric mean</a:t>
            </a:r>
          </a:p>
          <a:p>
            <a:pPr lvl="1"/>
            <a:r>
              <a:rPr lang="en-US" dirty="0"/>
              <a:t>Ex: Node 1 &lt;- √((Node 0)</a:t>
            </a:r>
            <a:r>
              <a:rPr lang="en-US" baseline="30000" dirty="0"/>
              <a:t>2</a:t>
            </a:r>
            <a:r>
              <a:rPr lang="en-US" dirty="0"/>
              <a:t> * (Node 2)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36659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4906A-B414-E072-6BB1-EF7748B63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Method: Transfer Entropy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13DE3-B1E2-9FDE-6534-DB9A640FF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Transfer Entropy for each pair of Nodes</a:t>
            </a:r>
          </a:p>
          <a:p>
            <a:r>
              <a:rPr lang="en-US" dirty="0"/>
              <a:t>Use TE values as weights to define edges of TE Network</a:t>
            </a:r>
          </a:p>
          <a:p>
            <a:r>
              <a:rPr lang="en-US" dirty="0"/>
              <a:t>Use Katz Centrality to weight nodes in both graphs</a:t>
            </a:r>
          </a:p>
          <a:p>
            <a:pPr lvl="1"/>
            <a:r>
              <a:rPr lang="en-US" dirty="0"/>
              <a:t>Rank nodes by centrality</a:t>
            </a:r>
          </a:p>
          <a:p>
            <a:pPr lvl="1"/>
            <a:r>
              <a:rPr lang="en-US" dirty="0"/>
              <a:t>Calculate rank correlation of the two rankings</a:t>
            </a:r>
          </a:p>
        </p:txBody>
      </p:sp>
    </p:spTree>
    <p:extLst>
      <p:ext uri="{BB962C8B-B14F-4D97-AF65-F5344CB8AC3E}">
        <p14:creationId xmlns:p14="http://schemas.microsoft.com/office/powerpoint/2010/main" val="1654030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FB979-E301-952D-CE27-D44A788B4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9B077-C67D-CC42-8554-6C986F832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Graphs: </a:t>
            </a:r>
          </a:p>
          <a:p>
            <a:pPr lvl="1"/>
            <a:r>
              <a:rPr lang="en-US" dirty="0"/>
              <a:t>3 – 20 nodes</a:t>
            </a:r>
          </a:p>
          <a:p>
            <a:pPr lvl="1"/>
            <a:r>
              <a:rPr lang="en-US" dirty="0"/>
              <a:t>Edges = 2 x nodes</a:t>
            </a:r>
          </a:p>
          <a:p>
            <a:r>
              <a:rPr lang="en-US" dirty="0"/>
              <a:t>Higher Order Relationships:</a:t>
            </a:r>
          </a:p>
          <a:p>
            <a:pPr lvl="1"/>
            <a:r>
              <a:rPr lang="en-US" dirty="0"/>
              <a:t>1 – 5 higher order relationships</a:t>
            </a:r>
          </a:p>
          <a:p>
            <a:pPr lvl="1"/>
            <a:r>
              <a:rPr lang="en-US" dirty="0"/>
              <a:t>Maximum size of 5 participating nodes</a:t>
            </a:r>
          </a:p>
        </p:txBody>
      </p:sp>
    </p:spTree>
    <p:extLst>
      <p:ext uri="{BB962C8B-B14F-4D97-AF65-F5344CB8AC3E}">
        <p14:creationId xmlns:p14="http://schemas.microsoft.com/office/powerpoint/2010/main" val="133840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06FDD-A06D-63F0-21C0-9944DB52A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Results: Test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D2730-5789-E52F-496A-27DEE75E0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some number of relations and nodes:</a:t>
            </a:r>
          </a:p>
          <a:p>
            <a:pPr lvl="1"/>
            <a:r>
              <a:rPr lang="en-US" dirty="0"/>
              <a:t>Run 60+ trials</a:t>
            </a:r>
          </a:p>
          <a:p>
            <a:pPr lvl="2"/>
            <a:r>
              <a:rPr lang="en-US" dirty="0"/>
              <a:t>Collect rank correlation with higher order relations</a:t>
            </a:r>
          </a:p>
          <a:p>
            <a:pPr lvl="2"/>
            <a:r>
              <a:rPr lang="en-US" dirty="0"/>
              <a:t>Collect rank correlation without higher order relations</a:t>
            </a:r>
          </a:p>
          <a:p>
            <a:r>
              <a:rPr lang="en-US" dirty="0"/>
              <a:t>Treat as two samples</a:t>
            </a:r>
          </a:p>
          <a:p>
            <a:pPr lvl="1"/>
            <a:r>
              <a:rPr lang="en-US" dirty="0"/>
              <a:t>T-Test</a:t>
            </a:r>
          </a:p>
          <a:p>
            <a:pPr lvl="2"/>
            <a:r>
              <a:rPr lang="en-US" dirty="0"/>
              <a:t>H0: The two samples have the same population mean</a:t>
            </a:r>
          </a:p>
          <a:p>
            <a:pPr lvl="2"/>
            <a:r>
              <a:rPr lang="en-US" dirty="0"/>
              <a:t>Ha: The two samples have different population means</a:t>
            </a:r>
          </a:p>
          <a:p>
            <a:pPr lvl="2"/>
            <a:r>
              <a:rPr lang="en-US" dirty="0"/>
              <a:t>P values indicate how confidently samples produced by the two conditions can be distinguished</a:t>
            </a:r>
          </a:p>
        </p:txBody>
      </p:sp>
    </p:spTree>
    <p:extLst>
      <p:ext uri="{BB962C8B-B14F-4D97-AF65-F5344CB8AC3E}">
        <p14:creationId xmlns:p14="http://schemas.microsoft.com/office/powerpoint/2010/main" val="143512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46DF3-E5AC-4BC0-3DC7-2C1BD7BC4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A3208-4F8A-4411-54CB-FB3EF021A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number of higher order relations</a:t>
            </a:r>
          </a:p>
          <a:p>
            <a:pPr lvl="1"/>
            <a:r>
              <a:rPr lang="en-US" dirty="0"/>
              <a:t>Average P Value across all node values</a:t>
            </a:r>
          </a:p>
          <a:p>
            <a:pPr lvl="1"/>
            <a:r>
              <a:rPr lang="en-US" dirty="0"/>
              <a:t>250 trials per node value</a:t>
            </a:r>
          </a:p>
          <a:p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8C19DA3-B5E3-E8DD-5548-9B1F4BB886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1843159"/>
              </p:ext>
            </p:extLst>
          </p:nvPr>
        </p:nvGraphicFramePr>
        <p:xfrm>
          <a:off x="2286000" y="3429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07151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07E97-4623-A59E-2826-DF0E3A593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Results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9E80A7E4-944C-E315-BFF2-B030D9740C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3785363"/>
              </p:ext>
            </p:extLst>
          </p:nvPr>
        </p:nvGraphicFramePr>
        <p:xfrm>
          <a:off x="2133600" y="2053431"/>
          <a:ext cx="4876799" cy="3619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8257">
                  <a:extLst>
                    <a:ext uri="{9D8B030D-6E8A-4147-A177-3AD203B41FA5}">
                      <a16:colId xmlns:a16="http://schemas.microsoft.com/office/drawing/2014/main" val="2450793006"/>
                    </a:ext>
                  </a:extLst>
                </a:gridCol>
                <a:gridCol w="658257">
                  <a:extLst>
                    <a:ext uri="{9D8B030D-6E8A-4147-A177-3AD203B41FA5}">
                      <a16:colId xmlns:a16="http://schemas.microsoft.com/office/drawing/2014/main" val="3563347902"/>
                    </a:ext>
                  </a:extLst>
                </a:gridCol>
                <a:gridCol w="712057">
                  <a:extLst>
                    <a:ext uri="{9D8B030D-6E8A-4147-A177-3AD203B41FA5}">
                      <a16:colId xmlns:a16="http://schemas.microsoft.com/office/drawing/2014/main" val="393270325"/>
                    </a:ext>
                  </a:extLst>
                </a:gridCol>
                <a:gridCol w="712057">
                  <a:extLst>
                    <a:ext uri="{9D8B030D-6E8A-4147-A177-3AD203B41FA5}">
                      <a16:colId xmlns:a16="http://schemas.microsoft.com/office/drawing/2014/main" val="3250409511"/>
                    </a:ext>
                  </a:extLst>
                </a:gridCol>
                <a:gridCol w="712057">
                  <a:extLst>
                    <a:ext uri="{9D8B030D-6E8A-4147-A177-3AD203B41FA5}">
                      <a16:colId xmlns:a16="http://schemas.microsoft.com/office/drawing/2014/main" val="1578494445"/>
                    </a:ext>
                  </a:extLst>
                </a:gridCol>
                <a:gridCol w="712057">
                  <a:extLst>
                    <a:ext uri="{9D8B030D-6E8A-4147-A177-3AD203B41FA5}">
                      <a16:colId xmlns:a16="http://schemas.microsoft.com/office/drawing/2014/main" val="3043115570"/>
                    </a:ext>
                  </a:extLst>
                </a:gridCol>
                <a:gridCol w="712057">
                  <a:extLst>
                    <a:ext uri="{9D8B030D-6E8A-4147-A177-3AD203B41FA5}">
                      <a16:colId xmlns:a16="http://schemas.microsoft.com/office/drawing/2014/main" val="108031332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 Relation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 Relations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 Relations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 Relations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 Relations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 Relations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64418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 Nodes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3.46E-01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1.67E-01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5.29E-02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7.06E-03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1.63E-07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3.44E-10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38168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 Nodes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2.14E-01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9.51E-02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5.64E-01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2.66E-01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4.56E-03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2.20E-02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304489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 Nodes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9.24E-01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8.75E-01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7.54E-01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5.04E-01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6.47E-01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1.40E-01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921298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 Nodes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2.11E-01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9.85E-01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7.61E-01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1.82E-01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9.86E-02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8.00E-01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29518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7 Nodes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1.44E-01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4.15E-01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5.57E-01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1.08E-01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9.62E-01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8.59E-01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454678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 Nodes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8.54E-01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7.67E-01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5.31E-01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5.34E-01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3.62E-01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3.21E-01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78723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9 Nodes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4.61E-01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7.08E-01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8.60E-01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2.08E-01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9.69E-01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3.31E-01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99297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 Nodes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2.74E-01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2.44E-01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9.84E-01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2.72E-01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8.65E-01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6.66E-02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44494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11 Nodes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6.57E-01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7.87E-01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7.88E-01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2.19E-01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5.92E-01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3.17E-01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84321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12 Nodes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1.47E-01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9.29E-01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3.95E-01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5.28E-01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7.62E-01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3.71E-01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71063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13 Nodes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4.87E-01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8.22E-01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6.94E-01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1.00E+00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5.87E-01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5.72E-01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71355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14 Nodes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3.45E-01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2.62E-02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7.12E-01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8.01E-01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7.73E-01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4.88E-01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71949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15 Nodes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4.80E-01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4.91E-01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6.50E-01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5.02E-01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9.92E-02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5.46E-01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18060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16 Nodes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5.72E-01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9.52E-01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6.77E-01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6.34E-01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9.38E-01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6.72E-01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8809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17 Nodes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8.52E-01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4.11E-01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3.30E-01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9.57E-01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1.69E-01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9.83E-01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909965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18 Nodes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8.09E-01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6.50E-01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8.12E-01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3.73E-01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4.58E-01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6.13E-01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62547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19 Nodes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8.37E-01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8.81E-01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4.47E-01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9.66E-01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8.94E-01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5.60E-01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10766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20 Nodes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7.76E-01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7.55E-01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6.35E-01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5.90E-01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8.55E-01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3.15E-01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8374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9981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6186</TotalTime>
  <Words>525</Words>
  <Application>Microsoft Office PowerPoint</Application>
  <PresentationFormat>On-screen Show (4:3)</PresentationFormat>
  <Paragraphs>180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Investigating the Robustness of Transfer Entropy Through Synthetic Data</vt:lpstr>
      <vt:lpstr>Research Question &amp; Relevance</vt:lpstr>
      <vt:lpstr>Method: Multi-Agent System</vt:lpstr>
      <vt:lpstr>Method: Transfer Entropy Network</vt:lpstr>
      <vt:lpstr>Preliminary Results</vt:lpstr>
      <vt:lpstr>Preliminary Results: Test Procedure</vt:lpstr>
      <vt:lpstr>Preliminary Results</vt:lpstr>
      <vt:lpstr>Preliminary Results</vt:lpstr>
    </vt:vector>
  </TitlesOfParts>
  <Company>World Vision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model canvas template</dc:title>
  <dc:creator>This version: James Cox</dc:creator>
  <dc:description>Full credit to  http://www.businessmodelgeneration.com and its users for this template. I have made enhancements to its useability by using a table as the underlying format.</dc:description>
  <cp:lastModifiedBy>Clayton Barham</cp:lastModifiedBy>
  <cp:revision>100</cp:revision>
  <dcterms:created xsi:type="dcterms:W3CDTF">2011-03-15T01:24:59Z</dcterms:created>
  <dcterms:modified xsi:type="dcterms:W3CDTF">2023-11-17T21:46:19Z</dcterms:modified>
</cp:coreProperties>
</file>