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65" r:id="rId3"/>
    <p:sldId id="273" r:id="rId4"/>
    <p:sldId id="270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50000" autoAdjust="0"/>
  </p:normalViewPr>
  <p:slideViewPr>
    <p:cSldViewPr>
      <p:cViewPr varScale="1">
        <p:scale>
          <a:sx n="110" d="100"/>
          <a:sy n="110" d="100"/>
        </p:scale>
        <p:origin x="19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78AFB-4C97-4EA0-827B-66D079204F7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34575-3DFB-42A0-83A0-CF13A7A2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28/09/2023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3/PhysRevLett.116.23870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34BD-A7E1-C447-C3B7-1181CCDC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&amp;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DF88-7571-3005-322E-7C55791A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When ranking nodes in a complex network by their localizable influence, how sensitive is the outcome to higher order relationships?</a:t>
            </a:r>
          </a:p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For networks with few higher order relationships, the ranking produced by transfer entropy networks will be a good approximation</a:t>
            </a:r>
          </a:p>
          <a:p>
            <a:pPr lvl="1"/>
            <a:r>
              <a:rPr lang="en-US" dirty="0"/>
              <a:t>As the number of higher order relations increases, the quality of the approximation will decrease</a:t>
            </a:r>
          </a:p>
        </p:txBody>
      </p:sp>
    </p:spTree>
    <p:extLst>
      <p:ext uri="{BB962C8B-B14F-4D97-AF65-F5344CB8AC3E}">
        <p14:creationId xmlns:p14="http://schemas.microsoft.com/office/powerpoint/2010/main" val="12198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BF8F-81C4-0A3E-934D-ABAC1690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&amp;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84E6-0024-F274-050B-6E088150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Entropy Networks are a widely used tool in analyzing complex networks</a:t>
            </a:r>
          </a:p>
          <a:p>
            <a:r>
              <a:rPr lang="en-US" dirty="0"/>
              <a:t>They have been criticized by James et al. </a:t>
            </a:r>
          </a:p>
          <a:p>
            <a:pPr lvl="1"/>
            <a:r>
              <a:rPr lang="en-US" dirty="0"/>
              <a:t>Graphs and transfer entropy are both dyadic</a:t>
            </a:r>
          </a:p>
          <a:p>
            <a:pPr lvl="1"/>
            <a:r>
              <a:rPr lang="en-US" dirty="0"/>
              <a:t>May ignore higher order relationships</a:t>
            </a:r>
          </a:p>
          <a:p>
            <a:pPr lvl="1"/>
            <a:r>
              <a:rPr lang="en-US" dirty="0"/>
              <a:t>May falsely localize higher order relationships</a:t>
            </a:r>
          </a:p>
          <a:p>
            <a:r>
              <a:rPr lang="en-US" dirty="0"/>
              <a:t>The practical impact of higher order relationships has not been quantified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E5CE3-E13A-9368-7540-B2968E69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effectLst/>
                <a:latin typeface="+mn-lt"/>
              </a:rPr>
              <a:t>R. G. James, N. Barnett, and J. P. Crutchfield, “Information Flows? A Critique of Transfer Entropies,” </a:t>
            </a:r>
            <a:r>
              <a:rPr lang="en-US" sz="1200" i="1" dirty="0">
                <a:effectLst/>
                <a:latin typeface="+mn-lt"/>
              </a:rPr>
              <a:t>Phys. Rev. Lett.</a:t>
            </a:r>
            <a:r>
              <a:rPr lang="en-US" sz="1200" dirty="0">
                <a:effectLst/>
                <a:latin typeface="+mn-lt"/>
              </a:rPr>
              <a:t>, vol. 116, no. 23, p. 238701, Jun. 2016, </a:t>
            </a:r>
            <a:r>
              <a:rPr lang="en-US" sz="1200" dirty="0" err="1">
                <a:effectLst/>
                <a:latin typeface="+mn-lt"/>
              </a:rPr>
              <a:t>doi</a:t>
            </a:r>
            <a:r>
              <a:rPr lang="en-US" sz="1200" dirty="0">
                <a:effectLst/>
                <a:latin typeface="+mn-lt"/>
              </a:rPr>
              <a:t>: </a:t>
            </a:r>
            <a:r>
              <a:rPr lang="en-US" sz="1200" dirty="0">
                <a:effectLst/>
                <a:latin typeface="+mn-lt"/>
                <a:hlinkClick r:id="rId2"/>
              </a:rPr>
              <a:t>10.1103/PhysRevLett.116.238701</a:t>
            </a:r>
            <a:r>
              <a:rPr lang="en-US" sz="1200" dirty="0">
                <a:effectLst/>
                <a:latin typeface="+mn-lt"/>
              </a:rPr>
              <a:t>.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813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F503-A3FA-7812-F919-6BE11AB5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&amp;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681B-29B9-2933-76F0-B69DDC9F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80" y="1417638"/>
            <a:ext cx="3982888" cy="5165724"/>
          </a:xfrm>
        </p:spPr>
        <p:txBody>
          <a:bodyPr/>
          <a:lstStyle/>
          <a:p>
            <a:r>
              <a:rPr lang="en-US" dirty="0"/>
              <a:t>H(A,B) = higher order relationship</a:t>
            </a:r>
          </a:p>
          <a:p>
            <a:r>
              <a:rPr lang="en-US" dirty="0"/>
              <a:t>Small H(A,B) </a:t>
            </a:r>
          </a:p>
          <a:p>
            <a:pPr lvl="1"/>
            <a:r>
              <a:rPr lang="en-US" dirty="0"/>
              <a:t>False localization will not change rankings</a:t>
            </a:r>
          </a:p>
          <a:p>
            <a:r>
              <a:rPr lang="en-US" dirty="0"/>
              <a:t>Large H(A,B)</a:t>
            </a:r>
          </a:p>
          <a:p>
            <a:pPr lvl="1"/>
            <a:r>
              <a:rPr lang="en-US" dirty="0"/>
              <a:t>May ignore significant influence</a:t>
            </a:r>
          </a:p>
          <a:p>
            <a:pPr lvl="1"/>
            <a:r>
              <a:rPr lang="en-US" dirty="0"/>
              <a:t>False localization may change rankings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160865-DB0B-2898-4EF0-B64AA41C3591}"/>
              </a:ext>
            </a:extLst>
          </p:cNvPr>
          <p:cNvSpPr/>
          <p:nvPr/>
        </p:nvSpPr>
        <p:spPr>
          <a:xfrm>
            <a:off x="4572000" y="141763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E31D59-9D69-58CD-2BFC-8A06EAB3F6B8}"/>
              </a:ext>
            </a:extLst>
          </p:cNvPr>
          <p:cNvSpPr/>
          <p:nvPr/>
        </p:nvSpPr>
        <p:spPr>
          <a:xfrm>
            <a:off x="5410069" y="195195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6F72BA-1A76-6AD3-7752-502C52920CB0}"/>
              </a:ext>
            </a:extLst>
          </p:cNvPr>
          <p:cNvSpPr/>
          <p:nvPr/>
        </p:nvSpPr>
        <p:spPr>
          <a:xfrm>
            <a:off x="4572000" y="248443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E9AD63-A5F9-F8D1-D547-05CE23C01F00}"/>
              </a:ext>
            </a:extLst>
          </p:cNvPr>
          <p:cNvCxnSpPr>
            <a:cxnSpLocks/>
            <a:stCxn id="8" idx="6"/>
            <a:endCxn id="7" idx="3"/>
          </p:cNvCxnSpPr>
          <p:nvPr/>
        </p:nvCxnSpPr>
        <p:spPr>
          <a:xfrm flipV="1">
            <a:off x="5105400" y="2407237"/>
            <a:ext cx="382784" cy="3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20F508-EB51-41D6-3BEF-6B7064566B6D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5105400" y="1684338"/>
            <a:ext cx="382784" cy="34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5E198E1E-071E-707A-2F9B-E1AA5300C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42794"/>
              </p:ext>
            </p:extLst>
          </p:nvPr>
        </p:nvGraphicFramePr>
        <p:xfrm>
          <a:off x="4572000" y="3284538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C771E028-0BD7-DC3C-1043-BE46E3C9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53258"/>
              </p:ext>
            </p:extLst>
          </p:nvPr>
        </p:nvGraphicFramePr>
        <p:xfrm>
          <a:off x="6245819" y="1417638"/>
          <a:ext cx="24525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or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1189"/>
                  </a:ext>
                </a:extLst>
              </a:tr>
            </a:tbl>
          </a:graphicData>
        </a:graphic>
      </p:graphicFrame>
      <p:graphicFrame>
        <p:nvGraphicFramePr>
          <p:cNvPr id="23" name="Table 36">
            <a:extLst>
              <a:ext uri="{FF2B5EF4-FFF2-40B4-BE49-F238E27FC236}">
                <a16:creationId xmlns:a16="http://schemas.microsoft.com/office/drawing/2014/main" id="{11F9B074-AF27-C99C-945B-75FE67DAA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50499"/>
              </p:ext>
            </p:extLst>
          </p:nvPr>
        </p:nvGraphicFramePr>
        <p:xfrm>
          <a:off x="4572000" y="4460240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44FFF290-FAE0-A76F-6A47-8142537B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28252"/>
              </p:ext>
            </p:extLst>
          </p:nvPr>
        </p:nvGraphicFramePr>
        <p:xfrm>
          <a:off x="6245818" y="3284538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  <p:graphicFrame>
        <p:nvGraphicFramePr>
          <p:cNvPr id="34" name="Table 20">
            <a:extLst>
              <a:ext uri="{FF2B5EF4-FFF2-40B4-BE49-F238E27FC236}">
                <a16:creationId xmlns:a16="http://schemas.microsoft.com/office/drawing/2014/main" id="{F391FE52-0167-FF30-0026-115483852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81602"/>
              </p:ext>
            </p:extLst>
          </p:nvPr>
        </p:nvGraphicFramePr>
        <p:xfrm>
          <a:off x="6245818" y="4460240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  <p:graphicFrame>
        <p:nvGraphicFramePr>
          <p:cNvPr id="38" name="Table 36">
            <a:extLst>
              <a:ext uri="{FF2B5EF4-FFF2-40B4-BE49-F238E27FC236}">
                <a16:creationId xmlns:a16="http://schemas.microsoft.com/office/drawing/2014/main" id="{5A23034C-6A9A-B4F1-D444-94ECB6466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35060"/>
              </p:ext>
            </p:extLst>
          </p:nvPr>
        </p:nvGraphicFramePr>
        <p:xfrm>
          <a:off x="4560421" y="5644651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39" name="Table 20">
            <a:extLst>
              <a:ext uri="{FF2B5EF4-FFF2-40B4-BE49-F238E27FC236}">
                <a16:creationId xmlns:a16="http://schemas.microsoft.com/office/drawing/2014/main" id="{2907495D-F79F-BF54-5AFA-DB997EFE3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97958"/>
              </p:ext>
            </p:extLst>
          </p:nvPr>
        </p:nvGraphicFramePr>
        <p:xfrm>
          <a:off x="6234239" y="5644651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56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F503-A3FA-7812-F919-6BE11AB5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&amp;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681B-29B9-2933-76F0-B69DDC9F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46" y="1166018"/>
            <a:ext cx="3897221" cy="4525963"/>
          </a:xfrm>
        </p:spPr>
        <p:txBody>
          <a:bodyPr/>
          <a:lstStyle/>
          <a:p>
            <a:r>
              <a:rPr lang="en-US" dirty="0"/>
              <a:t>Ground Truth</a:t>
            </a:r>
          </a:p>
          <a:p>
            <a:pPr lvl="1"/>
            <a:r>
              <a:rPr lang="en-US" dirty="0"/>
              <a:t>higher order relationship</a:t>
            </a:r>
          </a:p>
          <a:p>
            <a:r>
              <a:rPr lang="en-US" dirty="0"/>
              <a:t>TE Network</a:t>
            </a:r>
          </a:p>
          <a:p>
            <a:pPr lvl="1"/>
            <a:r>
              <a:rPr lang="en-US" dirty="0"/>
              <a:t>May ignore or falsely localize higher order relationship</a:t>
            </a:r>
          </a:p>
          <a:p>
            <a:pPr lvl="1"/>
            <a:r>
              <a:rPr lang="en-US" dirty="0"/>
              <a:t>How much will the rankings change?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160865-DB0B-2898-4EF0-B64AA41C3591}"/>
              </a:ext>
            </a:extLst>
          </p:cNvPr>
          <p:cNvSpPr/>
          <p:nvPr/>
        </p:nvSpPr>
        <p:spPr>
          <a:xfrm>
            <a:off x="4680268" y="154374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E31D59-9D69-58CD-2BFC-8A06EAB3F6B8}"/>
              </a:ext>
            </a:extLst>
          </p:cNvPr>
          <p:cNvSpPr/>
          <p:nvPr/>
        </p:nvSpPr>
        <p:spPr>
          <a:xfrm>
            <a:off x="5744891" y="154374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6F72BA-1A76-6AD3-7752-502C52920CB0}"/>
              </a:ext>
            </a:extLst>
          </p:cNvPr>
          <p:cNvSpPr/>
          <p:nvPr/>
        </p:nvSpPr>
        <p:spPr>
          <a:xfrm>
            <a:off x="4680268" y="261054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2CC479-E563-93D7-0E11-1EB165878877}"/>
              </a:ext>
            </a:extLst>
          </p:cNvPr>
          <p:cNvSpPr/>
          <p:nvPr/>
        </p:nvSpPr>
        <p:spPr>
          <a:xfrm>
            <a:off x="5744891" y="261054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DF88E1-4AB4-6F86-1D19-23340D684A04}"/>
              </a:ext>
            </a:extLst>
          </p:cNvPr>
          <p:cNvSpPr/>
          <p:nvPr/>
        </p:nvSpPr>
        <p:spPr>
          <a:xfrm>
            <a:off x="6735491" y="207714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F57A97-D5D6-A84A-6ED0-A0D1FB0D542C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6200176" y="2532428"/>
            <a:ext cx="613430" cy="15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8D005F-AE37-4790-E1A3-45008EAC3BC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6200176" y="1999028"/>
            <a:ext cx="613430" cy="15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E9AD63-A5F9-F8D1-D547-05CE23C01F00}"/>
              </a:ext>
            </a:extLst>
          </p:cNvPr>
          <p:cNvCxnSpPr>
            <a:cxnSpLocks/>
            <a:stCxn id="8" idx="6"/>
            <a:endCxn id="7" idx="3"/>
          </p:cNvCxnSpPr>
          <p:nvPr/>
        </p:nvCxnSpPr>
        <p:spPr>
          <a:xfrm flipV="1">
            <a:off x="5213668" y="1999028"/>
            <a:ext cx="609338" cy="87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20F508-EB51-41D6-3BEF-6B7064566B6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213668" y="1810443"/>
            <a:ext cx="531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CDC3F13-F807-EB80-112F-23D5B3350E9A}"/>
              </a:ext>
            </a:extLst>
          </p:cNvPr>
          <p:cNvSpPr/>
          <p:nvPr/>
        </p:nvSpPr>
        <p:spPr>
          <a:xfrm>
            <a:off x="4680268" y="39341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2D30E9-4262-97D4-598D-5FA289D5675F}"/>
              </a:ext>
            </a:extLst>
          </p:cNvPr>
          <p:cNvSpPr/>
          <p:nvPr/>
        </p:nvSpPr>
        <p:spPr>
          <a:xfrm>
            <a:off x="5744891" y="39341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DF757F-C620-9A25-2D95-92B41A65E715}"/>
              </a:ext>
            </a:extLst>
          </p:cNvPr>
          <p:cNvSpPr/>
          <p:nvPr/>
        </p:nvSpPr>
        <p:spPr>
          <a:xfrm>
            <a:off x="4680268" y="5000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EA921-D0E4-792D-2797-07A1DC218F5C}"/>
              </a:ext>
            </a:extLst>
          </p:cNvPr>
          <p:cNvSpPr/>
          <p:nvPr/>
        </p:nvSpPr>
        <p:spPr>
          <a:xfrm>
            <a:off x="5744891" y="5000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7C1575-592F-8225-D552-CBD7C6568AC1}"/>
              </a:ext>
            </a:extLst>
          </p:cNvPr>
          <p:cNvSpPr/>
          <p:nvPr/>
        </p:nvSpPr>
        <p:spPr>
          <a:xfrm>
            <a:off x="6735491" y="44675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237D24-85B0-A6DC-8015-86AC0123807B}"/>
              </a:ext>
            </a:extLst>
          </p:cNvPr>
          <p:cNvCxnSpPr>
            <a:stCxn id="28" idx="7"/>
            <a:endCxn id="29" idx="3"/>
          </p:cNvCxnSpPr>
          <p:nvPr/>
        </p:nvCxnSpPr>
        <p:spPr>
          <a:xfrm flipV="1">
            <a:off x="6200176" y="4922875"/>
            <a:ext cx="613430" cy="15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B8C83E-DE3E-7AA4-4B84-FA8C384DEABB}"/>
              </a:ext>
            </a:extLst>
          </p:cNvPr>
          <p:cNvCxnSpPr>
            <a:stCxn id="26" idx="5"/>
            <a:endCxn id="29" idx="1"/>
          </p:cNvCxnSpPr>
          <p:nvPr/>
        </p:nvCxnSpPr>
        <p:spPr>
          <a:xfrm>
            <a:off x="6200176" y="4389475"/>
            <a:ext cx="613430" cy="15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D00372-475B-D229-AB88-F890B0D22359}"/>
              </a:ext>
            </a:extLst>
          </p:cNvPr>
          <p:cNvCxnSpPr>
            <a:cxnSpLocks/>
            <a:stCxn id="27" idx="6"/>
            <a:endCxn id="26" idx="3"/>
          </p:cNvCxnSpPr>
          <p:nvPr/>
        </p:nvCxnSpPr>
        <p:spPr>
          <a:xfrm flipV="1">
            <a:off x="5213668" y="4389475"/>
            <a:ext cx="609338" cy="87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46BD07-AF3C-5106-2CE0-19E2AC297202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5213668" y="4200890"/>
            <a:ext cx="531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5E198E1E-071E-707A-2F9B-E1AA5300C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52954"/>
              </p:ext>
            </p:extLst>
          </p:nvPr>
        </p:nvGraphicFramePr>
        <p:xfrm>
          <a:off x="7391400" y="1401895"/>
          <a:ext cx="1556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9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4644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F6F0337-A564-5D3D-2CED-38BBE6F7B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6361"/>
              </p:ext>
            </p:extLst>
          </p:nvPr>
        </p:nvGraphicFramePr>
        <p:xfrm>
          <a:off x="7391400" y="3783670"/>
          <a:ext cx="1556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9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46449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4B2078-33A0-DE84-D71F-0E504532974F}"/>
              </a:ext>
            </a:extLst>
          </p:cNvPr>
          <p:cNvCxnSpPr/>
          <p:nvPr/>
        </p:nvCxnSpPr>
        <p:spPr>
          <a:xfrm>
            <a:off x="4439392" y="1392499"/>
            <a:ext cx="0" cy="185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0A874-C87E-98D7-CFF5-948CA55CBC97}"/>
              </a:ext>
            </a:extLst>
          </p:cNvPr>
          <p:cNvCxnSpPr/>
          <p:nvPr/>
        </p:nvCxnSpPr>
        <p:spPr>
          <a:xfrm>
            <a:off x="4439392" y="3246699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BC47AC-F8E1-47B2-C440-BD07846E38EC}"/>
              </a:ext>
            </a:extLst>
          </p:cNvPr>
          <p:cNvCxnSpPr/>
          <p:nvPr/>
        </p:nvCxnSpPr>
        <p:spPr>
          <a:xfrm flipV="1">
            <a:off x="5125192" y="1879861"/>
            <a:ext cx="1295400" cy="136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26BCE2-C771-0F68-20F5-E1EAB7FC6D95}"/>
              </a:ext>
            </a:extLst>
          </p:cNvPr>
          <p:cNvCxnSpPr/>
          <p:nvPr/>
        </p:nvCxnSpPr>
        <p:spPr>
          <a:xfrm flipV="1">
            <a:off x="6420592" y="1392499"/>
            <a:ext cx="0" cy="487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85805-965F-030C-D084-E4335402C7CA}"/>
              </a:ext>
            </a:extLst>
          </p:cNvPr>
          <p:cNvCxnSpPr/>
          <p:nvPr/>
        </p:nvCxnSpPr>
        <p:spPr>
          <a:xfrm flipH="1">
            <a:off x="4439392" y="1392499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0129-36BD-60A2-A75A-CBF68323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86C6-3BB5-4457-A7C1-EFE46740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synthetic time series representing social media activity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time series per simulated agent</a:t>
            </a:r>
          </a:p>
          <a:p>
            <a:pPr lvl="1"/>
            <a:r>
              <a:rPr lang="en-US" dirty="0"/>
              <a:t>Each element represents a window of time</a:t>
            </a:r>
          </a:p>
          <a:p>
            <a:pPr lvl="1"/>
            <a:r>
              <a:rPr lang="en-US" dirty="0"/>
              <a:t>Binary value elements representing activity of interest</a:t>
            </a:r>
          </a:p>
          <a:p>
            <a:r>
              <a:rPr lang="en-US" dirty="0"/>
              <a:t>Transfer Entropy Networks and node rankings extracted from preliminary time series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A66FF4-52FB-CF88-C1CF-174FD85D1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96846"/>
              </p:ext>
            </p:extLst>
          </p:nvPr>
        </p:nvGraphicFramePr>
        <p:xfrm>
          <a:off x="914400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124966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96670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37630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9442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794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7699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46646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43219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89367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376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99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57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368</Words>
  <Application>Microsoft Office PowerPoint</Application>
  <PresentationFormat>On-screen Show (4:3)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Research Question &amp; Hypothesis</vt:lpstr>
      <vt:lpstr>Relevance &amp; Novelty</vt:lpstr>
      <vt:lpstr>Relevance &amp; Novelty</vt:lpstr>
      <vt:lpstr>Relevance &amp; Novelty</vt:lpstr>
      <vt:lpstr>Preliminary Results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Clayton Barham</cp:lastModifiedBy>
  <cp:revision>92</cp:revision>
  <dcterms:created xsi:type="dcterms:W3CDTF">2011-03-15T01:24:59Z</dcterms:created>
  <dcterms:modified xsi:type="dcterms:W3CDTF">2023-09-29T18:12:41Z</dcterms:modified>
</cp:coreProperties>
</file>