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69" r:id="rId3"/>
    <p:sldId id="273" r:id="rId4"/>
    <p:sldId id="274" r:id="rId5"/>
    <p:sldId id="275" r:id="rId6"/>
    <p:sldId id="276" r:id="rId7"/>
    <p:sldId id="277" r:id="rId8"/>
    <p:sldId id="271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 autoAdjust="0"/>
    <p:restoredTop sz="50000" autoAdjust="0"/>
  </p:normalViewPr>
  <p:slideViewPr>
    <p:cSldViewPr>
      <p:cViewPr varScale="1">
        <p:scale>
          <a:sx n="110" d="100"/>
          <a:sy n="110" d="100"/>
        </p:scale>
        <p:origin x="195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78AFB-4C97-4EA0-827B-66D079204F7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34575-3DFB-42A0-83A0-CF13A7A22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5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72A28-6E37-47CE-99F3-5D79F25CC39C}" type="datetimeFigureOut">
              <a:rPr lang="en-AU"/>
              <a:pPr>
                <a:defRPr/>
              </a:pPr>
              <a:t>29/09/2023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22FFE-DB63-40EA-9FEE-44EB1B5B8D8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3E465-A95D-4597-BBF9-26C754D96299}" type="datetimeFigureOut">
              <a:rPr lang="en-AU"/>
              <a:pPr>
                <a:defRPr/>
              </a:pPr>
              <a:t>29/09/2023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8779D-A852-4C26-A0A1-5A3CB14F59E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03BD2-B302-4065-8E99-2355CEE672DB}" type="datetimeFigureOut">
              <a:rPr lang="en-AU"/>
              <a:pPr>
                <a:defRPr/>
              </a:pPr>
              <a:t>29/09/2023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80572-E297-4EBD-8255-898ED9D02C3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98839-D685-4C73-B910-02BFDA2B749B}" type="datetimeFigureOut">
              <a:rPr lang="en-AU"/>
              <a:pPr>
                <a:defRPr/>
              </a:pPr>
              <a:t>29/09/2023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0D9A4-4E52-4AD1-8EB0-900F6A90443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AF60F-EB10-457D-92B9-86DC9D79DCD7}" type="datetimeFigureOut">
              <a:rPr lang="en-AU"/>
              <a:pPr>
                <a:defRPr/>
              </a:pPr>
              <a:t>29/09/2023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A5679-EA2C-46D6-B854-408EE1EA380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BE288-3AA6-4EA2-A97C-C0F2E9166CED}" type="datetimeFigureOut">
              <a:rPr lang="en-AU"/>
              <a:pPr>
                <a:defRPr/>
              </a:pPr>
              <a:t>29/09/2023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55B0D-09C6-459E-B8A3-607027447B8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3E126-A795-4B39-92C1-A890E8F0A63A}" type="datetimeFigureOut">
              <a:rPr lang="en-AU"/>
              <a:pPr>
                <a:defRPr/>
              </a:pPr>
              <a:t>29/09/2023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D323D-0B25-479C-8BF4-EDBB52B1E8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74AFA-2ED2-41BB-AB23-C492E8D3F56A}" type="datetimeFigureOut">
              <a:rPr lang="en-AU"/>
              <a:pPr>
                <a:defRPr/>
              </a:pPr>
              <a:t>29/09/2023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1606E-9F33-4538-9D7A-C71704F4E7A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74AA1-C955-4B09-854E-3E4A6094309B}" type="datetimeFigureOut">
              <a:rPr lang="en-AU"/>
              <a:pPr>
                <a:defRPr/>
              </a:pPr>
              <a:t>29/09/2023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BD877-F750-48E0-B45A-8BA024CAC84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45C4F-B111-4FA9-A6D6-9A3BB3272E45}" type="datetimeFigureOut">
              <a:rPr lang="en-AU"/>
              <a:pPr>
                <a:defRPr/>
              </a:pPr>
              <a:t>29/09/2023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0060D-2F21-47EB-BC31-98104C39A17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31E00-63A6-41AF-880F-91E4C617D98D}" type="datetimeFigureOut">
              <a:rPr lang="en-AU"/>
              <a:pPr>
                <a:defRPr/>
              </a:pPr>
              <a:t>29/09/2023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C7D24-C3F6-4886-8F39-AFA0FA23280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9776A25-9BB3-4F0F-AC34-3943AB32122F}" type="datetimeFigureOut">
              <a:rPr lang="en-AU"/>
              <a:pPr>
                <a:defRPr/>
              </a:pPr>
              <a:t>29/09/2023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AAB79E4-85D4-4C2B-995D-78D62893DB1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hyperlink" Target="https://doi.org/10.1103/PhysRevLett.116.238701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3/PhysRevLett.116.23870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1375" y="469900"/>
            <a:ext cx="561975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2050" y="412750"/>
            <a:ext cx="508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88" y="2854325"/>
            <a:ext cx="4984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6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81625" y="349250"/>
            <a:ext cx="5588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7"/>
          <p:cNvPicPr>
            <a:picLocks noChangeAspect="1"/>
          </p:cNvPicPr>
          <p:nvPr/>
        </p:nvPicPr>
        <p:blipFill>
          <a:blip r:embed="rId6" cstate="print"/>
          <a:srcRect l="11171"/>
          <a:stretch>
            <a:fillRect/>
          </a:stretch>
        </p:blipFill>
        <p:spPr bwMode="auto">
          <a:xfrm>
            <a:off x="4633912" y="5446713"/>
            <a:ext cx="452438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8"/>
          <p:cNvPicPr>
            <a:picLocks noChangeAspect="1"/>
          </p:cNvPicPr>
          <p:nvPr/>
        </p:nvPicPr>
        <p:blipFill>
          <a:blip r:embed="rId7" cstate="print"/>
          <a:srcRect b="6728"/>
          <a:stretch>
            <a:fillRect/>
          </a:stretch>
        </p:blipFill>
        <p:spPr bwMode="auto">
          <a:xfrm>
            <a:off x="1918995" y="2949575"/>
            <a:ext cx="67180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9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78812" y="361950"/>
            <a:ext cx="766652" cy="719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0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0650" y="384175"/>
            <a:ext cx="4794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1"/>
          <p:cNvPicPr>
            <a:picLocks noChangeAspect="1"/>
          </p:cNvPicPr>
          <p:nvPr/>
        </p:nvPicPr>
        <p:blipFill>
          <a:blip r:embed="rId10" cstate="print"/>
          <a:srcRect t="8025" r="6839"/>
          <a:stretch>
            <a:fillRect/>
          </a:stretch>
        </p:blipFill>
        <p:spPr bwMode="auto">
          <a:xfrm>
            <a:off x="138112" y="5454651"/>
            <a:ext cx="534988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152400" y="122238"/>
            <a:ext cx="8839200" cy="258762"/>
          </a:xfrm>
        </p:spPr>
        <p:txBody>
          <a:bodyPr/>
          <a:lstStyle/>
          <a:p>
            <a:pPr algn="l"/>
            <a:r>
              <a:rPr lang="en-US" sz="2000" dirty="0"/>
              <a:t>Research Canvas - </a:t>
            </a:r>
            <a:endParaRPr lang="en-AU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667705"/>
              </p:ext>
            </p:extLst>
          </p:nvPr>
        </p:nvGraphicFramePr>
        <p:xfrm>
          <a:off x="152400" y="457200"/>
          <a:ext cx="8839200" cy="639678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6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76500">
                <a:tc rowSpan="2">
                  <a:txBody>
                    <a:bodyPr/>
                    <a:lstStyle/>
                    <a:p>
                      <a:r>
                        <a:rPr lang="en-AU" sz="1200" b="1" dirty="0">
                          <a:latin typeface="+mn-lt"/>
                        </a:rPr>
                        <a:t>          Key Literature</a:t>
                      </a:r>
                      <a:endParaRPr lang="en-AU" sz="1100" b="0" baseline="0" dirty="0">
                        <a:latin typeface="+mn-lt"/>
                      </a:endParaRPr>
                    </a:p>
                    <a:p>
                      <a:endParaRPr lang="en-AU" sz="1100" b="0" baseline="0" dirty="0">
                        <a:latin typeface="+mn-lt"/>
                      </a:endParaRPr>
                    </a:p>
                    <a:p>
                      <a:endParaRPr lang="en-AU" sz="1100" b="0" baseline="0" dirty="0">
                        <a:latin typeface="+mn-lt"/>
                      </a:endParaRPr>
                    </a:p>
                    <a:p>
                      <a:r>
                        <a:rPr lang="en-US" sz="1100" dirty="0">
                          <a:effectLst/>
                          <a:latin typeface="+mn-lt"/>
                        </a:rPr>
                        <a:t>[1]</a:t>
                      </a:r>
                    </a:p>
                    <a:p>
                      <a:r>
                        <a:rPr lang="en-US" sz="1100" dirty="0">
                          <a:effectLst/>
                          <a:latin typeface="+mn-lt"/>
                        </a:rPr>
                        <a:t>R. G. James, N. Barnett, and J. P. Crutchfield, “Information Flows? A Critique of Transfer Entropies,” </a:t>
                      </a:r>
                      <a:r>
                        <a:rPr lang="en-US" sz="1100" i="1" dirty="0">
                          <a:effectLst/>
                          <a:latin typeface="+mn-lt"/>
                        </a:rPr>
                        <a:t>Phys. Rev. Lett.</a:t>
                      </a:r>
                      <a:r>
                        <a:rPr lang="en-US" sz="1100" dirty="0">
                          <a:effectLst/>
                          <a:latin typeface="+mn-lt"/>
                        </a:rPr>
                        <a:t>, vol. 116, no. 23, p. 238701, Jun. 2016, </a:t>
                      </a:r>
                      <a:r>
                        <a:rPr lang="en-US" sz="1100" dirty="0" err="1">
                          <a:effectLst/>
                          <a:latin typeface="+mn-lt"/>
                        </a:rPr>
                        <a:t>doi</a:t>
                      </a:r>
                      <a:r>
                        <a:rPr lang="en-US" sz="1100" dirty="0">
                          <a:effectLst/>
                          <a:latin typeface="+mn-lt"/>
                        </a:rPr>
                        <a:t>: </a:t>
                      </a:r>
                      <a:r>
                        <a:rPr lang="en-US" sz="1100" dirty="0">
                          <a:effectLst/>
                          <a:latin typeface="+mn-lt"/>
                          <a:hlinkClick r:id="rId11"/>
                        </a:rPr>
                        <a:t>10.1103/PhysRevLett.116.238701</a:t>
                      </a:r>
                      <a:r>
                        <a:rPr lang="en-US" sz="1100" dirty="0">
                          <a:effectLst/>
                          <a:latin typeface="+mn-lt"/>
                        </a:rPr>
                        <a:t>.</a:t>
                      </a:r>
                    </a:p>
                    <a:p>
                      <a:endParaRPr lang="en-AU" sz="1100" b="0" dirty="0">
                        <a:latin typeface="+mn-lt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>
                          <a:latin typeface="+mn-lt"/>
                        </a:rPr>
                        <a:t>             Relevance / </a:t>
                      </a:r>
                    </a:p>
                    <a:p>
                      <a:r>
                        <a:rPr lang="en-AU" sz="1200" b="1" dirty="0">
                          <a:latin typeface="+mn-lt"/>
                        </a:rPr>
                        <a:t>             Significance</a:t>
                      </a:r>
                      <a:endParaRPr lang="en-AU" sz="1100" b="0" baseline="0" dirty="0">
                        <a:latin typeface="+mn-lt"/>
                      </a:endParaRPr>
                    </a:p>
                    <a:p>
                      <a:endParaRPr lang="en-AU" sz="1100" b="0" baseline="0" dirty="0">
                        <a:latin typeface="+mn-lt"/>
                      </a:endParaRPr>
                    </a:p>
                    <a:p>
                      <a:endParaRPr lang="en-AU" sz="1100" b="0" baseline="0" dirty="0">
                        <a:latin typeface="+mn-lt"/>
                      </a:endParaRPr>
                    </a:p>
                    <a:p>
                      <a:r>
                        <a:rPr lang="en-AU" sz="1100" b="0" dirty="0">
                          <a:latin typeface="+mn-lt"/>
                        </a:rPr>
                        <a:t>Transfer Entropy Networks are a widely used tool in Network Science</a:t>
                      </a:r>
                      <a:endParaRPr lang="en-AU" sz="1100" b="0" baseline="0" dirty="0">
                        <a:latin typeface="+mn-lt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dirty="0">
                          <a:latin typeface="+mn-lt"/>
                        </a:rPr>
                        <a:t>          Research Question/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dirty="0">
                          <a:latin typeface="+mn-lt"/>
                        </a:rPr>
                        <a:t>             Hypothesis/                      Definitions</a:t>
                      </a: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Q: To what extent do higher order relationships within a complex network skew the ranking of node influence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H: Transfer Entropy Networks will work well for networks with few higher order relationships, but effectiveness will degrade a</a:t>
                      </a: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>
                          <a:latin typeface="+mn-lt"/>
                        </a:rPr>
                        <a:t>         Results</a:t>
                      </a:r>
                      <a:endParaRPr lang="en-AU" sz="1100" b="0" baseline="0" dirty="0">
                        <a:latin typeface="+mn-lt"/>
                      </a:endParaRPr>
                    </a:p>
                    <a:p>
                      <a:endParaRPr lang="en-AU" sz="1100" b="0" baseline="0" dirty="0">
                        <a:latin typeface="+mn-lt"/>
                      </a:endParaRPr>
                    </a:p>
                    <a:p>
                      <a:endParaRPr lang="en-AU" sz="1100" b="0" dirty="0">
                        <a:latin typeface="+mn-lt"/>
                      </a:endParaRPr>
                    </a:p>
                    <a:p>
                      <a:r>
                        <a:rPr lang="en-AU" sz="1100" b="0" dirty="0">
                          <a:latin typeface="+mn-lt"/>
                        </a:rPr>
                        <a:t>Generation of preliminary synthetic time series</a:t>
                      </a:r>
                    </a:p>
                    <a:p>
                      <a:endParaRPr lang="en-AU" sz="1100" b="0" dirty="0">
                        <a:latin typeface="+mn-lt"/>
                      </a:endParaRPr>
                    </a:p>
                    <a:p>
                      <a:r>
                        <a:rPr lang="en-AU" sz="1100" b="0" dirty="0">
                          <a:latin typeface="+mn-lt"/>
                        </a:rPr>
                        <a:t>Extraction of transfer entropy networks</a:t>
                      </a: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1200" b="1" dirty="0">
                          <a:latin typeface="+mn-lt"/>
                        </a:rPr>
                        <a:t>      Audience</a:t>
                      </a:r>
                      <a:endParaRPr lang="en-AU" sz="1200" b="0" baseline="0" dirty="0">
                        <a:latin typeface="+mn-lt"/>
                      </a:endParaRPr>
                    </a:p>
                    <a:p>
                      <a:endParaRPr lang="en-AU" sz="1100" b="0" baseline="0" dirty="0">
                        <a:latin typeface="+mn-lt"/>
                      </a:endParaRPr>
                    </a:p>
                    <a:p>
                      <a:endParaRPr lang="en-AU" sz="1100" b="0" baseline="0" dirty="0">
                        <a:latin typeface="+mn-lt"/>
                      </a:endParaRPr>
                    </a:p>
                    <a:p>
                      <a:endParaRPr lang="en-AU" sz="1100" b="0" baseline="0" dirty="0">
                        <a:latin typeface="+mn-lt"/>
                      </a:endParaRPr>
                    </a:p>
                    <a:p>
                      <a:r>
                        <a:rPr lang="en-AU" sz="1100" b="0" dirty="0">
                          <a:latin typeface="+mn-lt"/>
                        </a:rPr>
                        <a:t>General: Network Science practitioners</a:t>
                      </a:r>
                    </a:p>
                    <a:p>
                      <a:endParaRPr lang="en-AU" sz="1100" b="0" dirty="0">
                        <a:latin typeface="+mn-lt"/>
                      </a:endParaRPr>
                    </a:p>
                    <a:p>
                      <a:r>
                        <a:rPr lang="en-AU" sz="1100" b="0" dirty="0">
                          <a:latin typeface="+mn-lt"/>
                        </a:rPr>
                        <a:t>Venue: Still deciding</a:t>
                      </a: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dirty="0">
                          <a:latin typeface="+mn-lt"/>
                        </a:rPr>
                        <a:t>                Originality /       .               Novelty </a:t>
                      </a:r>
                      <a:endParaRPr lang="en-AU" sz="1100" b="0" baseline="0" dirty="0">
                        <a:latin typeface="+mn-lt"/>
                      </a:endParaRPr>
                    </a:p>
                    <a:p>
                      <a:r>
                        <a:rPr lang="en-AU" sz="1200" b="1" dirty="0">
                          <a:latin typeface="+mn-lt"/>
                        </a:rPr>
                        <a:t> </a:t>
                      </a:r>
                      <a:endParaRPr lang="en-AU" sz="1100" b="0" baseline="0" dirty="0">
                        <a:latin typeface="+mn-lt"/>
                      </a:endParaRPr>
                    </a:p>
                    <a:p>
                      <a:endParaRPr lang="en-AU" sz="1100" b="0" baseline="0" dirty="0">
                        <a:latin typeface="+mn-lt"/>
                      </a:endParaRPr>
                    </a:p>
                    <a:p>
                      <a:r>
                        <a:rPr lang="en-AU" sz="1100" b="0" dirty="0">
                          <a:latin typeface="+mn-lt"/>
                        </a:rPr>
                        <a:t>The sensitivity of Transfer Entropy Networks to higher order relationships has not been empirically measured</a:t>
                      </a: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>
                          <a:latin typeface="+mn-lt"/>
                        </a:rPr>
                        <a:t>             Contributions</a:t>
                      </a:r>
                      <a:endParaRPr lang="en-AU" sz="1200" b="0" baseline="0" dirty="0">
                        <a:latin typeface="+mn-lt"/>
                      </a:endParaRPr>
                    </a:p>
                    <a:p>
                      <a:endParaRPr lang="en-AU" sz="1100" b="0" baseline="0" dirty="0">
                        <a:latin typeface="+mn-lt"/>
                      </a:endParaRPr>
                    </a:p>
                    <a:p>
                      <a:endParaRPr lang="en-AU" sz="1100" b="0" baseline="0" dirty="0">
                        <a:latin typeface="+mn-lt"/>
                      </a:endParaRPr>
                    </a:p>
                    <a:p>
                      <a:endParaRPr lang="en-AU" sz="1100" b="0" dirty="0">
                        <a:latin typeface="+mn-lt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 gridSpan="3">
                  <a:txBody>
                    <a:bodyPr/>
                    <a:lstStyle/>
                    <a:p>
                      <a:r>
                        <a:rPr lang="en-AU" sz="1200" b="1" dirty="0">
                          <a:latin typeface="+mn-lt"/>
                        </a:rPr>
                        <a:t>              Key Collaborators</a:t>
                      </a:r>
                      <a:endParaRPr lang="en-AU" sz="1200" b="0" baseline="0" dirty="0">
                        <a:latin typeface="+mn-lt"/>
                      </a:endParaRPr>
                    </a:p>
                    <a:p>
                      <a:endParaRPr lang="en-AU" sz="1200" b="0" baseline="0" dirty="0">
                        <a:latin typeface="+mn-lt"/>
                      </a:endParaRPr>
                    </a:p>
                    <a:p>
                      <a:endParaRPr lang="en-AU" sz="1200" b="0" baseline="0" dirty="0">
                        <a:latin typeface="+mn-lt"/>
                      </a:endParaRPr>
                    </a:p>
                    <a:p>
                      <a:r>
                        <a:rPr lang="en-AU" sz="1100" b="0" dirty="0">
                          <a:latin typeface="+mn-lt"/>
                        </a:rPr>
                        <a:t>Dr. Alex </a:t>
                      </a:r>
                      <a:r>
                        <a:rPr lang="en-AU" sz="1100" b="0" dirty="0" err="1">
                          <a:latin typeface="+mn-lt"/>
                        </a:rPr>
                        <a:t>Mantzaris</a:t>
                      </a:r>
                      <a:endParaRPr lang="en-AU" sz="1100" b="0" dirty="0">
                        <a:latin typeface="+mn-lt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AU" sz="1200" b="1" dirty="0">
                          <a:latin typeface="+mn-lt"/>
                        </a:rPr>
                        <a:t>           Methods</a:t>
                      </a:r>
                      <a:endParaRPr lang="en-AU" sz="1200" b="0" baseline="0" dirty="0">
                        <a:latin typeface="+mn-lt"/>
                      </a:endParaRPr>
                    </a:p>
                    <a:p>
                      <a:endParaRPr lang="en-AU" sz="1200" b="0" baseline="0" dirty="0">
                        <a:latin typeface="+mn-lt"/>
                      </a:endParaRPr>
                    </a:p>
                    <a:p>
                      <a:endParaRPr lang="en-AU" sz="1200" b="0" baseline="0" dirty="0">
                        <a:latin typeface="+mn-lt"/>
                      </a:endParaRPr>
                    </a:p>
                    <a:p>
                      <a:r>
                        <a:rPr lang="en-AU" sz="1200" b="0" baseline="0" dirty="0">
                          <a:latin typeface="+mn-lt"/>
                        </a:rPr>
                        <a:t>Synthetic Data Generation</a:t>
                      </a:r>
                    </a:p>
                    <a:p>
                      <a:r>
                        <a:rPr lang="en-AU" sz="1200" b="0" baseline="0" dirty="0">
                          <a:latin typeface="+mn-lt"/>
                        </a:rPr>
                        <a:t>Transfer Entropy Networks</a:t>
                      </a:r>
                    </a:p>
                    <a:p>
                      <a:endParaRPr lang="en-AU" sz="1100" b="0" dirty="0">
                        <a:latin typeface="+mn-lt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589">
                <a:tc gridSpan="6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dirty="0"/>
                        <a:t>Version 2.0 - @2019 UCF Complex Adaptive Systems Laboratory</a:t>
                      </a:r>
                    </a:p>
                  </a:txBody>
                  <a:tcPr marL="82296" marR="8229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207B-CBDD-8445-E4EE-08E75B190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098C1-652C-F8B5-CE0F-C32B172DD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Science practitioners</a:t>
            </a:r>
          </a:p>
          <a:p>
            <a:r>
              <a:rPr lang="en-US" dirty="0"/>
              <a:t>Venues Under Consideration:</a:t>
            </a:r>
          </a:p>
          <a:p>
            <a:pPr lvl="1"/>
            <a:r>
              <a:rPr lang="en-US" dirty="0"/>
              <a:t>Applied Network Science</a:t>
            </a:r>
          </a:p>
          <a:p>
            <a:pPr lvl="1"/>
            <a:r>
              <a:rPr lang="en-US" dirty="0"/>
              <a:t>Computational Social Networks</a:t>
            </a:r>
          </a:p>
          <a:p>
            <a:pPr lvl="1"/>
            <a:r>
              <a:rPr lang="en-US" dirty="0"/>
              <a:t>Journal of Complex Networks</a:t>
            </a:r>
          </a:p>
          <a:p>
            <a:pPr lvl="1"/>
            <a:r>
              <a:rPr lang="en-US" dirty="0"/>
              <a:t>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24061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34BD-A7E1-C447-C3B7-1181CCDC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&amp;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3DF88-7571-3005-322E-7C55791A2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</a:t>
            </a:r>
          </a:p>
          <a:p>
            <a:pPr lvl="1"/>
            <a:r>
              <a:rPr lang="en-US" dirty="0"/>
              <a:t>When ranking nodes in a complex network by their localizable influence, how sensitive is the outcome to higher order relationships?</a:t>
            </a:r>
          </a:p>
          <a:p>
            <a:r>
              <a:rPr lang="en-US" dirty="0"/>
              <a:t>Hypothesis:</a:t>
            </a:r>
          </a:p>
          <a:p>
            <a:pPr lvl="1"/>
            <a:r>
              <a:rPr lang="en-US" dirty="0"/>
              <a:t>For networks with few higher order relationships, the ranking produced by transfer entropy networks will be a good approximation</a:t>
            </a:r>
          </a:p>
          <a:p>
            <a:pPr lvl="1"/>
            <a:r>
              <a:rPr lang="en-US" dirty="0"/>
              <a:t>As the number of higher order relations increases, the quality of the approximation will decrease</a:t>
            </a:r>
          </a:p>
        </p:txBody>
      </p:sp>
    </p:spTree>
    <p:extLst>
      <p:ext uri="{BB962C8B-B14F-4D97-AF65-F5344CB8AC3E}">
        <p14:creationId xmlns:p14="http://schemas.microsoft.com/office/powerpoint/2010/main" val="264253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FBF8F-81C4-0A3E-934D-ABAC1690F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 &amp; Novelty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884E6-0024-F274-050B-6E088150D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 Entropy Networks are a widely used tool in analyzing complex networks</a:t>
            </a:r>
          </a:p>
          <a:p>
            <a:r>
              <a:rPr lang="en-US" dirty="0"/>
              <a:t>They have been criticized by James et al. </a:t>
            </a:r>
          </a:p>
          <a:p>
            <a:pPr lvl="1"/>
            <a:r>
              <a:rPr lang="en-US" dirty="0"/>
              <a:t>Graphs and transfer entropy are both dyadic</a:t>
            </a:r>
          </a:p>
          <a:p>
            <a:pPr lvl="1"/>
            <a:r>
              <a:rPr lang="en-US" dirty="0"/>
              <a:t>May ignore higher order relationships</a:t>
            </a:r>
          </a:p>
          <a:p>
            <a:pPr lvl="1"/>
            <a:r>
              <a:rPr lang="en-US" dirty="0"/>
              <a:t>May falsely localize higher order relationships</a:t>
            </a:r>
          </a:p>
          <a:p>
            <a:r>
              <a:rPr lang="en-US" dirty="0"/>
              <a:t>The practical impact of higher order relationships has not been quantified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E5CE3-E13A-9368-7540-B2968E697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229600" cy="365125"/>
          </a:xfrm>
        </p:spPr>
        <p:txBody>
          <a:bodyPr/>
          <a:lstStyle/>
          <a:p>
            <a:pPr>
              <a:defRPr/>
            </a:pPr>
            <a:r>
              <a:rPr lang="en-US" sz="1200" dirty="0">
                <a:effectLst/>
                <a:latin typeface="+mn-lt"/>
              </a:rPr>
              <a:t>[1]</a:t>
            </a:r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2694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F503-A3FA-7812-F919-6BE11AB5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 &amp; Novelty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C681B-29B9-2933-76F0-B69DDC9F5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780" y="1417638"/>
            <a:ext cx="3982888" cy="5165724"/>
          </a:xfrm>
        </p:spPr>
        <p:txBody>
          <a:bodyPr/>
          <a:lstStyle/>
          <a:p>
            <a:r>
              <a:rPr lang="en-US" dirty="0"/>
              <a:t>H(A,B) = higher order relationship</a:t>
            </a:r>
          </a:p>
          <a:p>
            <a:r>
              <a:rPr lang="en-US" dirty="0"/>
              <a:t>Small H(A,B) </a:t>
            </a:r>
          </a:p>
          <a:p>
            <a:pPr lvl="1"/>
            <a:r>
              <a:rPr lang="en-US" dirty="0"/>
              <a:t>False localization will not change rankings</a:t>
            </a:r>
          </a:p>
          <a:p>
            <a:r>
              <a:rPr lang="en-US" dirty="0"/>
              <a:t>Large H(A,B)</a:t>
            </a:r>
          </a:p>
          <a:p>
            <a:pPr lvl="1"/>
            <a:r>
              <a:rPr lang="en-US" dirty="0"/>
              <a:t>May ignore significant influence</a:t>
            </a:r>
          </a:p>
          <a:p>
            <a:pPr lvl="1"/>
            <a:r>
              <a:rPr lang="en-US" dirty="0"/>
              <a:t>False localization may change rankings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160865-DB0B-2898-4EF0-B64AA41C3591}"/>
              </a:ext>
            </a:extLst>
          </p:cNvPr>
          <p:cNvSpPr/>
          <p:nvPr/>
        </p:nvSpPr>
        <p:spPr>
          <a:xfrm>
            <a:off x="4572000" y="1417638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E31D59-9D69-58CD-2BFC-8A06EAB3F6B8}"/>
              </a:ext>
            </a:extLst>
          </p:cNvPr>
          <p:cNvSpPr/>
          <p:nvPr/>
        </p:nvSpPr>
        <p:spPr>
          <a:xfrm>
            <a:off x="5410069" y="195195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6F72BA-1A76-6AD3-7752-502C52920CB0}"/>
              </a:ext>
            </a:extLst>
          </p:cNvPr>
          <p:cNvSpPr/>
          <p:nvPr/>
        </p:nvSpPr>
        <p:spPr>
          <a:xfrm>
            <a:off x="4572000" y="2484438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E9AD63-A5F9-F8D1-D547-05CE23C01F00}"/>
              </a:ext>
            </a:extLst>
          </p:cNvPr>
          <p:cNvCxnSpPr>
            <a:cxnSpLocks/>
            <a:stCxn id="8" idx="6"/>
            <a:endCxn id="7" idx="3"/>
          </p:cNvCxnSpPr>
          <p:nvPr/>
        </p:nvCxnSpPr>
        <p:spPr>
          <a:xfrm flipV="1">
            <a:off x="5105400" y="2407237"/>
            <a:ext cx="382784" cy="34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20F508-EB51-41D6-3BEF-6B7064566B6D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5105400" y="1684338"/>
            <a:ext cx="382784" cy="345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5E198E1E-071E-707A-2F9B-E1AA5300C475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284538"/>
          <a:ext cx="15560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068">
                  <a:extLst>
                    <a:ext uri="{9D8B030D-6E8A-4147-A177-3AD203B41FA5}">
                      <a16:colId xmlns:a16="http://schemas.microsoft.com/office/drawing/2014/main" val="755388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Node Ranking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200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58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223455"/>
                  </a:ext>
                </a:extLst>
              </a:tr>
            </a:tbl>
          </a:graphicData>
        </a:graphic>
      </p:graphicFrame>
      <p:graphicFrame>
        <p:nvGraphicFramePr>
          <p:cNvPr id="19" name="Table 20">
            <a:extLst>
              <a:ext uri="{FF2B5EF4-FFF2-40B4-BE49-F238E27FC236}">
                <a16:creationId xmlns:a16="http://schemas.microsoft.com/office/drawing/2014/main" id="{C771E028-0BD7-DC3C-1043-BE46E3C9C40E}"/>
              </a:ext>
            </a:extLst>
          </p:cNvPr>
          <p:cNvGraphicFramePr>
            <a:graphicFrameLocks noGrp="1"/>
          </p:cNvGraphicFramePr>
          <p:nvPr/>
        </p:nvGraphicFramePr>
        <p:xfrm>
          <a:off x="6245819" y="1417638"/>
          <a:ext cx="24525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025">
                  <a:extLst>
                    <a:ext uri="{9D8B030D-6E8A-4147-A177-3AD203B41FA5}">
                      <a16:colId xmlns:a16="http://schemas.microsoft.com/office/drawing/2014/main" val="1316873887"/>
                    </a:ext>
                  </a:extLst>
                </a:gridCol>
                <a:gridCol w="1113536">
                  <a:extLst>
                    <a:ext uri="{9D8B030D-6E8A-4147-A177-3AD203B41FA5}">
                      <a16:colId xmlns:a16="http://schemas.microsoft.com/office/drawing/2014/main" val="2798465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Contributor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Influence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77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52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H(A,B)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 or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731189"/>
                  </a:ext>
                </a:extLst>
              </a:tr>
            </a:tbl>
          </a:graphicData>
        </a:graphic>
      </p:graphicFrame>
      <p:graphicFrame>
        <p:nvGraphicFramePr>
          <p:cNvPr id="23" name="Table 36">
            <a:extLst>
              <a:ext uri="{FF2B5EF4-FFF2-40B4-BE49-F238E27FC236}">
                <a16:creationId xmlns:a16="http://schemas.microsoft.com/office/drawing/2014/main" id="{11F9B074-AF27-C99C-945B-75FE67DAA307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4460240"/>
          <a:ext cx="15560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068">
                  <a:extLst>
                    <a:ext uri="{9D8B030D-6E8A-4147-A177-3AD203B41FA5}">
                      <a16:colId xmlns:a16="http://schemas.microsoft.com/office/drawing/2014/main" val="755388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Node Ranking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200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58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223455"/>
                  </a:ext>
                </a:extLst>
              </a:tr>
            </a:tbl>
          </a:graphicData>
        </a:graphic>
      </p:graphicFrame>
      <p:graphicFrame>
        <p:nvGraphicFramePr>
          <p:cNvPr id="24" name="Table 20">
            <a:extLst>
              <a:ext uri="{FF2B5EF4-FFF2-40B4-BE49-F238E27FC236}">
                <a16:creationId xmlns:a16="http://schemas.microsoft.com/office/drawing/2014/main" id="{44FFF290-FAE0-A76F-6A47-8142537B896D}"/>
              </a:ext>
            </a:extLst>
          </p:cNvPr>
          <p:cNvGraphicFramePr>
            <a:graphicFrameLocks noGrp="1"/>
          </p:cNvGraphicFramePr>
          <p:nvPr/>
        </p:nvGraphicFramePr>
        <p:xfrm>
          <a:off x="6245818" y="3284538"/>
          <a:ext cx="24525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025">
                  <a:extLst>
                    <a:ext uri="{9D8B030D-6E8A-4147-A177-3AD203B41FA5}">
                      <a16:colId xmlns:a16="http://schemas.microsoft.com/office/drawing/2014/main" val="1316873887"/>
                    </a:ext>
                  </a:extLst>
                </a:gridCol>
                <a:gridCol w="1113536">
                  <a:extLst>
                    <a:ext uri="{9D8B030D-6E8A-4147-A177-3AD203B41FA5}">
                      <a16:colId xmlns:a16="http://schemas.microsoft.com/office/drawing/2014/main" val="2798465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Contributor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Influence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77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526205"/>
                  </a:ext>
                </a:extLst>
              </a:tr>
            </a:tbl>
          </a:graphicData>
        </a:graphic>
      </p:graphicFrame>
      <p:graphicFrame>
        <p:nvGraphicFramePr>
          <p:cNvPr id="34" name="Table 20">
            <a:extLst>
              <a:ext uri="{FF2B5EF4-FFF2-40B4-BE49-F238E27FC236}">
                <a16:creationId xmlns:a16="http://schemas.microsoft.com/office/drawing/2014/main" id="{F391FE52-0167-FF30-0026-1154838521FC}"/>
              </a:ext>
            </a:extLst>
          </p:cNvPr>
          <p:cNvGraphicFramePr>
            <a:graphicFrameLocks noGrp="1"/>
          </p:cNvGraphicFramePr>
          <p:nvPr/>
        </p:nvGraphicFramePr>
        <p:xfrm>
          <a:off x="6245818" y="4460240"/>
          <a:ext cx="24525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025">
                  <a:extLst>
                    <a:ext uri="{9D8B030D-6E8A-4147-A177-3AD203B41FA5}">
                      <a16:colId xmlns:a16="http://schemas.microsoft.com/office/drawing/2014/main" val="1316873887"/>
                    </a:ext>
                  </a:extLst>
                </a:gridCol>
                <a:gridCol w="1113536">
                  <a:extLst>
                    <a:ext uri="{9D8B030D-6E8A-4147-A177-3AD203B41FA5}">
                      <a16:colId xmlns:a16="http://schemas.microsoft.com/office/drawing/2014/main" val="2798465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Contributor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Influence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77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526205"/>
                  </a:ext>
                </a:extLst>
              </a:tr>
            </a:tbl>
          </a:graphicData>
        </a:graphic>
      </p:graphicFrame>
      <p:graphicFrame>
        <p:nvGraphicFramePr>
          <p:cNvPr id="38" name="Table 36">
            <a:extLst>
              <a:ext uri="{FF2B5EF4-FFF2-40B4-BE49-F238E27FC236}">
                <a16:creationId xmlns:a16="http://schemas.microsoft.com/office/drawing/2014/main" id="{5A23034C-6A9A-B4F1-D444-94ECB6466893}"/>
              </a:ext>
            </a:extLst>
          </p:cNvPr>
          <p:cNvGraphicFramePr>
            <a:graphicFrameLocks noGrp="1"/>
          </p:cNvGraphicFramePr>
          <p:nvPr/>
        </p:nvGraphicFramePr>
        <p:xfrm>
          <a:off x="4560421" y="5644651"/>
          <a:ext cx="15560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068">
                  <a:extLst>
                    <a:ext uri="{9D8B030D-6E8A-4147-A177-3AD203B41FA5}">
                      <a16:colId xmlns:a16="http://schemas.microsoft.com/office/drawing/2014/main" val="755388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Node Ranking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200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58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223455"/>
                  </a:ext>
                </a:extLst>
              </a:tr>
            </a:tbl>
          </a:graphicData>
        </a:graphic>
      </p:graphicFrame>
      <p:graphicFrame>
        <p:nvGraphicFramePr>
          <p:cNvPr id="39" name="Table 20">
            <a:extLst>
              <a:ext uri="{FF2B5EF4-FFF2-40B4-BE49-F238E27FC236}">
                <a16:creationId xmlns:a16="http://schemas.microsoft.com/office/drawing/2014/main" id="{2907495D-F79F-BF54-5AFA-DB997EFE35D9}"/>
              </a:ext>
            </a:extLst>
          </p:cNvPr>
          <p:cNvGraphicFramePr>
            <a:graphicFrameLocks noGrp="1"/>
          </p:cNvGraphicFramePr>
          <p:nvPr/>
        </p:nvGraphicFramePr>
        <p:xfrm>
          <a:off x="6234239" y="5644651"/>
          <a:ext cx="24525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025">
                  <a:extLst>
                    <a:ext uri="{9D8B030D-6E8A-4147-A177-3AD203B41FA5}">
                      <a16:colId xmlns:a16="http://schemas.microsoft.com/office/drawing/2014/main" val="1316873887"/>
                    </a:ext>
                  </a:extLst>
                </a:gridCol>
                <a:gridCol w="1113536">
                  <a:extLst>
                    <a:ext uri="{9D8B030D-6E8A-4147-A177-3AD203B41FA5}">
                      <a16:colId xmlns:a16="http://schemas.microsoft.com/office/drawing/2014/main" val="2798465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Contributor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Influence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77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526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560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F503-A3FA-7812-F919-6BE11AB5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 &amp; Novelty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C681B-29B9-2933-76F0-B69DDC9F5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146" y="1166018"/>
            <a:ext cx="3897221" cy="4525963"/>
          </a:xfrm>
        </p:spPr>
        <p:txBody>
          <a:bodyPr/>
          <a:lstStyle/>
          <a:p>
            <a:r>
              <a:rPr lang="en-US" dirty="0"/>
              <a:t>Ground Truth</a:t>
            </a:r>
          </a:p>
          <a:p>
            <a:pPr lvl="1"/>
            <a:r>
              <a:rPr lang="en-US" dirty="0"/>
              <a:t>higher order relationship</a:t>
            </a:r>
          </a:p>
          <a:p>
            <a:r>
              <a:rPr lang="en-US" dirty="0"/>
              <a:t>TE Network</a:t>
            </a:r>
          </a:p>
          <a:p>
            <a:pPr lvl="1"/>
            <a:r>
              <a:rPr lang="en-US" dirty="0"/>
              <a:t>May ignore or falsely localize higher order relationship</a:t>
            </a:r>
          </a:p>
          <a:p>
            <a:pPr lvl="1"/>
            <a:r>
              <a:rPr lang="en-US" dirty="0"/>
              <a:t>How much will the rankings change?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160865-DB0B-2898-4EF0-B64AA41C3591}"/>
              </a:ext>
            </a:extLst>
          </p:cNvPr>
          <p:cNvSpPr/>
          <p:nvPr/>
        </p:nvSpPr>
        <p:spPr>
          <a:xfrm>
            <a:off x="4680268" y="1543743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E31D59-9D69-58CD-2BFC-8A06EAB3F6B8}"/>
              </a:ext>
            </a:extLst>
          </p:cNvPr>
          <p:cNvSpPr/>
          <p:nvPr/>
        </p:nvSpPr>
        <p:spPr>
          <a:xfrm>
            <a:off x="5744891" y="1543743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6F72BA-1A76-6AD3-7752-502C52920CB0}"/>
              </a:ext>
            </a:extLst>
          </p:cNvPr>
          <p:cNvSpPr/>
          <p:nvPr/>
        </p:nvSpPr>
        <p:spPr>
          <a:xfrm>
            <a:off x="4680268" y="2610543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2CC479-E563-93D7-0E11-1EB165878877}"/>
              </a:ext>
            </a:extLst>
          </p:cNvPr>
          <p:cNvSpPr/>
          <p:nvPr/>
        </p:nvSpPr>
        <p:spPr>
          <a:xfrm>
            <a:off x="5744891" y="2610543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DF88E1-4AB4-6F86-1D19-23340D684A04}"/>
              </a:ext>
            </a:extLst>
          </p:cNvPr>
          <p:cNvSpPr/>
          <p:nvPr/>
        </p:nvSpPr>
        <p:spPr>
          <a:xfrm>
            <a:off x="6735491" y="2077143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F57A97-D5D6-A84A-6ED0-A0D1FB0D542C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6200176" y="2532428"/>
            <a:ext cx="613430" cy="15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8D005F-AE37-4790-E1A3-45008EAC3BC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6200176" y="1999028"/>
            <a:ext cx="613430" cy="15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E9AD63-A5F9-F8D1-D547-05CE23C01F00}"/>
              </a:ext>
            </a:extLst>
          </p:cNvPr>
          <p:cNvCxnSpPr>
            <a:cxnSpLocks/>
            <a:stCxn id="8" idx="6"/>
            <a:endCxn id="7" idx="3"/>
          </p:cNvCxnSpPr>
          <p:nvPr/>
        </p:nvCxnSpPr>
        <p:spPr>
          <a:xfrm flipV="1">
            <a:off x="5213668" y="1999028"/>
            <a:ext cx="609338" cy="87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20F508-EB51-41D6-3BEF-6B7064566B6D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213668" y="1810443"/>
            <a:ext cx="531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CCDC3F13-F807-EB80-112F-23D5B3350E9A}"/>
              </a:ext>
            </a:extLst>
          </p:cNvPr>
          <p:cNvSpPr/>
          <p:nvPr/>
        </p:nvSpPr>
        <p:spPr>
          <a:xfrm>
            <a:off x="4680268" y="393419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2D30E9-4262-97D4-598D-5FA289D5675F}"/>
              </a:ext>
            </a:extLst>
          </p:cNvPr>
          <p:cNvSpPr/>
          <p:nvPr/>
        </p:nvSpPr>
        <p:spPr>
          <a:xfrm>
            <a:off x="5744891" y="393419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3DF757F-C620-9A25-2D95-92B41A65E715}"/>
              </a:ext>
            </a:extLst>
          </p:cNvPr>
          <p:cNvSpPr/>
          <p:nvPr/>
        </p:nvSpPr>
        <p:spPr>
          <a:xfrm>
            <a:off x="4680268" y="500099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9EA921-D0E4-792D-2797-07A1DC218F5C}"/>
              </a:ext>
            </a:extLst>
          </p:cNvPr>
          <p:cNvSpPr/>
          <p:nvPr/>
        </p:nvSpPr>
        <p:spPr>
          <a:xfrm>
            <a:off x="5744891" y="500099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57C1575-592F-8225-D552-CBD7C6568AC1}"/>
              </a:ext>
            </a:extLst>
          </p:cNvPr>
          <p:cNvSpPr/>
          <p:nvPr/>
        </p:nvSpPr>
        <p:spPr>
          <a:xfrm>
            <a:off x="6735491" y="446759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C237D24-85B0-A6DC-8015-86AC0123807B}"/>
              </a:ext>
            </a:extLst>
          </p:cNvPr>
          <p:cNvCxnSpPr>
            <a:stCxn id="28" idx="7"/>
            <a:endCxn id="29" idx="3"/>
          </p:cNvCxnSpPr>
          <p:nvPr/>
        </p:nvCxnSpPr>
        <p:spPr>
          <a:xfrm flipV="1">
            <a:off x="6200176" y="4922875"/>
            <a:ext cx="613430" cy="15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DB8C83E-DE3E-7AA4-4B84-FA8C384DEABB}"/>
              </a:ext>
            </a:extLst>
          </p:cNvPr>
          <p:cNvCxnSpPr>
            <a:stCxn id="26" idx="5"/>
            <a:endCxn id="29" idx="1"/>
          </p:cNvCxnSpPr>
          <p:nvPr/>
        </p:nvCxnSpPr>
        <p:spPr>
          <a:xfrm>
            <a:off x="6200176" y="4389475"/>
            <a:ext cx="613430" cy="15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D00372-475B-D229-AB88-F890B0D22359}"/>
              </a:ext>
            </a:extLst>
          </p:cNvPr>
          <p:cNvCxnSpPr>
            <a:cxnSpLocks/>
            <a:stCxn id="27" idx="6"/>
            <a:endCxn id="26" idx="3"/>
          </p:cNvCxnSpPr>
          <p:nvPr/>
        </p:nvCxnSpPr>
        <p:spPr>
          <a:xfrm flipV="1">
            <a:off x="5213668" y="4389475"/>
            <a:ext cx="609338" cy="87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46BD07-AF3C-5106-2CE0-19E2AC297202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5213668" y="4200890"/>
            <a:ext cx="531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5E198E1E-071E-707A-2F9B-E1AA5300C475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1401895"/>
          <a:ext cx="15560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068">
                  <a:extLst>
                    <a:ext uri="{9D8B030D-6E8A-4147-A177-3AD203B41FA5}">
                      <a16:colId xmlns:a16="http://schemas.microsoft.com/office/drawing/2014/main" val="755388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Ranking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200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58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22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490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46449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CF6F0337-A564-5D3D-2CED-38BBE6F7B0EE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783670"/>
          <a:ext cx="15560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068">
                  <a:extLst>
                    <a:ext uri="{9D8B030D-6E8A-4147-A177-3AD203B41FA5}">
                      <a16:colId xmlns:a16="http://schemas.microsoft.com/office/drawing/2014/main" val="755388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Ranking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200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58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22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490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46449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4B2078-33A0-DE84-D71F-0E504532974F}"/>
              </a:ext>
            </a:extLst>
          </p:cNvPr>
          <p:cNvCxnSpPr/>
          <p:nvPr/>
        </p:nvCxnSpPr>
        <p:spPr>
          <a:xfrm>
            <a:off x="4439392" y="1392499"/>
            <a:ext cx="0" cy="185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E0A874-C87E-98D7-CFF5-948CA55CBC97}"/>
              </a:ext>
            </a:extLst>
          </p:cNvPr>
          <p:cNvCxnSpPr/>
          <p:nvPr/>
        </p:nvCxnSpPr>
        <p:spPr>
          <a:xfrm>
            <a:off x="4439392" y="3246699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BC47AC-F8E1-47B2-C440-BD07846E38EC}"/>
              </a:ext>
            </a:extLst>
          </p:cNvPr>
          <p:cNvCxnSpPr/>
          <p:nvPr/>
        </p:nvCxnSpPr>
        <p:spPr>
          <a:xfrm flipV="1">
            <a:off x="5125192" y="1879861"/>
            <a:ext cx="1295400" cy="1366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26BCE2-C771-0F68-20F5-E1EAB7FC6D95}"/>
              </a:ext>
            </a:extLst>
          </p:cNvPr>
          <p:cNvCxnSpPr/>
          <p:nvPr/>
        </p:nvCxnSpPr>
        <p:spPr>
          <a:xfrm flipV="1">
            <a:off x="6420592" y="1392499"/>
            <a:ext cx="0" cy="487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9F85805-965F-030C-D084-E4335402C7CA}"/>
              </a:ext>
            </a:extLst>
          </p:cNvPr>
          <p:cNvCxnSpPr/>
          <p:nvPr/>
        </p:nvCxnSpPr>
        <p:spPr>
          <a:xfrm flipH="1">
            <a:off x="4439392" y="1392499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9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B0129-36BD-60A2-A75A-CBF68323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B86C6-3BB5-4457-A7C1-EFE467406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Preliminary synthetic time series representing social media activity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One time series per simulated agent</a:t>
            </a:r>
          </a:p>
          <a:p>
            <a:pPr lvl="1"/>
            <a:r>
              <a:rPr lang="en-US" dirty="0"/>
              <a:t>Each element represents a window of time</a:t>
            </a:r>
          </a:p>
          <a:p>
            <a:pPr lvl="1"/>
            <a:r>
              <a:rPr lang="en-US" dirty="0"/>
              <a:t>Binary value elements representing activity of interest</a:t>
            </a:r>
          </a:p>
          <a:p>
            <a:r>
              <a:rPr lang="en-US" dirty="0"/>
              <a:t>Transfer Entropy Networks </a:t>
            </a:r>
          </a:p>
          <a:p>
            <a:r>
              <a:rPr lang="en-US" dirty="0"/>
              <a:t>Node Rankings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AA66FF4-52FB-CF88-C1CF-174FD85D19FB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27432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8124966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896670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376306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494422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57948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697699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046646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343219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989367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83763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6999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157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92F1-A230-4AD9-4A20-DAB499AB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D8581-BEDA-0710-B7FB-5F904F249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</a:t>
            </a:r>
            <a:r>
              <a:rPr lang="en-US" sz="3200" dirty="0">
                <a:effectLst/>
                <a:latin typeface="+mn-lt"/>
              </a:rPr>
              <a:t>R. G. James, N. Barnett, and J. P. Crutchfield, “Information Flows? A Critique of Transfer Entropies,” </a:t>
            </a:r>
            <a:r>
              <a:rPr lang="en-US" sz="3200" i="1" dirty="0">
                <a:effectLst/>
                <a:latin typeface="+mn-lt"/>
              </a:rPr>
              <a:t>Phys. Rev. Lett.</a:t>
            </a:r>
            <a:r>
              <a:rPr lang="en-US" sz="3200" dirty="0">
                <a:effectLst/>
                <a:latin typeface="+mn-lt"/>
              </a:rPr>
              <a:t>, vol. 116, no. 23, p. 238701, Jun. 2016, </a:t>
            </a:r>
            <a:r>
              <a:rPr lang="en-US" sz="3200" dirty="0" err="1">
                <a:effectLst/>
                <a:latin typeface="+mn-lt"/>
              </a:rPr>
              <a:t>doi</a:t>
            </a:r>
            <a:r>
              <a:rPr lang="en-US" sz="3200" dirty="0">
                <a:effectLst/>
                <a:latin typeface="+mn-lt"/>
              </a:rPr>
              <a:t>: </a:t>
            </a:r>
            <a:r>
              <a:rPr lang="en-US" sz="3200" dirty="0">
                <a:effectLst/>
                <a:latin typeface="+mn-lt"/>
                <a:hlinkClick r:id="rId2"/>
              </a:rPr>
              <a:t>10.1103/PhysRevLett.116.238701</a:t>
            </a:r>
            <a:r>
              <a:rPr lang="en-US" sz="3200" dirty="0">
                <a:effectLst/>
                <a:latin typeface="+mn-lt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311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4411</TotalTime>
  <Words>591</Words>
  <Application>Microsoft Office PowerPoint</Application>
  <PresentationFormat>On-screen Show (4:3)</PresentationFormat>
  <Paragraphs>158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Research Canvas - </vt:lpstr>
      <vt:lpstr>Audience</vt:lpstr>
      <vt:lpstr>Research Question &amp; Hypothesis</vt:lpstr>
      <vt:lpstr>Relevance &amp; Novelty</vt:lpstr>
      <vt:lpstr>Relevance &amp; Novelty</vt:lpstr>
      <vt:lpstr>Relevance &amp; Novelty</vt:lpstr>
      <vt:lpstr>Preliminary Results</vt:lpstr>
      <vt:lpstr>References</vt:lpstr>
    </vt:vector>
  </TitlesOfParts>
  <Company>World Vision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 canvas template</dc:title>
  <dc:creator>This version: James Cox</dc:creator>
  <dc:description>Full credit to  http://www.businessmodelgeneration.com and its users for this template. I have made enhancements to its useability by using a table as the underlying format.</dc:description>
  <cp:lastModifiedBy>Clayton Barham</cp:lastModifiedBy>
  <cp:revision>84</cp:revision>
  <dcterms:created xsi:type="dcterms:W3CDTF">2011-03-15T01:24:59Z</dcterms:created>
  <dcterms:modified xsi:type="dcterms:W3CDTF">2023-09-29T18:15:51Z</dcterms:modified>
</cp:coreProperties>
</file>