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61" r:id="rId8"/>
    <p:sldId id="262" r:id="rId9"/>
    <p:sldId id="263" r:id="rId10"/>
    <p:sldId id="264" r:id="rId11"/>
    <p:sldId id="269" r:id="rId12"/>
    <p:sldId id="266" r:id="rId13"/>
    <p:sldId id="284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86" r:id="rId23"/>
    <p:sldId id="287" r:id="rId24"/>
    <p:sldId id="279" r:id="rId25"/>
    <p:sldId id="280" r:id="rId26"/>
    <p:sldId id="281" r:id="rId27"/>
    <p:sldId id="285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7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admin/Downloads/Accuracy%20Results%20v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admin/Downloads/Accuracy%20Results%20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accuracy plot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Sheet2!$A$2</c:f>
              <c:strCache>
                <c:ptCount val="1"/>
                <c:pt idx="0">
                  <c:v>highest test accuracy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noFill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Sheet2!$B$2:$K$2</c:f>
              <c:numCache>
                <c:formatCode>General</c:formatCode>
                <c:ptCount val="10"/>
                <c:pt idx="0">
                  <c:v>90.5735</c:v>
                </c:pt>
                <c:pt idx="1">
                  <c:v>92.4642</c:v>
                </c:pt>
                <c:pt idx="2">
                  <c:v>95.4712</c:v>
                </c:pt>
                <c:pt idx="3">
                  <c:v>96.3014</c:v>
                </c:pt>
                <c:pt idx="4">
                  <c:v>96.6716</c:v>
                </c:pt>
                <c:pt idx="5">
                  <c:v>96.7389</c:v>
                </c:pt>
                <c:pt idx="6">
                  <c:v>96.4515</c:v>
                </c:pt>
                <c:pt idx="7">
                  <c:v>97.0063</c:v>
                </c:pt>
                <c:pt idx="8">
                  <c:v>96.3188</c:v>
                </c:pt>
                <c:pt idx="9">
                  <c:v>96.4888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8465120"/>
        <c:axId val="2123184608"/>
      </c:lineChart>
      <c:lineChart>
        <c:grouping val="standard"/>
        <c:varyColors val="0"/>
        <c:ser>
          <c:idx val="0"/>
          <c:order val="0"/>
          <c:tx>
            <c:strRef>
              <c:f>Sheet2!$A$1</c:f>
              <c:strCache>
                <c:ptCount val="1"/>
                <c:pt idx="0">
                  <c:v># of trials used</c:v>
                </c:pt>
              </c:strCache>
            </c:strRef>
          </c:tx>
          <c:spPr>
            <a:ln w="22225" cap="rnd">
              <a:noFill/>
              <a:round/>
            </a:ln>
            <a:effectLst/>
          </c:spPr>
          <c:marker>
            <c:symbol val="none"/>
          </c:marker>
          <c:val>
            <c:numRef>
              <c:f>Sheet2!$B$1:$K$1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7886848"/>
        <c:axId val="2090550048"/>
      </c:lineChart>
      <c:catAx>
        <c:axId val="2078465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184608"/>
        <c:crosses val="autoZero"/>
        <c:auto val="1"/>
        <c:lblAlgn val="ctr"/>
        <c:lblOffset val="100"/>
        <c:noMultiLvlLbl val="0"/>
      </c:catAx>
      <c:valAx>
        <c:axId val="212318460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8465120"/>
        <c:crosses val="autoZero"/>
        <c:crossBetween val="between"/>
      </c:valAx>
      <c:valAx>
        <c:axId val="2090550048"/>
        <c:scaling>
          <c:orientation val="minMax"/>
        </c:scaling>
        <c:delete val="0"/>
        <c:axPos val="r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886848"/>
        <c:crosses val="max"/>
        <c:crossBetween val="between"/>
      </c:valAx>
      <c:catAx>
        <c:axId val="2107886848"/>
        <c:scaling>
          <c:orientation val="minMax"/>
        </c:scaling>
        <c:delete val="1"/>
        <c:axPos val="b"/>
        <c:majorTickMark val="out"/>
        <c:minorTickMark val="none"/>
        <c:tickLblPos val="nextTo"/>
        <c:crossAx val="20905500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accent4"/>
      </a:solidFill>
      <a:round/>
    </a:ln>
    <a:effectLst>
      <a:glow>
        <a:schemeClr val="accent1">
          <a:lumMod val="40000"/>
          <a:lumOff val="60000"/>
        </a:schemeClr>
      </a:glow>
      <a:outerShdw dist="50800" sx="1000" sy="1000" algn="ctr" rotWithShape="0">
        <a:schemeClr val="bg1"/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ln>
                  <a:noFill/>
                </a:ln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Principle</a:t>
            </a:r>
            <a:r>
              <a:rPr lang="en-US" baseline="0"/>
              <a:t> component analysis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ln>
                <a:noFill/>
              </a:ln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Sheet3!$A$1</c:f>
              <c:strCache>
                <c:ptCount val="1"/>
                <c:pt idx="0">
                  <c:v>test accuracy before PCA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elete val="1"/>
          </c:dLbls>
          <c:val>
            <c:numRef>
              <c:f>Sheet3!$B$1:$K$1</c:f>
              <c:numCache>
                <c:formatCode>General</c:formatCode>
                <c:ptCount val="10"/>
                <c:pt idx="0">
                  <c:v>85.8019</c:v>
                </c:pt>
                <c:pt idx="1">
                  <c:v>92.4642</c:v>
                </c:pt>
                <c:pt idx="2">
                  <c:v>95.4712</c:v>
                </c:pt>
                <c:pt idx="3">
                  <c:v>96.3014</c:v>
                </c:pt>
                <c:pt idx="4">
                  <c:v>96.6716</c:v>
                </c:pt>
                <c:pt idx="5">
                  <c:v>96.7389</c:v>
                </c:pt>
                <c:pt idx="6">
                  <c:v>96.4515</c:v>
                </c:pt>
                <c:pt idx="7">
                  <c:v>97.0063</c:v>
                </c:pt>
                <c:pt idx="8">
                  <c:v>96.14</c:v>
                </c:pt>
                <c:pt idx="9">
                  <c:v>96.4888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Sheet3!$A$2</c:f>
              <c:strCache>
                <c:ptCount val="1"/>
                <c:pt idx="0">
                  <c:v>test accuracy after PCA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noFill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Sheet3!$B$2:$K$2</c:f>
              <c:numCache>
                <c:formatCode>General</c:formatCode>
                <c:ptCount val="10"/>
                <c:pt idx="0">
                  <c:v>90.5735</c:v>
                </c:pt>
                <c:pt idx="1">
                  <c:v>90.7869</c:v>
                </c:pt>
                <c:pt idx="2">
                  <c:v>91.4732</c:v>
                </c:pt>
                <c:pt idx="3">
                  <c:v>94.3615</c:v>
                </c:pt>
                <c:pt idx="4">
                  <c:v>95.4705</c:v>
                </c:pt>
                <c:pt idx="5">
                  <c:v>93.3158</c:v>
                </c:pt>
                <c:pt idx="6">
                  <c:v>95.5132</c:v>
                </c:pt>
                <c:pt idx="7">
                  <c:v>94.8643</c:v>
                </c:pt>
                <c:pt idx="8">
                  <c:v>96.3188</c:v>
                </c:pt>
                <c:pt idx="9">
                  <c:v>94.1807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129051536"/>
        <c:axId val="2109162288"/>
      </c:lineChart>
      <c:lineChart>
        <c:grouping val="standard"/>
        <c:varyColors val="0"/>
        <c:ser>
          <c:idx val="2"/>
          <c:order val="2"/>
          <c:tx>
            <c:strRef>
              <c:f>Sheet3!$A$3</c:f>
              <c:strCache>
                <c:ptCount val="1"/>
                <c:pt idx="0">
                  <c:v># of trials used</c:v>
                </c:pt>
              </c:strCache>
            </c:strRef>
          </c:tx>
          <c:spPr>
            <a:ln w="22225" cap="rnd">
              <a:noFill/>
              <a:round/>
            </a:ln>
            <a:effectLst/>
          </c:spPr>
          <c:marker>
            <c:symbol val="none"/>
          </c:marker>
          <c:val>
            <c:numRef>
              <c:f>Sheet3!$B$3:$K$3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9057712"/>
        <c:axId val="2111104512"/>
      </c:lineChart>
      <c:catAx>
        <c:axId val="-2129051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ln>
                  <a:noFill/>
                </a:ln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162288"/>
        <c:crosses val="autoZero"/>
        <c:auto val="1"/>
        <c:lblAlgn val="ctr"/>
        <c:lblOffset val="100"/>
        <c:noMultiLvlLbl val="0"/>
      </c:catAx>
      <c:valAx>
        <c:axId val="210916228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ln>
                  <a:noFill/>
                </a:ln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051536"/>
        <c:crosses val="autoZero"/>
        <c:crossBetween val="between"/>
      </c:valAx>
      <c:valAx>
        <c:axId val="2111104512"/>
        <c:scaling>
          <c:orientation val="minMax"/>
        </c:scaling>
        <c:delete val="0"/>
        <c:axPos val="r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057712"/>
        <c:crosses val="max"/>
        <c:crossBetween val="between"/>
      </c:valAx>
      <c:catAx>
        <c:axId val="-2129057712"/>
        <c:scaling>
          <c:orientation val="minMax"/>
        </c:scaling>
        <c:delete val="1"/>
        <c:axPos val="b"/>
        <c:majorTickMark val="out"/>
        <c:minorTickMark val="none"/>
        <c:tickLblPos val="nextTo"/>
        <c:crossAx val="21111045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noFill/>
              </a:ln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n>
            <a:noFill/>
          </a:ln>
          <a:solidFill>
            <a:schemeClr val="dk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61CC-83EB-6A4D-8A18-19C45990E1E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E26D-35F4-F640-9A31-D46D8E91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61CC-83EB-6A4D-8A18-19C45990E1E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E26D-35F4-F640-9A31-D46D8E91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1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61CC-83EB-6A4D-8A18-19C45990E1E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E26D-35F4-F640-9A31-D46D8E91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6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61CC-83EB-6A4D-8A18-19C45990E1E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E26D-35F4-F640-9A31-D46D8E91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61CC-83EB-6A4D-8A18-19C45990E1E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E26D-35F4-F640-9A31-D46D8E91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1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61CC-83EB-6A4D-8A18-19C45990E1E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E26D-35F4-F640-9A31-D46D8E91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61CC-83EB-6A4D-8A18-19C45990E1E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E26D-35F4-F640-9A31-D46D8E91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4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61CC-83EB-6A4D-8A18-19C45990E1E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E26D-35F4-F640-9A31-D46D8E91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61CC-83EB-6A4D-8A18-19C45990E1E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E26D-35F4-F640-9A31-D46D8E91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3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61CC-83EB-6A4D-8A18-19C45990E1E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E26D-35F4-F640-9A31-D46D8E91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2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61CC-83EB-6A4D-8A18-19C45990E1E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E26D-35F4-F640-9A31-D46D8E91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2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1000"/>
                <a:lumOff val="9000"/>
                <a:alpha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B61CC-83EB-6A4D-8A18-19C45990E1E9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E26D-35F4-F640-9A31-D46D8E919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 Gesture Recognition using Random Forest Classifier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606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EE 277A</a:t>
            </a:r>
          </a:p>
          <a:p>
            <a:r>
              <a:rPr lang="en-US" dirty="0" smtClean="0"/>
              <a:t>Fall-2019</a:t>
            </a:r>
          </a:p>
          <a:p>
            <a:pPr algn="l"/>
            <a:r>
              <a:rPr lang="en-US" dirty="0" smtClean="0"/>
              <a:t>Submitted by:						</a:t>
            </a:r>
          </a:p>
          <a:p>
            <a:pPr algn="l"/>
            <a:r>
              <a:rPr lang="en-US" dirty="0" err="1" smtClean="0"/>
              <a:t>Mahrang</a:t>
            </a:r>
            <a:r>
              <a:rPr lang="en-US" dirty="0" smtClean="0"/>
              <a:t> Saeed								</a:t>
            </a:r>
          </a:p>
          <a:p>
            <a:pPr algn="l"/>
            <a:r>
              <a:rPr lang="en-US" dirty="0" err="1" smtClean="0"/>
              <a:t>Shifa</a:t>
            </a:r>
            <a:r>
              <a:rPr lang="en-US" dirty="0" smtClean="0"/>
              <a:t> Shaikh</a:t>
            </a:r>
          </a:p>
          <a:p>
            <a:pPr algn="r"/>
            <a:r>
              <a:rPr lang="en-US" dirty="0" smtClean="0"/>
              <a:t>Submitted to:</a:t>
            </a:r>
          </a:p>
          <a:p>
            <a:pPr algn="r"/>
            <a:r>
              <a:rPr lang="en-US" dirty="0" smtClean="0"/>
              <a:t>Prof. Abbas </a:t>
            </a:r>
            <a:r>
              <a:rPr lang="en-US" dirty="0" err="1" smtClean="0"/>
              <a:t>Rahimi</a:t>
            </a:r>
            <a:endParaRPr lang="en-US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706072" y="2474367"/>
            <a:ext cx="2095020" cy="96331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Notch </a:t>
            </a:r>
            <a:r>
              <a:rPr lang="en-US" smtClean="0"/>
              <a:t>&amp; Bandpass Filter</a:t>
            </a:r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7882359" y="3078865"/>
            <a:ext cx="2152892" cy="277792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Butterworth Band-pass filter:</a:t>
            </a: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Undesired </a:t>
            </a:r>
            <a:r>
              <a:rPr lang="en-US" sz="2000" dirty="0">
                <a:solidFill>
                  <a:schemeClr val="tx1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requency removal</a:t>
            </a:r>
          </a:p>
          <a:p>
            <a:pPr algn="ctr"/>
            <a:endParaRPr lang="en-US" dirty="0"/>
          </a:p>
        </p:txBody>
      </p:sp>
      <p:sp>
        <p:nvSpPr>
          <p:cNvPr id="5" name="Vertical Scroll 4"/>
          <p:cNvSpPr/>
          <p:nvPr/>
        </p:nvSpPr>
        <p:spPr>
          <a:xfrm>
            <a:off x="1695691" y="3194611"/>
            <a:ext cx="2152891" cy="2662179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Notch filter: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Eliminates power line interference</a:t>
            </a:r>
          </a:p>
        </p:txBody>
      </p:sp>
    </p:spTree>
    <p:extLst>
      <p:ext uri="{BB962C8B-B14F-4D97-AF65-F5344CB8AC3E}">
        <p14:creationId xmlns:p14="http://schemas.microsoft.com/office/powerpoint/2010/main" val="19247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24626" y="2523280"/>
            <a:ext cx="209502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706072" y="2474367"/>
            <a:ext cx="2095020" cy="96331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Notch </a:t>
            </a:r>
            <a:r>
              <a:rPr lang="en-US" smtClean="0"/>
              <a:t>&amp; Bandpass Filter</a:t>
            </a:r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3819646" y="2725837"/>
            <a:ext cx="886426" cy="509285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667265" y="2523280"/>
            <a:ext cx="209502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Absolute value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6801092" y="2715194"/>
            <a:ext cx="886426" cy="519928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8415281" y="3444425"/>
            <a:ext cx="578734" cy="929803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87518" y="4380973"/>
            <a:ext cx="2074767" cy="89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667265" y="4374228"/>
            <a:ext cx="2074767" cy="8912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Moving Average</a:t>
            </a:r>
          </a:p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706072" y="4342677"/>
            <a:ext cx="2095020" cy="8912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6801091" y="4529092"/>
            <a:ext cx="845921" cy="529045"/>
          </a:xfrm>
          <a:prstGeom prst="lef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67265" y="2523280"/>
            <a:ext cx="209502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Absolute value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8415281" y="3444425"/>
            <a:ext cx="578734" cy="929803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87518" y="4380973"/>
            <a:ext cx="2074767" cy="89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667265" y="4374228"/>
            <a:ext cx="2074767" cy="8912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Moving Average</a:t>
            </a:r>
          </a:p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706072" y="4342677"/>
            <a:ext cx="2095020" cy="8912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6801091" y="4529092"/>
            <a:ext cx="845921" cy="529045"/>
          </a:xfrm>
          <a:prstGeom prst="lef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Vertical Scroll 14"/>
          <p:cNvSpPr/>
          <p:nvPr/>
        </p:nvSpPr>
        <p:spPr>
          <a:xfrm>
            <a:off x="1734512" y="2523280"/>
            <a:ext cx="2164466" cy="2870523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Extraction of Envelope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8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24626" y="2523280"/>
            <a:ext cx="209502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706072" y="2474367"/>
            <a:ext cx="2095020" cy="96331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Notch </a:t>
            </a:r>
            <a:r>
              <a:rPr lang="en-US" smtClean="0"/>
              <a:t>&amp; Bandpass Filter</a:t>
            </a:r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3819646" y="2725837"/>
            <a:ext cx="886426" cy="509285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667265" y="2523280"/>
            <a:ext cx="209502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Absolute value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6801092" y="2715194"/>
            <a:ext cx="886426" cy="519928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8415281" y="3444425"/>
            <a:ext cx="578734" cy="929803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87518" y="4380973"/>
            <a:ext cx="2074767" cy="89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667265" y="4374228"/>
            <a:ext cx="2074767" cy="8912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Moving Average</a:t>
            </a:r>
          </a:p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706072" y="4342677"/>
            <a:ext cx="2095020" cy="8912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6801091" y="4529092"/>
            <a:ext cx="845921" cy="529045"/>
          </a:xfrm>
          <a:prstGeom prst="lef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GridSearchCV</a:t>
            </a:r>
            <a:r>
              <a:rPr lang="en-US" dirty="0" smtClean="0"/>
              <a:t> with 5-fold cross-validation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To get BEST hyper-parameters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80568" y="2974693"/>
            <a:ext cx="11574" cy="1203767"/>
          </a:xfrm>
          <a:prstGeom prst="straightConnector1">
            <a:avLst/>
          </a:prstGeom>
          <a:ln w="69850">
            <a:gradFill>
              <a:gsLst>
                <a:gs pos="0">
                  <a:srgbClr val="7030A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Training/Testing</a:t>
            </a:r>
            <a:endParaRPr lang="en-US" dirty="0"/>
          </a:p>
        </p:txBody>
      </p:sp>
      <p:sp>
        <p:nvSpPr>
          <p:cNvPr id="6" name="Manual Operation 5"/>
          <p:cNvSpPr/>
          <p:nvPr/>
        </p:nvSpPr>
        <p:spPr>
          <a:xfrm>
            <a:off x="3842795" y="2187615"/>
            <a:ext cx="3831220" cy="96069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Hyper-parameters</a:t>
            </a:r>
            <a:endParaRPr lang="en-US" dirty="0"/>
          </a:p>
        </p:txBody>
      </p:sp>
      <p:sp>
        <p:nvSpPr>
          <p:cNvPr id="7" name="Manual Operation 6"/>
          <p:cNvSpPr/>
          <p:nvPr/>
        </p:nvSpPr>
        <p:spPr>
          <a:xfrm>
            <a:off x="4611064" y="3148314"/>
            <a:ext cx="2294681" cy="135423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Random Forest Models</a:t>
            </a:r>
            <a:endParaRPr lang="en-US" dirty="0"/>
          </a:p>
        </p:txBody>
      </p:sp>
      <p:sp>
        <p:nvSpPr>
          <p:cNvPr id="8" name="Explosion 1 7"/>
          <p:cNvSpPr/>
          <p:nvPr/>
        </p:nvSpPr>
        <p:spPr>
          <a:xfrm>
            <a:off x="3696663" y="4676173"/>
            <a:ext cx="914400" cy="914400"/>
          </a:xfrm>
          <a:prstGeom prst="irregularSeal1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5301204" y="4676173"/>
            <a:ext cx="914400" cy="914400"/>
          </a:xfrm>
          <a:prstGeom prst="irregularSeal1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6905745" y="4585404"/>
            <a:ext cx="914400" cy="914400"/>
          </a:xfrm>
          <a:prstGeom prst="irregularSeal1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44627" y="5499804"/>
            <a:ext cx="218471" cy="6018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75934" y="5518252"/>
            <a:ext cx="180855" cy="5834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69625" y="5358777"/>
            <a:ext cx="185195" cy="6944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08841" y="5133373"/>
            <a:ext cx="270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Generation of trees having different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Training/Testing</a:t>
            </a:r>
            <a:endParaRPr lang="en-US" dirty="0"/>
          </a:p>
        </p:txBody>
      </p:sp>
      <p:sp>
        <p:nvSpPr>
          <p:cNvPr id="6" name="Manual Operation 5"/>
          <p:cNvSpPr/>
          <p:nvPr/>
        </p:nvSpPr>
        <p:spPr>
          <a:xfrm>
            <a:off x="3842794" y="2210765"/>
            <a:ext cx="3831220" cy="96069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Hyper-parameters</a:t>
            </a:r>
            <a:endParaRPr lang="en-US" dirty="0"/>
          </a:p>
        </p:txBody>
      </p:sp>
      <p:sp>
        <p:nvSpPr>
          <p:cNvPr id="7" name="Manual Operation 6"/>
          <p:cNvSpPr/>
          <p:nvPr/>
        </p:nvSpPr>
        <p:spPr>
          <a:xfrm>
            <a:off x="4611064" y="3148314"/>
            <a:ext cx="2294681" cy="135423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Random Forest Models</a:t>
            </a:r>
            <a:endParaRPr lang="en-US" dirty="0"/>
          </a:p>
        </p:txBody>
      </p:sp>
      <p:sp>
        <p:nvSpPr>
          <p:cNvPr id="8" name="Explosion 1 7"/>
          <p:cNvSpPr/>
          <p:nvPr/>
        </p:nvSpPr>
        <p:spPr>
          <a:xfrm>
            <a:off x="3696663" y="4676173"/>
            <a:ext cx="914400" cy="914400"/>
          </a:xfrm>
          <a:prstGeom prst="irregularSeal1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5301204" y="4676173"/>
            <a:ext cx="914400" cy="914400"/>
          </a:xfrm>
          <a:prstGeom prst="irregularSeal1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6905745" y="4585404"/>
            <a:ext cx="914400" cy="914400"/>
          </a:xfrm>
          <a:prstGeom prst="irregularSeal1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44627" y="5499804"/>
            <a:ext cx="218471" cy="6018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75934" y="5518252"/>
            <a:ext cx="180855" cy="5834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69625" y="5358777"/>
            <a:ext cx="185195" cy="6944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222104" y="4562255"/>
            <a:ext cx="4942389" cy="1875098"/>
          </a:xfrm>
          <a:prstGeom prst="ellipse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87209" y="1713837"/>
            <a:ext cx="4942389" cy="1457627"/>
          </a:xfrm>
          <a:prstGeom prst="ellipse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4" idx="6"/>
          </p:cNvCxnSpPr>
          <p:nvPr/>
        </p:nvCxnSpPr>
        <p:spPr>
          <a:xfrm>
            <a:off x="8229598" y="2442651"/>
            <a:ext cx="1633481" cy="1099202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8074784" y="4293816"/>
            <a:ext cx="1788295" cy="972273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ame 18"/>
          <p:cNvSpPr/>
          <p:nvPr/>
        </p:nvSpPr>
        <p:spPr>
          <a:xfrm>
            <a:off x="9863079" y="3194614"/>
            <a:ext cx="1840374" cy="14815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Best Random Forest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43766" y="5509255"/>
            <a:ext cx="1493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performance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5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Principal Components Analysis</a:t>
            </a:r>
            <a:br>
              <a:rPr lang="en-US" b="1" dirty="0" smtClean="0"/>
            </a:br>
            <a:r>
              <a:rPr lang="en-US" b="1" dirty="0" smtClean="0"/>
              <a:t>(PCA)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8600" dirty="0" smtClean="0"/>
          </a:p>
          <a:p>
            <a:r>
              <a:rPr lang="en-US" sz="8600" dirty="0" smtClean="0"/>
              <a:t>Performs feature reduction</a:t>
            </a:r>
          </a:p>
          <a:p>
            <a:endParaRPr lang="en-US" sz="8600" dirty="0" smtClean="0"/>
          </a:p>
          <a:p>
            <a:r>
              <a:rPr lang="en-US" sz="8600" dirty="0" smtClean="0"/>
              <a:t>Clusters correlated features into PC, Z</a:t>
            </a:r>
          </a:p>
          <a:p>
            <a:endParaRPr lang="en-US" sz="8600" dirty="0" smtClean="0"/>
          </a:p>
          <a:p>
            <a:r>
              <a:rPr lang="en-US" sz="8600" dirty="0" smtClean="0"/>
              <a:t>PC are vectors comprised of features</a:t>
            </a:r>
          </a:p>
          <a:p>
            <a:endParaRPr lang="en-US" sz="8600" dirty="0" smtClean="0"/>
          </a:p>
          <a:p>
            <a:r>
              <a:rPr lang="en-US" sz="8600" dirty="0" smtClean="0"/>
              <a:t>Each PC is perpendicular to another</a:t>
            </a:r>
          </a:p>
          <a:p>
            <a:endParaRPr lang="en-US" sz="8600" dirty="0" smtClean="0"/>
          </a:p>
          <a:p>
            <a:r>
              <a:rPr lang="en-US" sz="8600" dirty="0" smtClean="0"/>
              <a:t>Model trained on PC instead of features</a:t>
            </a:r>
          </a:p>
          <a:p>
            <a:pPr marL="0" indent="0" algn="ctr">
              <a:buNone/>
            </a:pPr>
            <a:endParaRPr lang="en-US" sz="8600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			</a:t>
            </a:r>
          </a:p>
        </p:txBody>
      </p:sp>
    </p:spTree>
    <p:extLst>
      <p:ext uri="{BB962C8B-B14F-4D97-AF65-F5344CB8AC3E}">
        <p14:creationId xmlns:p14="http://schemas.microsoft.com/office/powerpoint/2010/main" val="13973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7586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Improved?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Yes!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3035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the Best Forest Model</a:t>
            </a:r>
            <a:endParaRPr lang="en-US" dirty="0"/>
          </a:p>
          <a:p>
            <a:r>
              <a:rPr lang="en-US" dirty="0" smtClean="0"/>
              <a:t>+</a:t>
            </a:r>
          </a:p>
          <a:p>
            <a:r>
              <a:rPr lang="en-US" dirty="0" smtClean="0"/>
              <a:t>Best Principal Components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5407306" y="2436802"/>
            <a:ext cx="1377388" cy="1307939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9661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Improved?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8984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the Best Forest Model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excluding</a:t>
            </a:r>
          </a:p>
          <a:p>
            <a:r>
              <a:rPr lang="en-US" dirty="0" smtClean="0"/>
              <a:t>Principal Components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5407306" y="2510141"/>
            <a:ext cx="1377388" cy="1307939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9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</a:p>
          <a:p>
            <a:r>
              <a:rPr lang="en-US" dirty="0" smtClean="0"/>
              <a:t>Pre-processing</a:t>
            </a:r>
          </a:p>
          <a:p>
            <a:r>
              <a:rPr lang="en-US" dirty="0" smtClean="0"/>
              <a:t>Hyper-parameters</a:t>
            </a:r>
          </a:p>
          <a:p>
            <a:r>
              <a:rPr lang="en-US" dirty="0" smtClean="0"/>
              <a:t>Training/Testing</a:t>
            </a:r>
          </a:p>
          <a:p>
            <a:r>
              <a:rPr lang="en-US" dirty="0" smtClean="0"/>
              <a:t>Performance improvement</a:t>
            </a:r>
          </a:p>
          <a:p>
            <a:r>
              <a:rPr lang="en-US" dirty="0" smtClean="0"/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									     </a:t>
            </a:r>
            <a:r>
              <a:rPr lang="en-US" sz="2800" dirty="0" smtClean="0"/>
              <a:t>1/6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9746"/>
              </p:ext>
            </p:extLst>
          </p:nvPr>
        </p:nvGraphicFramePr>
        <p:xfrm>
          <a:off x="838198" y="1690688"/>
          <a:ext cx="10515604" cy="411634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810964"/>
                <a:gridCol w="870464"/>
                <a:gridCol w="870464"/>
                <a:gridCol w="870464"/>
                <a:gridCol w="870464"/>
                <a:gridCol w="870464"/>
                <a:gridCol w="870464"/>
                <a:gridCol w="870464"/>
                <a:gridCol w="870464"/>
                <a:gridCol w="870464"/>
                <a:gridCol w="870464"/>
              </a:tblGrid>
              <a:tr h="686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</a:rPr>
                        <a:t># of trials used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1" u="none" strike="noStrike" dirty="0">
                          <a:effectLst/>
                        </a:rPr>
                        <a:t>2</a:t>
                      </a:r>
                      <a:endParaRPr lang="is-I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686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</a:rPr>
                        <a:t># of trees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u="none" strike="noStrike">
                          <a:effectLst/>
                        </a:rPr>
                        <a:t>20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686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effectLst/>
                        </a:rPr>
                        <a:t>Test </a:t>
                      </a:r>
                      <a:r>
                        <a:rPr lang="en-US" sz="1600" b="1" i="0" u="none" strike="noStrike" dirty="0">
                          <a:effectLst/>
                        </a:rPr>
                        <a:t>accuracy before PCA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u="none" strike="noStrike" dirty="0" smtClean="0">
                          <a:effectLst/>
                        </a:rPr>
                        <a:t>85.80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92.46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u="none" strike="noStrike" dirty="0" smtClean="0">
                          <a:effectLst/>
                        </a:rPr>
                        <a:t>95.47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96.30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96.67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96.73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96.45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u="none" strike="noStrike" dirty="0" smtClean="0">
                          <a:effectLst/>
                        </a:rPr>
                        <a:t>97.00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>
                          <a:effectLst/>
                        </a:rPr>
                        <a:t>96.14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96.48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686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</a:rPr>
                        <a:t># of principle components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u="none" strike="noStrike" dirty="0">
                          <a:effectLst/>
                        </a:rPr>
                        <a:t>28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u="none" strike="noStrike">
                          <a:effectLst/>
                        </a:rPr>
                        <a:t>32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u="none" strike="noStrike">
                          <a:effectLst/>
                        </a:rPr>
                        <a:t>32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u="none" strike="noStrike">
                          <a:effectLst/>
                        </a:rPr>
                        <a:t>32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686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effectLst/>
                        </a:rPr>
                        <a:t>Test </a:t>
                      </a:r>
                      <a:r>
                        <a:rPr lang="en-US" sz="1600" b="1" i="0" u="none" strike="noStrike" dirty="0">
                          <a:effectLst/>
                        </a:rPr>
                        <a:t>accuracy after PCA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u="none" strike="noStrike" dirty="0" smtClean="0">
                          <a:effectLst/>
                        </a:rPr>
                        <a:t>90.57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u="none" strike="noStrike" dirty="0" smtClean="0">
                          <a:effectLst/>
                        </a:rPr>
                        <a:t>90.78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u="none" strike="noStrike" dirty="0" smtClean="0">
                          <a:effectLst/>
                        </a:rPr>
                        <a:t>91.47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94.36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95.47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93.31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95.51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94.86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96.31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94.18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686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effectLst/>
                        </a:rPr>
                        <a:t>Highest </a:t>
                      </a:r>
                      <a:r>
                        <a:rPr lang="en-US" sz="1600" b="1" i="0" u="none" strike="noStrike" dirty="0">
                          <a:effectLst/>
                        </a:rPr>
                        <a:t>test accuracy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u="none" strike="noStrike" dirty="0" smtClean="0">
                          <a:effectLst/>
                        </a:rPr>
                        <a:t>90.57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92.46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u="none" strike="noStrike" dirty="0" smtClean="0">
                          <a:effectLst/>
                        </a:rPr>
                        <a:t>95.47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96.30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96.67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96.73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96.45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u="none" strike="noStrike" dirty="0" smtClean="0">
                          <a:effectLst/>
                        </a:rPr>
                        <a:t>97.00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96.31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96.48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6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28305" y="5224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Results									     </a:t>
            </a:r>
            <a:r>
              <a:rPr lang="en-US" sz="2800" dirty="0" smtClean="0"/>
              <a:t>2/6</a:t>
            </a:r>
            <a:endParaRPr lang="en-US" sz="28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864774"/>
              </p:ext>
            </p:extLst>
          </p:nvPr>
        </p:nvGraphicFramePr>
        <p:xfrm>
          <a:off x="2612572" y="1537387"/>
          <a:ext cx="6947065" cy="4389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08682" y="1937322"/>
            <a:ext cx="3597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TEST 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ACCURACY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7403" y="6295869"/>
            <a:ext cx="404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# of Trials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876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									     </a:t>
            </a:r>
            <a:r>
              <a:rPr lang="en-US" sz="2800" dirty="0" smtClean="0"/>
              <a:t>3</a:t>
            </a:r>
            <a:r>
              <a:rPr lang="en-US" sz="2800" dirty="0" smtClean="0"/>
              <a:t>/6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70104"/>
              </p:ext>
            </p:extLst>
          </p:nvPr>
        </p:nvGraphicFramePr>
        <p:xfrm>
          <a:off x="760021" y="2244430"/>
          <a:ext cx="10593781" cy="399011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889141"/>
                <a:gridCol w="870464"/>
                <a:gridCol w="870464"/>
                <a:gridCol w="870464"/>
                <a:gridCol w="870464"/>
                <a:gridCol w="870464"/>
                <a:gridCol w="870464"/>
                <a:gridCol w="870464"/>
                <a:gridCol w="870464"/>
                <a:gridCol w="870464"/>
                <a:gridCol w="870464"/>
              </a:tblGrid>
              <a:tr h="665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effectLst/>
                        </a:rPr>
                        <a:t># of trials used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u="none" strike="noStrike" dirty="0">
                          <a:effectLst/>
                        </a:rPr>
                        <a:t>2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8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665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effectLst/>
                        </a:rPr>
                        <a:t># of trees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u="none" strike="noStrike">
                          <a:effectLst/>
                        </a:rPr>
                        <a:t>20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65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665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effectLst/>
                        </a:rPr>
                        <a:t>Test </a:t>
                      </a:r>
                      <a:r>
                        <a:rPr lang="en-US" sz="2000" b="1" i="0" u="none" strike="noStrike" dirty="0">
                          <a:effectLst/>
                        </a:rPr>
                        <a:t>accuracy before PCA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u="none" strike="noStrike" dirty="0" smtClean="0">
                          <a:effectLst/>
                        </a:rPr>
                        <a:t>85.80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92.46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u="none" strike="noStrike" dirty="0" smtClean="0">
                          <a:effectLst/>
                        </a:rPr>
                        <a:t>95.47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96.30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96.67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96.73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96.45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1" u="none" strike="noStrike" dirty="0" smtClean="0">
                          <a:effectLst/>
                        </a:rPr>
                        <a:t>97.00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>
                          <a:effectLst/>
                        </a:rPr>
                        <a:t>96.14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96.48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665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effectLst/>
                        </a:rPr>
                        <a:t># of principle components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u="none" strike="noStrike" dirty="0">
                          <a:effectLst/>
                        </a:rPr>
                        <a:t>28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u="none" strike="noStrike">
                          <a:effectLst/>
                        </a:rPr>
                        <a:t>32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u="none" strike="noStrike">
                          <a:effectLst/>
                        </a:rPr>
                        <a:t>32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u="none" strike="noStrike">
                          <a:effectLst/>
                        </a:rPr>
                        <a:t>32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64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665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effectLst/>
                        </a:rPr>
                        <a:t>Test </a:t>
                      </a:r>
                      <a:r>
                        <a:rPr lang="en-US" sz="2000" b="1" i="0" u="none" strike="noStrike" dirty="0">
                          <a:effectLst/>
                        </a:rPr>
                        <a:t>accuracy after PCA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u="none" strike="noStrike" dirty="0" smtClean="0">
                          <a:effectLst/>
                        </a:rPr>
                        <a:t>90.57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u="none" strike="noStrike" dirty="0" smtClean="0">
                          <a:effectLst/>
                        </a:rPr>
                        <a:t>90.78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u="none" strike="noStrike" dirty="0" smtClean="0">
                          <a:effectLst/>
                        </a:rPr>
                        <a:t>91.47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94.36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95.47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93.31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95.51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b="1" u="none" strike="noStrike" dirty="0" smtClean="0">
                          <a:effectLst/>
                        </a:rPr>
                        <a:t>94.86</a:t>
                      </a:r>
                      <a:endParaRPr lang="hr-H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96.31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94.18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665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effectLst/>
                        </a:rPr>
                        <a:t>Highest </a:t>
                      </a:r>
                      <a:r>
                        <a:rPr lang="en-US" sz="2000" b="1" i="0" u="none" strike="noStrike" dirty="0">
                          <a:effectLst/>
                        </a:rPr>
                        <a:t>test accuracy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u="none" strike="noStrike" dirty="0" smtClean="0">
                          <a:effectLst/>
                        </a:rPr>
                        <a:t>90.57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92.46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u="none" strike="noStrike" dirty="0" smtClean="0">
                          <a:effectLst/>
                        </a:rPr>
                        <a:t>95.47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96.30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96.67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96.73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96.45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1" u="none" strike="noStrike" dirty="0" smtClean="0">
                          <a:effectLst/>
                        </a:rPr>
                        <a:t>97.00</a:t>
                      </a:r>
                      <a:endParaRPr lang="is-I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96.31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u="none" strike="noStrike" dirty="0" smtClean="0">
                          <a:effectLst/>
                        </a:rPr>
                        <a:t>96.48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37713" y="1730706"/>
            <a:ext cx="2660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BEST PERFORMANCE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9285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510276"/>
              </p:ext>
            </p:extLst>
          </p:nvPr>
        </p:nvGraphicFramePr>
        <p:xfrm>
          <a:off x="2083632" y="1784268"/>
          <a:ext cx="8199620" cy="411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									     </a:t>
            </a:r>
            <a:r>
              <a:rPr lang="en-US" sz="2800" dirty="0" smtClean="0"/>
              <a:t>4/6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08167" y="1784268"/>
            <a:ext cx="38001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ACCURACY</a:t>
            </a:r>
          </a:p>
          <a:p>
            <a:r>
              <a:rPr lang="en-US" dirty="0" smtClean="0"/>
              <a:t>  </a:t>
            </a:r>
            <a:r>
              <a:rPr lang="en-US" sz="2000" b="1" dirty="0" smtClean="0"/>
              <a:t>VALUE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85953" y="5996396"/>
            <a:ext cx="342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# of Trials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420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r>
              <a:rPr lang="en-US" sz="3200" dirty="0" smtClean="0"/>
              <a:t>				 				                 </a:t>
            </a:r>
            <a:r>
              <a:rPr lang="en-US" sz="2800" dirty="0" smtClean="0"/>
              <a:t>5</a:t>
            </a:r>
            <a:r>
              <a:rPr lang="en-US" sz="2800" dirty="0" smtClean="0"/>
              <a:t>/6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924717" y="6229727"/>
            <a:ext cx="2342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8</a:t>
            </a:r>
            <a:r>
              <a:rPr lang="en-US" sz="2400" b="1" dirty="0" smtClean="0"/>
              <a:t> </a:t>
            </a:r>
            <a:r>
              <a:rPr lang="en-US" sz="2400" b="1" dirty="0" smtClean="0"/>
              <a:t>Trials</a:t>
            </a:r>
            <a:endParaRPr lang="en-US" sz="2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61" y="1819184"/>
            <a:ext cx="7809876" cy="4282047"/>
          </a:xfrm>
        </p:spPr>
      </p:pic>
    </p:spTree>
    <p:extLst>
      <p:ext uri="{BB962C8B-B14F-4D97-AF65-F5344CB8AC3E}">
        <p14:creationId xmlns:p14="http://schemas.microsoft.com/office/powerpoint/2010/main" val="20360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									     </a:t>
            </a:r>
            <a:r>
              <a:rPr lang="en-US" sz="2800" dirty="0" smtClean="0"/>
              <a:t>6</a:t>
            </a:r>
            <a:r>
              <a:rPr lang="en-US" sz="2800" dirty="0" smtClean="0"/>
              <a:t>/6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solidFill>
            <a:schemeClr val="accent1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Random Forest Classifier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39788" y="2744918"/>
            <a:ext cx="5157787" cy="368458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Maximum Accuracy: </a:t>
            </a:r>
            <a:r>
              <a:rPr lang="en-US" dirty="0" smtClean="0"/>
              <a:t>97.00</a:t>
            </a:r>
            <a:r>
              <a:rPr lang="en-US" dirty="0" smtClean="0">
                <a:effectLst/>
              </a:rPr>
              <a:t>%</a:t>
            </a:r>
            <a:endParaRPr lang="en-US" dirty="0" smtClean="0">
              <a:effectLst/>
            </a:endParaRPr>
          </a:p>
          <a:p>
            <a:endParaRPr lang="en-US" dirty="0"/>
          </a:p>
          <a:p>
            <a:r>
              <a:rPr lang="en-US" dirty="0" smtClean="0"/>
              <a:t># trials= </a:t>
            </a:r>
            <a:r>
              <a:rPr lang="en-US" dirty="0" smtClean="0"/>
              <a:t>8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 samples/trial= 14,995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Hyper-Dimensional Classifier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277131" y="2744918"/>
            <a:ext cx="5183188" cy="368458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Maximum Accuracy: 96.64%</a:t>
            </a:r>
          </a:p>
          <a:p>
            <a:endParaRPr lang="en-US" dirty="0"/>
          </a:p>
          <a:p>
            <a:r>
              <a:rPr lang="en-US" dirty="0" smtClean="0"/>
              <a:t># trials= 3</a:t>
            </a:r>
          </a:p>
          <a:p>
            <a:endParaRPr lang="en-US" dirty="0"/>
          </a:p>
          <a:p>
            <a:r>
              <a:rPr lang="en-US" dirty="0" smtClean="0"/>
              <a:t># samples/trial= 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Random Forest Classifier improves accuracy by </a:t>
            </a:r>
            <a:r>
              <a:rPr lang="en-US" dirty="0" smtClean="0"/>
              <a:t>0.36% </a:t>
            </a:r>
            <a:r>
              <a:rPr lang="en-US" dirty="0" smtClean="0"/>
              <a:t>but requires larger training set than HD Classifier.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EMG Gesture Recognition System </a:t>
            </a:r>
            <a:r>
              <a:rPr lang="en-US" dirty="0" smtClean="0"/>
              <a:t>with Flexible </a:t>
            </a:r>
            <a:r>
              <a:rPr lang="en-US" dirty="0"/>
              <a:t>High-Density Sensors </a:t>
            </a:r>
            <a:r>
              <a:rPr lang="en-US" dirty="0" smtClean="0"/>
              <a:t>and Brain-Inspired </a:t>
            </a:r>
            <a:r>
              <a:rPr lang="en-US" dirty="0"/>
              <a:t>High-Dimensional </a:t>
            </a:r>
            <a:r>
              <a:rPr lang="en-US" dirty="0" smtClean="0"/>
              <a:t>Classifier by</a:t>
            </a:r>
            <a:r>
              <a:rPr lang="en-US" dirty="0"/>
              <a:t> Ali </a:t>
            </a:r>
            <a:r>
              <a:rPr lang="en-US" dirty="0" err="1"/>
              <a:t>Moin</a:t>
            </a:r>
            <a:r>
              <a:rPr lang="en-US" dirty="0"/>
              <a:t>, Andy Zhou, Abbas </a:t>
            </a:r>
            <a:r>
              <a:rPr lang="en-US" dirty="0" err="1" smtClean="0"/>
              <a:t>Rahimi</a:t>
            </a:r>
            <a:r>
              <a:rPr lang="en-US" dirty="0" smtClean="0"/>
              <a:t>, </a:t>
            </a:r>
            <a:r>
              <a:rPr lang="en-US" dirty="0"/>
              <a:t>Simone </a:t>
            </a:r>
            <a:r>
              <a:rPr lang="en-US" dirty="0" err="1" smtClean="0"/>
              <a:t>Benatti</a:t>
            </a:r>
            <a:r>
              <a:rPr lang="en-US" dirty="0" smtClean="0"/>
              <a:t>, </a:t>
            </a:r>
            <a:r>
              <a:rPr lang="en-US" dirty="0"/>
              <a:t>Alisha Menon, </a:t>
            </a:r>
            <a:r>
              <a:rPr lang="en-US" dirty="0" err="1"/>
              <a:t>Senam</a:t>
            </a:r>
            <a:r>
              <a:rPr lang="en-US" dirty="0"/>
              <a:t> </a:t>
            </a:r>
            <a:r>
              <a:rPr lang="en-US" dirty="0" err="1"/>
              <a:t>Tamakloe</a:t>
            </a:r>
            <a:r>
              <a:rPr lang="en-US" dirty="0"/>
              <a:t>, Jonathan </a:t>
            </a:r>
            <a:r>
              <a:rPr lang="en-US" dirty="0" smtClean="0"/>
              <a:t>Ting, Natasha </a:t>
            </a:r>
            <a:r>
              <a:rPr lang="en-US" dirty="0"/>
              <a:t>Yamamoto, Yasser Khan, Fred </a:t>
            </a:r>
            <a:r>
              <a:rPr lang="en-US" dirty="0" err="1"/>
              <a:t>Burghardt</a:t>
            </a:r>
            <a:r>
              <a:rPr lang="en-US" dirty="0"/>
              <a:t>, Luca </a:t>
            </a:r>
            <a:r>
              <a:rPr lang="en-US" dirty="0" err="1" smtClean="0"/>
              <a:t>Benini</a:t>
            </a:r>
            <a:r>
              <a:rPr lang="en-US" dirty="0" smtClean="0"/>
              <a:t>, </a:t>
            </a:r>
            <a:r>
              <a:rPr lang="en-US" dirty="0"/>
              <a:t>Ana C. Arias, Jan M. </a:t>
            </a:r>
            <a:r>
              <a:rPr lang="en-US" dirty="0" err="1" smtClean="0"/>
              <a:t>Rabaey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Forests for randomized trees; </a:t>
            </a:r>
            <a:r>
              <a:rPr lang="en-US" dirty="0" err="1" smtClean="0"/>
              <a:t>scikit</a:t>
            </a:r>
            <a:r>
              <a:rPr lang="en-US" dirty="0" smtClean="0"/>
              <a:t> learn </a:t>
            </a:r>
            <a:r>
              <a:rPr lang="en-US" dirty="0" err="1" smtClean="0"/>
              <a:t>userguide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Random Forest </a:t>
            </a:r>
            <a:r>
              <a:rPr lang="en-US" dirty="0" err="1" smtClean="0"/>
              <a:t>wikipedia.com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A One-Stop </a:t>
            </a:r>
            <a:r>
              <a:rPr lang="en-US" dirty="0" smtClean="0"/>
              <a:t>Shop </a:t>
            </a:r>
            <a:r>
              <a:rPr lang="en-US" dirty="0"/>
              <a:t>for Principal Component </a:t>
            </a:r>
            <a:r>
              <a:rPr lang="en-US" dirty="0" smtClean="0"/>
              <a:t>Analysis by Matt </a:t>
            </a:r>
            <a:r>
              <a:rPr lang="en-US" dirty="0" err="1" smtClean="0"/>
              <a:t>Brems</a:t>
            </a:r>
            <a:r>
              <a:rPr lang="en-US" dirty="0" smtClean="0"/>
              <a:t> April 17, 2017.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precious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Questions are always welcome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58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								     </a:t>
            </a:r>
            <a:r>
              <a:rPr lang="en-US" sz="2800" dirty="0" smtClean="0"/>
              <a:t>1/3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2" t="46042" r="7315" b="11492"/>
          <a:stretch/>
        </p:blipFill>
        <p:spPr>
          <a:xfrm>
            <a:off x="3020028" y="1690688"/>
            <a:ext cx="5486400" cy="1847850"/>
          </a:xfrm>
        </p:spPr>
      </p:pic>
      <p:sp>
        <p:nvSpPr>
          <p:cNvPr id="7" name="TextBox 6"/>
          <p:cNvSpPr txBox="1"/>
          <p:nvPr/>
        </p:nvSpPr>
        <p:spPr>
          <a:xfrm>
            <a:off x="1277362" y="3538538"/>
            <a:ext cx="93754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64 Electrodes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5 Gestures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5 seconds each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Subject 1, Session 1 (10 training + 10 testing trials)</a:t>
            </a:r>
          </a:p>
          <a:p>
            <a:pPr algn="ctr"/>
            <a:endParaRPr lang="en-US" sz="2400" dirty="0" smtClean="0"/>
          </a:p>
          <a:p>
            <a:r>
              <a:rPr lang="en-US" sz="1200" dirty="0" smtClean="0"/>
              <a:t>Image reference: </a:t>
            </a:r>
            <a:r>
              <a:rPr lang="en-US" sz="1200" dirty="0"/>
              <a:t>An EMG Gesture Recognition System </a:t>
            </a:r>
            <a:r>
              <a:rPr lang="en-US" sz="1200" dirty="0" smtClean="0"/>
              <a:t>with Flexible </a:t>
            </a:r>
            <a:r>
              <a:rPr lang="en-US" sz="1200" dirty="0"/>
              <a:t>High-Density Sensors </a:t>
            </a:r>
            <a:r>
              <a:rPr lang="en-US" sz="1200" dirty="0" smtClean="0"/>
              <a:t>and Brain-Inspired </a:t>
            </a:r>
            <a:r>
              <a:rPr lang="en-US" sz="1200" dirty="0"/>
              <a:t>High-Dimensional Classifier</a:t>
            </a:r>
            <a:endParaRPr lang="en-US" sz="1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1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</a:t>
            </a:r>
            <a:r>
              <a:rPr lang="en-US" dirty="0"/>
              <a:t> </a:t>
            </a:r>
            <a:r>
              <a:rPr lang="en-US" dirty="0" smtClean="0"/>
              <a:t>                                         		     </a:t>
            </a:r>
            <a:r>
              <a:rPr lang="en-US" sz="2800" dirty="0" smtClean="0"/>
              <a:t>2/3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 rate : 1 kHz</a:t>
            </a:r>
          </a:p>
          <a:p>
            <a:endParaRPr lang="en-US" dirty="0" smtClean="0"/>
          </a:p>
          <a:p>
            <a:r>
              <a:rPr lang="en-US" dirty="0" smtClean="0"/>
              <a:t>Time for each trial : 28 seconds </a:t>
            </a:r>
          </a:p>
          <a:p>
            <a:endParaRPr lang="en-US" dirty="0"/>
          </a:p>
          <a:p>
            <a:r>
              <a:rPr lang="en-US" dirty="0" smtClean="0"/>
              <a:t>Total samples in each trial : 28,000 samples</a:t>
            </a:r>
          </a:p>
        </p:txBody>
      </p:sp>
    </p:spTree>
    <p:extLst>
      <p:ext uri="{BB962C8B-B14F-4D97-AF65-F5344CB8AC3E}">
        <p14:creationId xmlns:p14="http://schemas.microsoft.com/office/powerpoint/2010/main" val="13568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                                           		     </a:t>
            </a:r>
            <a:r>
              <a:rPr lang="en-US" sz="2800" dirty="0" smtClean="0"/>
              <a:t>3/3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Before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Time for each gesture: 5 seconds</a:t>
            </a:r>
          </a:p>
          <a:p>
            <a:endParaRPr lang="en-US" dirty="0" smtClean="0"/>
          </a:p>
          <a:p>
            <a:r>
              <a:rPr lang="en-US" dirty="0" smtClean="0"/>
              <a:t>Samples in each trial: 28,000 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/>
              <a:t>A</a:t>
            </a:r>
            <a:r>
              <a:rPr lang="en-US" sz="3200" dirty="0" smtClean="0"/>
              <a:t>fter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Used: middle 3 seconds</a:t>
            </a:r>
          </a:p>
          <a:p>
            <a:endParaRPr lang="en-US" dirty="0"/>
          </a:p>
          <a:p>
            <a:r>
              <a:rPr lang="en-US" dirty="0" smtClean="0"/>
              <a:t>Reduction to: 14,995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24626" y="2523280"/>
            <a:ext cx="209502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706072" y="2474367"/>
            <a:ext cx="2095020" cy="96331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Notch </a:t>
            </a:r>
            <a:r>
              <a:rPr lang="en-US" smtClean="0"/>
              <a:t>&amp; Bandpass Filter</a:t>
            </a:r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3819646" y="2725837"/>
            <a:ext cx="886426" cy="509285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667265" y="2523280"/>
            <a:ext cx="209502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Absolute value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6801092" y="2715194"/>
            <a:ext cx="886426" cy="519928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8415281" y="3444425"/>
            <a:ext cx="578734" cy="929803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87518" y="4380973"/>
            <a:ext cx="2074767" cy="89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667265" y="4374228"/>
            <a:ext cx="2074767" cy="8912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Moving Average</a:t>
            </a:r>
          </a:p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706072" y="4342677"/>
            <a:ext cx="2095020" cy="8912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6801091" y="4529092"/>
            <a:ext cx="845921" cy="529045"/>
          </a:xfrm>
          <a:prstGeom prst="lef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24626" y="2523280"/>
            <a:ext cx="209502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8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24626" y="2523280"/>
            <a:ext cx="209502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2" name="Vertical Scroll 1"/>
          <p:cNvSpPr/>
          <p:nvPr/>
        </p:nvSpPr>
        <p:spPr>
          <a:xfrm>
            <a:off x="5062728" y="2190579"/>
            <a:ext cx="3606710" cy="3621430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Accuracy improvement:</a:t>
            </a:r>
          </a:p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Scaled the raw data by factor of 10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24626" y="2523280"/>
            <a:ext cx="209502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706072" y="2474367"/>
            <a:ext cx="2095020" cy="96331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Notch </a:t>
            </a:r>
            <a:r>
              <a:rPr lang="en-US" smtClean="0"/>
              <a:t>&amp; Bandpass Filter</a:t>
            </a:r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3819646" y="2725837"/>
            <a:ext cx="886426" cy="509285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630</Words>
  <Application>Microsoft Macintosh PowerPoint</Application>
  <PresentationFormat>Widescreen</PresentationFormat>
  <Paragraphs>305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Calibri Light</vt:lpstr>
      <vt:lpstr>Arial</vt:lpstr>
      <vt:lpstr>Office Theme</vt:lpstr>
      <vt:lpstr>Hand Gesture Recognition using Random Forest Classifier</vt:lpstr>
      <vt:lpstr>What did we do?</vt:lpstr>
      <vt:lpstr>Raw data             1/3</vt:lpstr>
      <vt:lpstr>Raw data                                                  2/3</vt:lpstr>
      <vt:lpstr>Raw data                                                   3/3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Hyper-parameters</vt:lpstr>
      <vt:lpstr>Training/Testing</vt:lpstr>
      <vt:lpstr>Training/Testing</vt:lpstr>
      <vt:lpstr>Principal Components Analysis (PCA) </vt:lpstr>
      <vt:lpstr>Performance Improved?  Yes!</vt:lpstr>
      <vt:lpstr>Performance Improved?  No!</vt:lpstr>
      <vt:lpstr>Results              1/6</vt:lpstr>
      <vt:lpstr>PowerPoint Presentation</vt:lpstr>
      <vt:lpstr>Results              3/6</vt:lpstr>
      <vt:lpstr>Results              4/6</vt:lpstr>
      <vt:lpstr>Results                          5/6</vt:lpstr>
      <vt:lpstr>Results              6/6</vt:lpstr>
      <vt:lpstr>Conclusion</vt:lpstr>
      <vt:lpstr>References</vt:lpstr>
      <vt:lpstr>Thank you for your precious time!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Recognition using Random Forest Classifier</dc:title>
  <dc:creator>Microsoft Office User</dc:creator>
  <cp:lastModifiedBy>Microsoft Office User</cp:lastModifiedBy>
  <cp:revision>93</cp:revision>
  <dcterms:created xsi:type="dcterms:W3CDTF">2019-12-02T18:30:00Z</dcterms:created>
  <dcterms:modified xsi:type="dcterms:W3CDTF">2019-12-16T23:48:05Z</dcterms:modified>
</cp:coreProperties>
</file>