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</p:sldIdLst>
  <p:sldSz cy="5143500" cx="9144000"/>
  <p:notesSz cx="6858000" cy="9144000"/>
  <p:embeddedFontLst>
    <p:embeddedFont>
      <p:font typeface="Tahoma"/>
      <p:regular r:id="rId74"/>
      <p:bold r:id="rId7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76" roundtripDataSignature="AMtx7mh+I8n+F/zm/FjZWMldsT0kK1JTY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font" Target="fonts/Tahoma-bold.fntdata"/><Relationship Id="rId30" Type="http://schemas.openxmlformats.org/officeDocument/2006/relationships/slide" Target="slides/slide25.xml"/><Relationship Id="rId74" Type="http://schemas.openxmlformats.org/officeDocument/2006/relationships/font" Target="fonts/Tahoma-regular.fntdata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76" Type="http://customschemas.google.com/relationships/presentationmetadata" Target="metadata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a39e80d5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a39e80d5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6" name="Google Shape;15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6" name="Google Shape;216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9" name="Google Shape;23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6" name="Google Shape;246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3" name="Google Shape;253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3" name="Google Shape;273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6768092ec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6768092ec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1" name="Google Shape;301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8" name="Google Shape;308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5" name="Google Shape;315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9" name="Google Shape;329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" name="Google Shape;7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5" name="Google Shape;345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7" name="Google Shape;36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4" name="Google Shape;374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1" name="Google Shape;381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9" name="Google Shape;389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6" name="Google Shape;396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3" name="Google Shape;403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0" name="Google Shape;410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p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7" name="Google Shape;417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p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4" name="Google Shape;424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9" name="Google Shape;439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6" name="Google Shape;446;p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3" name="Google Shape;453;p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p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7" name="Google Shape;467;p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4" name="Google Shape;474;p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1" name="Google Shape;481;p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8" name="Google Shape;488;p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5" name="Google Shape;495;p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2" name="Google Shape;502;p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p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0" name="Google Shape;510;p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7" name="Google Shape;517;p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1" name="Google Shape;531;p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38" name="Google Shape;538;p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6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6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7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7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6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6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7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7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7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7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7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7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7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7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6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youtube.com/watch?v=kazvOikPQrk" TargetMode="External"/><Relationship Id="rId4" Type="http://schemas.openxmlformats.org/officeDocument/2006/relationships/image" Target="../media/image14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2.png"/><Relationship Id="rId4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7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800"/>
              <a:t>Introduction to complexity theory</a:t>
            </a:r>
            <a:endParaRPr sz="3800"/>
          </a:p>
        </p:txBody>
      </p:sp>
      <p:sp>
        <p:nvSpPr>
          <p:cNvPr id="55" name="Google Shape;55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Linear Search</a:t>
            </a:r>
            <a:endParaRPr/>
          </a:p>
        </p:txBody>
      </p:sp>
      <p:sp>
        <p:nvSpPr>
          <p:cNvPr id="121" name="Google Shape;121;p10"/>
          <p:cNvSpPr txBox="1"/>
          <p:nvPr>
            <p:ph idx="1" type="body"/>
          </p:nvPr>
        </p:nvSpPr>
        <p:spPr>
          <a:xfrm>
            <a:off x="311700" y="1152475"/>
            <a:ext cx="8520600" cy="19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7675" y="1152475"/>
            <a:ext cx="4365326" cy="1736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91225" y="2850300"/>
            <a:ext cx="5491030" cy="1774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Binary Search [data sorted in ascending]</a:t>
            </a:r>
            <a:endParaRPr/>
          </a:p>
        </p:txBody>
      </p:sp>
      <p:sp>
        <p:nvSpPr>
          <p:cNvPr id="130" name="Google Shape;130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1" name="Google Shape;13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70125"/>
            <a:ext cx="8203525" cy="33406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Binary Search [data sorted in ascending]</a:t>
            </a:r>
            <a:endParaRPr/>
          </a:p>
        </p:txBody>
      </p:sp>
      <p:sp>
        <p:nvSpPr>
          <p:cNvPr id="137" name="Google Shape;13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8" name="Google Shape;138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5233075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4" name="Google Shape;1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725" y="79875"/>
            <a:ext cx="3244100" cy="2368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16775" y="2001950"/>
            <a:ext cx="6804374" cy="305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a39e80d5a_0_1"/>
          <p:cNvSpPr txBox="1"/>
          <p:nvPr>
            <p:ph type="title"/>
          </p:nvPr>
        </p:nvSpPr>
        <p:spPr>
          <a:xfrm>
            <a:off x="311700" y="42737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Search video</a:t>
            </a:r>
            <a:endParaRPr/>
          </a:p>
        </p:txBody>
      </p:sp>
      <p:sp>
        <p:nvSpPr>
          <p:cNvPr id="151" name="Google Shape;151;g36a39e80d5a_0_1"/>
          <p:cNvSpPr txBox="1"/>
          <p:nvPr>
            <p:ph idx="1" type="body"/>
          </p:nvPr>
        </p:nvSpPr>
        <p:spPr>
          <a:xfrm>
            <a:off x="311700" y="1000075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https://www.youtube.com/watch?v=kazvOikPQrk</a:t>
            </a:r>
            <a:endParaRPr/>
          </a:p>
        </p:txBody>
      </p:sp>
      <p:sp>
        <p:nvSpPr>
          <p:cNvPr id="152" name="Google Shape;152;g36a39e80d5a_0_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descr="An animation showing how the binary search works." id="153" name="Google Shape;153;g36a39e80d5a_0_1" title="L18-V01: Binary search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0975" y="1393675"/>
            <a:ext cx="6205550" cy="34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Comparing Linear Search vs. Binary Search</a:t>
            </a:r>
            <a:endParaRPr/>
          </a:p>
        </p:txBody>
      </p:sp>
      <p:sp>
        <p:nvSpPr>
          <p:cNvPr id="159" name="Google Shape;1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Linear Search: O(N)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Directly checks </a:t>
            </a:r>
            <a:r>
              <a:rPr lang="en" sz="1300" u="sng">
                <a:solidFill>
                  <a:schemeClr val="dk1"/>
                </a:solidFill>
              </a:rPr>
              <a:t>each element.</a:t>
            </a:r>
            <a:endParaRPr sz="1300" u="sng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Example:</a:t>
            </a:r>
            <a:r>
              <a:rPr lang="en" sz="1300">
                <a:solidFill>
                  <a:schemeClr val="dk1"/>
                </a:solidFill>
              </a:rPr>
              <a:t> If N=1024, it takes </a:t>
            </a:r>
            <a:r>
              <a:rPr b="1" lang="en" sz="1300">
                <a:solidFill>
                  <a:schemeClr val="dk1"/>
                </a:solidFill>
              </a:rPr>
              <a:t>1024 comparisons</a:t>
            </a:r>
            <a:r>
              <a:rPr lang="en" sz="1300">
                <a:solidFill>
                  <a:schemeClr val="dk1"/>
                </a:solidFill>
              </a:rPr>
              <a:t>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b="1" lang="en" sz="1300">
                <a:solidFill>
                  <a:schemeClr val="dk1"/>
                </a:solidFill>
              </a:rPr>
              <a:t>Binary Search: O(log⁡</a:t>
            </a:r>
            <a:r>
              <a:rPr b="1" baseline="-25000" lang="en" sz="1300">
                <a:solidFill>
                  <a:schemeClr val="dk1"/>
                </a:solidFill>
              </a:rPr>
              <a:t>2</a:t>
            </a:r>
            <a:r>
              <a:rPr b="1" lang="en" sz="1300">
                <a:solidFill>
                  <a:schemeClr val="dk1"/>
                </a:solidFill>
              </a:rPr>
              <a:t>N) 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Cuts the </a:t>
            </a:r>
            <a:r>
              <a:rPr lang="en" sz="1300" u="sng">
                <a:solidFill>
                  <a:schemeClr val="dk1"/>
                </a:solidFill>
              </a:rPr>
              <a:t>search space in half</a:t>
            </a:r>
            <a:r>
              <a:rPr lang="en" sz="1300">
                <a:solidFill>
                  <a:schemeClr val="dk1"/>
                </a:solidFill>
              </a:rPr>
              <a:t> each step.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Example:</a:t>
            </a:r>
            <a:r>
              <a:rPr lang="en" sz="1300">
                <a:solidFill>
                  <a:schemeClr val="dk1"/>
                </a:solidFill>
              </a:rPr>
              <a:t> If N=1024, it only takes </a:t>
            </a:r>
            <a:r>
              <a:rPr b="1" lang="en" sz="1300">
                <a:solidFill>
                  <a:schemeClr val="dk1"/>
                </a:solidFill>
              </a:rPr>
              <a:t>10 comparisons</a:t>
            </a:r>
            <a:r>
              <a:rPr lang="en" sz="1300">
                <a:solidFill>
                  <a:schemeClr val="dk1"/>
                </a:solidFill>
              </a:rPr>
              <a:t> (log⁡</a:t>
            </a:r>
            <a:r>
              <a:rPr baseline="-25000" lang="en" sz="1300">
                <a:solidFill>
                  <a:schemeClr val="dk1"/>
                </a:solidFill>
              </a:rPr>
              <a:t>2</a:t>
            </a:r>
            <a:r>
              <a:rPr lang="en" sz="1300">
                <a:solidFill>
                  <a:schemeClr val="dk1"/>
                </a:solidFill>
              </a:rPr>
              <a:t>1024 = log⁡</a:t>
            </a:r>
            <a:r>
              <a:rPr baseline="-25000" lang="en" sz="1300">
                <a:solidFill>
                  <a:schemeClr val="dk1"/>
                </a:solidFill>
              </a:rPr>
              <a:t>2</a:t>
            </a:r>
            <a:r>
              <a:rPr lang="en" sz="1300">
                <a:solidFill>
                  <a:schemeClr val="dk1"/>
                </a:solidFill>
              </a:rPr>
              <a:t>2</a:t>
            </a:r>
            <a:r>
              <a:rPr baseline="30000" lang="en" sz="1300">
                <a:solidFill>
                  <a:schemeClr val="dk1"/>
                </a:solidFill>
              </a:rPr>
              <a:t>10 </a:t>
            </a:r>
            <a:r>
              <a:rPr lang="en" sz="1300">
                <a:solidFill>
                  <a:schemeClr val="dk1"/>
                </a:solidFill>
              </a:rPr>
              <a:t>= 10).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1"/>
                </a:solidFill>
              </a:rPr>
              <a:t>Key Takeaway:</a:t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</a:rPr>
              <a:t>Binary search is </a:t>
            </a:r>
            <a:r>
              <a:rPr b="1" lang="en" sz="1300">
                <a:solidFill>
                  <a:srgbClr val="0000FF"/>
                </a:solidFill>
              </a:rPr>
              <a:t>exponentially faster</a:t>
            </a:r>
            <a:r>
              <a:rPr lang="en" sz="1300">
                <a:solidFill>
                  <a:schemeClr val="dk1"/>
                </a:solidFill>
              </a:rPr>
              <a:t> than linear search for </a:t>
            </a:r>
            <a:r>
              <a:rPr b="1" lang="en" sz="1300">
                <a:solidFill>
                  <a:srgbClr val="0000FF"/>
                </a:solidFill>
              </a:rPr>
              <a:t>large inputs.</a:t>
            </a:r>
            <a:endParaRPr b="1" sz="1300">
              <a:solidFill>
                <a:srgbClr val="0000FF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Choosing the right algorithm </a:t>
            </a:r>
            <a:r>
              <a:rPr b="1" lang="en" sz="1300" u="sng">
                <a:solidFill>
                  <a:schemeClr val="dk1"/>
                </a:solidFill>
              </a:rPr>
              <a:t>can drastically improve performance</a:t>
            </a:r>
            <a:r>
              <a:rPr lang="en" sz="1300" u="sng">
                <a:solidFill>
                  <a:schemeClr val="dk1"/>
                </a:solidFill>
              </a:rPr>
              <a:t>.</a:t>
            </a:r>
            <a:endParaRPr sz="2000" u="sng"/>
          </a:p>
        </p:txBody>
      </p:sp>
      <p:sp>
        <p:nvSpPr>
          <p:cNvPr id="160" name="Google Shape;160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Understanding Asymptotic Complexity</a:t>
            </a:r>
            <a:endParaRPr/>
          </a:p>
        </p:txBody>
      </p:sp>
      <p:sp>
        <p:nvSpPr>
          <p:cNvPr id="166" name="Google Shape;16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 u="sng">
                <a:solidFill>
                  <a:schemeClr val="dk1"/>
                </a:solidFill>
              </a:rPr>
              <a:t>Asymptotic complexity</a:t>
            </a:r>
            <a:r>
              <a:rPr lang="en" sz="1400">
                <a:solidFill>
                  <a:schemeClr val="dk1"/>
                </a:solidFill>
              </a:rPr>
              <a:t> describes how a program’s </a:t>
            </a:r>
            <a:r>
              <a:rPr b="1" lang="en" sz="1400" u="sng">
                <a:solidFill>
                  <a:schemeClr val="dk1"/>
                </a:solidFill>
              </a:rPr>
              <a:t>resource usage </a:t>
            </a:r>
            <a:r>
              <a:rPr b="1" lang="en" sz="1400" u="sng">
                <a:solidFill>
                  <a:srgbClr val="0000FF"/>
                </a:solidFill>
              </a:rPr>
              <a:t>grows</a:t>
            </a:r>
            <a:r>
              <a:rPr lang="en" sz="1400">
                <a:solidFill>
                  <a:srgbClr val="0000FF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with </a:t>
            </a:r>
            <a:r>
              <a:rPr b="1" lang="en" sz="1400" u="sng">
                <a:solidFill>
                  <a:schemeClr val="dk1"/>
                </a:solidFill>
              </a:rPr>
              <a:t>input size N.</a:t>
            </a:r>
            <a:br>
              <a:rPr b="1" lang="en" sz="1400" u="sng">
                <a:solidFill>
                  <a:schemeClr val="dk1"/>
                </a:solidFill>
              </a:rPr>
            </a:br>
            <a:endParaRPr b="1" sz="1400"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Example:</a:t>
            </a:r>
            <a:r>
              <a:rPr lang="en" sz="1400">
                <a:solidFill>
                  <a:schemeClr val="dk1"/>
                </a:solidFill>
              </a:rPr>
              <a:t> If complexity is O(N^2), the</a:t>
            </a:r>
            <a:r>
              <a:rPr b="1" lang="en" sz="1400">
                <a:solidFill>
                  <a:schemeClr val="dk1"/>
                </a:solidFill>
              </a:rPr>
              <a:t> actual time/space</a:t>
            </a:r>
            <a:r>
              <a:rPr lang="en" sz="1400">
                <a:solidFill>
                  <a:schemeClr val="dk1"/>
                </a:solidFill>
              </a:rPr>
              <a:t> usage is </a:t>
            </a:r>
            <a:r>
              <a:rPr b="1" lang="en" sz="1400">
                <a:solidFill>
                  <a:schemeClr val="dk1"/>
                </a:solidFill>
              </a:rPr>
              <a:t>C⋅N^2 </a:t>
            </a:r>
            <a:r>
              <a:rPr lang="en" sz="1400">
                <a:solidFill>
                  <a:schemeClr val="dk1"/>
                </a:solidFill>
              </a:rPr>
              <a:t>for some constant C.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The constant C depends on:</a:t>
            </a:r>
            <a:endParaRPr sz="1400"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Code implementation details.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CPU architecture and operation costs.</a:t>
            </a:r>
            <a:endParaRPr>
              <a:solidFill>
                <a:schemeClr val="dk1"/>
              </a:solidFill>
            </a:endParaRPr>
          </a:p>
          <a:p>
            <a:pPr indent="-3175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Data size and structure.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We focus on </a:t>
            </a:r>
            <a:r>
              <a:rPr lang="en" sz="1400" u="sng">
                <a:solidFill>
                  <a:schemeClr val="dk1"/>
                </a:solidFill>
              </a:rPr>
              <a:t>how complexity </a:t>
            </a:r>
            <a:r>
              <a:rPr b="1" lang="en" sz="1400" u="sng">
                <a:solidFill>
                  <a:srgbClr val="0000FF"/>
                </a:solidFill>
              </a:rPr>
              <a:t>scales</a:t>
            </a:r>
            <a:r>
              <a:rPr lang="en" sz="1400" u="sng">
                <a:solidFill>
                  <a:srgbClr val="0000FF"/>
                </a:solidFill>
              </a:rPr>
              <a:t> </a:t>
            </a:r>
            <a:r>
              <a:rPr lang="en" sz="1400" u="sng">
                <a:solidFill>
                  <a:schemeClr val="dk1"/>
                </a:solidFill>
              </a:rPr>
              <a:t>rather than </a:t>
            </a:r>
            <a:r>
              <a:rPr b="1" lang="en" sz="1400" u="sng">
                <a:solidFill>
                  <a:schemeClr val="dk1"/>
                </a:solidFill>
              </a:rPr>
              <a:t>exact execution time</a:t>
            </a:r>
            <a:r>
              <a:rPr lang="en" sz="1400" u="sng">
                <a:solidFill>
                  <a:schemeClr val="dk1"/>
                </a:solidFill>
              </a:rPr>
              <a:t>.</a:t>
            </a:r>
            <a:endParaRPr u="sng"/>
          </a:p>
        </p:txBody>
      </p:sp>
      <p:sp>
        <p:nvSpPr>
          <p:cNvPr id="167" name="Google Shape;1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6"/>
          <p:cNvSpPr txBox="1"/>
          <p:nvPr>
            <p:ph type="title"/>
          </p:nvPr>
        </p:nvSpPr>
        <p:spPr>
          <a:xfrm>
            <a:off x="110000" y="390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 – Linear Search Complexity</a:t>
            </a:r>
            <a:endParaRPr/>
          </a:p>
        </p:txBody>
      </p:sp>
      <p:sp>
        <p:nvSpPr>
          <p:cNvPr id="173" name="Google Shape;1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Operations in worst-case for input size N:</a:t>
            </a:r>
            <a:br>
              <a:rPr b="1" lang="en" sz="1400">
                <a:solidFill>
                  <a:schemeClr val="dk1"/>
                </a:solidFill>
              </a:rPr>
            </a:br>
            <a:endParaRPr b="1" sz="1400"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Compute length → </a:t>
            </a:r>
            <a:r>
              <a:rPr b="1" lang="en" sz="1400">
                <a:solidFill>
                  <a:schemeClr val="dk1"/>
                </a:solidFill>
              </a:rPr>
              <a:t>1 operation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Increment loop index → </a:t>
            </a:r>
            <a:r>
              <a:rPr b="1" lang="en" sz="1400">
                <a:solidFill>
                  <a:schemeClr val="dk1"/>
                </a:solidFill>
              </a:rPr>
              <a:t>N additions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Compare index with length → </a:t>
            </a:r>
            <a:r>
              <a:rPr b="1" lang="en" sz="1400">
                <a:solidFill>
                  <a:schemeClr val="dk1"/>
                </a:solidFill>
              </a:rPr>
              <a:t>N comparisons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Load and compare elements → N+ N = </a:t>
            </a:r>
            <a:r>
              <a:rPr b="1" lang="en" sz="1400">
                <a:solidFill>
                  <a:schemeClr val="dk1"/>
                </a:solidFill>
              </a:rPr>
              <a:t>2N operations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 sz="1400">
                <a:solidFill>
                  <a:schemeClr val="dk1"/>
                </a:solidFill>
              </a:rPr>
              <a:t>Return statement → </a:t>
            </a:r>
            <a:r>
              <a:rPr b="1" lang="en" sz="1400">
                <a:solidFill>
                  <a:schemeClr val="dk1"/>
                </a:solidFill>
              </a:rPr>
              <a:t>1 operation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Total:</a:t>
            </a:r>
            <a:r>
              <a:rPr lang="en" sz="1400">
                <a:solidFill>
                  <a:schemeClr val="dk1"/>
                </a:solidFill>
              </a:rPr>
              <a:t> 1+ N + N + 2N+ 1 = 4N+2 operations.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If another implementation takes </a:t>
            </a:r>
            <a:r>
              <a:rPr b="1" lang="en" sz="1400">
                <a:solidFill>
                  <a:schemeClr val="dk1"/>
                </a:solidFill>
              </a:rPr>
              <a:t>3N+2</a:t>
            </a:r>
            <a:r>
              <a:rPr lang="en" sz="1400">
                <a:solidFill>
                  <a:schemeClr val="dk1"/>
                </a:solidFill>
              </a:rPr>
              <a:t>,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I</a:t>
            </a:r>
            <a:r>
              <a:rPr lang="en" sz="1400">
                <a:solidFill>
                  <a:schemeClr val="dk1"/>
                </a:solidFill>
              </a:rPr>
              <a:t>t’s </a:t>
            </a:r>
            <a:r>
              <a:rPr b="1" lang="en" sz="1400">
                <a:solidFill>
                  <a:schemeClr val="dk1"/>
                </a:solidFill>
              </a:rPr>
              <a:t>better</a:t>
            </a:r>
            <a:r>
              <a:rPr lang="en" sz="1400">
                <a:solidFill>
                  <a:schemeClr val="dk1"/>
                </a:solidFill>
              </a:rPr>
              <a:t>, but constant differences </a:t>
            </a:r>
            <a:r>
              <a:rPr b="1" lang="en" sz="1400">
                <a:solidFill>
                  <a:schemeClr val="dk1"/>
                </a:solidFill>
              </a:rPr>
              <a:t>don’t matter</a:t>
            </a:r>
            <a:r>
              <a:rPr lang="en" sz="1400">
                <a:solidFill>
                  <a:schemeClr val="dk1"/>
                </a:solidFill>
              </a:rPr>
              <a:t> much.</a:t>
            </a:r>
            <a:endParaRPr sz="1400"/>
          </a:p>
        </p:txBody>
      </p:sp>
      <p:sp>
        <p:nvSpPr>
          <p:cNvPr id="174" name="Google Shape;1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5" name="Google Shape;175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11750" y="45850"/>
            <a:ext cx="3632249" cy="14449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Ignore Constant Factors in Complexity?</a:t>
            </a:r>
            <a:endParaRPr/>
          </a:p>
        </p:txBody>
      </p:sp>
      <p:sp>
        <p:nvSpPr>
          <p:cNvPr id="181" name="Google Shape;1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rgbClr val="0000FF"/>
                </a:solidFill>
              </a:rPr>
              <a:t>Compilers </a:t>
            </a:r>
            <a:r>
              <a:rPr lang="en" sz="1400" u="sng">
                <a:solidFill>
                  <a:schemeClr val="dk1"/>
                </a:solidFill>
              </a:rPr>
              <a:t>optimize execution</a:t>
            </a:r>
            <a:r>
              <a:rPr lang="en" sz="1400">
                <a:solidFill>
                  <a:schemeClr val="dk1"/>
                </a:solidFill>
              </a:rPr>
              <a:t>, making </a:t>
            </a:r>
            <a:r>
              <a:rPr lang="en" sz="1400" u="sng">
                <a:solidFill>
                  <a:srgbClr val="0000FF"/>
                </a:solidFill>
              </a:rPr>
              <a:t>small differences </a:t>
            </a:r>
            <a:r>
              <a:rPr b="1" lang="en" sz="1400" u="sng">
                <a:solidFill>
                  <a:srgbClr val="0000FF"/>
                </a:solidFill>
              </a:rPr>
              <a:t>negligible</a:t>
            </a:r>
            <a:r>
              <a:rPr b="1" lang="en" sz="1400">
                <a:solidFill>
                  <a:srgbClr val="0000FF"/>
                </a:solidFill>
              </a:rPr>
              <a:t>.</a:t>
            </a:r>
            <a:endParaRPr b="1" sz="14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 u="sng">
                <a:solidFill>
                  <a:srgbClr val="0000FF"/>
                </a:solidFill>
              </a:rPr>
              <a:t>Different CPU operations</a:t>
            </a:r>
            <a:r>
              <a:rPr lang="en" sz="1400">
                <a:solidFill>
                  <a:schemeClr val="dk1"/>
                </a:solidFill>
              </a:rPr>
              <a:t> have </a:t>
            </a:r>
            <a:r>
              <a:rPr lang="en" sz="1400" u="sng">
                <a:solidFill>
                  <a:schemeClr val="dk1"/>
                </a:solidFill>
              </a:rPr>
              <a:t>varying execution costs</a:t>
            </a:r>
            <a:r>
              <a:rPr lang="en" sz="1400">
                <a:solidFill>
                  <a:schemeClr val="dk1"/>
                </a:solidFill>
              </a:rPr>
              <a:t>, making </a:t>
            </a:r>
            <a:r>
              <a:rPr lang="en" sz="1400" u="sng">
                <a:solidFill>
                  <a:schemeClr val="dk1"/>
                </a:solidFill>
              </a:rPr>
              <a:t>exact timing unpredictable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Hardware improvements</a:t>
            </a:r>
            <a:r>
              <a:rPr lang="en" sz="1400">
                <a:solidFill>
                  <a:schemeClr val="dk1"/>
                </a:solidFill>
              </a:rPr>
              <a:t> make constant factor differences </a:t>
            </a:r>
            <a:r>
              <a:rPr lang="en" sz="1400" u="sng">
                <a:solidFill>
                  <a:schemeClr val="dk1"/>
                </a:solidFill>
              </a:rPr>
              <a:t>irrelevant over time.</a:t>
            </a:r>
            <a:br>
              <a:rPr lang="en" sz="1400" u="sng">
                <a:solidFill>
                  <a:schemeClr val="dk1"/>
                </a:solidFill>
              </a:rPr>
            </a:br>
            <a:br>
              <a:rPr lang="en" sz="1400" u="sng">
                <a:solidFill>
                  <a:schemeClr val="dk1"/>
                </a:solidFill>
              </a:rPr>
            </a:br>
            <a:endParaRPr sz="1400" u="sng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     </a:t>
            </a:r>
            <a:r>
              <a:rPr lang="en" sz="1400" u="sng">
                <a:solidFill>
                  <a:schemeClr val="dk1"/>
                </a:solidFill>
              </a:rPr>
              <a:t>What matters is </a:t>
            </a:r>
            <a:r>
              <a:rPr b="1" lang="en" sz="1400" u="sng">
                <a:solidFill>
                  <a:schemeClr val="dk1"/>
                </a:solidFill>
              </a:rPr>
              <a:t>how complexity grows with input size</a:t>
            </a:r>
            <a:r>
              <a:rPr lang="en" sz="1400" u="sng">
                <a:solidFill>
                  <a:schemeClr val="dk1"/>
                </a:solidFill>
              </a:rPr>
              <a:t> </a:t>
            </a:r>
            <a:br>
              <a:rPr lang="en" sz="1400" u="sng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   </a:t>
            </a:r>
            <a:r>
              <a:rPr lang="en" sz="1400" u="sng">
                <a:solidFill>
                  <a:schemeClr val="dk1"/>
                </a:solidFill>
              </a:rPr>
              <a:t>rather than small efficiency differences.</a:t>
            </a:r>
            <a:endParaRPr sz="1400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2" name="Google Shape;18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8"/>
          <p:cNvSpPr txBox="1"/>
          <p:nvPr>
            <p:ph type="title"/>
          </p:nvPr>
        </p:nvSpPr>
        <p:spPr>
          <a:xfrm>
            <a:off x="311700" y="160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Comparing Sorting Algorithm Efficiency</a:t>
            </a:r>
            <a:endParaRPr sz="2120"/>
          </a:p>
        </p:txBody>
      </p:sp>
      <p:sp>
        <p:nvSpPr>
          <p:cNvPr id="188" name="Google Shape;188;p18"/>
          <p:cNvSpPr txBox="1"/>
          <p:nvPr>
            <p:ph idx="1" type="body"/>
          </p:nvPr>
        </p:nvSpPr>
        <p:spPr>
          <a:xfrm>
            <a:off x="256675" y="68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Selection Sort:</a:t>
            </a:r>
            <a:r>
              <a:rPr lang="en" sz="1400">
                <a:solidFill>
                  <a:schemeClr val="dk1"/>
                </a:solidFill>
              </a:rPr>
              <a:t> O(n^2), runs in </a:t>
            </a:r>
            <a:r>
              <a:rPr b="1" lang="en" sz="1400">
                <a:solidFill>
                  <a:srgbClr val="0000FF"/>
                </a:solidFill>
              </a:rPr>
              <a:t>(n(n+1))/2 time. [Pattern/growth trend same]</a:t>
            </a:r>
            <a:endParaRPr b="1" sz="1400">
              <a:solidFill>
                <a:srgbClr val="0000FF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Bubble Sort:</a:t>
            </a:r>
            <a:r>
              <a:rPr lang="en" sz="1400">
                <a:solidFill>
                  <a:schemeClr val="dk1"/>
                </a:solidFill>
              </a:rPr>
              <a:t> O(n^2), similar growth as selection sort. </a:t>
            </a:r>
            <a:r>
              <a:rPr b="1" lang="en" sz="1400">
                <a:solidFill>
                  <a:srgbClr val="0000FF"/>
                </a:solidFill>
              </a:rPr>
              <a:t>[Pattern/growth trend same]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Merge Sort:</a:t>
            </a:r>
            <a:r>
              <a:rPr lang="en" sz="1400">
                <a:solidFill>
                  <a:schemeClr val="dk1"/>
                </a:solidFill>
              </a:rPr>
              <a:t> O(nlog⁡n) significantly faster for large inputs.</a:t>
            </a:r>
            <a:endParaRPr sz="2100" u="sng">
              <a:solidFill>
                <a:srgbClr val="0000FF"/>
              </a:solidFill>
            </a:endParaRPr>
          </a:p>
        </p:txBody>
      </p:sp>
      <p:sp>
        <p:nvSpPr>
          <p:cNvPr id="189" name="Google Shape;18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950" y="1785100"/>
            <a:ext cx="5843350" cy="304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idx="1" type="body"/>
          </p:nvPr>
        </p:nvSpPr>
        <p:spPr>
          <a:xfrm>
            <a:off x="171300" y="1062275"/>
            <a:ext cx="8723400" cy="23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Computers execute tasks extremely fast, but </a:t>
            </a:r>
            <a:r>
              <a:rPr lang="en" sz="1500" u="sng">
                <a:solidFill>
                  <a:schemeClr val="dk1"/>
                </a:solidFill>
              </a:rPr>
              <a:t>real-world problems</a:t>
            </a:r>
            <a:r>
              <a:rPr lang="en" sz="1500">
                <a:solidFill>
                  <a:schemeClr val="dk1"/>
                </a:solidFill>
              </a:rPr>
              <a:t> can be </a:t>
            </a:r>
            <a:r>
              <a:rPr lang="en" sz="1500" u="sng">
                <a:solidFill>
                  <a:schemeClr val="dk1"/>
                </a:solidFill>
              </a:rPr>
              <a:t>too large to handle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As computers advance, we </a:t>
            </a:r>
            <a:r>
              <a:rPr lang="en" sz="1500" u="sng">
                <a:solidFill>
                  <a:schemeClr val="dk1"/>
                </a:solidFill>
              </a:rPr>
              <a:t>attempt to solve bigger problems</a:t>
            </a:r>
            <a:r>
              <a:rPr lang="en" sz="1500">
                <a:solidFill>
                  <a:schemeClr val="dk1"/>
                </a:solidFill>
              </a:rPr>
              <a:t>, keeping us </a:t>
            </a:r>
            <a:r>
              <a:rPr lang="en" sz="1500" u="sng">
                <a:solidFill>
                  <a:schemeClr val="dk1"/>
                </a:solidFill>
              </a:rPr>
              <a:t>limited by capacity.</a:t>
            </a:r>
            <a:endParaRPr sz="1500" u="sng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Early computers were large, </a:t>
            </a:r>
            <a:br>
              <a:rPr lang="en" sz="1500">
                <a:solidFill>
                  <a:schemeClr val="dk1"/>
                </a:solidFill>
              </a:rPr>
            </a:br>
            <a:r>
              <a:rPr lang="en" sz="1500">
                <a:solidFill>
                  <a:schemeClr val="dk1"/>
                </a:solidFill>
              </a:rPr>
              <a:t>but had far less computational power than modern smartphones.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Despite advancements, </a:t>
            </a:r>
            <a:r>
              <a:rPr lang="en" sz="1500" u="sng">
                <a:solidFill>
                  <a:schemeClr val="dk1"/>
                </a:solidFill>
              </a:rPr>
              <a:t>computational and memory constraints remain.</a:t>
            </a:r>
            <a:br>
              <a:rPr lang="en" sz="1500" u="sng">
                <a:solidFill>
                  <a:schemeClr val="dk1"/>
                </a:solidFill>
              </a:rPr>
            </a:br>
            <a:br>
              <a:rPr lang="en" sz="1500" u="sng">
                <a:solidFill>
                  <a:schemeClr val="dk1"/>
                </a:solidFill>
              </a:rPr>
            </a:br>
            <a:r>
              <a:rPr lang="en" sz="1600" u="sng">
                <a:solidFill>
                  <a:schemeClr val="dk1"/>
                </a:solidFill>
              </a:rPr>
              <a:t>Hence, we need to analyze the </a:t>
            </a:r>
            <a:r>
              <a:rPr b="1" lang="en" sz="1600" u="sng">
                <a:solidFill>
                  <a:schemeClr val="dk1"/>
                </a:solidFill>
              </a:rPr>
              <a:t>efficiency of our program</a:t>
            </a:r>
            <a:r>
              <a:rPr lang="en" sz="1600" u="sng">
                <a:solidFill>
                  <a:schemeClr val="dk1"/>
                </a:solidFill>
              </a:rPr>
              <a:t> using “</a:t>
            </a:r>
            <a:r>
              <a:rPr b="1" lang="en" sz="1600" u="sng">
                <a:solidFill>
                  <a:srgbClr val="0000FF"/>
                </a:solidFill>
              </a:rPr>
              <a:t>Complexity Theory</a:t>
            </a:r>
            <a:r>
              <a:rPr lang="en" sz="1600" u="sng">
                <a:solidFill>
                  <a:schemeClr val="dk1"/>
                </a:solidFill>
              </a:rPr>
              <a:t>”</a:t>
            </a:r>
            <a:endParaRPr sz="1600" u="sng"/>
          </a:p>
        </p:txBody>
      </p:sp>
      <p:sp>
        <p:nvSpPr>
          <p:cNvPr id="61" name="Google Shape;6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Computational Efficiency Still Matters?</a:t>
            </a:r>
            <a:endParaRPr/>
          </a:p>
        </p:txBody>
      </p:sp>
      <p:sp>
        <p:nvSpPr>
          <p:cNvPr id="62" name="Google Shape;6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9"/>
          <p:cNvSpPr txBox="1"/>
          <p:nvPr>
            <p:ph type="title"/>
          </p:nvPr>
        </p:nvSpPr>
        <p:spPr>
          <a:xfrm>
            <a:off x="311700" y="160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120"/>
              <a:t>Comparing Sorting Algorithm Efficiency</a:t>
            </a:r>
            <a:endParaRPr sz="2120"/>
          </a:p>
        </p:txBody>
      </p:sp>
      <p:sp>
        <p:nvSpPr>
          <p:cNvPr id="196" name="Google Shape;196;p19"/>
          <p:cNvSpPr txBox="1"/>
          <p:nvPr>
            <p:ph idx="1" type="body"/>
          </p:nvPr>
        </p:nvSpPr>
        <p:spPr>
          <a:xfrm>
            <a:off x="256675" y="684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Selection Sort:</a:t>
            </a:r>
            <a:r>
              <a:rPr lang="en" sz="1000">
                <a:solidFill>
                  <a:schemeClr val="dk1"/>
                </a:solidFill>
              </a:rPr>
              <a:t> O(n^2), runs in (n(n+1))/2 time.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Bubble Sort:</a:t>
            </a:r>
            <a:r>
              <a:rPr lang="en" sz="1000">
                <a:solidFill>
                  <a:schemeClr val="dk1"/>
                </a:solidFill>
              </a:rPr>
              <a:t> O(n^2), similar growth as selection sort.</a:t>
            </a:r>
            <a:endParaRPr sz="10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000">
                <a:solidFill>
                  <a:schemeClr val="dk1"/>
                </a:solidFill>
              </a:rPr>
              <a:t>Merge Sort:</a:t>
            </a:r>
            <a:r>
              <a:rPr lang="en" sz="1000">
                <a:solidFill>
                  <a:schemeClr val="dk1"/>
                </a:solidFill>
              </a:rPr>
              <a:t> O(nlog⁡n) significantly faster for large inputs.</a:t>
            </a:r>
            <a:br>
              <a:rPr lang="en" sz="1100">
                <a:solidFill>
                  <a:schemeClr val="dk1"/>
                </a:solidFill>
              </a:rPr>
            </a:br>
            <a:endParaRPr b="1"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✅ For small inputs, all three perform similarly.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✅ As </a:t>
            </a:r>
            <a:r>
              <a:rPr b="1" lang="en" sz="1300">
                <a:solidFill>
                  <a:schemeClr val="dk1"/>
                </a:solidFill>
              </a:rPr>
              <a:t>N</a:t>
            </a:r>
            <a:r>
              <a:rPr lang="en" sz="1300">
                <a:solidFill>
                  <a:schemeClr val="dk1"/>
                </a:solidFill>
              </a:rPr>
              <a:t> grows, merge sort outperforms both selection and bubble sort.</a:t>
            </a: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○"/>
            </a:pPr>
            <a:r>
              <a:rPr lang="en" sz="1300">
                <a:solidFill>
                  <a:schemeClr val="dk1"/>
                </a:solidFill>
              </a:rPr>
              <a:t>✅ </a:t>
            </a:r>
            <a:r>
              <a:rPr lang="en" sz="1300" u="sng">
                <a:solidFill>
                  <a:srgbClr val="0000FF"/>
                </a:solidFill>
              </a:rPr>
              <a:t>Constant factors are negligible; the dominant term determines efficiency.</a:t>
            </a:r>
            <a:endParaRPr sz="1600" u="sng">
              <a:solidFill>
                <a:srgbClr val="0000FF"/>
              </a:solidFill>
            </a:endParaRPr>
          </a:p>
        </p:txBody>
      </p:sp>
      <p:sp>
        <p:nvSpPr>
          <p:cNvPr id="197" name="Google Shape;19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17350" y="2571750"/>
            <a:ext cx="4559925" cy="2379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24675" y="2701074"/>
            <a:ext cx="3181475" cy="225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0"/>
          <p:cNvSpPr txBox="1"/>
          <p:nvPr>
            <p:ph type="title"/>
          </p:nvPr>
        </p:nvSpPr>
        <p:spPr>
          <a:xfrm>
            <a:off x="311700" y="417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Space Complexity of Bubble, Selection, and Merge Sort</a:t>
            </a:r>
            <a:endParaRPr/>
          </a:p>
        </p:txBody>
      </p:sp>
      <p:sp>
        <p:nvSpPr>
          <p:cNvPr id="205" name="Google Shape;205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Bubble Sort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b="1" lang="en" sz="1400">
                <a:solidFill>
                  <a:schemeClr val="dk1"/>
                </a:solidFill>
              </a:rPr>
              <a:t>Selection Sort</a:t>
            </a:r>
            <a:r>
              <a:rPr lang="en" sz="1400">
                <a:solidFill>
                  <a:schemeClr val="dk1"/>
                </a:solidFill>
              </a:rPr>
              <a:t> are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400">
                <a:solidFill>
                  <a:srgbClr val="0000FF"/>
                </a:solidFill>
              </a:rPr>
              <a:t>in-place </a:t>
            </a:r>
            <a:r>
              <a:rPr lang="en" sz="1400">
                <a:solidFill>
                  <a:schemeClr val="dk1"/>
                </a:solidFill>
              </a:rPr>
              <a:t>sorting</a:t>
            </a:r>
            <a:r>
              <a:rPr lang="en" sz="1400">
                <a:solidFill>
                  <a:schemeClr val="dk1"/>
                </a:solidFill>
              </a:rPr>
              <a:t> algorithms.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They only require </a:t>
            </a:r>
            <a:r>
              <a:rPr lang="en" u="sng">
                <a:solidFill>
                  <a:schemeClr val="dk1"/>
                </a:solidFill>
              </a:rPr>
              <a:t>a small, constant amount of extra</a:t>
            </a:r>
            <a:r>
              <a:rPr lang="en">
                <a:solidFill>
                  <a:schemeClr val="dk1"/>
                </a:solidFill>
              </a:rPr>
              <a:t> memory for </a:t>
            </a:r>
            <a:r>
              <a:rPr b="1" lang="en">
                <a:solidFill>
                  <a:schemeClr val="dk1"/>
                </a:solidFill>
              </a:rPr>
              <a:t>swaps.</a:t>
            </a:r>
            <a:endParaRPr b="1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Therefore, their </a:t>
            </a:r>
            <a:r>
              <a:rPr b="1" lang="en">
                <a:solidFill>
                  <a:schemeClr val="dk1"/>
                </a:solidFill>
              </a:rPr>
              <a:t>space complexity</a:t>
            </a:r>
            <a:r>
              <a:rPr lang="en">
                <a:solidFill>
                  <a:schemeClr val="dk1"/>
                </a:solidFill>
              </a:rPr>
              <a:t> is </a:t>
            </a:r>
            <a:r>
              <a:rPr b="1" lang="en">
                <a:solidFill>
                  <a:schemeClr val="dk1"/>
                </a:solidFill>
              </a:rPr>
              <a:t>O(n)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Merge Sort</a:t>
            </a:r>
            <a:r>
              <a:rPr lang="en" sz="1400">
                <a:solidFill>
                  <a:schemeClr val="dk1"/>
                </a:solidFill>
              </a:rPr>
              <a:t>, though also an in-place algorithm, requires </a:t>
            </a:r>
            <a:r>
              <a:rPr b="1" lang="en" sz="1400">
                <a:solidFill>
                  <a:schemeClr val="dk1"/>
                </a:solidFill>
              </a:rPr>
              <a:t>extra memory</a:t>
            </a:r>
            <a:r>
              <a:rPr lang="en" sz="1400">
                <a:solidFill>
                  <a:schemeClr val="dk1"/>
                </a:solidFill>
              </a:rPr>
              <a:t> for </a:t>
            </a:r>
            <a:r>
              <a:rPr lang="en" sz="1400" u="sng">
                <a:solidFill>
                  <a:schemeClr val="dk1"/>
                </a:solidFill>
              </a:rPr>
              <a:t>temporary subarrays during the merging process.</a:t>
            </a:r>
            <a:endParaRPr sz="1400" u="sng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The space needed for the </a:t>
            </a:r>
            <a:r>
              <a:rPr b="1" lang="en">
                <a:solidFill>
                  <a:schemeClr val="dk1"/>
                </a:solidFill>
              </a:rPr>
              <a:t>subarrays</a:t>
            </a:r>
            <a:r>
              <a:rPr lang="en">
                <a:solidFill>
                  <a:schemeClr val="dk1"/>
                </a:solidFill>
              </a:rPr>
              <a:t> is proportional to the </a:t>
            </a:r>
            <a:r>
              <a:rPr b="1" lang="en">
                <a:solidFill>
                  <a:schemeClr val="dk1"/>
                </a:solidFill>
              </a:rPr>
              <a:t>input size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Thus, the </a:t>
            </a:r>
            <a:r>
              <a:rPr b="1" lang="en">
                <a:solidFill>
                  <a:schemeClr val="dk1"/>
                </a:solidFill>
              </a:rPr>
              <a:t>space complexity</a:t>
            </a:r>
            <a:r>
              <a:rPr lang="en">
                <a:solidFill>
                  <a:schemeClr val="dk1"/>
                </a:solidFill>
              </a:rPr>
              <a:t> of </a:t>
            </a:r>
            <a:r>
              <a:rPr b="1" lang="en">
                <a:solidFill>
                  <a:schemeClr val="dk1"/>
                </a:solidFill>
              </a:rPr>
              <a:t>Merge Sort</a:t>
            </a:r>
            <a:r>
              <a:rPr lang="en">
                <a:solidFill>
                  <a:schemeClr val="dk1"/>
                </a:solidFill>
              </a:rPr>
              <a:t> is also </a:t>
            </a:r>
            <a:r>
              <a:rPr b="1" lang="en">
                <a:solidFill>
                  <a:schemeClr val="dk1"/>
                </a:solidFill>
              </a:rPr>
              <a:t>O(n)</a:t>
            </a:r>
            <a:r>
              <a:rPr lang="en">
                <a:solidFill>
                  <a:schemeClr val="dk1"/>
                </a:solidFill>
              </a:rPr>
              <a:t>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All three sorting algorithms have </a:t>
            </a:r>
            <a:r>
              <a:rPr b="1" lang="en" sz="1400">
                <a:solidFill>
                  <a:schemeClr val="dk1"/>
                </a:solidFill>
              </a:rPr>
              <a:t>O(n)</a:t>
            </a:r>
            <a:r>
              <a:rPr lang="en" sz="1400">
                <a:solidFill>
                  <a:schemeClr val="dk1"/>
                </a:solidFill>
              </a:rPr>
              <a:t> space complexity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Despite the different mechanisms used in the algorithms,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The additional memory used is proportional to the input size, </a:t>
            </a:r>
            <a:endParaRPr sz="14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/>
          </a:p>
        </p:txBody>
      </p:sp>
      <p:sp>
        <p:nvSpPr>
          <p:cNvPr id="206" name="Google Shape;20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Understanding Big-O Notation</a:t>
            </a:r>
            <a:endParaRPr/>
          </a:p>
        </p:txBody>
      </p:sp>
      <p:sp>
        <p:nvSpPr>
          <p:cNvPr id="212" name="Google Shape;212;p21"/>
          <p:cNvSpPr txBox="1"/>
          <p:nvPr>
            <p:ph idx="1" type="body"/>
          </p:nvPr>
        </p:nvSpPr>
        <p:spPr>
          <a:xfrm>
            <a:off x="175450" y="1152475"/>
            <a:ext cx="86568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29031"/>
              <a:buNone/>
            </a:pPr>
            <a:r>
              <a:rPr b="1" lang="en">
                <a:solidFill>
                  <a:schemeClr val="dk1"/>
                </a:solidFill>
              </a:rPr>
              <a:t>What is Big-O Notation?</a:t>
            </a:r>
            <a:endParaRPr b="1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It describes the </a:t>
            </a:r>
            <a:r>
              <a:rPr b="1" lang="en">
                <a:solidFill>
                  <a:srgbClr val="0000FF"/>
                </a:solidFill>
              </a:rPr>
              <a:t>worst-case</a:t>
            </a:r>
            <a:r>
              <a:rPr lang="en">
                <a:solidFill>
                  <a:srgbClr val="0000FF"/>
                </a:solidFill>
              </a:rPr>
              <a:t> </a:t>
            </a:r>
            <a:r>
              <a:rPr lang="en" u="sng">
                <a:solidFill>
                  <a:schemeClr val="dk1"/>
                </a:solidFill>
              </a:rPr>
              <a:t>time or space complexity </a:t>
            </a:r>
            <a:r>
              <a:rPr lang="en">
                <a:solidFill>
                  <a:schemeClr val="dk1"/>
                </a:solidFill>
              </a:rPr>
              <a:t>of an algorithm as </a:t>
            </a:r>
            <a:r>
              <a:rPr lang="en" u="sng">
                <a:solidFill>
                  <a:schemeClr val="dk1"/>
                </a:solidFill>
              </a:rPr>
              <a:t>input size </a:t>
            </a:r>
            <a:r>
              <a:rPr b="1" lang="en" u="sng">
                <a:solidFill>
                  <a:schemeClr val="dk1"/>
                </a:solidFill>
              </a:rPr>
              <a:t>N</a:t>
            </a:r>
            <a:r>
              <a:rPr b="1" lang="en">
                <a:solidFill>
                  <a:schemeClr val="dk1"/>
                </a:solidFill>
              </a:rPr>
              <a:t> </a:t>
            </a:r>
            <a:r>
              <a:rPr lang="en">
                <a:solidFill>
                  <a:schemeClr val="dk1"/>
                </a:solidFill>
              </a:rPr>
              <a:t>grows to </a:t>
            </a:r>
            <a:r>
              <a:rPr b="1" lang="en">
                <a:solidFill>
                  <a:srgbClr val="0000FF"/>
                </a:solidFill>
              </a:rPr>
              <a:t>infinity.</a:t>
            </a:r>
            <a:br>
              <a:rPr b="1" lang="en">
                <a:solidFill>
                  <a:srgbClr val="0000FF"/>
                </a:solidFill>
              </a:rPr>
            </a:br>
            <a:endParaRPr b="1">
              <a:solidFill>
                <a:srgbClr val="0000FF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It helps </a:t>
            </a:r>
            <a:r>
              <a:rPr lang="en" u="sng">
                <a:solidFill>
                  <a:schemeClr val="dk1"/>
                </a:solidFill>
              </a:rPr>
              <a:t>compare algorithms</a:t>
            </a:r>
            <a:r>
              <a:rPr lang="en">
                <a:solidFill>
                  <a:schemeClr val="dk1"/>
                </a:solidFill>
              </a:rPr>
              <a:t> by focusing on their </a:t>
            </a:r>
            <a:r>
              <a:rPr b="1" lang="en">
                <a:solidFill>
                  <a:schemeClr val="dk1"/>
                </a:solidFill>
              </a:rPr>
              <a:t>growth rate</a:t>
            </a:r>
            <a:r>
              <a:rPr lang="en">
                <a:solidFill>
                  <a:schemeClr val="dk1"/>
                </a:solidFill>
              </a:rPr>
              <a:t>, ignoring </a:t>
            </a:r>
            <a:endParaRPr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1) Constant factors (Multiplicative &amp; Additive) </a:t>
            </a:r>
            <a:endParaRPr sz="1800"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2) Lower-order terms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Example1 (constant factors):  </a:t>
            </a:r>
            <a:r>
              <a:rPr b="1" lang="en">
                <a:solidFill>
                  <a:schemeClr val="dk1"/>
                </a:solidFill>
              </a:rPr>
              <a:t>O(N)</a:t>
            </a:r>
            <a:endParaRPr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Linear search algorithm takes T(N) = 4N + 2 operations in the worst case.</a:t>
            </a:r>
            <a:endParaRPr sz="1800">
              <a:solidFill>
                <a:schemeClr val="dk1"/>
              </a:solidFill>
            </a:endParaRPr>
          </a:p>
          <a:p>
            <a:pPr indent="-31718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800">
                <a:solidFill>
                  <a:schemeClr val="dk1"/>
                </a:solidFill>
              </a:rPr>
              <a:t>Multiplicative constants (4) are ignored because they don’t affect growth rate.</a:t>
            </a:r>
            <a:endParaRPr sz="1800">
              <a:solidFill>
                <a:schemeClr val="dk1"/>
              </a:solidFill>
            </a:endParaRPr>
          </a:p>
          <a:p>
            <a:pPr indent="-31718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800">
                <a:solidFill>
                  <a:schemeClr val="dk1"/>
                </a:solidFill>
              </a:rPr>
              <a:t>Additive constants (+2) are insignificant for large N.</a:t>
            </a:r>
            <a:br>
              <a:rPr lang="en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>
                <a:solidFill>
                  <a:schemeClr val="dk1"/>
                </a:solidFill>
              </a:rPr>
              <a:t>Example2 (lower-order terms): </a:t>
            </a:r>
            <a:endParaRPr>
              <a:solidFill>
                <a:schemeClr val="dk1"/>
              </a:solidFill>
            </a:endParaRPr>
          </a:p>
          <a:p>
            <a:pPr indent="-31718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n" sz="1800">
                <a:solidFill>
                  <a:schemeClr val="dk1"/>
                </a:solidFill>
              </a:rPr>
              <a:t>If time complexity is an^3 + bn^2 + cn + d, </a:t>
            </a:r>
            <a:endParaRPr sz="1800">
              <a:solidFill>
                <a:schemeClr val="dk1"/>
              </a:solidFill>
            </a:endParaRPr>
          </a:p>
          <a:p>
            <a:pPr indent="-317182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n" sz="1800">
                <a:solidFill>
                  <a:schemeClr val="dk1"/>
                </a:solidFill>
              </a:rPr>
              <a:t>we write </a:t>
            </a:r>
            <a:r>
              <a:rPr b="1" lang="en" sz="1800">
                <a:solidFill>
                  <a:schemeClr val="dk1"/>
                </a:solidFill>
              </a:rPr>
              <a:t>O(N^3)</a:t>
            </a:r>
            <a:r>
              <a:rPr lang="en" sz="1800">
                <a:solidFill>
                  <a:schemeClr val="dk1"/>
                </a:solidFill>
              </a:rPr>
              <a:t> because N^3 dominates for large N.</a:t>
            </a:r>
            <a:endParaRPr sz="1400"/>
          </a:p>
        </p:txBody>
      </p:sp>
      <p:sp>
        <p:nvSpPr>
          <p:cNvPr id="213" name="Google Shape;21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Understanding Big-O Notation</a:t>
            </a:r>
            <a:endParaRPr/>
          </a:p>
        </p:txBody>
      </p:sp>
      <p:sp>
        <p:nvSpPr>
          <p:cNvPr id="219" name="Google Shape;219;p22"/>
          <p:cNvSpPr txBox="1"/>
          <p:nvPr>
            <p:ph idx="1" type="body"/>
          </p:nvPr>
        </p:nvSpPr>
        <p:spPr>
          <a:xfrm>
            <a:off x="175450" y="1152475"/>
            <a:ext cx="8656800" cy="36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Ignores lower-order terms: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3x^3+5x^2+10x+6 and 3x^3 have same time complexity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5x^2 is 2nd lowest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sz="1400">
                <a:solidFill>
                  <a:schemeClr val="dk1"/>
                </a:solidFill>
              </a:rPr>
              <a:t>10x has the lowest</a:t>
            </a:r>
            <a:br>
              <a:rPr lang="en" sz="1400">
                <a:solidFill>
                  <a:schemeClr val="dk1"/>
                </a:solidFill>
              </a:rPr>
            </a:br>
            <a:endParaRPr sz="1400"/>
          </a:p>
        </p:txBody>
      </p:sp>
      <p:sp>
        <p:nvSpPr>
          <p:cNvPr id="220" name="Google Shape;220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1" name="Google Shape;22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60575" y="1975825"/>
            <a:ext cx="5806700" cy="25683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How to Read Big-O Notation</a:t>
            </a:r>
            <a:endParaRPr/>
          </a:p>
        </p:txBody>
      </p:sp>
      <p:sp>
        <p:nvSpPr>
          <p:cNvPr id="227" name="Google Shape;227;p23"/>
          <p:cNvSpPr txBox="1"/>
          <p:nvPr>
            <p:ph idx="1" type="body"/>
          </p:nvPr>
        </p:nvSpPr>
        <p:spPr>
          <a:xfrm>
            <a:off x="96900" y="552600"/>
            <a:ext cx="5616300" cy="34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O(1)</a:t>
            </a:r>
            <a:r>
              <a:rPr lang="en" sz="1400">
                <a:solidFill>
                  <a:schemeClr val="dk1"/>
                </a:solidFill>
              </a:rPr>
              <a:t>→ "Order 1" (Constant time)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O(log⁡N)</a:t>
            </a:r>
            <a:r>
              <a:rPr lang="en" sz="1400">
                <a:solidFill>
                  <a:schemeClr val="dk1"/>
                </a:solidFill>
              </a:rPr>
              <a:t>→ "Order log N" (Logarithmic time)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O(N)</a:t>
            </a:r>
            <a:r>
              <a:rPr lang="en" sz="1400">
                <a:solidFill>
                  <a:schemeClr val="dk1"/>
                </a:solidFill>
              </a:rPr>
              <a:t> → "Order N" (Linear time)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O(Nlog⁡N)</a:t>
            </a:r>
            <a:r>
              <a:rPr lang="en" sz="1400">
                <a:solidFill>
                  <a:schemeClr val="dk1"/>
                </a:solidFill>
              </a:rPr>
              <a:t>→ "Order N log N" (Log-linear time)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O(N^2)</a:t>
            </a:r>
            <a:r>
              <a:rPr lang="en" sz="1400">
                <a:solidFill>
                  <a:schemeClr val="dk1"/>
                </a:solidFill>
              </a:rPr>
              <a:t> → "Order N squared" (Quadratic time)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O(N^3)</a:t>
            </a:r>
            <a:r>
              <a:rPr lang="en" sz="1400">
                <a:solidFill>
                  <a:schemeClr val="dk1"/>
                </a:solidFill>
              </a:rPr>
              <a:t> → "Order N cubed" (Cubic time)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O(2^N)</a:t>
            </a:r>
            <a:r>
              <a:rPr lang="en" sz="1400">
                <a:solidFill>
                  <a:schemeClr val="dk1"/>
                </a:solidFill>
              </a:rPr>
              <a:t>→ "Order 2 to the power of N" (Exponential time)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O(N!)</a:t>
            </a:r>
            <a:r>
              <a:rPr lang="en" sz="1400">
                <a:solidFill>
                  <a:schemeClr val="dk1"/>
                </a:solidFill>
              </a:rPr>
              <a:t>→ "Order N factorial" (Factorial time)</a:t>
            </a:r>
            <a:endParaRPr b="1" sz="1400">
              <a:solidFill>
                <a:schemeClr val="dk1"/>
              </a:solidFill>
            </a:endParaRPr>
          </a:p>
        </p:txBody>
      </p:sp>
      <p:sp>
        <p:nvSpPr>
          <p:cNvPr id="228" name="Google Shape;22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9" name="Google Shape;229;p23"/>
          <p:cNvSpPr txBox="1"/>
          <p:nvPr/>
        </p:nvSpPr>
        <p:spPr>
          <a:xfrm>
            <a:off x="4502950" y="1081875"/>
            <a:ext cx="47235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1" marL="9144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Bubble/Selection Sort →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O(N^2)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(quadratic).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</a:pP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Merge Sort → </a:t>
            </a: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O(Nlog⁡N)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(log-linear).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4"/>
          <p:cNvSpPr txBox="1"/>
          <p:nvPr>
            <p:ph type="title"/>
          </p:nvPr>
        </p:nvSpPr>
        <p:spPr>
          <a:xfrm>
            <a:off x="311700" y="316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Typical Running Time Functions</a:t>
            </a:r>
            <a:endParaRPr/>
          </a:p>
        </p:txBody>
      </p:sp>
      <p:sp>
        <p:nvSpPr>
          <p:cNvPr id="235" name="Google Shape;235;p24"/>
          <p:cNvSpPr txBox="1"/>
          <p:nvPr>
            <p:ph idx="1" type="body"/>
          </p:nvPr>
        </p:nvSpPr>
        <p:spPr>
          <a:xfrm>
            <a:off x="311700" y="9966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1 (constant running time): 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Instructions are executed </a:t>
            </a:r>
            <a:r>
              <a:rPr lang="en" sz="1500" u="sng">
                <a:solidFill>
                  <a:schemeClr val="dk1"/>
                </a:solidFill>
              </a:rPr>
              <a:t>once or a few times</a:t>
            </a:r>
            <a:endParaRPr sz="1500" u="sng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logN (logarithmic)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 big problem is solved by </a:t>
            </a:r>
            <a:r>
              <a:rPr lang="en" sz="1500" u="sng">
                <a:solidFill>
                  <a:schemeClr val="dk1"/>
                </a:solidFill>
              </a:rPr>
              <a:t>cutting the original problem in smaller sizes</a:t>
            </a:r>
            <a:r>
              <a:rPr lang="en" sz="1500">
                <a:solidFill>
                  <a:schemeClr val="dk1"/>
                </a:solidFill>
              </a:rPr>
              <a:t>, by a </a:t>
            </a:r>
            <a:r>
              <a:rPr lang="en" sz="1500" u="sng">
                <a:solidFill>
                  <a:srgbClr val="9900FF"/>
                </a:solidFill>
              </a:rPr>
              <a:t>constant fraction</a:t>
            </a:r>
            <a:r>
              <a:rPr lang="en" sz="1500" u="sng">
                <a:solidFill>
                  <a:schemeClr val="dk1"/>
                </a:solidFill>
              </a:rPr>
              <a:t> at each step </a:t>
            </a:r>
            <a:endParaRPr sz="1500" u="sng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</a:rPr>
              <a:t>Shortcut:</a:t>
            </a:r>
            <a:r>
              <a:rPr lang="en" sz="1500">
                <a:solidFill>
                  <a:schemeClr val="dk1"/>
                </a:solidFill>
              </a:rPr>
              <a:t> the number that is used for division or multiplication will be </a:t>
            </a:r>
            <a:r>
              <a:rPr lang="en" sz="1500" u="sng">
                <a:solidFill>
                  <a:schemeClr val="dk1"/>
                </a:solidFill>
              </a:rPr>
              <a:t>the base of log</a:t>
            </a:r>
            <a:endParaRPr sz="1500" u="sng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 (linear)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 small amount of processing is done on </a:t>
            </a:r>
            <a:r>
              <a:rPr lang="en" sz="1500" u="sng">
                <a:solidFill>
                  <a:schemeClr val="dk1"/>
                </a:solidFill>
              </a:rPr>
              <a:t>each input element</a:t>
            </a:r>
            <a:endParaRPr sz="1500" u="sng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 logN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 problem is solved by </a:t>
            </a:r>
            <a:r>
              <a:rPr lang="en" sz="1500" u="sng">
                <a:solidFill>
                  <a:srgbClr val="0000FF"/>
                </a:solidFill>
              </a:rPr>
              <a:t>dividing</a:t>
            </a:r>
            <a:r>
              <a:rPr lang="en" sz="1500" u="sng">
                <a:solidFill>
                  <a:schemeClr val="dk1"/>
                </a:solidFill>
              </a:rPr>
              <a:t> it into smaller problems,</a:t>
            </a:r>
            <a:r>
              <a:rPr lang="en" sz="1500">
                <a:solidFill>
                  <a:schemeClr val="dk1"/>
                </a:solidFill>
              </a:rPr>
              <a:t> </a:t>
            </a:r>
            <a:r>
              <a:rPr lang="en" sz="1500" u="sng">
                <a:solidFill>
                  <a:schemeClr val="dk1"/>
                </a:solidFill>
              </a:rPr>
              <a:t>solving them independently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lang="en" sz="1500" u="sng">
                <a:solidFill>
                  <a:srgbClr val="9900FF"/>
                </a:solidFill>
              </a:rPr>
              <a:t>combining </a:t>
            </a:r>
            <a:r>
              <a:rPr lang="en" sz="1500" u="sng">
                <a:solidFill>
                  <a:schemeClr val="dk1"/>
                </a:solidFill>
              </a:rPr>
              <a:t>the solution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36" name="Google Shape;23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Typical Running Time Functions</a:t>
            </a:r>
            <a:endParaRPr/>
          </a:p>
        </p:txBody>
      </p:sp>
      <p:sp>
        <p:nvSpPr>
          <p:cNvPr id="242" name="Google Shape;24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</a:t>
            </a:r>
            <a:r>
              <a:rPr baseline="30000" lang="en" sz="1500">
                <a:solidFill>
                  <a:schemeClr val="dk1"/>
                </a:solidFill>
              </a:rPr>
              <a:t>2</a:t>
            </a:r>
            <a:r>
              <a:rPr lang="en" sz="1500">
                <a:solidFill>
                  <a:schemeClr val="dk1"/>
                </a:solidFill>
              </a:rPr>
              <a:t> (quadratic)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Typical for algorithms that process all pairs of data items (</a:t>
            </a:r>
            <a:r>
              <a:rPr b="1" lang="en" sz="1500">
                <a:solidFill>
                  <a:schemeClr val="dk1"/>
                </a:solidFill>
              </a:rPr>
              <a:t>double</a:t>
            </a:r>
            <a:r>
              <a:rPr b="1" lang="en" sz="1500">
                <a:solidFill>
                  <a:srgbClr val="E06666"/>
                </a:solidFill>
              </a:rPr>
              <a:t> nested </a:t>
            </a:r>
            <a:r>
              <a:rPr b="1" lang="en" sz="1500">
                <a:solidFill>
                  <a:schemeClr val="dk1"/>
                </a:solidFill>
              </a:rPr>
              <a:t>loops</a:t>
            </a:r>
            <a:r>
              <a:rPr lang="en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</a:t>
            </a:r>
            <a:r>
              <a:rPr baseline="30000" lang="en" sz="1500">
                <a:solidFill>
                  <a:schemeClr val="dk1"/>
                </a:solidFill>
              </a:rPr>
              <a:t>3</a:t>
            </a:r>
            <a:r>
              <a:rPr lang="en" sz="1500">
                <a:solidFill>
                  <a:schemeClr val="dk1"/>
                </a:solidFill>
              </a:rPr>
              <a:t> (cubic)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Processing of triples of data (</a:t>
            </a:r>
            <a:r>
              <a:rPr b="1" lang="en" sz="1500">
                <a:solidFill>
                  <a:schemeClr val="dk1"/>
                </a:solidFill>
              </a:rPr>
              <a:t>triple</a:t>
            </a:r>
            <a:r>
              <a:rPr b="1" lang="en" sz="1500">
                <a:solidFill>
                  <a:srgbClr val="CC0000"/>
                </a:solidFill>
              </a:rPr>
              <a:t> nested</a:t>
            </a:r>
            <a:r>
              <a:rPr b="1" lang="en" sz="1500">
                <a:solidFill>
                  <a:schemeClr val="dk1"/>
                </a:solidFill>
              </a:rPr>
              <a:t> loops</a:t>
            </a:r>
            <a:r>
              <a:rPr lang="en" sz="1500">
                <a:solidFill>
                  <a:schemeClr val="dk1"/>
                </a:solidFill>
              </a:rPr>
              <a:t>)</a:t>
            </a:r>
            <a:endParaRPr sz="1500">
              <a:solidFill>
                <a:schemeClr val="dk1"/>
              </a:solidFill>
            </a:endParaRPr>
          </a:p>
          <a:p>
            <a:pPr indent="-3238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N</a:t>
            </a:r>
            <a:r>
              <a:rPr baseline="30000" lang="en" sz="1500">
                <a:solidFill>
                  <a:schemeClr val="dk1"/>
                </a:solidFill>
              </a:rPr>
              <a:t>K</a:t>
            </a:r>
            <a:r>
              <a:rPr lang="en" sz="1500">
                <a:solidFill>
                  <a:schemeClr val="dk1"/>
                </a:solidFill>
              </a:rPr>
              <a:t> (polynomial), 2</a:t>
            </a:r>
            <a:r>
              <a:rPr baseline="30000" lang="en" sz="1500">
                <a:solidFill>
                  <a:schemeClr val="dk1"/>
                </a:solidFill>
              </a:rPr>
              <a:t>N</a:t>
            </a:r>
            <a:r>
              <a:rPr lang="en" sz="1500">
                <a:solidFill>
                  <a:schemeClr val="dk1"/>
                </a:solidFill>
              </a:rPr>
              <a:t> (exponential)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Few exponential algorithms are appropriate for practical use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243" name="Google Shape;24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Typical Running Time Functions</a:t>
            </a:r>
            <a:endParaRPr/>
          </a:p>
        </p:txBody>
      </p:sp>
      <p:sp>
        <p:nvSpPr>
          <p:cNvPr id="249" name="Google Shape;24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0" name="Google Shape;250;p26" title="Screenshot 2025-06-20 20294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150" y="1140350"/>
            <a:ext cx="6461222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Typical Running Time Functions</a:t>
            </a:r>
            <a:endParaRPr/>
          </a:p>
        </p:txBody>
      </p:sp>
      <p:sp>
        <p:nvSpPr>
          <p:cNvPr id="256" name="Google Shape;25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57" name="Google Shape;257;p27" title="Time_complexity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000" y="1092725"/>
            <a:ext cx="6097964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3" name="Google Shape;263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07825" y="48688"/>
            <a:ext cx="3804227" cy="5046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"/>
          <p:cNvSpPr txBox="1"/>
          <p:nvPr>
            <p:ph idx="1" type="body"/>
          </p:nvPr>
        </p:nvSpPr>
        <p:spPr>
          <a:xfrm>
            <a:off x="611250" y="1245651"/>
            <a:ext cx="7921500" cy="313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Efficient programming is crucial due to limited computational resources.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In classroom settings, we almost never encounter this issue</a:t>
            </a:r>
            <a:r>
              <a:rPr lang="en" sz="1400">
                <a:solidFill>
                  <a:schemeClr val="dk1"/>
                </a:solidFill>
              </a:rPr>
              <a:t> because the inputs to our problems are </a:t>
            </a:r>
            <a:r>
              <a:rPr b="1" lang="en" sz="1400" u="sng">
                <a:solidFill>
                  <a:schemeClr val="dk1"/>
                </a:solidFill>
              </a:rPr>
              <a:t>quite small.</a:t>
            </a:r>
            <a:endParaRPr b="1" sz="1400"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As a result, even an i</a:t>
            </a:r>
            <a:r>
              <a:rPr b="1" lang="en" sz="1400">
                <a:solidFill>
                  <a:schemeClr val="dk1"/>
                </a:solidFill>
              </a:rPr>
              <a:t>nefficient program</a:t>
            </a:r>
            <a:r>
              <a:rPr lang="en" sz="1400">
                <a:solidFill>
                  <a:schemeClr val="dk1"/>
                </a:solidFill>
              </a:rPr>
              <a:t> can process them </a:t>
            </a:r>
            <a:r>
              <a:rPr b="1" lang="en" sz="1400">
                <a:solidFill>
                  <a:schemeClr val="dk1"/>
                </a:solidFill>
              </a:rPr>
              <a:t>very fast</a:t>
            </a:r>
            <a:r>
              <a:rPr lang="en" sz="1400">
                <a:solidFill>
                  <a:schemeClr val="dk1"/>
                </a:solidFill>
              </a:rPr>
              <a:t> (in computer terms).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However, real-world problems involve </a:t>
            </a:r>
            <a:r>
              <a:rPr b="1" lang="en" sz="1400" u="sng">
                <a:solidFill>
                  <a:schemeClr val="dk1"/>
                </a:solidFill>
              </a:rPr>
              <a:t>massive inputs,</a:t>
            </a:r>
            <a:r>
              <a:rPr lang="en" sz="1400">
                <a:solidFill>
                  <a:schemeClr val="dk1"/>
                </a:solidFill>
              </a:rPr>
              <a:t> making </a:t>
            </a:r>
            <a:r>
              <a:rPr b="1" lang="en" sz="1400" u="sng">
                <a:solidFill>
                  <a:schemeClr val="dk1"/>
                </a:solidFill>
              </a:rPr>
              <a:t>efficiency critical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Poorly optimized programs</a:t>
            </a:r>
            <a:r>
              <a:rPr lang="en" sz="1400">
                <a:solidFill>
                  <a:schemeClr val="dk1"/>
                </a:solidFill>
              </a:rPr>
              <a:t> can lead to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U</a:t>
            </a:r>
            <a:r>
              <a:rPr lang="en" sz="1400">
                <a:solidFill>
                  <a:schemeClr val="dk1"/>
                </a:solidFill>
              </a:rPr>
              <a:t>nacceptable execution times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H</a:t>
            </a:r>
            <a:r>
              <a:rPr lang="en" sz="1400">
                <a:solidFill>
                  <a:schemeClr val="dk1"/>
                </a:solidFill>
              </a:rPr>
              <a:t>igh memory consumption</a:t>
            </a:r>
            <a:endParaRPr sz="1400">
              <a:solidFill>
                <a:schemeClr val="dk1"/>
              </a:solidFill>
            </a:endParaRPr>
          </a:p>
        </p:txBody>
      </p:sp>
      <p:sp>
        <p:nvSpPr>
          <p:cNvPr id="68" name="Google Shape;68;p3"/>
          <p:cNvSpPr txBox="1"/>
          <p:nvPr>
            <p:ph type="title"/>
          </p:nvPr>
        </p:nvSpPr>
        <p:spPr>
          <a:xfrm>
            <a:off x="540900" y="3795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Importance of Program Efficiency</a:t>
            </a:r>
            <a:endParaRPr/>
          </a:p>
        </p:txBody>
      </p:sp>
      <p:sp>
        <p:nvSpPr>
          <p:cNvPr id="69" name="Google Shape;6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Example01</a:t>
            </a:r>
            <a:endParaRPr/>
          </a:p>
        </p:txBody>
      </p:sp>
      <p:sp>
        <p:nvSpPr>
          <p:cNvPr id="269" name="Google Shape;2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Code: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	a = b;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Time complexity: ?</a:t>
            </a:r>
            <a:br>
              <a:rPr lang="en" sz="2100">
                <a:solidFill>
                  <a:schemeClr val="dk1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Space complexity: ?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70" name="Google Shape;27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Example01</a:t>
            </a:r>
            <a:endParaRPr/>
          </a:p>
        </p:txBody>
      </p:sp>
      <p:sp>
        <p:nvSpPr>
          <p:cNvPr id="276" name="Google Shape;276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Code: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	a = b;</a:t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Time complexity: </a:t>
            </a:r>
            <a:r>
              <a:rPr lang="en" sz="2100">
                <a:solidFill>
                  <a:srgbClr val="990000"/>
                </a:solidFill>
              </a:rPr>
              <a:t>O(1)</a:t>
            </a:r>
            <a:br>
              <a:rPr lang="en" sz="2100">
                <a:solidFill>
                  <a:srgbClr val="990000"/>
                </a:solidFill>
              </a:rPr>
            </a:br>
            <a:r>
              <a:rPr lang="en" sz="2100">
                <a:solidFill>
                  <a:schemeClr val="dk1"/>
                </a:solidFill>
              </a:rPr>
              <a:t>Space complexity: </a:t>
            </a:r>
            <a:r>
              <a:rPr lang="en" sz="2100">
                <a:solidFill>
                  <a:srgbClr val="990000"/>
                </a:solidFill>
              </a:rPr>
              <a:t>O(1) — Since it's a simple value assignment</a:t>
            </a:r>
            <a:endParaRPr sz="2100"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277" name="Google Shape;27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6768092ec6_0_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</a:t>
            </a:r>
            <a:endParaRPr/>
          </a:p>
        </p:txBody>
      </p:sp>
      <p:sp>
        <p:nvSpPr>
          <p:cNvPr id="283" name="Google Shape;283;g36768092ec6_0_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nested, multiply.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If sequential (in a single line), add.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Constant factors: 2 types –Remove them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Multiplicative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</a:pPr>
            <a:r>
              <a:rPr lang="en" sz="1800">
                <a:solidFill>
                  <a:schemeClr val="dk1"/>
                </a:solidFill>
              </a:rPr>
              <a:t>Additive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sz="1800">
                <a:solidFill>
                  <a:schemeClr val="dk1"/>
                </a:solidFill>
              </a:rPr>
              <a:t>Lower-order terms – Remove them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">
                <a:solidFill>
                  <a:schemeClr val="dk1"/>
                </a:solidFill>
              </a:rPr>
              <a:t>Shortcut for constant:</a:t>
            </a:r>
            <a:r>
              <a:rPr lang="en">
                <a:solidFill>
                  <a:schemeClr val="dk1"/>
                </a:solidFill>
              </a:rPr>
              <a:t> If it can be counted on your fingers, treat it as O(1).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4" name="Google Shape;284;g36768092ec6_0_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Example02</a:t>
            </a:r>
            <a:endParaRPr/>
          </a:p>
        </p:txBody>
      </p:sp>
      <p:sp>
        <p:nvSpPr>
          <p:cNvPr id="290" name="Google Shape;290;p32"/>
          <p:cNvSpPr txBox="1"/>
          <p:nvPr>
            <p:ph idx="1" type="body"/>
          </p:nvPr>
        </p:nvSpPr>
        <p:spPr>
          <a:xfrm>
            <a:off x="21025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97297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 = 0;n=100;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97297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 &lt;=n; i++)</a:t>
            </a:r>
            <a:b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sum += n;</a:t>
            </a:r>
            <a:b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 sz="2800">
                <a:solidFill>
                  <a:srgbClr val="333399"/>
                </a:solidFill>
              </a:rPr>
              <a:t>Time complexity: ?</a:t>
            </a:r>
            <a:br>
              <a:rPr lang="en" sz="2800">
                <a:solidFill>
                  <a:srgbClr val="333399"/>
                </a:solidFill>
              </a:rPr>
            </a:br>
            <a:r>
              <a:rPr lang="en" sz="2800">
                <a:solidFill>
                  <a:srgbClr val="333399"/>
                </a:solidFill>
              </a:rPr>
              <a:t>Space complexity: ?</a:t>
            </a:r>
            <a:br>
              <a:rPr lang="en" sz="2800">
                <a:solidFill>
                  <a:srgbClr val="333399"/>
                </a:solidFill>
              </a:rPr>
            </a:b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ct val="108107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1" name="Google Shape;29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Example02</a:t>
            </a:r>
            <a:endParaRPr/>
          </a:p>
        </p:txBody>
      </p:sp>
      <p:sp>
        <p:nvSpPr>
          <p:cNvPr id="297" name="Google Shape;297;p33"/>
          <p:cNvSpPr txBox="1"/>
          <p:nvPr>
            <p:ph idx="1" type="body"/>
          </p:nvPr>
        </p:nvSpPr>
        <p:spPr>
          <a:xfrm>
            <a:off x="311700" y="1152475"/>
            <a:ext cx="8520600" cy="3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</a:rPr>
              <a:t>Code:</a:t>
            </a:r>
            <a:endParaRPr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 = 0; </a:t>
            </a:r>
            <a:r>
              <a:rPr lang="en">
                <a:solidFill>
                  <a:srgbClr val="990000"/>
                </a:solidFill>
              </a:rPr>
              <a:t>O (1)</a:t>
            </a: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 &lt;=n; i++) // </a:t>
            </a:r>
            <a:r>
              <a:rPr lang="en">
                <a:solidFill>
                  <a:srgbClr val="990000"/>
                </a:solidFill>
              </a:rPr>
              <a:t>O (n)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sum += n; </a:t>
            </a:r>
            <a:r>
              <a:rPr lang="en">
                <a:solidFill>
                  <a:srgbClr val="990000"/>
                </a:solidFill>
              </a:rPr>
              <a:t>O (1)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100">
                <a:solidFill>
                  <a:schemeClr val="dk1"/>
                </a:solidFill>
              </a:rPr>
              <a:t>Time complexity</a:t>
            </a:r>
            <a:r>
              <a:rPr lang="en">
                <a:solidFill>
                  <a:srgbClr val="333399"/>
                </a:solidFill>
              </a:rPr>
              <a:t>: </a:t>
            </a:r>
            <a:r>
              <a:rPr lang="en">
                <a:solidFill>
                  <a:srgbClr val="990000"/>
                </a:solidFill>
              </a:rPr>
              <a:t>O (1) + O (n) X O (1) 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90000"/>
                </a:solidFill>
              </a:rPr>
              <a:t>                             = O (1) + O (n) </a:t>
            </a:r>
            <a:endParaRPr>
              <a:solidFill>
                <a:srgbClr val="99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990000"/>
                </a:solidFill>
              </a:rPr>
              <a:t>                             = O (n)</a:t>
            </a:r>
            <a:br>
              <a:rPr lang="en">
                <a:solidFill>
                  <a:srgbClr val="990000"/>
                </a:solidFill>
              </a:rPr>
            </a:br>
            <a:br>
              <a:rPr lang="en">
                <a:solidFill>
                  <a:srgbClr val="990000"/>
                </a:solidFill>
              </a:rPr>
            </a:br>
            <a:r>
              <a:rPr lang="en">
                <a:solidFill>
                  <a:schemeClr val="dk1"/>
                </a:solidFill>
              </a:rPr>
              <a:t>Space complexity:</a:t>
            </a:r>
            <a:r>
              <a:rPr lang="en">
                <a:solidFill>
                  <a:srgbClr val="990000"/>
                </a:solidFill>
              </a:rPr>
              <a:t> O(1) — The loop runs O(n) times, but no extra space is used apart from a few variables, making it constant space.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Example03</a:t>
            </a:r>
            <a:endParaRPr/>
          </a:p>
        </p:txBody>
      </p:sp>
      <p:sp>
        <p:nvSpPr>
          <p:cNvPr id="304" name="Google Shape;30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i&lt;=n; i++)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for (j=1; j&lt;=n; j++)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sum1++;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 ?</a:t>
            </a:r>
            <a:b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Example03</a:t>
            </a:r>
            <a:endParaRPr/>
          </a:p>
        </p:txBody>
      </p:sp>
      <p:sp>
        <p:nvSpPr>
          <p:cNvPr id="311" name="Google Shape;311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r>
              <a:rPr lang="en" sz="1891">
                <a:solidFill>
                  <a:srgbClr val="FF0000"/>
                </a:solidFill>
              </a:rPr>
              <a:t>O(1)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i&lt;=n; i++) </a:t>
            </a:r>
            <a:r>
              <a:rPr lang="en" sz="1891">
                <a:solidFill>
                  <a:srgbClr val="FF0000"/>
                </a:solidFill>
              </a:rPr>
              <a:t>O(n)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for (j=1; j&lt;=n; j++) </a:t>
            </a:r>
            <a:r>
              <a:rPr lang="en" sz="1891">
                <a:solidFill>
                  <a:srgbClr val="FF0000"/>
                </a:solidFill>
              </a:rPr>
              <a:t>O(n)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sum1++; </a:t>
            </a:r>
            <a:r>
              <a:rPr lang="en" sz="1891">
                <a:solidFill>
                  <a:srgbClr val="FF0000"/>
                </a:solidFill>
              </a:rPr>
              <a:t>O(1)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 </a:t>
            </a:r>
            <a:r>
              <a:rPr lang="en" sz="1891">
                <a:solidFill>
                  <a:srgbClr val="FF0000"/>
                </a:solidFill>
              </a:rPr>
              <a:t>O(1) +</a:t>
            </a: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91">
                <a:solidFill>
                  <a:srgbClr val="FF0000"/>
                </a:solidFill>
              </a:rPr>
              <a:t>O(n) x O(n) x O(1) = O(n²)</a:t>
            </a:r>
            <a:br>
              <a:rPr lang="en" sz="1891">
                <a:solidFill>
                  <a:srgbClr val="FF0000"/>
                </a:solidFill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 — only a few integer variables are used, requiring constant space.</a:t>
            </a:r>
            <a:endParaRPr b="1">
              <a:solidFill>
                <a:srgbClr val="990000"/>
              </a:solidFill>
            </a:endParaRPr>
          </a:p>
        </p:txBody>
      </p:sp>
      <p:sp>
        <p:nvSpPr>
          <p:cNvPr id="312" name="Google Shape;31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Example04</a:t>
            </a:r>
            <a:endParaRPr/>
          </a:p>
        </p:txBody>
      </p:sp>
      <p:sp>
        <p:nvSpPr>
          <p:cNvPr id="318" name="Google Shape;318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i&lt;=n; i++) 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for (j=1; j&lt;=2*n; j++) 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sum1++; 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complexity:??</a:t>
            </a:r>
            <a:b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9" name="Google Shape;319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Example04</a:t>
            </a:r>
            <a:endParaRPr/>
          </a:p>
        </p:txBody>
      </p:sp>
      <p:sp>
        <p:nvSpPr>
          <p:cNvPr id="325" name="Google Shape;325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 </a:t>
            </a:r>
            <a:r>
              <a:rPr lang="en" sz="1891">
                <a:solidFill>
                  <a:srgbClr val="FF0000"/>
                </a:solidFill>
              </a:rPr>
              <a:t>O(1)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i&lt;=n; i++) </a:t>
            </a:r>
            <a:r>
              <a:rPr lang="en" sz="1891">
                <a:solidFill>
                  <a:srgbClr val="FF0000"/>
                </a:solidFill>
              </a:rPr>
              <a:t>O(n)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for (j=1; j&lt;=2*n; j++) </a:t>
            </a:r>
            <a:r>
              <a:rPr lang="en" sz="1891">
                <a:solidFill>
                  <a:srgbClr val="FF0000"/>
                </a:solidFill>
              </a:rPr>
              <a:t>O(2n) = O(n)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sum1++; </a:t>
            </a:r>
            <a:r>
              <a:rPr lang="en" sz="1891">
                <a:solidFill>
                  <a:srgbClr val="FF0000"/>
                </a:solidFill>
              </a:rPr>
              <a:t>O(1)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 </a:t>
            </a:r>
            <a:r>
              <a:rPr lang="en" sz="1891">
                <a:solidFill>
                  <a:srgbClr val="FF0000"/>
                </a:solidFill>
              </a:rPr>
              <a:t>O(1) +</a:t>
            </a: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891">
                <a:solidFill>
                  <a:srgbClr val="FF0000"/>
                </a:solidFill>
              </a:rPr>
              <a:t>O(2n) x O(n) = O(n²)</a:t>
            </a:r>
            <a:br>
              <a:rPr lang="en" sz="1891">
                <a:solidFill>
                  <a:srgbClr val="FF0000"/>
                </a:solidFill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6" name="Google Shape;326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Example05</a:t>
            </a:r>
            <a:endParaRPr/>
          </a:p>
        </p:txBody>
      </p:sp>
      <p:sp>
        <p:nvSpPr>
          <p:cNvPr id="332" name="Google Shape;332;p38"/>
          <p:cNvSpPr txBox="1"/>
          <p:nvPr>
            <p:ph idx="1" type="body"/>
          </p:nvPr>
        </p:nvSpPr>
        <p:spPr>
          <a:xfrm>
            <a:off x="362350" y="11322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2949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16128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 = 0; n=100;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16128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(j=1; j&lt;=n; j++) 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16128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i&lt;=j; i++)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16128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Sum++;</a:t>
            </a:r>
            <a:b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16128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(k=0; k&lt;n; k++)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16128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s = k;</a:t>
            </a:r>
            <a:b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82949"/>
              <a:buNone/>
            </a:pPr>
            <a:r>
              <a:rPr lang="en" sz="2800">
                <a:solidFill>
                  <a:srgbClr val="333399"/>
                </a:solidFill>
              </a:rPr>
              <a:t>Time complexity: </a:t>
            </a:r>
            <a:r>
              <a:rPr lang="en" sz="2800">
                <a:solidFill>
                  <a:srgbClr val="FF0000"/>
                </a:solidFill>
              </a:rPr>
              <a:t>?</a:t>
            </a:r>
            <a:br>
              <a:rPr lang="en" sz="2800">
                <a:solidFill>
                  <a:srgbClr val="FF0000"/>
                </a:solidFill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3" name="Google Shape;33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 – Matrix Multiplication Complexity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311700" y="1037863"/>
            <a:ext cx="8520600" cy="21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9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●"/>
            </a:pPr>
            <a:r>
              <a:rPr lang="en" sz="1217">
                <a:solidFill>
                  <a:schemeClr val="dk1"/>
                </a:solidFill>
              </a:rPr>
              <a:t>Matrix multiplication: C = A × B, where C’s elements are computed using row-column multiplication.</a:t>
            </a: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endParaRPr sz="12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865" u="sng"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075" y="1442975"/>
            <a:ext cx="4827300" cy="15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8" name="Google Shape;7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062" y="3179275"/>
            <a:ext cx="8931876" cy="157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 05</a:t>
            </a:r>
            <a:endParaRPr/>
          </a:p>
        </p:txBody>
      </p:sp>
      <p:sp>
        <p:nvSpPr>
          <p:cNvPr id="339" name="Google Shape;339;p39"/>
          <p:cNvSpPr txBox="1"/>
          <p:nvPr>
            <p:ph idx="1" type="body"/>
          </p:nvPr>
        </p:nvSpPr>
        <p:spPr>
          <a:xfrm>
            <a:off x="311700" y="1152475"/>
            <a:ext cx="8520600" cy="3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63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05882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 = 0, n = 100; </a:t>
            </a:r>
            <a:r>
              <a:rPr lang="en" sz="1891">
                <a:solidFill>
                  <a:srgbClr val="FF0000"/>
                </a:solidFill>
              </a:rPr>
              <a:t>O(1)</a:t>
            </a:r>
            <a:br>
              <a:rPr lang="en" sz="1891">
                <a:solidFill>
                  <a:srgbClr val="FF0000"/>
                </a:solidFill>
              </a:rPr>
            </a:b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05882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(j=1; j&lt;=n; j++)   </a:t>
            </a:r>
            <a:r>
              <a:rPr b="1" lang="en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b="1" sz="20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05882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i&lt;=j; i++)   </a:t>
            </a:r>
            <a:r>
              <a:rPr b="1" lang="en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O(n), </a:t>
            </a:r>
            <a:r>
              <a:rPr b="1" lang="en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max value of j is n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05882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Sum++;  </a:t>
            </a:r>
            <a:r>
              <a:rPr b="1" lang="en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b="1" lang="en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05882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(k=0; k&lt;n; k++) </a:t>
            </a:r>
            <a:r>
              <a:rPr b="1" lang="en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ct val="105882"/>
              <a:buNone/>
            </a:pP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s = k; </a:t>
            </a:r>
            <a:r>
              <a:rPr b="1" lang="en" sz="20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20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11985"/>
              <a:buNone/>
            </a:pPr>
            <a:r>
              <a:rPr lang="en" sz="1891">
                <a:solidFill>
                  <a:srgbClr val="333399"/>
                </a:solidFill>
              </a:rPr>
              <a:t>Time complexity: </a:t>
            </a:r>
            <a:r>
              <a:rPr lang="en" sz="1891">
                <a:solidFill>
                  <a:srgbClr val="FF0000"/>
                </a:solidFill>
              </a:rPr>
              <a:t>O(1) + </a:t>
            </a:r>
            <a:r>
              <a:rPr lang="en" sz="1891">
                <a:solidFill>
                  <a:srgbClr val="333399"/>
                </a:solidFill>
              </a:rPr>
              <a:t>O(n²) + O(n) = </a:t>
            </a:r>
            <a:r>
              <a:rPr b="1" lang="en" sz="2000">
                <a:solidFill>
                  <a:srgbClr val="990000"/>
                </a:solidFill>
              </a:rPr>
              <a:t>O(n²)</a:t>
            </a:r>
            <a:br>
              <a:rPr b="1" lang="en" sz="2000">
                <a:solidFill>
                  <a:srgbClr val="990000"/>
                </a:solidFill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000">
              <a:solidFill>
                <a:srgbClr val="990000"/>
              </a:solidFill>
            </a:endParaRPr>
          </a:p>
        </p:txBody>
      </p:sp>
      <p:sp>
        <p:nvSpPr>
          <p:cNvPr id="340" name="Google Shape;340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1" name="Google Shape;341;p39"/>
          <p:cNvSpPr txBox="1"/>
          <p:nvPr/>
        </p:nvSpPr>
        <p:spPr>
          <a:xfrm>
            <a:off x="4223325" y="2126650"/>
            <a:ext cx="3589500" cy="52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O(n)* O(n) * O(1) = O(n^2)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2" name="Google Shape;342;p39"/>
          <p:cNvSpPr txBox="1"/>
          <p:nvPr/>
        </p:nvSpPr>
        <p:spPr>
          <a:xfrm>
            <a:off x="3494150" y="3338450"/>
            <a:ext cx="2264700" cy="7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O(n)* O(1) = O(n)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Example06</a:t>
            </a:r>
            <a:endParaRPr/>
          </a:p>
        </p:txBody>
      </p:sp>
      <p:sp>
        <p:nvSpPr>
          <p:cNvPr id="348" name="Google Shape;34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</a:t>
            </a:r>
            <a:endParaRPr sz="17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(k=1; k&lt;=n; k*=2)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k = k*2</a:t>
            </a:r>
            <a:endParaRPr b="1" sz="17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endParaRPr b="1" sz="17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Sum1++;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7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??</a:t>
            </a:r>
            <a:b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</a:t>
            </a:r>
            <a:endParaRPr sz="23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9" name="Google Shape;34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Example06</a:t>
            </a:r>
            <a:endParaRPr/>
          </a:p>
        </p:txBody>
      </p:sp>
      <p:sp>
        <p:nvSpPr>
          <p:cNvPr id="355" name="Google Shape;355;p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7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(k=1; k&lt;=n; k*=2)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//k starts at 1 and doubles each time </a:t>
            </a:r>
            <a:endParaRPr b="1" sz="17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//(runs for half of n time) = O(log</a:t>
            </a:r>
            <a:r>
              <a:rPr b="1" baseline="-25000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 b="1" sz="17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//j runs from 1 to n =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b="1" sz="17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Sum1++;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7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O(1) + O(1) +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 x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 = O(n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6" name="Google Shape;35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Example06</a:t>
            </a:r>
            <a:endParaRPr/>
          </a:p>
        </p:txBody>
      </p:sp>
      <p:sp>
        <p:nvSpPr>
          <p:cNvPr id="362" name="Google Shape;362;p42"/>
          <p:cNvSpPr txBox="1"/>
          <p:nvPr>
            <p:ph idx="1" type="body"/>
          </p:nvPr>
        </p:nvSpPr>
        <p:spPr>
          <a:xfrm>
            <a:off x="214025" y="1152475"/>
            <a:ext cx="8807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</a:t>
            </a:r>
            <a:endParaRPr sz="17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(k=1; k&lt;=n; k*=2)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k= 1 2 4 8 16 32 64 </a:t>
            </a:r>
            <a:b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= total 7 time loop runs</a:t>
            </a:r>
            <a:b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endParaRPr b="1" sz="17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sum1++;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7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="1" baseline="-25000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 x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 = O(n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3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3" name="Google Shape;363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4" name="Google Shape;364;p42"/>
          <p:cNvSpPr txBox="1"/>
          <p:nvPr/>
        </p:nvSpPr>
        <p:spPr>
          <a:xfrm>
            <a:off x="4113350" y="1386375"/>
            <a:ext cx="4446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7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i="0" lang="en" sz="17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" sz="17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(100)= 6.67= approx 7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Example07</a:t>
            </a:r>
            <a:endParaRPr/>
          </a:p>
        </p:txBody>
      </p:sp>
      <p:sp>
        <p:nvSpPr>
          <p:cNvPr id="370" name="Google Shape;370;p4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(i=n; i&gt;=1; i=i/2) 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complexity:???</a:t>
            </a:r>
            <a:endParaRPr sz="22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1" name="Google Shape;371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77" name="Google Shape;377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46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46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(i=n; i&gt;=1; i=i/2)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//i starts at n and is halved each time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//= 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46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//j runs from 1 to n =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46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;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46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O(1) + O(1) +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n)x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 = O(n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46"/>
              <a:buNone/>
            </a:pPr>
            <a:r>
              <a:t/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78" name="Google Shape;378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Example07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384" name="Google Shape;384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(i=n; i&gt;=1; i=i/2)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i= 100 50 25 12 6 3 1 = total 7 times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for (j=1; j&lt;=n; j++)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;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n)x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O(n) = O(n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2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85" name="Google Shape;385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86" name="Google Shape;386;p45"/>
          <p:cNvSpPr txBox="1"/>
          <p:nvPr/>
        </p:nvSpPr>
        <p:spPr>
          <a:xfrm>
            <a:off x="4249125" y="1340500"/>
            <a:ext cx="4446600" cy="72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/>
              <a:buNone/>
            </a:pPr>
            <a:r>
              <a:rPr b="1" i="0" lang="en" sz="17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i="0" lang="en" sz="1700" u="none" cap="none" strike="noStrike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i="0" lang="en" sz="1700" u="none" cap="none" strike="noStrike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(100)  =  6.67  = approx 7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Example08</a:t>
            </a:r>
            <a:endParaRPr/>
          </a:p>
        </p:txBody>
      </p:sp>
      <p:sp>
        <p:nvSpPr>
          <p:cNvPr id="392" name="Google Shape;392;p4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33399"/>
                </a:solidFill>
              </a:rPr>
              <a:t>Code:</a:t>
            </a:r>
            <a:endParaRPr sz="17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a=0 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N= 5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i=N</a:t>
            </a: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while (i&gt;0): 	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a = a+ i;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i = i/2 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??</a:t>
            </a:r>
            <a:b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</a:t>
            </a:r>
            <a:endParaRPr b="1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93" name="Google Shape;393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Example08</a:t>
            </a:r>
            <a:endParaRPr/>
          </a:p>
        </p:txBody>
      </p:sp>
      <p:sp>
        <p:nvSpPr>
          <p:cNvPr id="399" name="Google Shape;399;p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100">
                <a:solidFill>
                  <a:srgbClr val="333399"/>
                </a:solidFill>
              </a:rPr>
              <a:t>Code:</a:t>
            </a:r>
            <a:endParaRPr sz="31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a=0 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N= 5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i=N</a:t>
            </a:r>
            <a:endParaRPr sz="17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while (i&gt;0): 	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a = a+ i;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i = i/2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//i starts at N and is halved each time = O(log</a:t>
            </a:r>
            <a:r>
              <a:rPr b="1" baseline="-25000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b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7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n)X O(1)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= O(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6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0" name="Google Shape;400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06" name="Google Shape;406;p48"/>
          <p:cNvSpPr txBox="1"/>
          <p:nvPr>
            <p:ph idx="1" type="body"/>
          </p:nvPr>
        </p:nvSpPr>
        <p:spPr>
          <a:xfrm>
            <a:off x="311700" y="1152475"/>
            <a:ext cx="8520600" cy="390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</a:t>
            </a: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(i=n; i&gt;=1; i=i/2)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9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(k=1; k&lt;=n; k*=2)</a:t>
            </a:r>
            <a:endParaRPr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;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??</a:t>
            </a:r>
            <a:b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</a:t>
            </a:r>
            <a:r>
              <a:rPr lang="en" sz="24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??</a:t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7" name="Google Shape;407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 – Matrix Multiplication Complexity</a:t>
            </a:r>
            <a:endParaRPr/>
          </a:p>
        </p:txBody>
      </p:sp>
      <p:sp>
        <p:nvSpPr>
          <p:cNvPr id="84" name="Google Shape;84;p5"/>
          <p:cNvSpPr txBox="1"/>
          <p:nvPr>
            <p:ph idx="1" type="body"/>
          </p:nvPr>
        </p:nvSpPr>
        <p:spPr>
          <a:xfrm>
            <a:off x="311700" y="1037863"/>
            <a:ext cx="8520600" cy="21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9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●"/>
            </a:pPr>
            <a:r>
              <a:rPr lang="en" sz="1217">
                <a:solidFill>
                  <a:schemeClr val="dk1"/>
                </a:solidFill>
              </a:rPr>
              <a:t>Matrix multiplication: C = A × B, where C’s elements are computed using row-column multiplication.</a:t>
            </a: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endParaRPr sz="1217">
              <a:solidFill>
                <a:schemeClr val="dk1"/>
              </a:solidFill>
            </a:endParaRPr>
          </a:p>
          <a:p>
            <a:pPr indent="-3059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●"/>
            </a:pPr>
            <a:r>
              <a:rPr lang="en" sz="1217">
                <a:solidFill>
                  <a:schemeClr val="dk1"/>
                </a:solidFill>
              </a:rPr>
              <a:t>If A and B are 3 × 3 matrices:</a:t>
            </a:r>
            <a:endParaRPr sz="1217">
              <a:solidFill>
                <a:schemeClr val="dk1"/>
              </a:solidFill>
            </a:endParaRPr>
          </a:p>
          <a:p>
            <a:pPr indent="-3059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○"/>
            </a:pPr>
            <a:r>
              <a:rPr lang="en" sz="1217">
                <a:solidFill>
                  <a:schemeClr val="dk1"/>
                </a:solidFill>
              </a:rPr>
              <a:t>Each C element requires 3 multiplications, C has 9 elements</a:t>
            </a:r>
            <a:endParaRPr sz="1217">
              <a:solidFill>
                <a:schemeClr val="dk1"/>
              </a:solidFill>
            </a:endParaRPr>
          </a:p>
          <a:p>
            <a:pPr indent="-3059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○"/>
            </a:pPr>
            <a:r>
              <a:rPr lang="en" sz="1217">
                <a:solidFill>
                  <a:schemeClr val="dk1"/>
                </a:solidFill>
              </a:rPr>
              <a:t>Total multiplications = 3 × 9 = 27</a:t>
            </a:r>
            <a:endParaRPr sz="1217">
              <a:solidFill>
                <a:schemeClr val="dk1"/>
              </a:solidFill>
            </a:endParaRPr>
          </a:p>
          <a:p>
            <a:pPr indent="-3059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○"/>
            </a:pPr>
            <a:r>
              <a:rPr lang="en" sz="1217">
                <a:solidFill>
                  <a:schemeClr val="dk1"/>
                </a:solidFill>
              </a:rPr>
              <a:t>At 2 GHz CPU speed (~1 operation per nanosecond), takes ~27 nanoseconds.</a:t>
            </a:r>
            <a:endParaRPr sz="1217">
              <a:solidFill>
                <a:schemeClr val="dk1"/>
              </a:solidFill>
            </a:endParaRPr>
          </a:p>
          <a:p>
            <a:pPr indent="-30591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○"/>
            </a:pPr>
            <a:r>
              <a:rPr lang="en" sz="1217">
                <a:solidFill>
                  <a:schemeClr val="dk1"/>
                </a:solidFill>
              </a:rPr>
              <a:t>27 × 10^(-9) seconds = 27 nanoseconds.</a:t>
            </a:r>
            <a:endParaRPr sz="1217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 sz="1217">
              <a:solidFill>
                <a:schemeClr val="dk1"/>
              </a:solidFill>
            </a:endParaRPr>
          </a:p>
        </p:txBody>
      </p:sp>
      <p:sp>
        <p:nvSpPr>
          <p:cNvPr id="85" name="Google Shape;8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85701" y="1405425"/>
            <a:ext cx="7972601" cy="1406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Example09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13" name="Google Shape;413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(i=n; i&gt;=1; i=i/2)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(k=1; k&lt;=n; k*=2)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; 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n)x 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n)x O(1)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= O((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r>
              <a:rPr b="1" baseline="30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20" name="Google Shape;420;p50"/>
          <p:cNvSpPr txBox="1"/>
          <p:nvPr>
            <p:ph idx="1" type="body"/>
          </p:nvPr>
        </p:nvSpPr>
        <p:spPr>
          <a:xfrm>
            <a:off x="311700" y="1152475"/>
            <a:ext cx="8520600" cy="378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5;</a:t>
            </a: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i&lt;=n; i=i+1)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for (k=0; k&lt;=i*n; k=k+1)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;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i&lt;=n+n; i=i+1) </a:t>
            </a:r>
            <a:b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um1= sum1 + i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/>
              <a:t>???</a:t>
            </a:r>
            <a:br>
              <a:rPr lang="en"/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</a:t>
            </a: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1" name="Google Shape;421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Example10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27" name="Google Shape;427;p51"/>
          <p:cNvSpPr txBox="1"/>
          <p:nvPr>
            <p:ph idx="1" type="body"/>
          </p:nvPr>
        </p:nvSpPr>
        <p:spPr>
          <a:xfrm>
            <a:off x="311700" y="1152475"/>
            <a:ext cx="8520600" cy="399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5;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i&lt;=n; i=i+1)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O(n)</a:t>
            </a:r>
            <a:endParaRPr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for (k=0; k&lt;=i*n; k=k+1)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>
                <a:solidFill>
                  <a:srgbClr val="990000"/>
                </a:solidFill>
              </a:rPr>
              <a:t>O(n²), max value of i is n </a:t>
            </a:r>
            <a:endParaRPr b="1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; 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(i=0; i&lt;=n+n; i=i+1)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O(2n)= O(n)</a:t>
            </a:r>
            <a:b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um1= sum1 + i ; 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O(1) + O(1) + </a:t>
            </a:r>
            <a:r>
              <a:rPr lang="en" sz="1700">
                <a:solidFill>
                  <a:srgbClr val="990000"/>
                </a:solidFill>
              </a:rPr>
              <a:t>O(n</a:t>
            </a:r>
            <a:r>
              <a:rPr baseline="30000" lang="en" sz="1700">
                <a:solidFill>
                  <a:srgbClr val="990000"/>
                </a:solidFill>
              </a:rPr>
              <a:t>3</a:t>
            </a:r>
            <a:r>
              <a:rPr lang="en" sz="1700">
                <a:solidFill>
                  <a:srgbClr val="990000"/>
                </a:solidFill>
              </a:rPr>
              <a:t>)</a:t>
            </a:r>
            <a:r>
              <a:rPr lang="en"/>
              <a:t> </a:t>
            </a:r>
            <a:r>
              <a:rPr b="1" lang="en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+ O(n)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= O(n</a:t>
            </a:r>
            <a:r>
              <a:rPr b="1" baseline="30000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br>
              <a:rPr b="1" lang="en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8" name="Google Shape;428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29" name="Google Shape;429;p51"/>
          <p:cNvSpPr txBox="1"/>
          <p:nvPr/>
        </p:nvSpPr>
        <p:spPr>
          <a:xfrm>
            <a:off x="6481350" y="1726350"/>
            <a:ext cx="2539800" cy="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O(n)* O(n²) = O(n</a:t>
            </a:r>
            <a:r>
              <a:rPr b="1" baseline="3000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Multi-Parameter Complexity [examples in analysis 11, 12]</a:t>
            </a:r>
            <a:endParaRPr/>
          </a:p>
        </p:txBody>
      </p:sp>
      <p:sp>
        <p:nvSpPr>
          <p:cNvPr id="435" name="Google Shape;43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When </a:t>
            </a:r>
            <a:r>
              <a:rPr b="1" lang="en" sz="1600">
                <a:solidFill>
                  <a:schemeClr val="dk1"/>
                </a:solidFill>
              </a:rPr>
              <a:t>input has multiple attributes,</a:t>
            </a:r>
            <a:r>
              <a:rPr lang="en" sz="1600">
                <a:solidFill>
                  <a:schemeClr val="dk1"/>
                </a:solidFill>
              </a:rPr>
              <a:t> complexity depends on </a:t>
            </a:r>
            <a:r>
              <a:rPr b="1" lang="en" sz="1600">
                <a:solidFill>
                  <a:schemeClr val="dk1"/>
                </a:solidFill>
              </a:rPr>
              <a:t>all relevant factors</a:t>
            </a:r>
            <a:r>
              <a:rPr lang="en" sz="1600">
                <a:solidFill>
                  <a:schemeClr val="dk1"/>
                </a:solidFill>
              </a:rPr>
              <a:t>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Example:</a:t>
            </a:r>
            <a:r>
              <a:rPr lang="en" sz="1600">
                <a:solidFill>
                  <a:schemeClr val="dk1"/>
                </a:solidFill>
              </a:rPr>
              <a:t> Traversing a graph with </a:t>
            </a:r>
            <a:r>
              <a:rPr lang="en" sz="1600">
                <a:solidFill>
                  <a:srgbClr val="0000FF"/>
                </a:solidFill>
              </a:rPr>
              <a:t>N vertices</a:t>
            </a:r>
            <a:r>
              <a:rPr lang="en" sz="1600">
                <a:solidFill>
                  <a:schemeClr val="dk1"/>
                </a:solidFill>
              </a:rPr>
              <a:t> and </a:t>
            </a:r>
            <a:r>
              <a:rPr lang="en" sz="1600">
                <a:solidFill>
                  <a:srgbClr val="0000FF"/>
                </a:solidFill>
              </a:rPr>
              <a:t>M edges</a:t>
            </a:r>
            <a:r>
              <a:rPr lang="en" sz="1600">
                <a:solidFill>
                  <a:schemeClr val="dk1"/>
                </a:solidFill>
              </a:rPr>
              <a:t> → </a:t>
            </a:r>
            <a:r>
              <a:rPr b="1" lang="en" sz="1600">
                <a:solidFill>
                  <a:schemeClr val="dk1"/>
                </a:solidFill>
              </a:rPr>
              <a:t>O(N+M)</a:t>
            </a:r>
            <a:r>
              <a:rPr lang="en" sz="1600">
                <a:solidFill>
                  <a:schemeClr val="dk1"/>
                </a:solidFill>
              </a:rPr>
              <a:t>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●"/>
            </a:pPr>
            <a:r>
              <a:rPr lang="en" sz="1600">
                <a:solidFill>
                  <a:srgbClr val="0000FF"/>
                </a:solidFill>
              </a:rPr>
              <a:t>Some problems require expressing complexity in terms of </a:t>
            </a:r>
            <a:r>
              <a:rPr b="1" lang="en" sz="1600">
                <a:solidFill>
                  <a:srgbClr val="0000FF"/>
                </a:solidFill>
              </a:rPr>
              <a:t>multiple input sizes</a:t>
            </a:r>
            <a:r>
              <a:rPr lang="en" sz="1600">
                <a:solidFill>
                  <a:srgbClr val="0000FF"/>
                </a:solidFill>
              </a:rPr>
              <a:t>.</a:t>
            </a:r>
            <a:endParaRPr sz="1600">
              <a:solidFill>
                <a:srgbClr val="0000FF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 We will see details in the graph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/>
          <p:nvPr>
            <p:ph type="title"/>
          </p:nvPr>
        </p:nvSpPr>
        <p:spPr>
          <a:xfrm>
            <a:off x="265850" y="2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42" name="Google Shape;442;p52"/>
          <p:cNvSpPr txBox="1"/>
          <p:nvPr>
            <p:ph idx="1" type="body"/>
          </p:nvPr>
        </p:nvSpPr>
        <p:spPr>
          <a:xfrm>
            <a:off x="311700" y="795400"/>
            <a:ext cx="85206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46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46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m = 10;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46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(i=n; i&gt;=1; i=i-1):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(k=1; k&lt;=m; k=k+2):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+ k ;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i&lt;=m; i=i+1):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print(i) ; 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946"/>
              <a:buNone/>
            </a:pP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7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??</a:t>
            </a:r>
            <a:br>
              <a:rPr b="1" lang="en" sz="17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complexity:???</a:t>
            </a:r>
            <a:endParaRPr b="1" sz="17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3" name="Google Shape;443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53"/>
          <p:cNvSpPr txBox="1"/>
          <p:nvPr>
            <p:ph type="title"/>
          </p:nvPr>
        </p:nvSpPr>
        <p:spPr>
          <a:xfrm>
            <a:off x="265850" y="2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Example11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49" name="Google Shape;449;p53"/>
          <p:cNvSpPr txBox="1"/>
          <p:nvPr>
            <p:ph idx="1" type="body"/>
          </p:nvPr>
        </p:nvSpPr>
        <p:spPr>
          <a:xfrm>
            <a:off x="311700" y="825175"/>
            <a:ext cx="87093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7563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32352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sum1 = 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n = 100;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m = 10;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32352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(i=n; i&gt;=1; i=i-1):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O(n)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</a:t>
            </a:r>
            <a:r>
              <a:rPr lang="en" sz="17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(k=1; k&lt;=m; k=k+2):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O(m/2)= O(m) </a:t>
            </a:r>
            <a:r>
              <a:rPr b="1" lang="en" sz="1212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// k goes from 1 to 10 in steps of 2 → 5 iterations</a:t>
            </a:r>
            <a:endParaRPr b="1" sz="1212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32352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Sum1= Sum1 + i + k ;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(i=1; i&lt;=m; i=i+1):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O(m) 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32352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			print(i) ;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32352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O(n)x O(m)x O(1)   +   O(m)x</a:t>
            </a:r>
            <a:r>
              <a:rPr b="1" lang="en" sz="16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= O(n x m) + O(m)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= O(n x m)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20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20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b="1" sz="1400">
              <a:solidFill>
                <a:srgbClr val="CC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54"/>
          <p:cNvSpPr txBox="1"/>
          <p:nvPr>
            <p:ph type="title"/>
          </p:nvPr>
        </p:nvSpPr>
        <p:spPr>
          <a:xfrm>
            <a:off x="265850" y="2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56" name="Google Shape;456;p54"/>
          <p:cNvSpPr txBox="1"/>
          <p:nvPr>
            <p:ph idx="1" type="body"/>
          </p:nvPr>
        </p:nvSpPr>
        <p:spPr>
          <a:xfrm>
            <a:off x="311700" y="825175"/>
            <a:ext cx="85206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arr=[];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This is an empty list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counter=0;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N=100, M=40;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i&lt;=N; i=i+1):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arr.append(i)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Inserting values to empty list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i&lt;=M; i=i+1):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counter+=1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????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complexity:???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7" name="Google Shape;457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5"/>
          <p:cNvSpPr txBox="1"/>
          <p:nvPr>
            <p:ph type="title"/>
          </p:nvPr>
        </p:nvSpPr>
        <p:spPr>
          <a:xfrm>
            <a:off x="265850" y="2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63" name="Google Shape;463;p55"/>
          <p:cNvSpPr txBox="1"/>
          <p:nvPr>
            <p:ph idx="1" type="body"/>
          </p:nvPr>
        </p:nvSpPr>
        <p:spPr>
          <a:xfrm>
            <a:off x="311700" y="825175"/>
            <a:ext cx="8520600" cy="38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69498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arr=[];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counter=0;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N=100, M=40;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i&lt;=N; i=i+1):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arr.append(i)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i&lt;=M; i=i+1):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O(M)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counter+=1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O(1)+ O(1)+ O(2) + O(N)xO(1)+ O(M)x O(1)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ct val="121621"/>
              <a:buNone/>
            </a:pP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= O(4)+ O(N) + O(M)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= O(N) + O(M)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= O(N+M) 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4" name="Google Shape;464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56"/>
          <p:cNvSpPr txBox="1"/>
          <p:nvPr>
            <p:ph type="title"/>
          </p:nvPr>
        </p:nvSpPr>
        <p:spPr>
          <a:xfrm>
            <a:off x="265850" y="2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70" name="Google Shape;470;p56"/>
          <p:cNvSpPr txBox="1"/>
          <p:nvPr>
            <p:ph idx="1" type="body"/>
          </p:nvPr>
        </p:nvSpPr>
        <p:spPr>
          <a:xfrm>
            <a:off x="311700" y="825175"/>
            <a:ext cx="85206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arr</a:t>
            </a: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=[];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This is an empty list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counter=0;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N=100, M=100;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i&lt;=N; i=i+1):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arr.append(i)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Inserting values to empty list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i&lt;=M; i=i+1):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counter+=1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???? 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1" name="Google Shape;471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7"/>
          <p:cNvSpPr txBox="1"/>
          <p:nvPr>
            <p:ph type="title"/>
          </p:nvPr>
        </p:nvSpPr>
        <p:spPr>
          <a:xfrm>
            <a:off x="265850" y="2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Example12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77" name="Google Shape;477;p57"/>
          <p:cNvSpPr txBox="1"/>
          <p:nvPr>
            <p:ph idx="1" type="body"/>
          </p:nvPr>
        </p:nvSpPr>
        <p:spPr>
          <a:xfrm>
            <a:off x="0" y="825175"/>
            <a:ext cx="90780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arr=[]; </a:t>
            </a:r>
            <a:b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counter=0;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N=100, M=100;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i&lt;=N; i=i+1):  </a:t>
            </a:r>
            <a:b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arr.append(i)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O(N), because N number of elements are being inserted.</a:t>
            </a:r>
            <a:b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                    So, space requirement is N</a:t>
            </a:r>
            <a:endParaRPr sz="15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(i=1; i&lt;=M; i=i+1):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O(1): Space needed for local variables only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counter+=1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Space complexity: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O(N)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8" name="Google Shape;478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 – Matrix Multiplication Complexity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1037863"/>
            <a:ext cx="8520600" cy="21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59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●"/>
            </a:pPr>
            <a:r>
              <a:rPr lang="en" sz="1217">
                <a:solidFill>
                  <a:schemeClr val="dk1"/>
                </a:solidFill>
              </a:rPr>
              <a:t>Matrix multiplication: C = A × B, where C’s elements are computed using row-column multiplication.</a:t>
            </a: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br>
              <a:rPr lang="en" sz="1217">
                <a:solidFill>
                  <a:schemeClr val="dk1"/>
                </a:solidFill>
              </a:rPr>
            </a:br>
            <a:endParaRPr sz="1217">
              <a:solidFill>
                <a:schemeClr val="dk1"/>
              </a:solidFill>
            </a:endParaRPr>
          </a:p>
          <a:p>
            <a:pPr indent="-3059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●"/>
            </a:pPr>
            <a:r>
              <a:rPr lang="en" sz="1217">
                <a:solidFill>
                  <a:schemeClr val="dk1"/>
                </a:solidFill>
              </a:rPr>
              <a:t>If A and B are 10,000 × 10,000 matrices:</a:t>
            </a:r>
            <a:endParaRPr sz="1217">
              <a:solidFill>
                <a:schemeClr val="dk1"/>
              </a:solidFill>
            </a:endParaRPr>
          </a:p>
          <a:p>
            <a:pPr indent="-3059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○"/>
            </a:pPr>
            <a:r>
              <a:rPr lang="en" sz="1217">
                <a:solidFill>
                  <a:schemeClr val="dk1"/>
                </a:solidFill>
              </a:rPr>
              <a:t>Each C element requires 10,000 multiplications.</a:t>
            </a:r>
            <a:endParaRPr sz="1217">
              <a:solidFill>
                <a:schemeClr val="dk1"/>
              </a:solidFill>
            </a:endParaRPr>
          </a:p>
          <a:p>
            <a:pPr indent="-3059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○"/>
            </a:pPr>
            <a:r>
              <a:rPr lang="en" sz="1217">
                <a:solidFill>
                  <a:schemeClr val="dk1"/>
                </a:solidFill>
              </a:rPr>
              <a:t>Total multiplications = 10^4×10^4×10^4=10^12</a:t>
            </a:r>
            <a:endParaRPr sz="1217">
              <a:solidFill>
                <a:schemeClr val="dk1"/>
              </a:solidFill>
            </a:endParaRPr>
          </a:p>
          <a:p>
            <a:pPr indent="-30591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○"/>
            </a:pPr>
            <a:r>
              <a:rPr lang="en" sz="1217">
                <a:solidFill>
                  <a:schemeClr val="dk1"/>
                </a:solidFill>
              </a:rPr>
              <a:t>At 2 GHz CPU speed (~1 operation per nanosecond), takes </a:t>
            </a:r>
            <a:r>
              <a:rPr b="1" lang="en" sz="1217">
                <a:solidFill>
                  <a:schemeClr val="dk1"/>
                </a:solidFill>
              </a:rPr>
              <a:t>~16.67 minutes</a:t>
            </a:r>
            <a:r>
              <a:rPr lang="en" sz="1217">
                <a:solidFill>
                  <a:schemeClr val="dk1"/>
                </a:solidFill>
              </a:rPr>
              <a:t>.</a:t>
            </a:r>
            <a:endParaRPr sz="1217">
              <a:solidFill>
                <a:schemeClr val="dk1"/>
              </a:solidFill>
            </a:endParaRPr>
          </a:p>
          <a:p>
            <a:pPr indent="-30591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■"/>
            </a:pPr>
            <a:r>
              <a:rPr lang="en" sz="1217">
                <a:solidFill>
                  <a:schemeClr val="dk1"/>
                </a:solidFill>
              </a:rPr>
              <a:t>1012* 10^-9 seconds = 1000 seconds =16.67 minutes</a:t>
            </a:r>
            <a:endParaRPr sz="1217">
              <a:solidFill>
                <a:schemeClr val="dk1"/>
              </a:solidFill>
            </a:endParaRPr>
          </a:p>
          <a:p>
            <a:pPr indent="-305911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18"/>
              <a:buChar char="●"/>
            </a:pPr>
            <a:r>
              <a:rPr b="1" lang="en" sz="1217" u="sng">
                <a:solidFill>
                  <a:srgbClr val="0000FF"/>
                </a:solidFill>
              </a:rPr>
              <a:t>Larger matrices </a:t>
            </a:r>
            <a:r>
              <a:rPr b="1" lang="en" sz="1217" u="sng">
                <a:solidFill>
                  <a:schemeClr val="dk1"/>
                </a:solidFill>
              </a:rPr>
              <a:t>drastically increase execution time.</a:t>
            </a:r>
            <a:endParaRPr b="1" sz="1865" u="sng"/>
          </a:p>
        </p:txBody>
      </p:sp>
      <p:pic>
        <p:nvPicPr>
          <p:cNvPr id="93" name="Google Shape;93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075" y="1442975"/>
            <a:ext cx="4827300" cy="150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8"/>
          <p:cNvSpPr txBox="1"/>
          <p:nvPr>
            <p:ph type="title"/>
          </p:nvPr>
        </p:nvSpPr>
        <p:spPr>
          <a:xfrm>
            <a:off x="265850" y="2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84" name="Google Shape;484;p58"/>
          <p:cNvSpPr txBox="1"/>
          <p:nvPr>
            <p:ph idx="1" type="body"/>
          </p:nvPr>
        </p:nvSpPr>
        <p:spPr>
          <a:xfrm>
            <a:off x="311700" y="825175"/>
            <a:ext cx="85206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 i, j, k = 0, n=100; </a:t>
            </a:r>
            <a:b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 = n / 2; i &lt;= n; i++) {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(j = 2; j &lt;= n; j = j * 2) {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k = k + n / 2; 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???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59"/>
          <p:cNvSpPr txBox="1"/>
          <p:nvPr>
            <p:ph type="title"/>
          </p:nvPr>
        </p:nvSpPr>
        <p:spPr>
          <a:xfrm>
            <a:off x="265850" y="2524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Example13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91" name="Google Shape;491;p59"/>
          <p:cNvSpPr txBox="1"/>
          <p:nvPr>
            <p:ph idx="1" type="body"/>
          </p:nvPr>
        </p:nvSpPr>
        <p:spPr>
          <a:xfrm>
            <a:off x="311700" y="825175"/>
            <a:ext cx="85206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800">
                <a:solidFill>
                  <a:srgbClr val="333399"/>
                </a:solidFill>
              </a:rPr>
              <a:t>Code:</a:t>
            </a:r>
            <a:endParaRPr sz="2800">
              <a:solidFill>
                <a:srgbClr val="333399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int i, j, k = 0, n=100;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for (i = n / 2; i &lt;= n; i++) {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O(n/2)= O(n), loop runs from n/2 to n time, total runs n/2 times</a:t>
            </a:r>
            <a:r>
              <a:rPr b="1"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br>
              <a:rPr b="1"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for (j = 2; j &lt;= n; j = j * 2) {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    k = k + n / 2;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600">
              <a:solidFill>
                <a:srgbClr val="33339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b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9"/>
                </a:solidFill>
                <a:latin typeface="Courier New"/>
                <a:ea typeface="Courier New"/>
                <a:cs typeface="Courier New"/>
                <a:sym typeface="Courier New"/>
              </a:rPr>
              <a:t>Time complexity: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O(1) + O(n)x 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 x </a:t>
            </a:r>
            <a:r>
              <a:rPr b="1" lang="en" sz="15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O(2)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= O(nlog</a:t>
            </a:r>
            <a:r>
              <a:rPr b="1" baseline="-25000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b="1" lang="en" sz="1600">
                <a:solidFill>
                  <a:srgbClr val="990000"/>
                </a:solidFill>
                <a:latin typeface="Courier New"/>
                <a:ea typeface="Courier New"/>
                <a:cs typeface="Courier New"/>
                <a:sym typeface="Courier New"/>
              </a:rPr>
              <a:t>n)</a:t>
            </a:r>
            <a:endParaRPr b="1" sz="1600">
              <a:solidFill>
                <a:srgbClr val="99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2" name="Google Shape;492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60"/>
          <p:cNvSpPr txBox="1"/>
          <p:nvPr>
            <p:ph type="title"/>
          </p:nvPr>
        </p:nvSpPr>
        <p:spPr>
          <a:xfrm>
            <a:off x="265850" y="7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98" name="Google Shape;498;p60"/>
          <p:cNvSpPr txBox="1"/>
          <p:nvPr>
            <p:ph idx="1" type="body"/>
          </p:nvPr>
        </p:nvSpPr>
        <p:spPr>
          <a:xfrm>
            <a:off x="311700" y="543750"/>
            <a:ext cx="8520600" cy="374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Code:</a:t>
            </a:r>
            <a:endParaRPr b="1"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int i, j;      </a:t>
            </a:r>
            <a:b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Assume,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A[] is an array and has n=10 integer elements                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if (condition) {                // Suppose condition is true in some cases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 (i = 0; i &lt; n; i++) {   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a[i] = i + 2;           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else {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 (i = 0; i &lt; n; i++) {       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for (j = 0; j &lt; n; j++) {   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a[i] = a[j] + 1;        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523"/>
              <a:buFont typeface="Arial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b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b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Time complexity: 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???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99" name="Google Shape;499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1"/>
          <p:cNvSpPr txBox="1"/>
          <p:nvPr>
            <p:ph type="title"/>
          </p:nvPr>
        </p:nvSpPr>
        <p:spPr>
          <a:xfrm>
            <a:off x="265850" y="778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Example14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505" name="Google Shape;505;p61"/>
          <p:cNvSpPr txBox="1"/>
          <p:nvPr>
            <p:ph idx="1" type="body"/>
          </p:nvPr>
        </p:nvSpPr>
        <p:spPr>
          <a:xfrm>
            <a:off x="311700" y="543750"/>
            <a:ext cx="8520600" cy="45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b="1"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Code:</a:t>
            </a:r>
            <a:endParaRPr b="1"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int i, j;                       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O(1)</a:t>
            </a:r>
            <a:b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Assume,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A[] is an array and has n=10 integer elements                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if (condition) {                // Suppose condition is true in some cases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 (i = 0; i &lt; n; i++) {   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O(n)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a[i] = i + 2;           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O(1)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else {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for (i = 0; i &lt; n; i++) {       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O(n)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for (j = 0; j &lt; n; j++) {   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O(n)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a[i] = a[j] + 1;        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// O(1)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}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    }</a:t>
            </a:r>
            <a:endParaRPr sz="1300">
              <a:solidFill>
                <a:srgbClr val="333399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SzPts val="523"/>
              <a:buNone/>
            </a:pP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}</a:t>
            </a:r>
            <a:b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lang="en" sz="1300">
                <a:solidFill>
                  <a:srgbClr val="333399"/>
                </a:solidFill>
                <a:latin typeface="Trebuchet MS"/>
                <a:ea typeface="Trebuchet MS"/>
                <a:cs typeface="Trebuchet MS"/>
                <a:sym typeface="Trebuchet MS"/>
              </a:rPr>
              <a:t>Time complexity: </a:t>
            </a: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O(n)xO(1) + O(n)xO(n)xO(1) </a:t>
            </a:r>
            <a:b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= O(n) + O(n²) </a:t>
            </a:r>
            <a:b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r>
              <a:rPr b="1" lang="en" sz="1300">
                <a:solidFill>
                  <a:srgbClr val="990000"/>
                </a:solidFill>
                <a:latin typeface="Trebuchet MS"/>
                <a:ea typeface="Trebuchet MS"/>
                <a:cs typeface="Trebuchet MS"/>
                <a:sym typeface="Trebuchet MS"/>
              </a:rPr>
              <a:t>                        = O(n²)</a:t>
            </a:r>
            <a:endParaRPr b="1" sz="1300">
              <a:solidFill>
                <a:srgbClr val="99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506" name="Google Shape;506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07" name="Google Shape;507;p61"/>
          <p:cNvSpPr txBox="1"/>
          <p:nvPr/>
        </p:nvSpPr>
        <p:spPr>
          <a:xfrm>
            <a:off x="4274675" y="2383825"/>
            <a:ext cx="4557600" cy="155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without considering the array declaration part,</a:t>
            </a:r>
            <a:br>
              <a:rPr lang="en">
                <a:solidFill>
                  <a:schemeClr val="dk1"/>
                </a:solidFill>
              </a:rPr>
            </a:br>
            <a:r>
              <a:rPr lang="en">
                <a:solidFill>
                  <a:schemeClr val="dk1"/>
                </a:solidFill>
              </a:rPr>
              <a:t>Space complexity: O(1) 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[No extra space is used apart from loop variables.]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If </a:t>
            </a:r>
            <a:r>
              <a:rPr lang="en">
                <a:solidFill>
                  <a:schemeClr val="dk1"/>
                </a:solidFill>
              </a:rPr>
              <a:t>C</a:t>
            </a:r>
            <a:r>
              <a:rPr lang="en">
                <a:solidFill>
                  <a:schemeClr val="dk1"/>
                </a:solidFill>
              </a:rPr>
              <a:t>onsidering 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array declaration part,</a:t>
            </a:r>
            <a:b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Space complexity: O(n) 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Practical Use of Asymptotic Complexity</a:t>
            </a:r>
            <a:endParaRPr/>
          </a:p>
        </p:txBody>
      </p:sp>
      <p:sp>
        <p:nvSpPr>
          <p:cNvPr id="513" name="Google Shape;513;p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Ignoring Constants: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Asymptotic complexity ignores </a:t>
            </a:r>
            <a:r>
              <a:rPr b="1" lang="en" sz="1600" u="sng">
                <a:solidFill>
                  <a:schemeClr val="dk1"/>
                </a:solidFill>
              </a:rPr>
              <a:t>constant</a:t>
            </a:r>
            <a:r>
              <a:rPr lang="en" sz="1600">
                <a:solidFill>
                  <a:schemeClr val="dk1"/>
                </a:solidFill>
              </a:rPr>
              <a:t> multipliers and additive factors.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However, constant coefficients of </a:t>
            </a:r>
            <a:r>
              <a:rPr lang="en" sz="1600" u="sng">
                <a:solidFill>
                  <a:schemeClr val="dk1"/>
                </a:solidFill>
              </a:rPr>
              <a:t>different powers of </a:t>
            </a:r>
            <a:r>
              <a:rPr b="1" lang="en" sz="1600" u="sng">
                <a:solidFill>
                  <a:schemeClr val="dk1"/>
                </a:solidFill>
              </a:rPr>
              <a:t>N</a:t>
            </a:r>
            <a:r>
              <a:rPr lang="en" sz="1600" u="sng">
                <a:solidFill>
                  <a:schemeClr val="dk1"/>
                </a:solidFill>
              </a:rPr>
              <a:t> may matter</a:t>
            </a:r>
            <a:r>
              <a:rPr lang="en" sz="1600">
                <a:solidFill>
                  <a:schemeClr val="dk1"/>
                </a:solidFill>
              </a:rPr>
              <a:t> in real-world applications.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Estimating Resource Requirements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Used to estimate the </a:t>
            </a:r>
            <a:r>
              <a:rPr b="1" lang="en" sz="1600" u="sng">
                <a:solidFill>
                  <a:schemeClr val="dk1"/>
                </a:solidFill>
              </a:rPr>
              <a:t>time</a:t>
            </a:r>
            <a:r>
              <a:rPr lang="en" sz="1600" u="sng">
                <a:solidFill>
                  <a:schemeClr val="dk1"/>
                </a:solidFill>
              </a:rPr>
              <a:t> and </a:t>
            </a:r>
            <a:r>
              <a:rPr b="1" lang="en" sz="1600" u="sng">
                <a:solidFill>
                  <a:schemeClr val="dk1"/>
                </a:solidFill>
              </a:rPr>
              <a:t>space</a:t>
            </a:r>
            <a:r>
              <a:rPr lang="en" sz="1600" u="sng">
                <a:solidFill>
                  <a:schemeClr val="dk1"/>
                </a:solidFill>
              </a:rPr>
              <a:t> costs</a:t>
            </a:r>
            <a:r>
              <a:rPr lang="en" sz="1600">
                <a:solidFill>
                  <a:schemeClr val="dk1"/>
                </a:solidFill>
              </a:rPr>
              <a:t> of a program for </a:t>
            </a:r>
            <a:r>
              <a:rPr b="1" lang="en" sz="1600">
                <a:solidFill>
                  <a:schemeClr val="dk1"/>
                </a:solidFill>
              </a:rPr>
              <a:t>large input sizes.</a:t>
            </a:r>
            <a:endParaRPr b="1" sz="1600">
              <a:solidFill>
                <a:schemeClr val="dk1"/>
              </a:solidFill>
            </a:endParaRPr>
          </a:p>
          <a:p>
            <a:pPr indent="-33020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Helps in selecting the </a:t>
            </a:r>
            <a:r>
              <a:rPr b="1" lang="en" sz="1600">
                <a:solidFill>
                  <a:schemeClr val="dk1"/>
                </a:solidFill>
              </a:rPr>
              <a:t>most efficient implementation.</a:t>
            </a:r>
            <a:endParaRPr b="1" sz="1600"/>
          </a:p>
        </p:txBody>
      </p:sp>
      <p:sp>
        <p:nvSpPr>
          <p:cNvPr id="514" name="Google Shape;514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3"/>
          <p:cNvSpPr txBox="1"/>
          <p:nvPr>
            <p:ph type="title"/>
          </p:nvPr>
        </p:nvSpPr>
        <p:spPr>
          <a:xfrm>
            <a:off x="311700" y="261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Practical Use of Asymptotic Complexity</a:t>
            </a:r>
            <a:endParaRPr/>
          </a:p>
        </p:txBody>
      </p:sp>
      <p:sp>
        <p:nvSpPr>
          <p:cNvPr id="520" name="Google Shape;520;p63"/>
          <p:cNvSpPr txBox="1"/>
          <p:nvPr>
            <p:ph idx="1" type="body"/>
          </p:nvPr>
        </p:nvSpPr>
        <p:spPr>
          <a:xfrm>
            <a:off x="-187550" y="780700"/>
            <a:ext cx="9331500" cy="40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Example: Space Complexity Limitation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Two implementations have </a:t>
            </a:r>
            <a:r>
              <a:rPr b="1" lang="en" sz="1500">
                <a:solidFill>
                  <a:schemeClr val="dk1"/>
                </a:solidFill>
              </a:rPr>
              <a:t>C₁ * n log₂n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b="1" lang="en" sz="1500">
                <a:solidFill>
                  <a:schemeClr val="dk1"/>
                </a:solidFill>
              </a:rPr>
              <a:t>C₂ * n log₂n</a:t>
            </a:r>
            <a:r>
              <a:rPr lang="en" sz="1500">
                <a:solidFill>
                  <a:schemeClr val="dk1"/>
                </a:solidFill>
              </a:rPr>
              <a:t>  </a:t>
            </a:r>
            <a:r>
              <a:rPr lang="en" sz="1500" u="sng">
                <a:solidFill>
                  <a:srgbClr val="0000FF"/>
                </a:solidFill>
              </a:rPr>
              <a:t>same time complexity</a:t>
            </a:r>
            <a:r>
              <a:rPr lang="en" sz="1500">
                <a:solidFill>
                  <a:schemeClr val="dk1"/>
                </a:solidFill>
              </a:rPr>
              <a:t> (</a:t>
            </a:r>
            <a:r>
              <a:rPr b="1" lang="en" sz="1500">
                <a:solidFill>
                  <a:srgbClr val="0000FF"/>
                </a:solidFill>
              </a:rPr>
              <a:t>Same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Assume: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b="1" lang="en" sz="1500">
                <a:solidFill>
                  <a:schemeClr val="dk1"/>
                </a:solidFill>
              </a:rPr>
              <a:t>RAM size</a:t>
            </a:r>
            <a:r>
              <a:rPr lang="en" sz="1500">
                <a:solidFill>
                  <a:schemeClr val="dk1"/>
                </a:solidFill>
              </a:rPr>
              <a:t> = 32GB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b="1" lang="en" sz="1500">
                <a:solidFill>
                  <a:schemeClr val="dk1"/>
                </a:solidFill>
              </a:rPr>
              <a:t>Understanding the Input Size:</a:t>
            </a:r>
            <a:endParaRPr b="1" sz="1500">
              <a:solidFill>
                <a:schemeClr val="dk1"/>
              </a:solidFill>
            </a:endParaRPr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maximum input size is </a:t>
            </a:r>
            <a:r>
              <a:rPr b="1" lang="en" sz="1500">
                <a:solidFill>
                  <a:schemeClr val="dk1"/>
                </a:solidFill>
              </a:rPr>
              <a:t>512M = 2²⁹</a:t>
            </a:r>
            <a:r>
              <a:rPr lang="en" sz="1500">
                <a:solidFill>
                  <a:schemeClr val="dk1"/>
                </a:solidFill>
              </a:rPr>
              <a:t> entries.</a:t>
            </a:r>
            <a:endParaRPr sz="1500">
              <a:solidFill>
                <a:schemeClr val="dk1"/>
              </a:solidFill>
            </a:endParaRPr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Each entry is </a:t>
            </a:r>
            <a:r>
              <a:rPr b="1" lang="en" sz="1500">
                <a:solidFill>
                  <a:schemeClr val="dk1"/>
                </a:solidFill>
              </a:rPr>
              <a:t>1 byte</a:t>
            </a:r>
            <a:r>
              <a:rPr lang="en" sz="1500">
                <a:solidFill>
                  <a:schemeClr val="dk1"/>
                </a:solidFill>
              </a:rPr>
              <a:t>, so storing all entries would take </a:t>
            </a:r>
            <a:r>
              <a:rPr b="1" lang="en" sz="1500">
                <a:solidFill>
                  <a:schemeClr val="dk1"/>
                </a:solidFill>
              </a:rPr>
              <a:t>2²⁹ bytes (≈ 512MB)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b="1" lang="en" sz="1500">
                <a:solidFill>
                  <a:schemeClr val="dk1"/>
                </a:solidFill>
              </a:rPr>
              <a:t>Computing Memory Requirement for Processing:</a:t>
            </a:r>
            <a:endParaRPr b="1" sz="1500">
              <a:solidFill>
                <a:schemeClr val="dk1"/>
              </a:solidFill>
            </a:endParaRPr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The time complexity given is </a:t>
            </a:r>
            <a:r>
              <a:rPr b="1" lang="en" sz="1500">
                <a:solidFill>
                  <a:schemeClr val="dk1"/>
                </a:solidFill>
              </a:rPr>
              <a:t>n log₂n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For </a:t>
            </a:r>
            <a:r>
              <a:rPr b="1" lang="en" sz="1500">
                <a:solidFill>
                  <a:schemeClr val="dk1"/>
                </a:solidFill>
              </a:rPr>
              <a:t>n = 2²⁹</a:t>
            </a:r>
            <a:r>
              <a:rPr lang="en" sz="1500">
                <a:solidFill>
                  <a:schemeClr val="dk1"/>
                </a:solidFill>
              </a:rPr>
              <a:t>, we compute: n</a:t>
            </a:r>
            <a:r>
              <a:rPr b="1" lang="en" sz="1500">
                <a:solidFill>
                  <a:srgbClr val="0000FF"/>
                </a:solidFill>
              </a:rPr>
              <a:t>log⁡</a:t>
            </a:r>
            <a:r>
              <a:rPr b="1" baseline="-25000" lang="en" sz="1500">
                <a:solidFill>
                  <a:srgbClr val="0000FF"/>
                </a:solidFill>
              </a:rPr>
              <a:t>2</a:t>
            </a:r>
            <a:r>
              <a:rPr b="1" lang="en" sz="1500">
                <a:solidFill>
                  <a:srgbClr val="0000FF"/>
                </a:solidFill>
              </a:rPr>
              <a:t>n</a:t>
            </a:r>
            <a:r>
              <a:rPr lang="en" sz="1500">
                <a:solidFill>
                  <a:schemeClr val="dk1"/>
                </a:solidFill>
              </a:rPr>
              <a:t>=  (2^29)×(</a:t>
            </a:r>
            <a:r>
              <a:rPr b="1" lang="en" sz="1500">
                <a:solidFill>
                  <a:srgbClr val="0000FF"/>
                </a:solidFill>
              </a:rPr>
              <a:t>30)</a:t>
            </a:r>
            <a:endParaRPr b="1" sz="1500">
              <a:solidFill>
                <a:srgbClr val="0000FF"/>
              </a:solidFill>
            </a:endParaRPr>
          </a:p>
          <a:p>
            <a:pPr indent="-323850" lvl="4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Here, </a:t>
            </a:r>
            <a:r>
              <a:rPr b="1" lang="en" sz="1500">
                <a:solidFill>
                  <a:schemeClr val="dk1"/>
                </a:solidFill>
              </a:rPr>
              <a:t>log₂(2²⁹) = 29</a:t>
            </a:r>
            <a:r>
              <a:rPr lang="en" sz="1500">
                <a:solidFill>
                  <a:schemeClr val="dk1"/>
                </a:solidFill>
              </a:rPr>
              <a:t>, so we assume an additional small factor (≈ 30) for overhead.</a:t>
            </a:r>
            <a:endParaRPr sz="1500">
              <a:solidFill>
                <a:schemeClr val="dk1"/>
              </a:solidFill>
            </a:endParaRPr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Approximate: 2²⁹</a:t>
            </a:r>
            <a:r>
              <a:rPr lang="en" sz="1500">
                <a:solidFill>
                  <a:schemeClr val="dk1"/>
                </a:solidFill>
              </a:rPr>
              <a:t>×30  ≈ </a:t>
            </a:r>
            <a:r>
              <a:rPr b="1" lang="en" sz="1500">
                <a:solidFill>
                  <a:schemeClr val="dk1"/>
                </a:solidFill>
              </a:rPr>
              <a:t>2²⁹</a:t>
            </a:r>
            <a:r>
              <a:rPr lang="en" sz="1500">
                <a:solidFill>
                  <a:schemeClr val="dk1"/>
                </a:solidFill>
              </a:rPr>
              <a:t>×2x15  ≈  </a:t>
            </a:r>
            <a:r>
              <a:rPr b="1" lang="en" sz="1500">
                <a:solidFill>
                  <a:schemeClr val="dk1"/>
                </a:solidFill>
              </a:rPr>
              <a:t>2</a:t>
            </a:r>
            <a:r>
              <a:rPr b="1" baseline="30000" lang="en" sz="1500">
                <a:solidFill>
                  <a:schemeClr val="dk1"/>
                </a:solidFill>
              </a:rPr>
              <a:t>30</a:t>
            </a:r>
            <a:r>
              <a:rPr lang="en" sz="1500">
                <a:solidFill>
                  <a:schemeClr val="dk1"/>
                </a:solidFill>
              </a:rPr>
              <a:t>×15</a:t>
            </a:r>
            <a:endParaRPr sz="1500">
              <a:solidFill>
                <a:schemeClr val="dk1"/>
              </a:solidFill>
            </a:endParaRPr>
          </a:p>
          <a:p>
            <a:pPr indent="-32385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Since </a:t>
            </a:r>
            <a:r>
              <a:rPr b="1" lang="en" sz="1500">
                <a:solidFill>
                  <a:schemeClr val="dk1"/>
                </a:solidFill>
              </a:rPr>
              <a:t>2</a:t>
            </a:r>
            <a:r>
              <a:rPr b="1" baseline="30000" lang="en" sz="1500">
                <a:solidFill>
                  <a:schemeClr val="dk1"/>
                </a:solidFill>
              </a:rPr>
              <a:t>30</a:t>
            </a:r>
            <a:r>
              <a:rPr lang="en" sz="1500">
                <a:solidFill>
                  <a:schemeClr val="dk1"/>
                </a:solidFill>
              </a:rPr>
              <a:t> bytes = 1GB, Memory requirement is 15GB</a:t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21" name="Google Shape;521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64"/>
          <p:cNvSpPr txBox="1"/>
          <p:nvPr>
            <p:ph type="title"/>
          </p:nvPr>
        </p:nvSpPr>
        <p:spPr>
          <a:xfrm>
            <a:off x="311700" y="261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Practical Use of Asymptotic Complexity</a:t>
            </a:r>
            <a:endParaRPr/>
          </a:p>
        </p:txBody>
      </p:sp>
      <p:sp>
        <p:nvSpPr>
          <p:cNvPr id="527" name="Google Shape;527;p64"/>
          <p:cNvSpPr txBox="1"/>
          <p:nvPr>
            <p:ph idx="1" type="body"/>
          </p:nvPr>
        </p:nvSpPr>
        <p:spPr>
          <a:xfrm>
            <a:off x="0" y="907700"/>
            <a:ext cx="894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</a:rPr>
              <a:t>Example: Space Complexity Limitation</a:t>
            </a:r>
            <a:endParaRPr b="1"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Two implementations have </a:t>
            </a:r>
            <a:r>
              <a:rPr b="1" lang="en" sz="1500">
                <a:solidFill>
                  <a:srgbClr val="0000FF"/>
                </a:solidFill>
              </a:rPr>
              <a:t>C₁ * n log₂n</a:t>
            </a:r>
            <a:r>
              <a:rPr lang="en" sz="1500">
                <a:solidFill>
                  <a:srgbClr val="0000FF"/>
                </a:solidFill>
              </a:rPr>
              <a:t> and </a:t>
            </a:r>
            <a:r>
              <a:rPr b="1" lang="en" sz="1500">
                <a:solidFill>
                  <a:srgbClr val="0000FF"/>
                </a:solidFill>
              </a:rPr>
              <a:t>C₂ * n log₂n</a:t>
            </a:r>
            <a:r>
              <a:rPr lang="en" sz="1500">
                <a:solidFill>
                  <a:srgbClr val="0000FF"/>
                </a:solidFill>
              </a:rPr>
              <a:t> </a:t>
            </a:r>
            <a:r>
              <a:rPr lang="en" sz="1500">
                <a:solidFill>
                  <a:schemeClr val="dk1"/>
                </a:solidFill>
              </a:rPr>
              <a:t>time complexity (</a:t>
            </a:r>
            <a:r>
              <a:rPr b="1" lang="en" sz="1500">
                <a:solidFill>
                  <a:srgbClr val="0000FF"/>
                </a:solidFill>
              </a:rPr>
              <a:t>Same</a:t>
            </a:r>
            <a:r>
              <a:rPr lang="en" sz="1500">
                <a:solidFill>
                  <a:schemeClr val="dk1"/>
                </a:solidFill>
              </a:rPr>
              <a:t>).</a:t>
            </a:r>
            <a:endParaRPr sz="1500">
              <a:solidFill>
                <a:schemeClr val="dk1"/>
              </a:solidFill>
            </a:endParaRPr>
          </a:p>
          <a:p>
            <a:pPr indent="-3238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Assume: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b="1" lang="en" sz="1500">
                <a:solidFill>
                  <a:schemeClr val="dk1"/>
                </a:solidFill>
              </a:rPr>
              <a:t>RAM size</a:t>
            </a:r>
            <a:r>
              <a:rPr lang="en" sz="1500">
                <a:solidFill>
                  <a:schemeClr val="dk1"/>
                </a:solidFill>
              </a:rPr>
              <a:t> = 32GB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b="1" lang="en" sz="1500">
                <a:solidFill>
                  <a:schemeClr val="dk1"/>
                </a:solidFill>
              </a:rPr>
              <a:t>Max input size</a:t>
            </a:r>
            <a:r>
              <a:rPr lang="en" sz="1500">
                <a:solidFill>
                  <a:schemeClr val="dk1"/>
                </a:solidFill>
              </a:rPr>
              <a:t> = 512M (≈ </a:t>
            </a:r>
            <a:r>
              <a:rPr b="1" lang="en" sz="1500">
                <a:solidFill>
                  <a:schemeClr val="dk1"/>
                </a:solidFill>
              </a:rPr>
              <a:t>2²⁹</a:t>
            </a:r>
            <a:r>
              <a:rPr lang="en" sz="1500">
                <a:solidFill>
                  <a:schemeClr val="dk1"/>
                </a:solidFill>
              </a:rPr>
              <a:t>) entries of 1 byte each</a:t>
            </a: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b="1" lang="en" sz="1500">
                <a:solidFill>
                  <a:schemeClr val="dk1"/>
                </a:solidFill>
              </a:rPr>
              <a:t>n log₂n</a:t>
            </a:r>
            <a:r>
              <a:rPr lang="en" sz="1500">
                <a:solidFill>
                  <a:schemeClr val="dk1"/>
                </a:solidFill>
              </a:rPr>
              <a:t> = </a:t>
            </a:r>
            <a:r>
              <a:rPr b="1" lang="en" sz="1500">
                <a:solidFill>
                  <a:schemeClr val="dk1"/>
                </a:solidFill>
              </a:rPr>
              <a:t>2²⁹ * 30</a:t>
            </a:r>
            <a:r>
              <a:rPr lang="en" sz="1500">
                <a:solidFill>
                  <a:schemeClr val="dk1"/>
                </a:solidFill>
              </a:rPr>
              <a:t> ≈ 15GB [Memory requirement]</a:t>
            </a:r>
            <a:br>
              <a:rPr lang="en" sz="1500">
                <a:solidFill>
                  <a:schemeClr val="dk1"/>
                </a:solidFill>
              </a:rPr>
            </a:br>
            <a:endParaRPr sz="1500">
              <a:solidFill>
                <a:schemeClr val="dk1"/>
              </a:solidFill>
            </a:endParaRPr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b="1" lang="en" sz="1500">
                <a:solidFill>
                  <a:schemeClr val="dk1"/>
                </a:solidFill>
              </a:rPr>
              <a:t>Impact of Constants (C₁ and C₂):</a:t>
            </a:r>
            <a:endParaRPr b="1" sz="1500">
              <a:solidFill>
                <a:schemeClr val="dk1"/>
              </a:solidFill>
            </a:endParaRPr>
          </a:p>
          <a:p>
            <a:pPr indent="-3238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If </a:t>
            </a:r>
            <a:r>
              <a:rPr b="1" lang="en" sz="1500">
                <a:solidFill>
                  <a:schemeClr val="dk1"/>
                </a:solidFill>
              </a:rPr>
              <a:t>C₁ = 2</a:t>
            </a:r>
            <a:r>
              <a:rPr lang="en" sz="1500">
                <a:solidFill>
                  <a:schemeClr val="dk1"/>
                </a:solidFill>
              </a:rPr>
              <a:t>, the required space is = 2×15 GB=</a:t>
            </a:r>
            <a:r>
              <a:rPr b="1" lang="en" sz="1500">
                <a:solidFill>
                  <a:schemeClr val="dk1"/>
                </a:solidFill>
              </a:rPr>
              <a:t>30 GB </a:t>
            </a:r>
            <a:endParaRPr b="1" sz="1500">
              <a:solidFill>
                <a:schemeClr val="dk1"/>
              </a:solidFill>
            </a:endParaRPr>
          </a:p>
          <a:p>
            <a:pPr indent="-323850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This </a:t>
            </a:r>
            <a:r>
              <a:rPr b="1" lang="en" sz="1500">
                <a:solidFill>
                  <a:schemeClr val="dk1"/>
                </a:solidFill>
              </a:rPr>
              <a:t>fits within</a:t>
            </a:r>
            <a:r>
              <a:rPr lang="en" sz="1500">
                <a:solidFill>
                  <a:schemeClr val="dk1"/>
                </a:solidFill>
              </a:rPr>
              <a:t> the available 32GB RAM</a:t>
            </a:r>
            <a:endParaRPr sz="1500">
              <a:solidFill>
                <a:schemeClr val="dk1"/>
              </a:solidFill>
            </a:endParaRPr>
          </a:p>
          <a:p>
            <a:pPr indent="-323850" lvl="0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</a:rPr>
              <a:t>If </a:t>
            </a:r>
            <a:r>
              <a:rPr b="1" lang="en" sz="1500">
                <a:solidFill>
                  <a:schemeClr val="dk1"/>
                </a:solidFill>
              </a:rPr>
              <a:t>C₂ = 3</a:t>
            </a:r>
            <a:r>
              <a:rPr lang="en" sz="1500">
                <a:solidFill>
                  <a:schemeClr val="dk1"/>
                </a:solidFill>
              </a:rPr>
              <a:t>, the required space is = 3×15GB=</a:t>
            </a:r>
            <a:r>
              <a:rPr b="1" lang="en" sz="1500">
                <a:solidFill>
                  <a:schemeClr val="dk1"/>
                </a:solidFill>
              </a:rPr>
              <a:t>45 GB</a:t>
            </a:r>
            <a:endParaRPr b="1" sz="1500">
              <a:solidFill>
                <a:schemeClr val="dk1"/>
              </a:solidFill>
            </a:endParaRPr>
          </a:p>
          <a:p>
            <a:pPr indent="-323850" lvl="1" marL="2286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lang="en" sz="1500">
                <a:solidFill>
                  <a:schemeClr val="dk1"/>
                </a:solidFill>
              </a:rPr>
              <a:t>This </a:t>
            </a:r>
            <a:r>
              <a:rPr b="1" lang="en" sz="1500">
                <a:solidFill>
                  <a:schemeClr val="dk1"/>
                </a:solidFill>
              </a:rPr>
              <a:t>exceeds</a:t>
            </a:r>
            <a:r>
              <a:rPr lang="en" sz="1500">
                <a:solidFill>
                  <a:schemeClr val="dk1"/>
                </a:solidFill>
              </a:rPr>
              <a:t> the available 32GB RAM, making execution </a:t>
            </a:r>
            <a:r>
              <a:rPr b="1" lang="en" sz="1500">
                <a:solidFill>
                  <a:schemeClr val="dk1"/>
                </a:solidFill>
              </a:rPr>
              <a:t>impossible</a:t>
            </a:r>
            <a:br>
              <a:rPr b="1" lang="en" sz="1500">
                <a:solidFill>
                  <a:schemeClr val="dk1"/>
                </a:solidFill>
              </a:rPr>
            </a:br>
            <a:br>
              <a:rPr b="1" lang="en" sz="1500">
                <a:solidFill>
                  <a:schemeClr val="dk1"/>
                </a:solidFill>
              </a:rPr>
            </a:br>
            <a:r>
              <a:rPr b="1" lang="en" sz="1500">
                <a:solidFill>
                  <a:srgbClr val="0000FF"/>
                </a:solidFill>
              </a:rPr>
              <a:t>First implementation is the only viable option.</a:t>
            </a:r>
            <a:endParaRPr b="1" sz="1500">
              <a:solidFill>
                <a:srgbClr val="0000FF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SzPts val="1800"/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528" name="Google Shape;528;p6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5"/>
          <p:cNvSpPr txBox="1"/>
          <p:nvPr>
            <p:ph type="title"/>
          </p:nvPr>
        </p:nvSpPr>
        <p:spPr>
          <a:xfrm>
            <a:off x="311700" y="2616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Practical Use of Asymptotic Complexity</a:t>
            </a:r>
            <a:endParaRPr/>
          </a:p>
        </p:txBody>
      </p:sp>
      <p:sp>
        <p:nvSpPr>
          <p:cNvPr id="534" name="Google Shape;534;p65"/>
          <p:cNvSpPr txBox="1"/>
          <p:nvPr>
            <p:ph idx="1" type="body"/>
          </p:nvPr>
        </p:nvSpPr>
        <p:spPr>
          <a:xfrm>
            <a:off x="0" y="666600"/>
            <a:ext cx="8949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Time vs. Space Tradeoff</a:t>
            </a:r>
            <a:br>
              <a:rPr b="1" lang="en" sz="1600">
                <a:solidFill>
                  <a:schemeClr val="dk1"/>
                </a:solidFill>
              </a:rPr>
            </a:b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Optimization dilemma:</a:t>
            </a: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 u="sng">
                <a:solidFill>
                  <a:schemeClr val="dk1"/>
                </a:solidFill>
              </a:rPr>
              <a:t>Faster execution</a:t>
            </a:r>
            <a:r>
              <a:rPr lang="en" sz="1600">
                <a:solidFill>
                  <a:schemeClr val="dk1"/>
                </a:solidFill>
              </a:rPr>
              <a:t> often requires </a:t>
            </a:r>
            <a:r>
              <a:rPr lang="en" sz="1600" u="sng">
                <a:solidFill>
                  <a:schemeClr val="dk1"/>
                </a:solidFill>
              </a:rPr>
              <a:t>more space</a:t>
            </a:r>
            <a:r>
              <a:rPr lang="en" sz="1600">
                <a:solidFill>
                  <a:schemeClr val="dk1"/>
                </a:solidFill>
              </a:rPr>
              <a:t>, and vice versa.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 u="sng">
                <a:solidFill>
                  <a:schemeClr val="dk1"/>
                </a:solidFill>
              </a:rPr>
              <a:t>Faster execution</a:t>
            </a:r>
            <a:r>
              <a:rPr lang="en" sz="1600">
                <a:solidFill>
                  <a:schemeClr val="dk1"/>
                </a:solidFill>
              </a:rPr>
              <a:t> often requires </a:t>
            </a:r>
            <a:r>
              <a:rPr lang="en" sz="1600" u="sng">
                <a:solidFill>
                  <a:schemeClr val="dk1"/>
                </a:solidFill>
              </a:rPr>
              <a:t>more memory</a:t>
            </a:r>
            <a:r>
              <a:rPr lang="en" sz="1600">
                <a:solidFill>
                  <a:schemeClr val="dk1"/>
                </a:solidFill>
              </a:rPr>
              <a:t> due to </a:t>
            </a:r>
            <a:r>
              <a:rPr lang="en" sz="1600" u="sng">
                <a:solidFill>
                  <a:schemeClr val="dk1"/>
                </a:solidFill>
              </a:rPr>
              <a:t>additional data storage or complex operations. </a:t>
            </a:r>
            <a:endParaRPr sz="1600" u="sng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 sz="1600" u="sng">
                <a:solidFill>
                  <a:schemeClr val="dk1"/>
                </a:solidFill>
              </a:rPr>
              <a:t>Reducing memory usage</a:t>
            </a:r>
            <a:r>
              <a:rPr lang="en" sz="1600">
                <a:solidFill>
                  <a:schemeClr val="dk1"/>
                </a:solidFill>
              </a:rPr>
              <a:t> can slow down execution due to </a:t>
            </a:r>
            <a:r>
              <a:rPr lang="en" sz="1600" u="sng">
                <a:solidFill>
                  <a:schemeClr val="dk1"/>
                </a:solidFill>
              </a:rPr>
              <a:t>less efficient algorithms</a:t>
            </a:r>
            <a:r>
              <a:rPr lang="en" sz="1600">
                <a:solidFill>
                  <a:schemeClr val="dk1"/>
                </a:solidFill>
              </a:rPr>
              <a:t> or </a:t>
            </a:r>
            <a:r>
              <a:rPr lang="en" sz="1600" u="sng">
                <a:solidFill>
                  <a:schemeClr val="dk1"/>
                </a:solidFill>
              </a:rPr>
              <a:t>extra resource management steps.</a:t>
            </a:r>
            <a:br>
              <a:rPr lang="en" sz="1600" u="sng">
                <a:solidFill>
                  <a:schemeClr val="dk1"/>
                </a:solidFill>
              </a:rPr>
            </a:br>
            <a:endParaRPr sz="1600" u="sng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Real-world impact:</a:t>
            </a:r>
            <a:r>
              <a:rPr lang="en" sz="1600">
                <a:solidFill>
                  <a:schemeClr val="dk1"/>
                </a:solidFill>
              </a:rPr>
              <a:t> Some problems require balancing time and space efficiency </a:t>
            </a:r>
            <a:r>
              <a:rPr b="1" lang="en" sz="1600">
                <a:solidFill>
                  <a:srgbClr val="0000FF"/>
                </a:solidFill>
              </a:rPr>
              <a:t>based on </a:t>
            </a:r>
            <a:r>
              <a:rPr b="1" lang="en" sz="1600" u="sng">
                <a:solidFill>
                  <a:srgbClr val="0000FF"/>
                </a:solidFill>
              </a:rPr>
              <a:t>constraints.</a:t>
            </a:r>
            <a:endParaRPr b="1" sz="1600" u="sng">
              <a:solidFill>
                <a:srgbClr val="0000FF"/>
              </a:solidFill>
            </a:endParaRPr>
          </a:p>
        </p:txBody>
      </p:sp>
      <p:sp>
        <p:nvSpPr>
          <p:cNvPr id="535" name="Google Shape;535;p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6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1" name="Google Shape;541;p66"/>
          <p:cNvSpPr txBox="1"/>
          <p:nvPr/>
        </p:nvSpPr>
        <p:spPr>
          <a:xfrm>
            <a:off x="3701251" y="1914525"/>
            <a:ext cx="16161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Arial"/>
              <a:buNone/>
            </a:pPr>
            <a:r>
              <a:rPr b="0" i="0" lang="en" sz="245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The End</a:t>
            </a:r>
            <a:endParaRPr b="0" i="0" sz="2450" u="none" cap="none" strike="noStrike">
              <a:solidFill>
                <a:srgbClr val="334669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Example – Memory Consumption Issue</a:t>
            </a:r>
            <a:endParaRPr/>
          </a:p>
        </p:txBody>
      </p:sp>
      <p:sp>
        <p:nvSpPr>
          <p:cNvPr id="100" name="Google Shape;100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Memory efficiency is crucial</a:t>
            </a:r>
            <a:r>
              <a:rPr lang="en" sz="1400">
                <a:solidFill>
                  <a:schemeClr val="dk1"/>
                </a:solidFill>
              </a:rPr>
              <a:t> to avoid excessive resource usage.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For example: </a:t>
            </a:r>
            <a:endParaRPr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Bangladesh NID database has </a:t>
            </a:r>
            <a:r>
              <a:rPr b="1" lang="en">
                <a:solidFill>
                  <a:schemeClr val="dk1"/>
                </a:solidFill>
              </a:rPr>
              <a:t>50 million entries</a:t>
            </a:r>
            <a:r>
              <a:rPr lang="en">
                <a:solidFill>
                  <a:schemeClr val="dk1"/>
                </a:solidFill>
              </a:rPr>
              <a:t> (~5×10^7).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Each name: 20 characters </a:t>
            </a:r>
            <a:endParaRPr b="1"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b="1" lang="en">
                <a:solidFill>
                  <a:schemeClr val="dk1"/>
                </a:solidFill>
              </a:rPr>
              <a:t>So, </a:t>
            </a:r>
            <a:r>
              <a:rPr lang="en">
                <a:solidFill>
                  <a:schemeClr val="dk1"/>
                </a:solidFill>
              </a:rPr>
              <a:t>for 50M entries of names</a:t>
            </a:r>
            <a:r>
              <a:rPr b="1" lang="en">
                <a:solidFill>
                  <a:schemeClr val="dk1"/>
                </a:solidFill>
              </a:rPr>
              <a:t>→ 100 MB total</a:t>
            </a:r>
            <a:r>
              <a:rPr lang="en">
                <a:solidFill>
                  <a:schemeClr val="dk1"/>
                </a:solidFill>
              </a:rPr>
              <a:t> ((5 X 10^7) X 20=10^9 bytes).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</a:rPr>
              <a:t>If additional data is stored</a:t>
            </a:r>
            <a:r>
              <a:rPr lang="en">
                <a:solidFill>
                  <a:schemeClr val="dk1"/>
                </a:solidFill>
              </a:rPr>
              <a:t>, memory usage can </a:t>
            </a:r>
            <a:r>
              <a:rPr lang="en" u="sng">
                <a:solidFill>
                  <a:schemeClr val="dk1"/>
                </a:solidFill>
              </a:rPr>
              <a:t>exceed </a:t>
            </a:r>
            <a:r>
              <a:rPr b="1" lang="en" u="sng">
                <a:solidFill>
                  <a:schemeClr val="dk1"/>
                </a:solidFill>
              </a:rPr>
              <a:t>1 GB</a:t>
            </a:r>
            <a:r>
              <a:rPr lang="en" u="sng">
                <a:solidFill>
                  <a:schemeClr val="dk1"/>
                </a:solidFill>
              </a:rPr>
              <a:t>.</a:t>
            </a:r>
            <a:br>
              <a:rPr lang="en" u="sng">
                <a:solidFill>
                  <a:schemeClr val="dk1"/>
                </a:solidFill>
              </a:rPr>
            </a:br>
            <a:endParaRPr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</a:rPr>
              <a:t>         </a:t>
            </a:r>
            <a:r>
              <a:rPr b="1" lang="en" sz="1400">
                <a:solidFill>
                  <a:schemeClr val="dk1"/>
                </a:solidFill>
              </a:rPr>
              <a:t>Problem: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chemeClr val="dk1"/>
                </a:solidFill>
              </a:rPr>
              <a:t>A simple program that loads the </a:t>
            </a:r>
            <a:r>
              <a:rPr lang="en" sz="1400" u="sng">
                <a:solidFill>
                  <a:schemeClr val="dk1"/>
                </a:solidFill>
              </a:rPr>
              <a:t>entire file into memory </a:t>
            </a:r>
            <a:r>
              <a:rPr lang="en" sz="1400">
                <a:solidFill>
                  <a:schemeClr val="dk1"/>
                </a:solidFill>
              </a:rPr>
              <a:t>uses at </a:t>
            </a:r>
            <a:r>
              <a:rPr lang="en" sz="1400" u="sng">
                <a:solidFill>
                  <a:schemeClr val="dk1"/>
                </a:solidFill>
              </a:rPr>
              <a:t>least 100 MB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n">
                <a:solidFill>
                  <a:schemeClr val="dk1"/>
                </a:solidFill>
              </a:rPr>
              <a:t>M</a:t>
            </a:r>
            <a:r>
              <a:rPr lang="en" sz="1400">
                <a:solidFill>
                  <a:schemeClr val="dk1"/>
                </a:solidFill>
              </a:rPr>
              <a:t>ay </a:t>
            </a:r>
            <a:r>
              <a:rPr b="1" lang="en" sz="1400">
                <a:solidFill>
                  <a:schemeClr val="dk1"/>
                </a:solidFill>
              </a:rPr>
              <a:t>exceed 1 GB</a:t>
            </a:r>
            <a:r>
              <a:rPr lang="en" sz="1400">
                <a:solidFill>
                  <a:schemeClr val="dk1"/>
                </a:solidFill>
              </a:rPr>
              <a:t> if </a:t>
            </a:r>
            <a:r>
              <a:rPr lang="en" sz="1400" u="sng">
                <a:solidFill>
                  <a:schemeClr val="dk1"/>
                </a:solidFill>
              </a:rPr>
              <a:t>additional data is included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 u="sng">
                <a:solidFill>
                  <a:schemeClr val="dk1"/>
                </a:solidFill>
              </a:rPr>
            </a:br>
            <a:endParaRPr sz="1400" u="sng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 sz="1400">
                <a:solidFill>
                  <a:schemeClr val="dk1"/>
                </a:solidFill>
              </a:rPr>
              <a:t>Concern:</a:t>
            </a:r>
            <a:r>
              <a:rPr lang="en" sz="1400">
                <a:solidFill>
                  <a:schemeClr val="dk1"/>
                </a:solidFill>
              </a:rPr>
              <a:t> Personal computers have </a:t>
            </a:r>
            <a:r>
              <a:rPr b="1" lang="en" sz="1400">
                <a:solidFill>
                  <a:schemeClr val="dk1"/>
                </a:solidFill>
              </a:rPr>
              <a:t>8-16 GB RAM</a:t>
            </a:r>
            <a:endParaRPr b="1" sz="1400">
              <a:solidFill>
                <a:schemeClr val="dk1"/>
              </a:solidFill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</a:rPr>
              <a:t>A</a:t>
            </a:r>
            <a:r>
              <a:rPr lang="en" sz="1400">
                <a:solidFill>
                  <a:schemeClr val="dk1"/>
                </a:solidFill>
              </a:rPr>
              <a:t> single</a:t>
            </a:r>
            <a:r>
              <a:rPr b="1" lang="en" sz="1400">
                <a:solidFill>
                  <a:schemeClr val="dk1"/>
                </a:solidFill>
              </a:rPr>
              <a:t> inefficient program</a:t>
            </a:r>
            <a:r>
              <a:rPr lang="en" sz="1400">
                <a:solidFill>
                  <a:schemeClr val="dk1"/>
                </a:solidFill>
              </a:rPr>
              <a:t> can </a:t>
            </a:r>
            <a:r>
              <a:rPr b="1" lang="en" sz="1400">
                <a:solidFill>
                  <a:schemeClr val="dk1"/>
                </a:solidFill>
              </a:rPr>
              <a:t>severely impact performance</a:t>
            </a:r>
            <a:r>
              <a:rPr lang="en" sz="1400">
                <a:solidFill>
                  <a:schemeClr val="dk1"/>
                </a:solidFill>
              </a:rPr>
              <a:t>.</a:t>
            </a:r>
            <a:endParaRPr sz="1600"/>
          </a:p>
        </p:txBody>
      </p:sp>
      <p:sp>
        <p:nvSpPr>
          <p:cNvPr id="101" name="Google Shape;10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Understanding Time &amp; Space Complexity</a:t>
            </a:r>
            <a:endParaRPr/>
          </a:p>
        </p:txBody>
      </p:sp>
      <p:sp>
        <p:nvSpPr>
          <p:cNvPr id="107" name="Google Shape;10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rgbClr val="0000FF"/>
                </a:solidFill>
              </a:rPr>
              <a:t>CPU time</a:t>
            </a:r>
            <a:r>
              <a:rPr b="1" lang="en" sz="1600">
                <a:solidFill>
                  <a:schemeClr val="dk1"/>
                </a:solidFill>
              </a:rPr>
              <a:t> and </a:t>
            </a:r>
            <a:r>
              <a:rPr b="1" lang="en" sz="1600">
                <a:solidFill>
                  <a:srgbClr val="0000FF"/>
                </a:solidFill>
              </a:rPr>
              <a:t>memory space</a:t>
            </a:r>
            <a:r>
              <a:rPr lang="en" sz="1600">
                <a:solidFill>
                  <a:schemeClr val="dk1"/>
                </a:solidFill>
              </a:rPr>
              <a:t> are </a:t>
            </a:r>
            <a:r>
              <a:rPr b="1" lang="en" sz="1600">
                <a:solidFill>
                  <a:schemeClr val="dk1"/>
                </a:solidFill>
              </a:rPr>
              <a:t>scarce resources</a:t>
            </a:r>
            <a:r>
              <a:rPr lang="en" sz="1600">
                <a:solidFill>
                  <a:schemeClr val="dk1"/>
                </a:solidFill>
              </a:rPr>
              <a:t> that must be used efficiently.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Two key measures of efficiency:</a:t>
            </a:r>
            <a:endParaRPr b="1"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Time Complexity</a:t>
            </a:r>
            <a:r>
              <a:rPr lang="en" sz="1600">
                <a:solidFill>
                  <a:schemeClr val="dk1"/>
                </a:solidFill>
              </a:rPr>
              <a:t> → How </a:t>
            </a:r>
            <a:r>
              <a:rPr lang="en" sz="1600" u="sng">
                <a:solidFill>
                  <a:schemeClr val="dk1"/>
                </a:solidFill>
              </a:rPr>
              <a:t>execution </a:t>
            </a:r>
            <a:r>
              <a:rPr lang="en" sz="1600" u="sng">
                <a:solidFill>
                  <a:srgbClr val="0000FF"/>
                </a:solidFill>
              </a:rPr>
              <a:t>time grows</a:t>
            </a:r>
            <a:r>
              <a:rPr lang="en" sz="1600">
                <a:solidFill>
                  <a:schemeClr val="dk1"/>
                </a:solidFill>
              </a:rPr>
              <a:t> with </a:t>
            </a:r>
            <a:r>
              <a:rPr lang="en" sz="1600" u="sng">
                <a:solidFill>
                  <a:schemeClr val="dk1"/>
                </a:solidFill>
              </a:rPr>
              <a:t>input size.</a:t>
            </a:r>
            <a:endParaRPr sz="1600" u="sng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Space Complexity</a:t>
            </a:r>
            <a:r>
              <a:rPr lang="en" sz="1600">
                <a:solidFill>
                  <a:schemeClr val="dk1"/>
                </a:solidFill>
              </a:rPr>
              <a:t> → How much </a:t>
            </a:r>
            <a:r>
              <a:rPr lang="en" sz="1600" u="sng">
                <a:solidFill>
                  <a:schemeClr val="dk1"/>
                </a:solidFill>
              </a:rPr>
              <a:t>memory</a:t>
            </a:r>
            <a:r>
              <a:rPr lang="en" sz="1600">
                <a:solidFill>
                  <a:schemeClr val="dk1"/>
                </a:solidFill>
              </a:rPr>
              <a:t> the </a:t>
            </a:r>
            <a:r>
              <a:rPr lang="en" sz="1600" u="sng">
                <a:solidFill>
                  <a:schemeClr val="dk1"/>
                </a:solidFill>
              </a:rPr>
              <a:t>program consumes.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Performance varies based on input, but we focus on the </a:t>
            </a:r>
            <a:r>
              <a:rPr b="1" lang="en" sz="1600">
                <a:solidFill>
                  <a:schemeClr val="dk1"/>
                </a:solidFill>
              </a:rPr>
              <a:t>worst-case scenario</a:t>
            </a:r>
            <a:r>
              <a:rPr lang="en" sz="1600">
                <a:solidFill>
                  <a:schemeClr val="dk1"/>
                </a:solidFill>
              </a:rPr>
              <a:t>: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600"/>
              <a:buChar char="○"/>
            </a:pPr>
            <a:r>
              <a:rPr b="1" lang="en" sz="1600">
                <a:solidFill>
                  <a:srgbClr val="0000FF"/>
                </a:solidFill>
              </a:rPr>
              <a:t>Worst-case complexity</a:t>
            </a:r>
            <a:r>
              <a:rPr lang="en" sz="1600">
                <a:solidFill>
                  <a:srgbClr val="0000FF"/>
                </a:solidFill>
              </a:rPr>
              <a:t> determines </a:t>
            </a:r>
            <a:br>
              <a:rPr lang="en" sz="1600">
                <a:solidFill>
                  <a:srgbClr val="0000FF"/>
                </a:solidFill>
              </a:rPr>
            </a:br>
            <a:r>
              <a:rPr lang="en" sz="1600">
                <a:solidFill>
                  <a:srgbClr val="0000FF"/>
                </a:solidFill>
              </a:rPr>
              <a:t>1) </a:t>
            </a:r>
            <a:r>
              <a:rPr b="1" lang="en" sz="1600">
                <a:solidFill>
                  <a:srgbClr val="0000FF"/>
                </a:solidFill>
              </a:rPr>
              <a:t>maximum resource needs</a:t>
            </a:r>
            <a:r>
              <a:rPr lang="en" sz="1600">
                <a:solidFill>
                  <a:srgbClr val="0000FF"/>
                </a:solidFill>
              </a:rPr>
              <a:t> and 2) </a:t>
            </a:r>
            <a:r>
              <a:rPr b="1" lang="en" sz="1600">
                <a:solidFill>
                  <a:srgbClr val="0000FF"/>
                </a:solidFill>
              </a:rPr>
              <a:t>execution time limits</a:t>
            </a:r>
            <a:r>
              <a:rPr lang="en" sz="1600">
                <a:solidFill>
                  <a:srgbClr val="0000FF"/>
                </a:solidFill>
              </a:rPr>
              <a:t>.</a:t>
            </a:r>
            <a:br>
              <a:rPr lang="en" sz="1600">
                <a:solidFill>
                  <a:srgbClr val="0000FF"/>
                </a:solidFill>
              </a:rPr>
            </a:br>
            <a:endParaRPr sz="1600">
              <a:solidFill>
                <a:srgbClr val="0000FF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While best-case and average-case complexities exist, </a:t>
            </a:r>
            <a:r>
              <a:rPr b="1" lang="en" sz="1600">
                <a:solidFill>
                  <a:schemeClr val="dk1"/>
                </a:solidFill>
              </a:rPr>
              <a:t>this course focuses only on worst-case complexity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08" name="Google Shape;10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Improving Worst-Case Performance of a Program</a:t>
            </a:r>
            <a:endParaRPr/>
          </a:p>
        </p:txBody>
      </p:sp>
      <p:sp>
        <p:nvSpPr>
          <p:cNvPr id="114" name="Google Shape;114;p9"/>
          <p:cNvSpPr txBox="1"/>
          <p:nvPr>
            <p:ph idx="1" type="body"/>
          </p:nvPr>
        </p:nvSpPr>
        <p:spPr>
          <a:xfrm>
            <a:off x="77300" y="1152475"/>
            <a:ext cx="8754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Small modifications can </a:t>
            </a:r>
            <a:r>
              <a:rPr b="1" lang="en" sz="1600">
                <a:solidFill>
                  <a:schemeClr val="dk1"/>
                </a:solidFill>
              </a:rPr>
              <a:t>drastically improve performance</a:t>
            </a:r>
            <a:r>
              <a:rPr lang="en" sz="1600">
                <a:solidFill>
                  <a:schemeClr val="dk1"/>
                </a:solidFill>
              </a:rPr>
              <a:t>.</a:t>
            </a:r>
            <a:br>
              <a:rPr lang="en" sz="1600">
                <a:solidFill>
                  <a:schemeClr val="dk1"/>
                </a:solidFill>
              </a:rPr>
            </a:b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Example: </a:t>
            </a:r>
            <a:r>
              <a:rPr lang="en" sz="1600">
                <a:solidFill>
                  <a:schemeClr val="dk1"/>
                </a:solidFill>
              </a:rPr>
              <a:t>Searching in the NID database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Naïve approach</a:t>
            </a:r>
            <a:r>
              <a:rPr lang="en" sz="1600">
                <a:solidFill>
                  <a:schemeClr val="dk1"/>
                </a:solidFill>
              </a:rPr>
              <a:t>: Load the </a:t>
            </a:r>
            <a:r>
              <a:rPr lang="en" sz="1600" u="sng">
                <a:solidFill>
                  <a:schemeClr val="dk1"/>
                </a:solidFill>
              </a:rPr>
              <a:t>entire file</a:t>
            </a:r>
            <a:r>
              <a:rPr lang="en" sz="1600">
                <a:solidFill>
                  <a:schemeClr val="dk1"/>
                </a:solidFill>
              </a:rPr>
              <a:t> into memory 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High memory usage</a:t>
            </a:r>
            <a:r>
              <a:rPr lang="en" sz="1600">
                <a:solidFill>
                  <a:schemeClr val="dk1"/>
                </a:solidFill>
              </a:rPr>
              <a:t> (~1 GB).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Optimized approach</a:t>
            </a:r>
            <a:r>
              <a:rPr lang="en" sz="1600">
                <a:solidFill>
                  <a:schemeClr val="dk1"/>
                </a:solidFill>
              </a:rPr>
              <a:t>: Read </a:t>
            </a:r>
            <a:r>
              <a:rPr lang="en" sz="1600" u="sng">
                <a:solidFill>
                  <a:schemeClr val="dk1"/>
                </a:solidFill>
              </a:rPr>
              <a:t>one line at a time</a:t>
            </a:r>
            <a:r>
              <a:rPr lang="en" sz="1600">
                <a:solidFill>
                  <a:schemeClr val="dk1"/>
                </a:solidFill>
              </a:rPr>
              <a:t>, compare, then discard if not a match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chemeClr val="dk1"/>
                </a:solidFill>
              </a:rPr>
              <a:t>Only 20</a:t>
            </a:r>
            <a:r>
              <a:rPr lang="en" sz="1600">
                <a:solidFill>
                  <a:schemeClr val="dk1"/>
                </a:solidFill>
              </a:rPr>
              <a:t>~</a:t>
            </a:r>
            <a:r>
              <a:rPr b="1" lang="en" sz="1600">
                <a:solidFill>
                  <a:schemeClr val="dk1"/>
                </a:solidFill>
              </a:rPr>
              <a:t>100</a:t>
            </a:r>
            <a:r>
              <a:rPr b="1" lang="en" sz="1600">
                <a:solidFill>
                  <a:schemeClr val="dk1"/>
                </a:solidFill>
              </a:rPr>
              <a:t> bytes needed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</a:rPr>
              <a:t>Performance gain</a:t>
            </a:r>
            <a:r>
              <a:rPr lang="en" sz="1600">
                <a:solidFill>
                  <a:schemeClr val="dk1"/>
                </a:solidFill>
              </a:rPr>
              <a:t>: Stops searching early if a match is found, </a:t>
            </a:r>
            <a:endParaRPr sz="1600">
              <a:solidFill>
                <a:schemeClr val="dk1"/>
              </a:solidFill>
            </a:endParaRPr>
          </a:p>
          <a:p>
            <a:pPr indent="-3302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u="sng">
                <a:solidFill>
                  <a:schemeClr val="dk1"/>
                </a:solidFill>
              </a:rPr>
              <a:t>reducing execution time.</a:t>
            </a:r>
            <a:br>
              <a:rPr lang="en" sz="1600" u="sng">
                <a:solidFill>
                  <a:schemeClr val="dk1"/>
                </a:solidFill>
              </a:rPr>
            </a:br>
            <a:endParaRPr sz="1600" u="sng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Most </a:t>
            </a:r>
            <a:r>
              <a:rPr lang="en" sz="1600" u="sng">
                <a:solidFill>
                  <a:schemeClr val="dk1"/>
                </a:solidFill>
              </a:rPr>
              <a:t>performance improvements</a:t>
            </a:r>
            <a:r>
              <a:rPr lang="en" sz="1600">
                <a:solidFill>
                  <a:schemeClr val="dk1"/>
                </a:solidFill>
              </a:rPr>
              <a:t> require </a:t>
            </a:r>
            <a:r>
              <a:rPr b="1" lang="en" sz="1600">
                <a:solidFill>
                  <a:schemeClr val="dk1"/>
                </a:solidFill>
              </a:rPr>
              <a:t>clever algorithms and data structures</a:t>
            </a:r>
            <a:r>
              <a:rPr lang="en" sz="1600">
                <a:solidFill>
                  <a:schemeClr val="dk1"/>
                </a:solidFill>
              </a:rPr>
              <a:t>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rgbClr val="0000FF"/>
                </a:solidFill>
              </a:rPr>
              <a:t>Thus, </a:t>
            </a:r>
            <a:r>
              <a:rPr b="1" lang="en" sz="1600">
                <a:solidFill>
                  <a:srgbClr val="0000FF"/>
                </a:solidFill>
              </a:rPr>
              <a:t>Data Structures &amp; Algorithms (DSA) </a:t>
            </a:r>
            <a:r>
              <a:rPr lang="en" sz="1600">
                <a:solidFill>
                  <a:schemeClr val="dk1"/>
                </a:solidFill>
              </a:rPr>
              <a:t>are core areas of computer science for this reason.</a:t>
            </a:r>
            <a:endParaRPr/>
          </a:p>
        </p:txBody>
      </p:sp>
      <p:sp>
        <p:nvSpPr>
          <p:cNvPr id="115" name="Google Shape;11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