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E461BA-DE65-42E6-8319-143A4C6F74EC}">
  <a:tblStyle styleId="{B3E461BA-DE65-42E6-8319-143A4C6F74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27a8b0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27a8b0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27a8b00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27a8b00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7a8b003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627a8b003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27a8b003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627a8b003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27a8b003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627a8b003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27a8b003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627a8b003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27a8b003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627a8b003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27a8b003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627a8b003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27a8b003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627a8b003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627a8b003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627a8b003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627a8b00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627a8b00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27a8b00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27a8b00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7a8b00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7a8b00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7a8b00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7a8b00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7a8b003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7a8b003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7a8b00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7a8b00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7a8b003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7a8b003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7a8b003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7a8b003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Dimensional Array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Scalar, </a:t>
            </a:r>
            <a:r>
              <a:rPr b="1" lang="en"/>
              <a:t>Vector </a:t>
            </a:r>
            <a:r>
              <a:rPr lang="en"/>
              <a:t>,</a:t>
            </a:r>
            <a:r>
              <a:rPr lang="en"/>
              <a:t> </a:t>
            </a:r>
            <a:r>
              <a:rPr b="1" lang="en"/>
              <a:t>Matrix</a:t>
            </a:r>
            <a:r>
              <a:rPr lang="en"/>
              <a:t> and </a:t>
            </a:r>
            <a:r>
              <a:rPr b="1" lang="en"/>
              <a:t>Tensor</a:t>
            </a:r>
            <a:r>
              <a:rPr lang="en"/>
              <a:t>.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817775"/>
            <a:ext cx="7205225" cy="27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&amp; Matrix Multiplication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2675"/>
            <a:ext cx="2375625" cy="2364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9" name="Google Shape;139;p22"/>
          <p:cNvGraphicFramePr/>
          <p:nvPr/>
        </p:nvGraphicFramePr>
        <p:xfrm>
          <a:off x="2687325" y="160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{B3E461BA-DE65-42E6-8319-143A4C6F74EC}</a:tableStyleId>
              </a:tblPr>
              <a:tblGrid>
                <a:gridCol w="4719550"/>
                <a:gridCol w="1137150"/>
              </a:tblGrid>
              <a:tr h="236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A=np.array( [[0,2,3],[1,1,0]] )</a:t>
                      </a:r>
                      <a:endParaRPr sz="1500"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print("Before",A)</a:t>
                      </a:r>
                      <a:endParaRPr sz="1500"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r_len , c_len = A.shape</a:t>
                      </a:r>
                      <a:endParaRPr sz="1500"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1664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#The outer loop iterates rows</a:t>
                      </a:r>
                      <a:endParaRPr sz="1500">
                        <a:solidFill>
                          <a:srgbClr val="11664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r in range(r_len):</a:t>
                      </a:r>
                      <a:endParaRPr b="1" sz="1500"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1664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#The inner loop iterates column of each row</a:t>
                      </a:r>
                      <a:endParaRPr sz="1500">
                        <a:solidFill>
                          <a:srgbClr val="11664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 c in range(c_len):</a:t>
                      </a:r>
                      <a:endParaRPr b="1" sz="1500"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A[r][c] = 2*A[r][c]</a:t>
                      </a:r>
                      <a:endParaRPr b="1" sz="1500"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print("After",A)</a:t>
                      </a:r>
                      <a:endParaRPr sz="15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[[0 2 3]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[1 1 0]]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After: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[[0 4 6]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[2 2 0]]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2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9999"/>
              <a:buNone/>
            </a:pPr>
            <a:r>
              <a:rPr lang="en"/>
              <a:t>Matrix Multiplication Visual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9901" t="0"/>
          <a:stretch/>
        </p:blipFill>
        <p:spPr>
          <a:xfrm>
            <a:off x="311700" y="1427950"/>
            <a:ext cx="4308925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725" y="1385175"/>
            <a:ext cx="4084400" cy="17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4898650" y="3413400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5411925" y="3295775"/>
            <a:ext cx="117600" cy="1283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8416750" y="3285075"/>
            <a:ext cx="117600" cy="1283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764800" y="34027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5636500" y="525013"/>
            <a:ext cx="15933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 = 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= 3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792400" y="2033950"/>
            <a:ext cx="3881700" cy="10266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5091125" y="1745225"/>
            <a:ext cx="299400" cy="331500"/>
          </a:xfrm>
          <a:prstGeom prst="ellipse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7007925" y="1790675"/>
            <a:ext cx="299400" cy="331500"/>
          </a:xfrm>
          <a:prstGeom prst="ellipse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5529525" y="1745225"/>
            <a:ext cx="299400" cy="3315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7007925" y="2182275"/>
            <a:ext cx="299400" cy="3315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5967925" y="1745225"/>
            <a:ext cx="299400" cy="3315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7007925" y="2602038"/>
            <a:ext cx="299400" cy="3315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6203075" y="3368350"/>
            <a:ext cx="24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1x2 + 2x6 + 1x1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6369000" y="3368375"/>
            <a:ext cx="422400" cy="400200"/>
          </a:xfrm>
          <a:prstGeom prst="ellipse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6887600" y="3317150"/>
            <a:ext cx="422400" cy="451500"/>
          </a:xfrm>
          <a:prstGeom prst="ellipse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7406200" y="3317154"/>
            <a:ext cx="382500" cy="4515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9999"/>
              <a:buNone/>
            </a:pPr>
            <a:r>
              <a:rPr lang="en"/>
              <a:t>Matrix Multiplication Visual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9901" t="0"/>
          <a:stretch/>
        </p:blipFill>
        <p:spPr>
          <a:xfrm>
            <a:off x="311700" y="1427950"/>
            <a:ext cx="4308925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725" y="1385175"/>
            <a:ext cx="4084400" cy="17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5080425" y="1755925"/>
            <a:ext cx="1208400" cy="331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7048000" y="1684125"/>
            <a:ext cx="299400" cy="137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4898650" y="3413400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5411925" y="3295775"/>
            <a:ext cx="117600" cy="1283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8416750" y="3285075"/>
            <a:ext cx="117600" cy="1283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5786200" y="34054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5627375" y="632863"/>
            <a:ext cx="1593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 = 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640450" y="1755925"/>
            <a:ext cx="1934400" cy="272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9999"/>
              <a:buNone/>
            </a:pPr>
            <a:r>
              <a:rPr lang="en"/>
              <a:t>Matrix Multiplication Visual</a:t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9901" t="0"/>
          <a:stretch/>
        </p:blipFill>
        <p:spPr>
          <a:xfrm>
            <a:off x="311700" y="1427950"/>
            <a:ext cx="4308925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725" y="1385175"/>
            <a:ext cx="4084400" cy="17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5080425" y="1755925"/>
            <a:ext cx="1208400" cy="331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7048000" y="1684125"/>
            <a:ext cx="299400" cy="137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898650" y="3413400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5411925" y="3295775"/>
            <a:ext cx="117600" cy="1283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8416750" y="3285075"/>
            <a:ext cx="117600" cy="1283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764800" y="34027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7467725" y="1684350"/>
            <a:ext cx="299400" cy="137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6377025" y="34054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5609100" y="632863"/>
            <a:ext cx="1593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 = 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652550" y="1785325"/>
            <a:ext cx="1934400" cy="272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49999"/>
              <a:buNone/>
            </a:pPr>
            <a:r>
              <a:rPr lang="en"/>
              <a:t>Matrix Multiplication Visual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b="0" l="0" r="9901" t="0"/>
          <a:stretch/>
        </p:blipFill>
        <p:spPr>
          <a:xfrm>
            <a:off x="311700" y="1427950"/>
            <a:ext cx="4308925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725" y="1385175"/>
            <a:ext cx="4084400" cy="17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/>
          <p:nvPr/>
        </p:nvSpPr>
        <p:spPr>
          <a:xfrm>
            <a:off x="5080425" y="1755925"/>
            <a:ext cx="1208400" cy="331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7048000" y="1684125"/>
            <a:ext cx="299400" cy="137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4898650" y="3413400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5411925" y="3295775"/>
            <a:ext cx="117600" cy="1283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8416750" y="3285075"/>
            <a:ext cx="117600" cy="1283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5764800" y="34027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7467725" y="1684350"/>
            <a:ext cx="299400" cy="137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6377025" y="34054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7887450" y="1684350"/>
            <a:ext cx="299400" cy="137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7161613" y="340135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5636500" y="670625"/>
            <a:ext cx="1593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 = 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652575" y="1785325"/>
            <a:ext cx="1934400" cy="272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9999"/>
              <a:buNone/>
            </a:pPr>
            <a:r>
              <a:rPr lang="en"/>
              <a:t>Matrix Multiplication Visual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9901" t="0"/>
          <a:stretch/>
        </p:blipFill>
        <p:spPr>
          <a:xfrm>
            <a:off x="311700" y="1427950"/>
            <a:ext cx="4308925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725" y="1385175"/>
            <a:ext cx="4084400" cy="17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>
            <a:off x="5080425" y="1755925"/>
            <a:ext cx="1208400" cy="3315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7048000" y="1684125"/>
            <a:ext cx="299400" cy="137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4898650" y="3413400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5411925" y="3295775"/>
            <a:ext cx="117600" cy="1283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8416750" y="3285075"/>
            <a:ext cx="117600" cy="1283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5764800" y="34027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467725" y="1684350"/>
            <a:ext cx="299400" cy="137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6377025" y="34054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7887450" y="1684350"/>
            <a:ext cx="299400" cy="137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8325850" y="1684125"/>
            <a:ext cx="299400" cy="13764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7161613" y="340135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7773838" y="340405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5636500" y="579250"/>
            <a:ext cx="1593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 = 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629200" y="1785325"/>
            <a:ext cx="1934400" cy="272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9999"/>
              <a:buNone/>
            </a:pPr>
            <a:r>
              <a:rPr lang="en"/>
              <a:t>Matrix Multiplication Visual</a:t>
            </a:r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9901" t="0"/>
          <a:stretch/>
        </p:blipFill>
        <p:spPr>
          <a:xfrm>
            <a:off x="311700" y="1427950"/>
            <a:ext cx="4308925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725" y="1385175"/>
            <a:ext cx="4084400" cy="17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>
            <a:off x="5069725" y="2206575"/>
            <a:ext cx="1208400" cy="3315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7048000" y="1684125"/>
            <a:ext cx="299400" cy="13764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4898650" y="3413400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5411925" y="3295775"/>
            <a:ext cx="117600" cy="1283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8416750" y="3285075"/>
            <a:ext cx="117600" cy="1283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764800" y="34027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7467725" y="1684350"/>
            <a:ext cx="299400" cy="13764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6377025" y="34054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7887450" y="1684350"/>
            <a:ext cx="299400" cy="13764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8325850" y="1684125"/>
            <a:ext cx="299400" cy="13764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7161613" y="340135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7773838" y="340405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5786675" y="3875900"/>
            <a:ext cx="299400" cy="331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6398900" y="3878600"/>
            <a:ext cx="299400" cy="331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7183488" y="3874550"/>
            <a:ext cx="299400" cy="331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7795713" y="3877250"/>
            <a:ext cx="299400" cy="331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5654775" y="628288"/>
            <a:ext cx="1593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 = 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442150" y="1499175"/>
            <a:ext cx="1934400" cy="272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7011300" y="2549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9999"/>
              <a:buNone/>
            </a:pPr>
            <a:r>
              <a:rPr lang="en"/>
              <a:t>Matrix Multiplication Visual</a:t>
            </a:r>
            <a:endParaRPr/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0" l="0" r="9901" t="0"/>
          <a:stretch/>
        </p:blipFill>
        <p:spPr>
          <a:xfrm>
            <a:off x="311700" y="1427950"/>
            <a:ext cx="4308925" cy="18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725" y="1385175"/>
            <a:ext cx="4084400" cy="17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/>
          <p:nvPr/>
        </p:nvSpPr>
        <p:spPr>
          <a:xfrm>
            <a:off x="5069725" y="2623625"/>
            <a:ext cx="1208400" cy="3315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7048000" y="1684125"/>
            <a:ext cx="299400" cy="13764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4898650" y="3413400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5411925" y="3295775"/>
            <a:ext cx="117600" cy="1283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8416750" y="3285075"/>
            <a:ext cx="117600" cy="1283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5764800" y="34027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7467725" y="1684350"/>
            <a:ext cx="299400" cy="13764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6377025" y="340540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7887450" y="1684350"/>
            <a:ext cx="299400" cy="13764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8325850" y="1684125"/>
            <a:ext cx="299400" cy="13764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7161613" y="340135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/>
          <p:nvPr/>
        </p:nvSpPr>
        <p:spPr>
          <a:xfrm>
            <a:off x="7773838" y="3404050"/>
            <a:ext cx="299400" cy="3315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5786675" y="3875900"/>
            <a:ext cx="299400" cy="331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6398900" y="3878600"/>
            <a:ext cx="299400" cy="331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/>
          <p:nvPr/>
        </p:nvSpPr>
        <p:spPr>
          <a:xfrm>
            <a:off x="7183488" y="3874550"/>
            <a:ext cx="299400" cy="331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/>
          <p:nvPr/>
        </p:nvSpPr>
        <p:spPr>
          <a:xfrm>
            <a:off x="7795713" y="3877250"/>
            <a:ext cx="299400" cy="331500"/>
          </a:xfrm>
          <a:prstGeom prst="ellipse">
            <a:avLst/>
          </a:prstGeom>
          <a:solidFill>
            <a:srgbClr val="8E7CC3"/>
          </a:solidFill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5786675" y="4353150"/>
            <a:ext cx="299400" cy="331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6398900" y="4355850"/>
            <a:ext cx="299400" cy="331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7183488" y="4351800"/>
            <a:ext cx="299400" cy="331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7795713" y="4354500"/>
            <a:ext cx="299400" cy="3315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5627350" y="715650"/>
            <a:ext cx="15933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= 3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 = 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453825" y="1522575"/>
            <a:ext cx="1934400" cy="272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Matrix &amp; Matrix Multiplication Code</a:t>
            </a:r>
            <a:endParaRPr sz="2420"/>
          </a:p>
        </p:txBody>
      </p:sp>
      <p:sp>
        <p:nvSpPr>
          <p:cNvPr id="302" name="Google Shape;3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3" name="Google Shape;303;p30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{B3E461BA-DE65-42E6-8319-143A4C6F74EC}</a:tableStyleId>
              </a:tblPr>
              <a:tblGrid>
                <a:gridCol w="5362925"/>
                <a:gridCol w="2323575"/>
              </a:tblGrid>
              <a:tr h="418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A=np.array( [[0,5],[1,2],[3,4]] 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B=np.array( [[3,2,1],[1,2,4]] 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print("A(3,2):")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print("B(2,3):")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print(B)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Ar_len , Ac_len = A.shape[0], A.shape[1]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Br_len , Bc_len = B.shape[0], B.shape[1]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16644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#Here, Bc_len==1 and Ac_len==Br_len</a:t>
                      </a:r>
                      <a:endParaRPr sz="1500">
                        <a:solidFill>
                          <a:srgbClr val="11664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C=np.zeros( shape=(Ar_len,Bc_len), dtype=int)</a:t>
                      </a:r>
                      <a:endParaRPr b="1"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Cr_len, Cc_len = C.shape[0], C.shape[1]</a:t>
                      </a:r>
                      <a:endParaRPr b="1"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i in range(Cr_len):</a:t>
                      </a:r>
                      <a:endParaRPr sz="1500">
                        <a:solidFill>
                          <a:srgbClr val="116644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 j in range(Cc_len):</a:t>
                      </a:r>
                      <a:endParaRPr b="1"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sum=0</a:t>
                      </a:r>
                      <a:endParaRPr b="1"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for k in range(Br_len):</a:t>
                      </a:r>
                      <a:endParaRPr b="1"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sum += A[i][k] * B[k][j]</a:t>
                      </a:r>
                      <a:endParaRPr b="1"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C[i][j] = sum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print("A X B = C(3,3):")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sng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OUTPUT</a:t>
                      </a:r>
                      <a:endParaRPr b="1" sz="1500" u="sng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A(3,2):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[[0 5]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[1 2]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[3 4]]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B(2,3):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[[3 2 1]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[1 2 4]]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A X B = C(3,3):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[[ 5 10 20]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[ 5  6  9]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 [13 14 19]]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30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1D, 2D and 3D array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875" y="1331400"/>
            <a:ext cx="6698250" cy="32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image</a:t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891500" y="1925250"/>
            <a:ext cx="3017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>
                <a:solidFill>
                  <a:srgbClr val="116644"/>
                </a:solidFill>
              </a:rPr>
              <a:t>G</a:t>
            </a:r>
            <a:r>
              <a:rPr lang="en" sz="1800">
                <a:solidFill>
                  <a:schemeClr val="accent1"/>
                </a:solidFill>
              </a:rPr>
              <a:t>B</a:t>
            </a:r>
            <a:r>
              <a:rPr lang="en" sz="1800">
                <a:solidFill>
                  <a:schemeClr val="dk2"/>
                </a:solidFill>
              </a:rPr>
              <a:t> image is actually a 3D array containing three 2D Matrices for </a:t>
            </a:r>
            <a:r>
              <a:rPr lang="en" sz="1800">
                <a:solidFill>
                  <a:srgbClr val="FF0000"/>
                </a:solidFill>
              </a:rPr>
              <a:t>Red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rgbClr val="38761D"/>
                </a:solidFill>
              </a:rPr>
              <a:t>Green</a:t>
            </a:r>
            <a:r>
              <a:rPr lang="en" sz="1800">
                <a:solidFill>
                  <a:schemeClr val="dk2"/>
                </a:solidFill>
              </a:rPr>
              <a:t> and </a:t>
            </a:r>
            <a:r>
              <a:rPr lang="en" sz="1800">
                <a:solidFill>
                  <a:schemeClr val="accent1"/>
                </a:solidFill>
              </a:rPr>
              <a:t>Blue</a:t>
            </a:r>
            <a:r>
              <a:rPr lang="en" sz="1800">
                <a:solidFill>
                  <a:schemeClr val="dk2"/>
                </a:solidFill>
              </a:rPr>
              <a:t> values.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225" y="1808425"/>
            <a:ext cx="4319300" cy="18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Matrix/2D Array Examples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79677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Seating Arrangement in a classroom.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Linear Algebra Usage (Matrix representation).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Displays are 2D array of pixels.</a:t>
            </a:r>
            <a:endParaRPr sz="24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-730" r="730" t="28754"/>
          <a:stretch/>
        </p:blipFill>
        <p:spPr>
          <a:xfrm>
            <a:off x="849413" y="2776725"/>
            <a:ext cx="3308876" cy="1886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001750" y="2315025"/>
            <a:ext cx="300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2D MATRIX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526900" y="3350525"/>
            <a:ext cx="350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Dimensions of matrices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Rows x Columns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Matrix in Python using Numpy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039925" y="1017725"/>
            <a:ext cx="485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arr2D = np.zeros(shape=(</a:t>
            </a:r>
            <a:r>
              <a:rPr b="1" i="1" lang="en" sz="1300" u="sng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i="1" lang="en" sz="1300" u="sng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), dtype = </a:t>
            </a:r>
            <a:r>
              <a:rPr b="1" i="1" lang="en" sz="1300" u="sng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datatype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)	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367000" y="1780950"/>
            <a:ext cx="10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783875" y="168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{B3E461BA-DE65-42E6-8319-143A4C6F74EC}</a:tableStyleId>
              </a:tblPr>
              <a:tblGrid>
                <a:gridCol w="4274125"/>
                <a:gridCol w="2964875"/>
              </a:tblGrid>
              <a:tr h="10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arr2D = np.zeros(shape=(</a:t>
                      </a:r>
                      <a:r>
                        <a:rPr b="1" lang="en" sz="13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" sz="13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dtype = </a:t>
                      </a:r>
                      <a:r>
                        <a:rPr b="1" lang="en" sz="13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print(arr2D)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[[0 0 0 0]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[0 0 0 0]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[0 0 0 0]]</a:t>
                      </a:r>
                      <a:endParaRPr sz="12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0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arr2D = np.zeros(shape=(</a:t>
                      </a:r>
                      <a:r>
                        <a:rPr b="1" lang="en" sz="13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" sz="13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dtype = </a:t>
                      </a:r>
                      <a:r>
                        <a:rPr b="1" lang="en" sz="13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print(arr2D)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[[0. 0. 0. 0.]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[0. 0. 0. 0.]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[0. 0. 0. 0.]]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0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arr2D = np.zeros(shape=(</a:t>
                      </a:r>
                      <a:r>
                        <a:rPr b="1" lang="en" sz="13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" sz="13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dtype = </a:t>
                      </a:r>
                      <a:r>
                        <a:rPr b="1" lang="en" sz="13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</a:t>
                      </a: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print(arr2D)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[['' '' '' '']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['' '' '' '']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['' '' '' '']]</a:t>
                      </a:r>
                      <a:endParaRPr sz="10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7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Matrix from Python List using Numpy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783875" y="168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{B3E461BA-DE65-42E6-8319-143A4C6F74EC}</a:tableStyleId>
              </a:tblPr>
              <a:tblGrid>
                <a:gridCol w="5010575"/>
                <a:gridCol w="2228425"/>
              </a:tblGrid>
              <a:tr h="10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arr2D=np.array( [[1,2,4,6],[5,7,9,8]] 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print(arr2D)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print(arr2D.dtype)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[[1 2 4 6]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[5 7 9 8]]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int64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50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arr2D=np.array( [[1,2,4.2,6],[5,7,9,8]] 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print(arr2D)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print(arr2D.dtype)</a:t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[[1.  2.  4.2 6. 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[5.  7.  9.  8. ]]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float64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368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2D Matrix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304738"/>
            <a:ext cx="38004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814025" y="488575"/>
            <a:ext cx="327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2195"/>
              <a:t>a</a:t>
            </a:r>
            <a:endParaRPr b="1" sz="2195"/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311700" y="31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{B3E461BA-DE65-42E6-8319-143A4C6F74EC}</a:tableStyleId>
              </a:tblPr>
              <a:tblGrid>
                <a:gridCol w="5469200"/>
                <a:gridCol w="2526800"/>
              </a:tblGrid>
              <a:tr h="19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= np.array( [[1,2,4,6],[5,6,7,8],[9,0,1,2]] 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print("First Row", a[0])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print("Second Row", a[1])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en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"Third Cell",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a[0][2])</a:t>
                      </a:r>
                      <a:endParaRPr sz="13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[[1 2 4 6]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[5 6 7 8]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[9 0 1 2]]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 Row [1 2 4 6]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Second Row [5 6 7 8]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Third Cell 4</a:t>
                      </a:r>
                      <a:endParaRPr sz="12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9"/>
          <p:cNvSpPr txBox="1"/>
          <p:nvPr/>
        </p:nvSpPr>
        <p:spPr>
          <a:xfrm>
            <a:off x="603950" y="1217288"/>
            <a:ext cx="3871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a[row_num]</a:t>
            </a:r>
            <a:r>
              <a:rPr lang="en" sz="1800">
                <a:solidFill>
                  <a:schemeClr val="dk2"/>
                </a:solidFill>
              </a:rPr>
              <a:t> will give us a single linear array.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a[row_num][col_num]</a:t>
            </a:r>
            <a:r>
              <a:rPr lang="en" sz="1800">
                <a:solidFill>
                  <a:schemeClr val="dk2"/>
                </a:solidFill>
              </a:rPr>
              <a:t> can access individual cell.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7047750" y="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shape and size of a 2D Matrix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2" name="Google Shape;122;p20"/>
          <p:cNvGraphicFramePr/>
          <p:nvPr/>
        </p:nvGraphicFramePr>
        <p:xfrm>
          <a:off x="574000" y="16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{B3E461BA-DE65-42E6-8319-143A4C6F74EC}</a:tableStyleId>
              </a:tblPr>
              <a:tblGrid>
                <a:gridCol w="5469200"/>
                <a:gridCol w="2526800"/>
              </a:tblGrid>
              <a:tr h="150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arr2D = np.zeros(shape=(</a:t>
                      </a:r>
                      <a:r>
                        <a:rPr b="1" lang="en" sz="18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" sz="18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dtype = </a:t>
                      </a:r>
                      <a:r>
                        <a:rPr b="1" lang="en" sz="1800">
                          <a:solidFill>
                            <a:srgbClr val="980000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print(arr2D)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row, col =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arr2D.shape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total_cells = arr2D.size</a:t>
                      </a: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print(“Row Amount”, row)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print(“Column Amount”, col)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print(“Total cells”, total_cells)</a:t>
                      </a:r>
                      <a:endParaRPr sz="17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[[0 0 0 0]</a:t>
                      </a:r>
                      <a:endParaRPr sz="14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[0 0 0 0]</a:t>
                      </a:r>
                      <a:endParaRPr sz="14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[0 0 0 0]]</a:t>
                      </a:r>
                      <a:endParaRPr sz="14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 Amount 3</a:t>
                      </a:r>
                      <a:endParaRPr sz="14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Column Amount 4</a:t>
                      </a:r>
                      <a:endParaRPr sz="14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Total cells 12</a:t>
                      </a:r>
                      <a:endParaRPr sz="14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20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of 2D Matrix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0" name="Google Shape;130;p21"/>
          <p:cNvGraphicFramePr/>
          <p:nvPr/>
        </p:nvGraphicFramePr>
        <p:xfrm>
          <a:off x="574000" y="16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{B3E461BA-DE65-42E6-8319-143A4C6F74EC}</a:tableStyleId>
              </a:tblPr>
              <a:tblGrid>
                <a:gridCol w="5749750"/>
                <a:gridCol w="2246250"/>
              </a:tblGrid>
              <a:tr h="150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arr=np.array( [[1,2,4,6],[5,7,9,8]] )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r_len , c_len = arr.shape</a:t>
                      </a:r>
                      <a:endParaRPr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#The Outer loop iterates rows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D9EAD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r in range(r_len):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highlight>
                            <a:srgbClr val="D9EAD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#The inner loop iterates column of each row</a:t>
                      </a:r>
                      <a:endParaRPr sz="1800">
                        <a:solidFill>
                          <a:schemeClr val="dk1"/>
                        </a:solidFill>
                        <a:highlight>
                          <a:srgbClr val="D9EAD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for c in range(c_len):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print(arr[r][c],end=' ')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print()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7F7F7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7F7F7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1 2 4 6 </a:t>
                      </a:r>
                      <a:endParaRPr sz="14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31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5 7 9 8 </a:t>
                      </a:r>
                      <a:endParaRPr sz="14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21"/>
          <p:cNvSpPr txBox="1"/>
          <p:nvPr/>
        </p:nvSpPr>
        <p:spPr>
          <a:xfrm>
            <a:off x="6858900" y="102550"/>
            <a:ext cx="197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Multi-Dimensional Array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