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3244850" cx="5765800"/>
  <p:notesSz cx="5765800" cy="3244850"/>
  <p:embeddedFontLst>
    <p:embeddedFont>
      <p:font typeface="Tahoma"/>
      <p:regular r:id="rId58"/>
      <p:bold r:id="rId59"/>
    </p:embeddedFont>
    <p:embeddedFont>
      <p:font typeface="Josefin Sans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72" roundtripDataSignature="AMtx7mgxdt9HU7+KvYO9rDu2epWd5Mv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287D95-A9B0-44E8-9B2E-B2C195E83F26}">
  <a:tblStyle styleId="{D1287D95-A9B0-44E8-9B2E-B2C195E83F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customschemas.google.com/relationships/presentationmetadata" Target="meta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JosefinSans-italic.fntdata"/><Relationship Id="rId61" Type="http://schemas.openxmlformats.org/officeDocument/2006/relationships/font" Target="fonts/JosefinSans-bold.fntdata"/><Relationship Id="rId20" Type="http://schemas.openxmlformats.org/officeDocument/2006/relationships/slide" Target="slides/slide14.xml"/><Relationship Id="rId64" Type="http://schemas.openxmlformats.org/officeDocument/2006/relationships/font" Target="fonts/HelveticaNeue-regular.fntdata"/><Relationship Id="rId63" Type="http://schemas.openxmlformats.org/officeDocument/2006/relationships/font" Target="fonts/JosefinSans-bold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7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JosefinSans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Tahoma-bold.fntdata"/><Relationship Id="rId14" Type="http://schemas.openxmlformats.org/officeDocument/2006/relationships/slide" Target="slides/slide8.xml"/><Relationship Id="rId58" Type="http://schemas.openxmlformats.org/officeDocument/2006/relationships/font" Target="fonts/Tahom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ee19ddd9a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g31ee19ddd9a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5d0f2ff87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5d0f2ff87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3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3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75d0f2ff87_0_2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g375d0f2ff87_0_2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3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75d0f2ff87_0_5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g375d0f2ff87_0_5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5d0f2ff87_0_1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5d0f2ff87_0_1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p4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ee19ddd9a_0_966:notes"/>
          <p:cNvSpPr/>
          <p:nvPr>
            <p:ph idx="2" type="sldImg"/>
          </p:nvPr>
        </p:nvSpPr>
        <p:spPr>
          <a:xfrm>
            <a:off x="321828" y="243364"/>
            <a:ext cx="51225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31ee19ddd9a_0_966:notes"/>
          <p:cNvSpPr txBox="1"/>
          <p:nvPr>
            <p:ph idx="1" type="body"/>
          </p:nvPr>
        </p:nvSpPr>
        <p:spPr>
          <a:xfrm>
            <a:off x="576580" y="1541304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4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1ee19ddd9a_0_148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g31ee19ddd9a_0_148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bec4ec794_0_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g31bec4ec794_0_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1ee19ddd9a_0_147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9" name="Google Shape;499;g31ee19ddd9a_0_147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p3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0" name="Google Shape;520;p3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8" name="Google Shape;528;p3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6" name="Google Shape;536;p3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5d0f2ff87_0_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5d0f2ff87_0_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6" name="Google Shape;546;p3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4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1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1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" type="body"/>
          </p:nvPr>
        </p:nvSpPr>
        <p:spPr>
          <a:xfrm>
            <a:off x="145084" y="662549"/>
            <a:ext cx="2526665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3"/>
          <p:cNvSpPr txBox="1"/>
          <p:nvPr>
            <p:ph type="ctrTitle"/>
          </p:nvPr>
        </p:nvSpPr>
        <p:spPr>
          <a:xfrm>
            <a:off x="2250185" y="157733"/>
            <a:ext cx="1265428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3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1ee19ddd9a_0_1433"/>
          <p:cNvSpPr txBox="1"/>
          <p:nvPr>
            <p:ph type="title"/>
          </p:nvPr>
        </p:nvSpPr>
        <p:spPr>
          <a:xfrm>
            <a:off x="340500" y="229177"/>
            <a:ext cx="5084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30" name="Google Shape;30;g31ee19ddd9a_0_1433"/>
          <p:cNvSpPr/>
          <p:nvPr/>
        </p:nvSpPr>
        <p:spPr>
          <a:xfrm>
            <a:off x="3835087" y="-74625"/>
            <a:ext cx="2020587" cy="104167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31ee19ddd9a_0_1433"/>
          <p:cNvSpPr/>
          <p:nvPr/>
        </p:nvSpPr>
        <p:spPr>
          <a:xfrm rot="10800000">
            <a:off x="4392193" y="-45855"/>
            <a:ext cx="1526326" cy="65246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31ee19ddd9a_0_1433"/>
          <p:cNvSpPr/>
          <p:nvPr/>
        </p:nvSpPr>
        <p:spPr>
          <a:xfrm flipH="1" rot="10484865">
            <a:off x="5044049" y="-259810"/>
            <a:ext cx="1162391" cy="54842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31ee19ddd9a_0_1433"/>
          <p:cNvSpPr/>
          <p:nvPr/>
        </p:nvSpPr>
        <p:spPr>
          <a:xfrm rot="10800000">
            <a:off x="4553855" y="289037"/>
            <a:ext cx="103200" cy="10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31ee19ddd9a_0_1433"/>
          <p:cNvSpPr/>
          <p:nvPr/>
        </p:nvSpPr>
        <p:spPr>
          <a:xfrm rot="10800000">
            <a:off x="5156094" y="439679"/>
            <a:ext cx="62100" cy="6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31ee19ddd9a_0_1433"/>
          <p:cNvSpPr/>
          <p:nvPr/>
        </p:nvSpPr>
        <p:spPr>
          <a:xfrm rot="10800000">
            <a:off x="5642110" y="997852"/>
            <a:ext cx="62100" cy="6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0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0"/>
          <p:cNvSpPr txBox="1"/>
          <p:nvPr>
            <p:ph idx="1" type="body"/>
          </p:nvPr>
        </p:nvSpPr>
        <p:spPr>
          <a:xfrm>
            <a:off x="145084" y="662549"/>
            <a:ext cx="2526665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0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0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6.xml"/><Relationship Id="rId4" Type="http://schemas.openxmlformats.org/officeDocument/2006/relationships/slide" Target="/ppt/slides/slide6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slide" Target="/ppt/slides/slide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6.xm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6.xm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6.xm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6.xm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6.xm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6.xml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6.xml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6.xm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6.xml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6.xml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6.xml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6.xml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6.xml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6.xml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6.xml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6.xml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6.xml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6.xml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6.xml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6.xml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6.xml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6.xml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6.xml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slide" Target="/ppt/slides/slide6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35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35.xml"/><Relationship Id="rId4" Type="http://schemas.openxmlformats.org/officeDocument/2006/relationships/image" Target="../media/image31.png"/><Relationship Id="rId5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35.xml"/><Relationship Id="rId4" Type="http://schemas.openxmlformats.org/officeDocument/2006/relationships/image" Target="../media/image31.png"/><Relationship Id="rId5" Type="http://schemas.openxmlformats.org/officeDocument/2006/relationships/image" Target="../media/image50.png"/><Relationship Id="rId6" Type="http://schemas.openxmlformats.org/officeDocument/2006/relationships/image" Target="../media/image41.png"/><Relationship Id="rId7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jpg"/><Relationship Id="rId4" Type="http://schemas.openxmlformats.org/officeDocument/2006/relationships/hyperlink" Target="http://www.enjoyalgorithms.com/blog/recursion-explained-how-recursion-works-in-programming" TargetMode="External"/><Relationship Id="rId5" Type="http://schemas.openxmlformats.org/officeDocument/2006/relationships/slide" Target="/ppt/slides/slide35.xml"/><Relationship Id="rId6" Type="http://schemas.openxmlformats.org/officeDocument/2006/relationships/image" Target="../media/image41.png"/><Relationship Id="rId7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Relationship Id="rId4" Type="http://schemas.openxmlformats.org/officeDocument/2006/relationships/image" Target="../media/image33.png"/><Relationship Id="rId11" Type="http://schemas.openxmlformats.org/officeDocument/2006/relationships/image" Target="../media/image44.png"/><Relationship Id="rId10" Type="http://schemas.openxmlformats.org/officeDocument/2006/relationships/image" Target="../media/image38.png"/><Relationship Id="rId9" Type="http://schemas.openxmlformats.org/officeDocument/2006/relationships/image" Target="../media/image53.png"/><Relationship Id="rId5" Type="http://schemas.openxmlformats.org/officeDocument/2006/relationships/image" Target="../media/image45.png"/><Relationship Id="rId6" Type="http://schemas.openxmlformats.org/officeDocument/2006/relationships/image" Target="../media/image51.png"/><Relationship Id="rId7" Type="http://schemas.openxmlformats.org/officeDocument/2006/relationships/image" Target="../media/image35.png"/><Relationship Id="rId8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35.xml"/><Relationship Id="rId4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35.xml"/><Relationship Id="rId4" Type="http://schemas.openxmlformats.org/officeDocument/2006/relationships/image" Target="../media/image47.png"/><Relationship Id="rId5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35.xml"/><Relationship Id="rId4" Type="http://schemas.openxmlformats.org/officeDocument/2006/relationships/image" Target="../media/image46.png"/><Relationship Id="rId5" Type="http://schemas.openxmlformats.org/officeDocument/2006/relationships/image" Target="../media/image57.png"/><Relationship Id="rId6" Type="http://schemas.openxmlformats.org/officeDocument/2006/relationships/image" Target="../media/image4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35.xml"/><Relationship Id="rId4" Type="http://schemas.openxmlformats.org/officeDocument/2006/relationships/hyperlink" Target="http://www.idc-online.com/technical_references/pdfs/information_technology/Tree_Recursion_in_Python.pdf" TargetMode="External"/><Relationship Id="rId5" Type="http://schemas.openxmlformats.org/officeDocument/2006/relationships/image" Target="../media/image52.png"/><Relationship Id="rId6" Type="http://schemas.openxmlformats.org/officeDocument/2006/relationships/image" Target="../media/image4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35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35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6.jpg"/><Relationship Id="rId4" Type="http://schemas.openxmlformats.org/officeDocument/2006/relationships/slide" Target="/ppt/slides/slide35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6.jpg"/><Relationship Id="rId4" Type="http://schemas.openxmlformats.org/officeDocument/2006/relationships/slide" Target="/ppt/slides/slide3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6.jpg"/><Relationship Id="rId4" Type="http://schemas.openxmlformats.org/officeDocument/2006/relationships/image" Target="../media/image55.png"/><Relationship Id="rId5" Type="http://schemas.openxmlformats.org/officeDocument/2006/relationships/slide" Target="/ppt/slides/slide35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slide" Target="/ppt/slides/slide2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slide" Target="/ppt/slides/slide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slide" Target="/ppt/slides/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/>
        </p:nvSpPr>
        <p:spPr>
          <a:xfrm>
            <a:off x="2279677" y="157725"/>
            <a:ext cx="1028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1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25374" y="1176019"/>
            <a:ext cx="2998470" cy="65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17170" lvl="0" marL="229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ED4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548ED4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6534" lvl="0" marL="229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ED4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548ED4"/>
                </a:solidFill>
                <a:latin typeface="Tahoma"/>
                <a:ea typeface="Tahoma"/>
                <a:cs typeface="Tahoma"/>
                <a:sym typeface="Tahom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 using recursion</a:t>
            </a:r>
            <a:endParaRPr b="0" i="0" sz="1400" u="sng" cap="none" strike="noStrike">
              <a:solidFill>
                <a:srgbClr val="548ED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6534" lvl="0" marL="229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3333FF"/>
                </a:solidFill>
                <a:latin typeface="Tahoma"/>
                <a:ea typeface="Tahoma"/>
                <a:cs typeface="Tahoma"/>
                <a:sym typeface="Tahoma"/>
              </a:rPr>
              <a:t>Examples of recursion</a:t>
            </a:r>
            <a:endParaRPr b="0" i="0" sz="1400" u="none" cap="none" strike="noStrike">
              <a:solidFill>
                <a:srgbClr val="3333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2250173" y="140600"/>
            <a:ext cx="152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146300" y="413200"/>
            <a:ext cx="302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1369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1369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13055" marR="319405" rtl="0" algn="l">
              <a:lnSpc>
                <a:spcPct val="97200"/>
              </a:lnSpc>
              <a:spcBef>
                <a:spcPts val="28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059" y="1024127"/>
            <a:ext cx="135636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30860" y="3109223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2250173" y="140600"/>
            <a:ext cx="1484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105448" y="413200"/>
            <a:ext cx="2973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1108" y="1024127"/>
            <a:ext cx="1351788" cy="1351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5392928" y="3100222"/>
            <a:ext cx="18415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2250173" y="140600"/>
            <a:ext cx="1580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105450" y="413200"/>
            <a:ext cx="30648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19555"/>
            <a:ext cx="1362456" cy="136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5392928" y="3100222"/>
            <a:ext cx="18415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2250172" y="140600"/>
            <a:ext cx="1683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05449" y="413200"/>
            <a:ext cx="2869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4127"/>
            <a:ext cx="1354836" cy="13548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3170301" y="2440635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2250173" y="140600"/>
            <a:ext cx="150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105449" y="413200"/>
            <a:ext cx="2805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16507"/>
            <a:ext cx="1367027" cy="1367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/>
        </p:nvSpPr>
        <p:spPr>
          <a:xfrm>
            <a:off x="3170301" y="2445816"/>
            <a:ext cx="2063750" cy="1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2250174" y="140600"/>
            <a:ext cx="1436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105449" y="413200"/>
            <a:ext cx="29415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19555"/>
            <a:ext cx="1360932" cy="136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2250173" y="140600"/>
            <a:ext cx="150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105449" y="413200"/>
            <a:ext cx="2861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2603"/>
            <a:ext cx="1357884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2250173" y="140600"/>
            <a:ext cx="150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105449" y="413200"/>
            <a:ext cx="28137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21079"/>
            <a:ext cx="1359408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2250173" y="140600"/>
            <a:ext cx="150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145399" y="415100"/>
            <a:ext cx="2773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22603"/>
            <a:ext cx="1360932" cy="136093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2250174" y="140600"/>
            <a:ext cx="1444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105449" y="413200"/>
            <a:ext cx="2781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21079"/>
            <a:ext cx="1360932" cy="136093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ee19ddd9a_0_0"/>
          <p:cNvSpPr txBox="1"/>
          <p:nvPr>
            <p:ph type="title"/>
          </p:nvPr>
        </p:nvSpPr>
        <p:spPr>
          <a:xfrm>
            <a:off x="1358646" y="138175"/>
            <a:ext cx="2746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Recursion</a:t>
            </a:r>
            <a:endParaRPr/>
          </a:p>
        </p:txBody>
      </p:sp>
      <p:sp>
        <p:nvSpPr>
          <p:cNvPr id="60" name="Google Shape;60;g31ee19ddd9a_0_0"/>
          <p:cNvSpPr txBox="1"/>
          <p:nvPr/>
        </p:nvSpPr>
        <p:spPr>
          <a:xfrm>
            <a:off x="130860" y="3109223"/>
            <a:ext cx="34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31ee19ddd9a_0_0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g31ee19ddd9a_0_0"/>
          <p:cNvSpPr txBox="1"/>
          <p:nvPr/>
        </p:nvSpPr>
        <p:spPr>
          <a:xfrm>
            <a:off x="409475" y="474050"/>
            <a:ext cx="52131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-144780" lvl="0" marL="157480" marR="18034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Sometimes, the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best way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 solve a problem is by solving a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smaller version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of the exact same problem first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157480" marR="114935" rtl="0" algn="l">
              <a:lnSpc>
                <a:spcPct val="116666"/>
              </a:lnSpc>
              <a:spcBef>
                <a:spcPts val="28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Recursion is a technique that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solves a problem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by solving a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smaller problem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of the </a:t>
            </a:r>
            <a:r>
              <a:rPr b="1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same type</a:t>
            </a:r>
            <a:endParaRPr b="1" i="0" sz="1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158115" marR="0" rtl="0" algn="l">
              <a:lnSpc>
                <a:spcPct val="117916"/>
              </a:lnSpc>
              <a:spcBef>
                <a:spcPts val="229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 mathematics and computer science, recursion is a method of defining functions in which the function being defined is applied within its own definition</a:t>
            </a:r>
            <a:endParaRPr b="0" i="0" sz="1000" u="sng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7309" lvl="1" marL="432433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3509" lvl="0" marL="432433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Recursion is much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more readable</a:t>
            </a: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, but consumes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more 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3509" lvl="0" marL="432433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 is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not readable</a:t>
            </a: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, but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does not </a:t>
            </a: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consume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more 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2250173" y="140600"/>
            <a:ext cx="152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105448" y="413200"/>
            <a:ext cx="30054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4127"/>
            <a:ext cx="1354836" cy="135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/>
          <p:nvPr/>
        </p:nvSpPr>
        <p:spPr>
          <a:xfrm>
            <a:off x="3170301" y="2444902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2250173" y="140600"/>
            <a:ext cx="150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105449" y="413200"/>
            <a:ext cx="2869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4127"/>
            <a:ext cx="135636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3170301" y="2444902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2250174" y="140600"/>
            <a:ext cx="1444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105449" y="413200"/>
            <a:ext cx="2805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18031"/>
            <a:ext cx="1363980" cy="136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/>
        </p:nvSpPr>
        <p:spPr>
          <a:xfrm>
            <a:off x="3170301" y="2447645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2250173" y="140600"/>
            <a:ext cx="1476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105449" y="413200"/>
            <a:ext cx="2885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1079"/>
            <a:ext cx="1357884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2250173" y="140600"/>
            <a:ext cx="150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105449" y="413200"/>
            <a:ext cx="2869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4127"/>
            <a:ext cx="1357884" cy="13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2250173" y="140600"/>
            <a:ext cx="149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105449" y="413200"/>
            <a:ext cx="2909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1" name="Google Shape;2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4127"/>
            <a:ext cx="1354836" cy="135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2250173" y="140600"/>
            <a:ext cx="146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105448" y="413200"/>
            <a:ext cx="30648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2603"/>
            <a:ext cx="1356360" cy="135635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3170301" y="2445816"/>
            <a:ext cx="2063750" cy="1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2250173" y="140600"/>
            <a:ext cx="150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105449" y="413200"/>
            <a:ext cx="2845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5651"/>
            <a:ext cx="135636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4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title"/>
          </p:nvPr>
        </p:nvSpPr>
        <p:spPr>
          <a:xfrm>
            <a:off x="2250173" y="140600"/>
            <a:ext cx="1476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105449" y="413200"/>
            <a:ext cx="2917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8" name="Google Shape;2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4127"/>
            <a:ext cx="1354836" cy="135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5"/>
          <p:cNvSpPr txBox="1"/>
          <p:nvPr/>
        </p:nvSpPr>
        <p:spPr>
          <a:xfrm>
            <a:off x="3170301" y="2440635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2250174" y="140600"/>
            <a:ext cx="1444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105449" y="413200"/>
            <a:ext cx="2925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" name="Google Shape;3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5651"/>
            <a:ext cx="1354836" cy="135483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6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5d0f2ff87_0_0"/>
          <p:cNvSpPr txBox="1"/>
          <p:nvPr>
            <p:ph type="title"/>
          </p:nvPr>
        </p:nvSpPr>
        <p:spPr>
          <a:xfrm>
            <a:off x="1574225" y="168800"/>
            <a:ext cx="4218300" cy="2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Cake Eating Problem</a:t>
            </a:r>
            <a:endParaRPr/>
          </a:p>
        </p:txBody>
      </p:sp>
      <p:sp>
        <p:nvSpPr>
          <p:cNvPr id="68" name="Google Shape;68;g375d0f2ff87_0_0"/>
          <p:cNvSpPr txBox="1"/>
          <p:nvPr>
            <p:ph idx="1" type="body"/>
          </p:nvPr>
        </p:nvSpPr>
        <p:spPr>
          <a:xfrm>
            <a:off x="202825" y="656425"/>
            <a:ext cx="53511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lang="en-US" sz="1100">
                <a:latin typeface="Tahoma"/>
                <a:ea typeface="Tahoma"/>
                <a:cs typeface="Tahoma"/>
                <a:sym typeface="Tahoma"/>
              </a:rPr>
              <a:t>The cake is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too huge to fit in your mouth</a:t>
            </a:r>
            <a:r>
              <a:rPr b="0" lang="en-US" sz="1100">
                <a:latin typeface="Tahoma"/>
                <a:ea typeface="Tahoma"/>
                <a:cs typeface="Tahoma"/>
                <a:sym typeface="Tahoma"/>
              </a:rPr>
              <a:t> — you can’t eat it all at once.</a:t>
            </a:r>
            <a:endParaRPr/>
          </a:p>
        </p:txBody>
      </p:sp>
      <p:pic>
        <p:nvPicPr>
          <p:cNvPr id="69" name="Google Shape;69;g375d0f2ff87_0_0" title="Screenshot 2025-08-06 231743.png"/>
          <p:cNvPicPr preferRelativeResize="0"/>
          <p:nvPr/>
        </p:nvPicPr>
        <p:blipFill rotWithShape="1">
          <a:blip r:embed="rId3">
            <a:alphaModFix/>
          </a:blip>
          <a:srcRect b="5697" l="6994" r="3327" t="13832"/>
          <a:stretch/>
        </p:blipFill>
        <p:spPr>
          <a:xfrm>
            <a:off x="423225" y="1104400"/>
            <a:ext cx="2228551" cy="19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375d0f2ff87_0_0" title="Screenshot 2025-08-06 2333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475" y="1051650"/>
            <a:ext cx="2113514" cy="19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type="title"/>
          </p:nvPr>
        </p:nvSpPr>
        <p:spPr>
          <a:xfrm>
            <a:off x="2250173" y="140600"/>
            <a:ext cx="146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105448" y="413200"/>
            <a:ext cx="29973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6" name="Google Shape;3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22603"/>
            <a:ext cx="1359408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7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2250173" y="140600"/>
            <a:ext cx="1548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24" name="Google Shape;324;p28"/>
          <p:cNvSpPr txBox="1"/>
          <p:nvPr/>
        </p:nvSpPr>
        <p:spPr>
          <a:xfrm>
            <a:off x="105449" y="413200"/>
            <a:ext cx="2861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5" name="Google Shape;3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4127"/>
            <a:ext cx="1357884" cy="13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8"/>
          <p:cNvSpPr txBox="1"/>
          <p:nvPr/>
        </p:nvSpPr>
        <p:spPr>
          <a:xfrm>
            <a:off x="3170301" y="2444902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2250172" y="140600"/>
            <a:ext cx="1716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105449" y="413200"/>
            <a:ext cx="28377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4" name="Google Shape;33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1079"/>
            <a:ext cx="1357884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9"/>
          <p:cNvSpPr txBox="1"/>
          <p:nvPr/>
        </p:nvSpPr>
        <p:spPr>
          <a:xfrm>
            <a:off x="3170301" y="2444902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2250172" y="140600"/>
            <a:ext cx="164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42" name="Google Shape;342;p30"/>
          <p:cNvSpPr txBox="1"/>
          <p:nvPr/>
        </p:nvSpPr>
        <p:spPr>
          <a:xfrm>
            <a:off x="105449" y="413200"/>
            <a:ext cx="2909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16507"/>
            <a:ext cx="1367027" cy="136702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3170301" y="2449169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2250173" y="140600"/>
            <a:ext cx="1516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146299" y="413200"/>
            <a:ext cx="30240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1369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1369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13690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2" name="Google Shape;3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059" y="1024127"/>
            <a:ext cx="1354836" cy="135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1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5372861" y="3106175"/>
            <a:ext cx="2235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130860" y="3114709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Recursion</a:t>
            </a:r>
            <a:endParaRPr/>
          </a:p>
        </p:txBody>
      </p:sp>
      <p:sp>
        <p:nvSpPr>
          <p:cNvPr id="361" name="Google Shape;361;p2"/>
          <p:cNvSpPr txBox="1"/>
          <p:nvPr/>
        </p:nvSpPr>
        <p:spPr>
          <a:xfrm>
            <a:off x="156997" y="2997475"/>
            <a:ext cx="4455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2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2"/>
          <p:cNvSpPr txBox="1"/>
          <p:nvPr/>
        </p:nvSpPr>
        <p:spPr>
          <a:xfrm>
            <a:off x="254500" y="474050"/>
            <a:ext cx="51582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5748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8115" lvl="0" marL="158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Every recursive definition has 2 parts: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BASE CASE(S):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so simple that they </a:t>
            </a:r>
            <a:r>
              <a:rPr b="1" i="0" lang="en-US" sz="12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solved directly</a:t>
            </a:r>
            <a:br>
              <a:rPr b="1" i="0" lang="en-US" sz="12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 i="0" sz="1200" u="sng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ECURSIVE CASE(S)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make use of recursion to solve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smaller subproblems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 into a solution to the larger problem</a:t>
            </a:r>
            <a:endParaRPr b="0" i="0" sz="1200" u="sng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7310" lvl="1" marL="432434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538CD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Base Case: </a:t>
            </a:r>
            <a:r>
              <a:rPr b="0" i="0" lang="en-US" sz="1100" u="sng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One or more conditions</a:t>
            </a:r>
            <a:r>
              <a:rPr b="0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 based on which </a:t>
            </a:r>
            <a:br>
              <a:rPr b="0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b="0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         the </a:t>
            </a:r>
            <a:r>
              <a:rPr b="1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function will stop the recursive call. (Stopping condition)</a:t>
            </a:r>
            <a:endParaRPr b="1" i="0" sz="1100" u="none" cap="none" strike="noStrike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Recursive Case: </a:t>
            </a:r>
            <a:r>
              <a:rPr b="0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The </a:t>
            </a:r>
            <a:r>
              <a:rPr b="1" i="0" lang="en-US" sz="1100" u="sng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function calling itself</a:t>
            </a:r>
            <a:r>
              <a:rPr b="0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 within its </a:t>
            </a:r>
            <a:r>
              <a:rPr b="1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definition</a:t>
            </a:r>
            <a:r>
              <a:rPr b="0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b="0" i="0" sz="1100" u="none" cap="none" strike="noStrike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/>
        </p:nvSpPr>
        <p:spPr>
          <a:xfrm>
            <a:off x="2498228" y="157725"/>
            <a:ext cx="1044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Factorial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1824354" y="837056"/>
            <a:ext cx="304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 =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2273300" y="711300"/>
            <a:ext cx="741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*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(n-1)! 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3101085" y="711298"/>
            <a:ext cx="595630" cy="44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2164079" y="839723"/>
            <a:ext cx="47625" cy="312420"/>
          </a:xfrm>
          <a:custGeom>
            <a:rect b="b" l="l" r="r" t="t"/>
            <a:pathLst>
              <a:path extrusionOk="0" h="312419" w="47625">
                <a:moveTo>
                  <a:pt x="47243" y="312420"/>
                </a:moveTo>
                <a:lnTo>
                  <a:pt x="34162" y="312420"/>
                </a:lnTo>
                <a:lnTo>
                  <a:pt x="23621" y="310642"/>
                </a:lnTo>
                <a:lnTo>
                  <a:pt x="23621" y="308483"/>
                </a:lnTo>
                <a:lnTo>
                  <a:pt x="23621" y="160147"/>
                </a:lnTo>
                <a:lnTo>
                  <a:pt x="23621" y="157988"/>
                </a:lnTo>
                <a:lnTo>
                  <a:pt x="13081" y="156210"/>
                </a:lnTo>
                <a:lnTo>
                  <a:pt x="0" y="156210"/>
                </a:lnTo>
                <a:lnTo>
                  <a:pt x="13081" y="156210"/>
                </a:lnTo>
                <a:lnTo>
                  <a:pt x="23621" y="154432"/>
                </a:lnTo>
                <a:lnTo>
                  <a:pt x="23621" y="152273"/>
                </a:lnTo>
                <a:lnTo>
                  <a:pt x="23621" y="3937"/>
                </a:lnTo>
                <a:lnTo>
                  <a:pt x="23621" y="1778"/>
                </a:lnTo>
                <a:lnTo>
                  <a:pt x="34162" y="0"/>
                </a:lnTo>
                <a:lnTo>
                  <a:pt x="47243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2873550" y="1479400"/>
            <a:ext cx="11109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5! = 5*4! </a:t>
            </a:r>
            <a:endParaRPr b="0" i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4! = 4*3!</a:t>
            </a:r>
            <a:endParaRPr b="0" i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3! = 3*2!</a:t>
            </a:r>
            <a:endParaRPr b="0" i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2! = 2*1!</a:t>
            </a:r>
            <a:endParaRPr b="0" i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1! = 1</a:t>
            </a:r>
            <a:endParaRPr b="0" i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0! = 1</a:t>
            </a:r>
            <a:endParaRPr b="0" i="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832925" y="1479400"/>
            <a:ext cx="16254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5! = 5*4*3*2*1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4! = 4*3*2*1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3! = 3*2*1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2! = 2*1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1! = 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0! = 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75d0f2ff87_0_29"/>
          <p:cNvSpPr txBox="1"/>
          <p:nvPr>
            <p:ph type="title"/>
          </p:nvPr>
        </p:nvSpPr>
        <p:spPr>
          <a:xfrm>
            <a:off x="723226" y="125925"/>
            <a:ext cx="3547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Recursion vs. While Loop</a:t>
            </a:r>
            <a:endParaRPr/>
          </a:p>
        </p:txBody>
      </p:sp>
      <p:sp>
        <p:nvSpPr>
          <p:cNvPr id="382" name="Google Shape;382;g375d0f2ff87_0_29"/>
          <p:cNvSpPr txBox="1"/>
          <p:nvPr/>
        </p:nvSpPr>
        <p:spPr>
          <a:xfrm>
            <a:off x="156997" y="2997475"/>
            <a:ext cx="4455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g375d0f2ff87_0_29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g375d0f2ff87_0_29"/>
          <p:cNvSpPr txBox="1"/>
          <p:nvPr/>
        </p:nvSpPr>
        <p:spPr>
          <a:xfrm>
            <a:off x="610850" y="498525"/>
            <a:ext cx="4544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🔁 Recursion vs. While Loop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Recursion is often an alternative to a while loop.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You usually </a:t>
            </a:r>
            <a:r>
              <a:rPr b="1" lang="en-US" sz="1100">
                <a:solidFill>
                  <a:schemeClr val="dk1"/>
                </a:solidFill>
              </a:rPr>
              <a:t>don’t use recursion and a while loop together</a:t>
            </a:r>
            <a:r>
              <a:rPr lang="en-US" sz="1100">
                <a:solidFill>
                  <a:schemeClr val="dk1"/>
                </a:solidFill>
              </a:rPr>
              <a:t> 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— they solve the same kind of problems.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85" name="Google Shape;385;g375d0f2ff87_0_29"/>
          <p:cNvGraphicFramePr/>
          <p:nvPr/>
        </p:nvGraphicFramePr>
        <p:xfrm>
          <a:off x="891250" y="183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{D1287D95-A9B0-44E8-9B2E-B2C195E83F26}</a:tableStyleId>
              </a:tblPr>
              <a:tblGrid>
                <a:gridCol w="1918175"/>
                <a:gridCol w="1918175"/>
              </a:tblGrid>
              <a:tr h="33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Loop Concept</a:t>
                      </a:r>
                      <a:endParaRPr b="1" sz="9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Recursion Equivalent</a:t>
                      </a:r>
                      <a:endParaRPr b="1" sz="9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Loop condition</a:t>
                      </a:r>
                      <a:endParaRPr sz="9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Opposite</a:t>
                      </a:r>
                      <a:r>
                        <a:rPr lang="en-US" sz="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becomes base case</a:t>
                      </a:r>
                      <a:endParaRPr sz="9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Loop body</a:t>
                      </a:r>
                      <a:endParaRPr sz="9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Recursive case</a:t>
                      </a:r>
                      <a:endParaRPr b="1" sz="9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/>
        </p:nvSpPr>
        <p:spPr>
          <a:xfrm>
            <a:off x="2498227" y="157725"/>
            <a:ext cx="930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Factorial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1824279" y="647281"/>
            <a:ext cx="304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 =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2273225" y="521525"/>
            <a:ext cx="745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*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(n-1)! 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3101010" y="521523"/>
            <a:ext cx="5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2164004" y="649948"/>
            <a:ext cx="47625" cy="312419"/>
          </a:xfrm>
          <a:custGeom>
            <a:rect b="b" l="l" r="r" t="t"/>
            <a:pathLst>
              <a:path extrusionOk="0" h="312419" w="47625">
                <a:moveTo>
                  <a:pt x="47243" y="312420"/>
                </a:moveTo>
                <a:lnTo>
                  <a:pt x="34162" y="312420"/>
                </a:lnTo>
                <a:lnTo>
                  <a:pt x="23621" y="310642"/>
                </a:lnTo>
                <a:lnTo>
                  <a:pt x="23621" y="308483"/>
                </a:lnTo>
                <a:lnTo>
                  <a:pt x="23621" y="160147"/>
                </a:lnTo>
                <a:lnTo>
                  <a:pt x="23621" y="157988"/>
                </a:lnTo>
                <a:lnTo>
                  <a:pt x="13081" y="156210"/>
                </a:lnTo>
                <a:lnTo>
                  <a:pt x="0" y="156210"/>
                </a:lnTo>
                <a:lnTo>
                  <a:pt x="13081" y="156210"/>
                </a:lnTo>
                <a:lnTo>
                  <a:pt x="23621" y="154432"/>
                </a:lnTo>
                <a:lnTo>
                  <a:pt x="23621" y="152273"/>
                </a:lnTo>
                <a:lnTo>
                  <a:pt x="23621" y="3937"/>
                </a:lnTo>
                <a:lnTo>
                  <a:pt x="23621" y="1778"/>
                </a:lnTo>
                <a:lnTo>
                  <a:pt x="34162" y="0"/>
                </a:lnTo>
                <a:lnTo>
                  <a:pt x="47243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417001" y="1145950"/>
            <a:ext cx="87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4339776" y="1145950"/>
            <a:ext cx="1028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38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63" y="1464762"/>
            <a:ext cx="1478975" cy="14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 title="factorial_whi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3825" y="1525975"/>
            <a:ext cx="2298475" cy="10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/>
        </p:nvSpPr>
        <p:spPr>
          <a:xfrm>
            <a:off x="2128451" y="1206525"/>
            <a:ext cx="87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5d0f2ff87_0_59"/>
          <p:cNvSpPr txBox="1"/>
          <p:nvPr/>
        </p:nvSpPr>
        <p:spPr>
          <a:xfrm>
            <a:off x="2498227" y="157725"/>
            <a:ext cx="930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Factorial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g375d0f2ff87_0_59"/>
          <p:cNvSpPr txBox="1"/>
          <p:nvPr/>
        </p:nvSpPr>
        <p:spPr>
          <a:xfrm>
            <a:off x="1824279" y="647281"/>
            <a:ext cx="304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 =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g375d0f2ff87_0_59"/>
          <p:cNvSpPr txBox="1"/>
          <p:nvPr/>
        </p:nvSpPr>
        <p:spPr>
          <a:xfrm>
            <a:off x="2273225" y="521525"/>
            <a:ext cx="745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*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(n-1)! 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g375d0f2ff87_0_59"/>
          <p:cNvSpPr txBox="1"/>
          <p:nvPr/>
        </p:nvSpPr>
        <p:spPr>
          <a:xfrm>
            <a:off x="3101010" y="521523"/>
            <a:ext cx="5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g375d0f2ff87_0_59"/>
          <p:cNvSpPr/>
          <p:nvPr/>
        </p:nvSpPr>
        <p:spPr>
          <a:xfrm>
            <a:off x="2164004" y="649948"/>
            <a:ext cx="47625" cy="312419"/>
          </a:xfrm>
          <a:custGeom>
            <a:rect b="b" l="l" r="r" t="t"/>
            <a:pathLst>
              <a:path extrusionOk="0" h="312419" w="47625">
                <a:moveTo>
                  <a:pt x="47243" y="312420"/>
                </a:moveTo>
                <a:lnTo>
                  <a:pt x="34162" y="312420"/>
                </a:lnTo>
                <a:lnTo>
                  <a:pt x="23621" y="310642"/>
                </a:lnTo>
                <a:lnTo>
                  <a:pt x="23621" y="308483"/>
                </a:lnTo>
                <a:lnTo>
                  <a:pt x="23621" y="160147"/>
                </a:lnTo>
                <a:lnTo>
                  <a:pt x="23621" y="157988"/>
                </a:lnTo>
                <a:lnTo>
                  <a:pt x="13081" y="156210"/>
                </a:lnTo>
                <a:lnTo>
                  <a:pt x="0" y="156210"/>
                </a:lnTo>
                <a:lnTo>
                  <a:pt x="13081" y="156210"/>
                </a:lnTo>
                <a:lnTo>
                  <a:pt x="23621" y="154432"/>
                </a:lnTo>
                <a:lnTo>
                  <a:pt x="23621" y="152273"/>
                </a:lnTo>
                <a:lnTo>
                  <a:pt x="23621" y="3937"/>
                </a:lnTo>
                <a:lnTo>
                  <a:pt x="23621" y="1778"/>
                </a:lnTo>
                <a:lnTo>
                  <a:pt x="34162" y="0"/>
                </a:lnTo>
                <a:lnTo>
                  <a:pt x="47243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375d0f2ff87_0_59"/>
          <p:cNvSpPr txBox="1"/>
          <p:nvPr/>
        </p:nvSpPr>
        <p:spPr>
          <a:xfrm>
            <a:off x="417001" y="1145950"/>
            <a:ext cx="87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375d0f2ff87_0_59"/>
          <p:cNvSpPr txBox="1"/>
          <p:nvPr/>
        </p:nvSpPr>
        <p:spPr>
          <a:xfrm>
            <a:off x="4339776" y="895025"/>
            <a:ext cx="1028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375d0f2ff87_0_59"/>
          <p:cNvSpPr txBox="1"/>
          <p:nvPr/>
        </p:nvSpPr>
        <p:spPr>
          <a:xfrm>
            <a:off x="130860" y="3109223"/>
            <a:ext cx="34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4" name="Google Shape;414;g375d0f2ff87_0_59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415" name="Google Shape;415;g375d0f2ff87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73" y="1464752"/>
            <a:ext cx="1236771" cy="11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375d0f2ff87_0_59" title="factorial_whi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1175" y="1496325"/>
            <a:ext cx="2298475" cy="10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375d0f2ff87_0_59"/>
          <p:cNvSpPr txBox="1"/>
          <p:nvPr/>
        </p:nvSpPr>
        <p:spPr>
          <a:xfrm>
            <a:off x="2128476" y="1145950"/>
            <a:ext cx="87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g375d0f2ff87_0_59" title="factorial_recursion_python..png"/>
          <p:cNvPicPr preferRelativeResize="0"/>
          <p:nvPr/>
        </p:nvPicPr>
        <p:blipFill rotWithShape="1">
          <a:blip r:embed="rId6">
            <a:alphaModFix/>
          </a:blip>
          <a:srcRect b="0" l="0" r="0" t="-5697"/>
          <a:stretch/>
        </p:blipFill>
        <p:spPr>
          <a:xfrm>
            <a:off x="3839951" y="1145950"/>
            <a:ext cx="1753900" cy="11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375d0f2ff87_0_59" title="factorial_recursion_java.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5599" y="2356750"/>
            <a:ext cx="1954325" cy="8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5d0f2ff87_0_18"/>
          <p:cNvSpPr txBox="1"/>
          <p:nvPr>
            <p:ph type="title"/>
          </p:nvPr>
        </p:nvSpPr>
        <p:spPr>
          <a:xfrm>
            <a:off x="1574225" y="168800"/>
            <a:ext cx="4218300" cy="2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Cake Eating Problem</a:t>
            </a:r>
            <a:endParaRPr/>
          </a:p>
        </p:txBody>
      </p:sp>
      <p:sp>
        <p:nvSpPr>
          <p:cNvPr id="76" name="Google Shape;76;g375d0f2ff87_0_18"/>
          <p:cNvSpPr txBox="1"/>
          <p:nvPr>
            <p:ph idx="1" type="body"/>
          </p:nvPr>
        </p:nvSpPr>
        <p:spPr>
          <a:xfrm>
            <a:off x="2596675" y="656425"/>
            <a:ext cx="29571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lang="en-US" sz="1100">
                <a:latin typeface="Tahoma"/>
                <a:ea typeface="Tahoma"/>
                <a:cs typeface="Tahoma"/>
                <a:sym typeface="Tahoma"/>
              </a:rPr>
              <a:t>The cake is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too huge to fit in your mouth</a:t>
            </a:r>
            <a:r>
              <a:rPr b="0" lang="en-US" sz="1100">
                <a:latin typeface="Tahoma"/>
                <a:ea typeface="Tahoma"/>
                <a:cs typeface="Tahoma"/>
                <a:sym typeface="Tahoma"/>
              </a:rPr>
              <a:t> — you can’t eat it all at once.</a:t>
            </a:r>
            <a:endParaRPr b="0"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lang="en-US" sz="1100">
                <a:latin typeface="Tahoma"/>
                <a:ea typeface="Tahoma"/>
                <a:cs typeface="Tahoma"/>
                <a:sym typeface="Tahoma"/>
              </a:rPr>
              <a:t>To finish it, you must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cut it into smaller, manageable pieces</a:t>
            </a:r>
            <a:r>
              <a:rPr b="0" lang="en-US" sz="1100">
                <a:latin typeface="Tahoma"/>
                <a:ea typeface="Tahoma"/>
                <a:cs typeface="Tahoma"/>
                <a:sym typeface="Tahoma"/>
              </a:rPr>
              <a:t> first</a:t>
            </a:r>
            <a:endParaRPr b="0" sz="1100">
              <a:latin typeface="Tahoma"/>
              <a:ea typeface="Tahoma"/>
              <a:cs typeface="Tahoma"/>
              <a:sym typeface="Tahom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ahoma"/>
              <a:buChar char="○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— same structure, same taste.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g375d0f2ff87_0_18" title="Screenshot 2025-08-06 231743.png"/>
          <p:cNvPicPr preferRelativeResize="0"/>
          <p:nvPr/>
        </p:nvPicPr>
        <p:blipFill rotWithShape="1">
          <a:blip r:embed="rId3">
            <a:alphaModFix/>
          </a:blip>
          <a:srcRect b="5697" l="6994" r="3327" t="13832"/>
          <a:stretch/>
        </p:blipFill>
        <p:spPr>
          <a:xfrm>
            <a:off x="159975" y="606125"/>
            <a:ext cx="2265275" cy="20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>
            <p:ph type="title"/>
          </p:nvPr>
        </p:nvSpPr>
        <p:spPr>
          <a:xfrm>
            <a:off x="1384371" y="144275"/>
            <a:ext cx="2746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1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Factorial</a:t>
            </a:r>
            <a:endParaRPr/>
          </a:p>
        </p:txBody>
      </p:sp>
      <p:sp>
        <p:nvSpPr>
          <p:cNvPr id="425" name="Google Shape;425;p40"/>
          <p:cNvSpPr txBox="1"/>
          <p:nvPr/>
        </p:nvSpPr>
        <p:spPr>
          <a:xfrm>
            <a:off x="1823904" y="605681"/>
            <a:ext cx="304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 =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2272850" y="479925"/>
            <a:ext cx="846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n*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(n-1)! 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3268110" y="489786"/>
            <a:ext cx="5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2163629" y="608348"/>
            <a:ext cx="47625" cy="312419"/>
          </a:xfrm>
          <a:custGeom>
            <a:rect b="b" l="l" r="r" t="t"/>
            <a:pathLst>
              <a:path extrusionOk="0" h="312419" w="47625">
                <a:moveTo>
                  <a:pt x="47243" y="312420"/>
                </a:moveTo>
                <a:lnTo>
                  <a:pt x="34162" y="312420"/>
                </a:lnTo>
                <a:lnTo>
                  <a:pt x="23621" y="310642"/>
                </a:lnTo>
                <a:lnTo>
                  <a:pt x="23621" y="308483"/>
                </a:lnTo>
                <a:lnTo>
                  <a:pt x="23621" y="160147"/>
                </a:lnTo>
                <a:lnTo>
                  <a:pt x="23621" y="157988"/>
                </a:lnTo>
                <a:lnTo>
                  <a:pt x="13081" y="156210"/>
                </a:lnTo>
                <a:lnTo>
                  <a:pt x="0" y="156210"/>
                </a:lnTo>
                <a:lnTo>
                  <a:pt x="13081" y="156210"/>
                </a:lnTo>
                <a:lnTo>
                  <a:pt x="23621" y="154432"/>
                </a:lnTo>
                <a:lnTo>
                  <a:pt x="23621" y="152273"/>
                </a:lnTo>
                <a:lnTo>
                  <a:pt x="23621" y="3937"/>
                </a:lnTo>
                <a:lnTo>
                  <a:pt x="23621" y="1778"/>
                </a:lnTo>
                <a:lnTo>
                  <a:pt x="34162" y="0"/>
                </a:lnTo>
                <a:lnTo>
                  <a:pt x="47243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370376" y="882675"/>
            <a:ext cx="1014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100" y="1042293"/>
            <a:ext cx="3407900" cy="194550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0"/>
          <p:cNvSpPr txBox="1"/>
          <p:nvPr/>
        </p:nvSpPr>
        <p:spPr>
          <a:xfrm>
            <a:off x="2247126" y="2971863"/>
            <a:ext cx="3354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Sourse; https://</a:t>
            </a:r>
            <a:r>
              <a:rPr b="0" i="0" lang="en-US" sz="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www.enjoyalgorithms.com/blog/recursion-explained-how-recursion-works-in-programming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Google Shape;433;p40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434" name="Google Shape;434;p40" title="factorial_recursion_python..png"/>
          <p:cNvPicPr preferRelativeResize="0"/>
          <p:nvPr/>
        </p:nvPicPr>
        <p:blipFill rotWithShape="1">
          <a:blip r:embed="rId6">
            <a:alphaModFix/>
          </a:blip>
          <a:srcRect b="0" l="0" r="0" t="-5697"/>
          <a:stretch/>
        </p:blipFill>
        <p:spPr>
          <a:xfrm>
            <a:off x="94135" y="1172475"/>
            <a:ext cx="1701674" cy="109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0" title="factorial_recursion_java.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00" y="2347221"/>
            <a:ext cx="1896130" cy="82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1ee19ddd9a_0_966"/>
          <p:cNvSpPr txBox="1"/>
          <p:nvPr>
            <p:ph type="title"/>
          </p:nvPr>
        </p:nvSpPr>
        <p:spPr>
          <a:xfrm>
            <a:off x="1609991" y="60827"/>
            <a:ext cx="2545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The Call Stack</a:t>
            </a:r>
            <a:endParaRPr/>
          </a:p>
        </p:txBody>
      </p:sp>
      <p:pic>
        <p:nvPicPr>
          <p:cNvPr id="441" name="Google Shape;441;g31ee19ddd9a_0_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652" y="921456"/>
            <a:ext cx="2493122" cy="176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31ee19ddd9a_0_9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04" y="582540"/>
            <a:ext cx="1939952" cy="253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31ee19ddd9a_0_9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797" y="2321241"/>
            <a:ext cx="1939952" cy="79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31ee19ddd9a_0_9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797" y="1713120"/>
            <a:ext cx="1939952" cy="8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31ee19ddd9a_0_9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797" y="1103153"/>
            <a:ext cx="1939952" cy="8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31ee19ddd9a_0_9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9797" y="500772"/>
            <a:ext cx="1939952" cy="81081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31ee19ddd9a_0_966"/>
          <p:cNvSpPr/>
          <p:nvPr/>
        </p:nvSpPr>
        <p:spPr>
          <a:xfrm flipH="1">
            <a:off x="4504755" y="2447690"/>
            <a:ext cx="3678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31ee19ddd9a_0_966"/>
          <p:cNvSpPr/>
          <p:nvPr/>
        </p:nvSpPr>
        <p:spPr>
          <a:xfrm>
            <a:off x="3318929" y="2058873"/>
            <a:ext cx="271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31ee19ddd9a_0_966"/>
          <p:cNvSpPr/>
          <p:nvPr/>
        </p:nvSpPr>
        <p:spPr>
          <a:xfrm>
            <a:off x="3318929" y="1511156"/>
            <a:ext cx="271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31ee19ddd9a_0_966"/>
          <p:cNvSpPr/>
          <p:nvPr/>
        </p:nvSpPr>
        <p:spPr>
          <a:xfrm rot="5400000">
            <a:off x="4662810" y="1879755"/>
            <a:ext cx="1794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g31ee19ddd9a_0_9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9797" y="1103161"/>
            <a:ext cx="1939952" cy="8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31ee19ddd9a_0_9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9797" y="1713120"/>
            <a:ext cx="1939952" cy="8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1ee19ddd9a_0_96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9797" y="2321241"/>
            <a:ext cx="1939952" cy="79880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31ee19ddd9a_0_966"/>
          <p:cNvSpPr txBox="1"/>
          <p:nvPr/>
        </p:nvSpPr>
        <p:spPr>
          <a:xfrm>
            <a:off x="3084930" y="2795170"/>
            <a:ext cx="2318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Output:</a:t>
            </a: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6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/>
        </p:nvSpPr>
        <p:spPr>
          <a:xfrm>
            <a:off x="2468599" y="133775"/>
            <a:ext cx="101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Fibonacci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1413850" y="517650"/>
            <a:ext cx="1394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0" marR="6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2731923" y="561150"/>
            <a:ext cx="109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2218204" y="1110678"/>
            <a:ext cx="2014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Fib(n–1) + Fib(n–2)   </a:t>
            </a:r>
            <a:r>
              <a:rPr b="1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&gt; 1  </a:t>
            </a:r>
            <a:endParaRPr b="1" baseline="30000" i="0" sz="1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2023865" y="561150"/>
            <a:ext cx="76351" cy="734568"/>
          </a:xfrm>
          <a:custGeom>
            <a:rect b="b" l="l" r="r" t="t"/>
            <a:pathLst>
              <a:path extrusionOk="0" h="609600" w="45719">
                <a:moveTo>
                  <a:pt x="45719" y="609600"/>
                </a:moveTo>
                <a:lnTo>
                  <a:pt x="33146" y="609600"/>
                </a:lnTo>
                <a:lnTo>
                  <a:pt x="22859" y="607949"/>
                </a:lnTo>
                <a:lnTo>
                  <a:pt x="22859" y="605789"/>
                </a:lnTo>
                <a:lnTo>
                  <a:pt x="22859" y="308609"/>
                </a:lnTo>
                <a:lnTo>
                  <a:pt x="22859" y="306450"/>
                </a:lnTo>
                <a:lnTo>
                  <a:pt x="12572" y="304800"/>
                </a:lnTo>
                <a:lnTo>
                  <a:pt x="0" y="304800"/>
                </a:lnTo>
                <a:lnTo>
                  <a:pt x="12572" y="304800"/>
                </a:lnTo>
                <a:lnTo>
                  <a:pt x="22859" y="303149"/>
                </a:lnTo>
                <a:lnTo>
                  <a:pt x="22859" y="300989"/>
                </a:lnTo>
                <a:lnTo>
                  <a:pt x="22859" y="3809"/>
                </a:lnTo>
                <a:lnTo>
                  <a:pt x="22859" y="1650"/>
                </a:lnTo>
                <a:lnTo>
                  <a:pt x="33146" y="0"/>
                </a:ln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41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466" name="Google Shape;46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9738" y="1489525"/>
            <a:ext cx="3085000" cy="17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ee19ddd9a_0_1488"/>
          <p:cNvSpPr txBox="1"/>
          <p:nvPr/>
        </p:nvSpPr>
        <p:spPr>
          <a:xfrm>
            <a:off x="2532224" y="3800"/>
            <a:ext cx="101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Fibonacci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g31ee19ddd9a_0_1488"/>
          <p:cNvSpPr txBox="1"/>
          <p:nvPr/>
        </p:nvSpPr>
        <p:spPr>
          <a:xfrm>
            <a:off x="1542225" y="278300"/>
            <a:ext cx="1394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0" marR="6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3" name="Google Shape;473;g31ee19ddd9a_0_1488"/>
          <p:cNvSpPr txBox="1"/>
          <p:nvPr/>
        </p:nvSpPr>
        <p:spPr>
          <a:xfrm>
            <a:off x="2860298" y="321800"/>
            <a:ext cx="109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" name="Google Shape;474;g31ee19ddd9a_0_1488"/>
          <p:cNvSpPr txBox="1"/>
          <p:nvPr/>
        </p:nvSpPr>
        <p:spPr>
          <a:xfrm>
            <a:off x="2346579" y="871328"/>
            <a:ext cx="2014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Fib(n–1) + Fib(n–2)   </a:t>
            </a:r>
            <a:r>
              <a:rPr b="1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&gt; 1  </a:t>
            </a:r>
            <a:endParaRPr b="1" baseline="30000" i="0" sz="1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" name="Google Shape;475;g31ee19ddd9a_0_1488"/>
          <p:cNvSpPr/>
          <p:nvPr/>
        </p:nvSpPr>
        <p:spPr>
          <a:xfrm>
            <a:off x="2056766" y="304100"/>
            <a:ext cx="107897" cy="734568"/>
          </a:xfrm>
          <a:custGeom>
            <a:rect b="b" l="l" r="r" t="t"/>
            <a:pathLst>
              <a:path extrusionOk="0" h="609600" w="45719">
                <a:moveTo>
                  <a:pt x="45719" y="609600"/>
                </a:moveTo>
                <a:lnTo>
                  <a:pt x="33146" y="609600"/>
                </a:lnTo>
                <a:lnTo>
                  <a:pt x="22859" y="607949"/>
                </a:lnTo>
                <a:lnTo>
                  <a:pt x="22859" y="605789"/>
                </a:lnTo>
                <a:lnTo>
                  <a:pt x="22859" y="308609"/>
                </a:lnTo>
                <a:lnTo>
                  <a:pt x="22859" y="306450"/>
                </a:lnTo>
                <a:lnTo>
                  <a:pt x="12572" y="304800"/>
                </a:lnTo>
                <a:lnTo>
                  <a:pt x="0" y="304800"/>
                </a:lnTo>
                <a:lnTo>
                  <a:pt x="12572" y="304800"/>
                </a:lnTo>
                <a:lnTo>
                  <a:pt x="22859" y="303149"/>
                </a:lnTo>
                <a:lnTo>
                  <a:pt x="22859" y="300989"/>
                </a:lnTo>
                <a:lnTo>
                  <a:pt x="22859" y="3809"/>
                </a:lnTo>
                <a:lnTo>
                  <a:pt x="22859" y="1650"/>
                </a:lnTo>
                <a:lnTo>
                  <a:pt x="33146" y="0"/>
                </a:ln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31ee19ddd9a_0_1488"/>
          <p:cNvSpPr txBox="1"/>
          <p:nvPr/>
        </p:nvSpPr>
        <p:spPr>
          <a:xfrm>
            <a:off x="562575" y="897200"/>
            <a:ext cx="1095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31ee19ddd9a_0_1488"/>
          <p:cNvSpPr txBox="1"/>
          <p:nvPr/>
        </p:nvSpPr>
        <p:spPr>
          <a:xfrm>
            <a:off x="130860" y="3109223"/>
            <a:ext cx="34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g31ee19ddd9a_0_1488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479" name="Google Shape;479;g31ee19ddd9a_0_1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00" y="1187000"/>
            <a:ext cx="1781046" cy="20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31ee19ddd9a_0_1488" title="fibo_while_jav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6358" y="1186993"/>
            <a:ext cx="2974180" cy="190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bec4ec794_0_1"/>
          <p:cNvSpPr txBox="1"/>
          <p:nvPr/>
        </p:nvSpPr>
        <p:spPr>
          <a:xfrm>
            <a:off x="2532224" y="3800"/>
            <a:ext cx="101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Fibonacci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g31bec4ec794_0_1"/>
          <p:cNvSpPr txBox="1"/>
          <p:nvPr/>
        </p:nvSpPr>
        <p:spPr>
          <a:xfrm>
            <a:off x="1542225" y="278300"/>
            <a:ext cx="1186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575">
            <a:spAutoFit/>
          </a:bodyPr>
          <a:lstStyle/>
          <a:p>
            <a:pPr indent="0" lvl="0" marL="0" marR="540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1"/>
              <a:buFont typeface="Arial"/>
              <a:buNone/>
            </a:pPr>
            <a:r>
              <a:rPr b="0" i="0" lang="en-US" sz="102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 b="0" i="0" sz="8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0803" marR="0" rtl="0" algn="l">
              <a:lnSpc>
                <a:spcPct val="100000"/>
              </a:lnSpc>
              <a:spcBef>
                <a:spcPts val="191"/>
              </a:spcBef>
              <a:spcAft>
                <a:spcPts val="0"/>
              </a:spcAft>
              <a:buClr>
                <a:srgbClr val="000000"/>
              </a:buClr>
              <a:buSzPts val="1531"/>
              <a:buFont typeface="Arial"/>
              <a:buNone/>
            </a:pPr>
            <a:r>
              <a:rPr b="0" baseline="30000" i="1" lang="en-US" sz="15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</a:t>
            </a:r>
            <a:r>
              <a:rPr b="0" baseline="30000" i="0" lang="en-US" sz="1531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30000" i="1" lang="en-US" sz="15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531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="0" i="0" sz="8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g31bec4ec794_0_1"/>
          <p:cNvSpPr txBox="1"/>
          <p:nvPr/>
        </p:nvSpPr>
        <p:spPr>
          <a:xfrm>
            <a:off x="2663542" y="315306"/>
            <a:ext cx="93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725">
            <a:spAutoFit/>
          </a:bodyPr>
          <a:lstStyle/>
          <a:p>
            <a:pPr indent="0" lvl="0" marL="1080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1"/>
              <a:buFont typeface="Arial"/>
              <a:buNone/>
            </a:pPr>
            <a:r>
              <a:rPr b="0" i="1" lang="en-US" sz="1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 if  </a:t>
            </a:r>
            <a:r>
              <a:rPr b="0" i="0" lang="en-US" sz="102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02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0803" marR="0" rtl="0" algn="l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rgbClr val="000000"/>
              </a:buClr>
              <a:buSzPts val="1021"/>
              <a:buFont typeface="Arial"/>
              <a:buNone/>
            </a:pPr>
            <a:r>
              <a:rPr b="0" i="1" lang="en-US" sz="1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if  </a:t>
            </a:r>
            <a:r>
              <a:rPr b="0" i="0" lang="en-US" sz="102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1</a:t>
            </a:r>
            <a:endParaRPr b="0" i="0" sz="102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g31bec4ec794_0_1"/>
          <p:cNvSpPr txBox="1"/>
          <p:nvPr/>
        </p:nvSpPr>
        <p:spPr>
          <a:xfrm>
            <a:off x="2226509" y="782799"/>
            <a:ext cx="17136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">
            <a:spAutoFit/>
          </a:bodyPr>
          <a:lstStyle/>
          <a:p>
            <a:pPr indent="0" lvl="0" marL="1080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6"/>
              <a:buFont typeface="Arial"/>
              <a:buNone/>
            </a:pPr>
            <a:r>
              <a:rPr b="0" i="1" lang="en-US" sz="7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Fib(n–1) + Fib(n–2)   </a:t>
            </a:r>
            <a:r>
              <a:rPr b="1" i="1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&gt; 1  </a:t>
            </a:r>
            <a:endParaRPr b="1" baseline="30000" i="0" sz="1616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g31bec4ec794_0_1"/>
          <p:cNvSpPr/>
          <p:nvPr/>
        </p:nvSpPr>
        <p:spPr>
          <a:xfrm>
            <a:off x="1979958" y="300249"/>
            <a:ext cx="91781" cy="624840"/>
          </a:xfrm>
          <a:custGeom>
            <a:rect b="b" l="l" r="r" t="t"/>
            <a:pathLst>
              <a:path extrusionOk="0" h="609600" w="45719">
                <a:moveTo>
                  <a:pt x="45719" y="609600"/>
                </a:moveTo>
                <a:lnTo>
                  <a:pt x="33146" y="609600"/>
                </a:lnTo>
                <a:lnTo>
                  <a:pt x="22859" y="607949"/>
                </a:lnTo>
                <a:lnTo>
                  <a:pt x="22859" y="605789"/>
                </a:lnTo>
                <a:lnTo>
                  <a:pt x="22859" y="308609"/>
                </a:lnTo>
                <a:lnTo>
                  <a:pt x="22859" y="306450"/>
                </a:lnTo>
                <a:lnTo>
                  <a:pt x="12572" y="304800"/>
                </a:lnTo>
                <a:lnTo>
                  <a:pt x="0" y="304800"/>
                </a:lnTo>
                <a:lnTo>
                  <a:pt x="12572" y="304800"/>
                </a:lnTo>
                <a:lnTo>
                  <a:pt x="22859" y="303149"/>
                </a:lnTo>
                <a:lnTo>
                  <a:pt x="22859" y="300989"/>
                </a:lnTo>
                <a:lnTo>
                  <a:pt x="22859" y="3809"/>
                </a:lnTo>
                <a:lnTo>
                  <a:pt x="22859" y="1650"/>
                </a:lnTo>
                <a:lnTo>
                  <a:pt x="33146" y="0"/>
                </a:lnTo>
                <a:lnTo>
                  <a:pt x="45719" y="0"/>
                </a:lnTo>
              </a:path>
            </a:pathLst>
          </a:custGeom>
          <a:noFill/>
          <a:ln cap="flat" cmpd="sng" w="8100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1"/>
              <a:buFont typeface="Arial"/>
              <a:buNone/>
            </a:pPr>
            <a:r>
              <a:t/>
            </a:r>
            <a:endParaRPr b="0" i="0" sz="153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31bec4ec794_0_1"/>
          <p:cNvSpPr txBox="1"/>
          <p:nvPr/>
        </p:nvSpPr>
        <p:spPr>
          <a:xfrm>
            <a:off x="72775" y="871325"/>
            <a:ext cx="1095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31bec4ec794_0_1"/>
          <p:cNvSpPr txBox="1"/>
          <p:nvPr/>
        </p:nvSpPr>
        <p:spPr>
          <a:xfrm>
            <a:off x="130860" y="3109223"/>
            <a:ext cx="34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g31bec4ec794_0_1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493" name="Google Shape;493;g31bec4ec794_0_1"/>
          <p:cNvSpPr txBox="1"/>
          <p:nvPr/>
        </p:nvSpPr>
        <p:spPr>
          <a:xfrm>
            <a:off x="3940106" y="889486"/>
            <a:ext cx="9195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">
            <a:spAutoFit/>
          </a:bodyPr>
          <a:lstStyle/>
          <a:p>
            <a:pPr indent="0" lvl="0" marL="1080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1"/>
              <a:buFont typeface="Arial"/>
              <a:buNone/>
            </a:pPr>
            <a:r>
              <a:rPr b="1" i="0" lang="en-US" sz="127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27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g31bec4ec79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2600" y="1112924"/>
            <a:ext cx="2843200" cy="11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31bec4ec794_0_1" title="fibo_recur_jav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688" y="2312675"/>
            <a:ext cx="3141111" cy="7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31bec4ec794_0_1" title="fibo_while_jav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25" y="1158875"/>
            <a:ext cx="2532225" cy="16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ee19ddd9a_0_1472"/>
          <p:cNvSpPr txBox="1"/>
          <p:nvPr/>
        </p:nvSpPr>
        <p:spPr>
          <a:xfrm>
            <a:off x="1091674" y="0"/>
            <a:ext cx="101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Fibonacci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g31ee19ddd9a_0_1472"/>
          <p:cNvSpPr txBox="1"/>
          <p:nvPr/>
        </p:nvSpPr>
        <p:spPr>
          <a:xfrm>
            <a:off x="44900" y="343925"/>
            <a:ext cx="1394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0" marR="6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g31ee19ddd9a_0_1472"/>
          <p:cNvSpPr txBox="1"/>
          <p:nvPr/>
        </p:nvSpPr>
        <p:spPr>
          <a:xfrm>
            <a:off x="1362973" y="387425"/>
            <a:ext cx="109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g31ee19ddd9a_0_1472"/>
          <p:cNvSpPr txBox="1"/>
          <p:nvPr/>
        </p:nvSpPr>
        <p:spPr>
          <a:xfrm>
            <a:off x="849254" y="936953"/>
            <a:ext cx="2014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Fib(n–1) + Fib(n–2)   </a:t>
            </a:r>
            <a:r>
              <a:rPr b="1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&gt; 1  </a:t>
            </a:r>
            <a:endParaRPr b="1" baseline="30000" i="0" sz="1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5" name="Google Shape;505;g31ee19ddd9a_0_1472"/>
          <p:cNvSpPr/>
          <p:nvPr/>
        </p:nvSpPr>
        <p:spPr>
          <a:xfrm>
            <a:off x="629350" y="387425"/>
            <a:ext cx="225509" cy="633984"/>
          </a:xfrm>
          <a:custGeom>
            <a:rect b="b" l="l" r="r" t="t"/>
            <a:pathLst>
              <a:path extrusionOk="0" h="609600" w="45719">
                <a:moveTo>
                  <a:pt x="45719" y="609600"/>
                </a:moveTo>
                <a:lnTo>
                  <a:pt x="33146" y="609600"/>
                </a:lnTo>
                <a:lnTo>
                  <a:pt x="22859" y="607949"/>
                </a:lnTo>
                <a:lnTo>
                  <a:pt x="22859" y="605789"/>
                </a:lnTo>
                <a:lnTo>
                  <a:pt x="22859" y="308609"/>
                </a:lnTo>
                <a:lnTo>
                  <a:pt x="22859" y="306450"/>
                </a:lnTo>
                <a:lnTo>
                  <a:pt x="12572" y="304800"/>
                </a:lnTo>
                <a:lnTo>
                  <a:pt x="0" y="304800"/>
                </a:lnTo>
                <a:lnTo>
                  <a:pt x="12572" y="304800"/>
                </a:lnTo>
                <a:lnTo>
                  <a:pt x="22859" y="303149"/>
                </a:lnTo>
                <a:lnTo>
                  <a:pt x="22859" y="300989"/>
                </a:lnTo>
                <a:lnTo>
                  <a:pt x="22859" y="3809"/>
                </a:lnTo>
                <a:lnTo>
                  <a:pt x="22859" y="1650"/>
                </a:lnTo>
                <a:lnTo>
                  <a:pt x="33146" y="0"/>
                </a:ln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31ee19ddd9a_0_1472"/>
          <p:cNvSpPr txBox="1"/>
          <p:nvPr/>
        </p:nvSpPr>
        <p:spPr>
          <a:xfrm>
            <a:off x="130860" y="3109223"/>
            <a:ext cx="34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7" name="Google Shape;507;g31ee19ddd9a_0_1472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508" name="Google Shape;508;g31ee19ddd9a_0_1472"/>
          <p:cNvSpPr txBox="1"/>
          <p:nvPr/>
        </p:nvSpPr>
        <p:spPr>
          <a:xfrm>
            <a:off x="2057795" y="2933572"/>
            <a:ext cx="3138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www.idc-online.com/technical_references/pdfs/information_technology/Tree_Recursion_in_Python.pdf</a:t>
            </a:r>
            <a:endParaRPr b="0"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g31ee19ddd9a_0_14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00" y="1415750"/>
            <a:ext cx="3765013" cy="16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31ee19ddd9a_0_14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65875" y="0"/>
            <a:ext cx="2499925" cy="14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"/>
          <p:cNvSpPr txBox="1"/>
          <p:nvPr/>
        </p:nvSpPr>
        <p:spPr>
          <a:xfrm>
            <a:off x="257948" y="171450"/>
            <a:ext cx="43554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13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 vs recursive solutions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5415" lvl="0" marL="1581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32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7" name="Google Shape;517;p32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title"/>
          </p:nvPr>
        </p:nvSpPr>
        <p:spPr>
          <a:xfrm>
            <a:off x="1358651" y="138175"/>
            <a:ext cx="3142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Iterative vs recursive solutions</a:t>
            </a:r>
            <a:endParaRPr/>
          </a:p>
        </p:txBody>
      </p:sp>
      <p:sp>
        <p:nvSpPr>
          <p:cNvPr id="523" name="Google Shape;523;p33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33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525" name="Google Shape;525;p33"/>
          <p:cNvSpPr txBox="1"/>
          <p:nvPr/>
        </p:nvSpPr>
        <p:spPr>
          <a:xfrm>
            <a:off x="257947" y="832875"/>
            <a:ext cx="4010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5415" lvl="0" marL="158115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7630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Iterative??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2475"/>
            <a:ext cx="3187200" cy="12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4"/>
          <p:cNvSpPr txBox="1"/>
          <p:nvPr/>
        </p:nvSpPr>
        <p:spPr>
          <a:xfrm>
            <a:off x="257948" y="171450"/>
            <a:ext cx="4419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13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 vs recursive solutions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5415" lvl="0" marL="158115" marR="0" rtl="0" algn="l">
              <a:lnSpc>
                <a:spcPct val="114583"/>
              </a:lnSpc>
              <a:spcBef>
                <a:spcPts val="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7630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4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" name="Google Shape;533;p34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"/>
          <p:cNvSpPr txBox="1"/>
          <p:nvPr>
            <p:ph type="title"/>
          </p:nvPr>
        </p:nvSpPr>
        <p:spPr>
          <a:xfrm>
            <a:off x="1358650" y="138175"/>
            <a:ext cx="3063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Iterative vs recursive solutions</a:t>
            </a:r>
            <a:endParaRPr/>
          </a:p>
        </p:txBody>
      </p:sp>
      <p:pic>
        <p:nvPicPr>
          <p:cNvPr id="539" name="Google Shape;5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50" y="1675250"/>
            <a:ext cx="2834775" cy="110896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5"/>
          <p:cNvSpPr txBox="1"/>
          <p:nvPr/>
        </p:nvSpPr>
        <p:spPr>
          <a:xfrm>
            <a:off x="257962" y="832866"/>
            <a:ext cx="3256279" cy="4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5415" lvl="0" marL="158115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7630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5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" name="Google Shape;542;p35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543" name="Google Shape;543;p35"/>
          <p:cNvSpPr txBox="1"/>
          <p:nvPr/>
        </p:nvSpPr>
        <p:spPr>
          <a:xfrm>
            <a:off x="4064974" y="1298950"/>
            <a:ext cx="1303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 ??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5d0f2ff87_0_8"/>
          <p:cNvSpPr txBox="1"/>
          <p:nvPr>
            <p:ph type="title"/>
          </p:nvPr>
        </p:nvSpPr>
        <p:spPr>
          <a:xfrm>
            <a:off x="1445675" y="168800"/>
            <a:ext cx="4218300" cy="2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Cake Eating Problem</a:t>
            </a:r>
            <a:endParaRPr/>
          </a:p>
        </p:txBody>
      </p:sp>
      <p:sp>
        <p:nvSpPr>
          <p:cNvPr id="83" name="Google Shape;83;g375d0f2ff87_0_8"/>
          <p:cNvSpPr txBox="1"/>
          <p:nvPr>
            <p:ph idx="1" type="body"/>
          </p:nvPr>
        </p:nvSpPr>
        <p:spPr>
          <a:xfrm>
            <a:off x="2198725" y="606125"/>
            <a:ext cx="3465300" cy="220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/>
              <a:t>Problem:</a:t>
            </a:r>
            <a:r>
              <a:rPr b="0" lang="en-US" sz="1000"/>
              <a:t> The cake is too large to eat in one go.</a:t>
            </a:r>
            <a:endParaRPr b="0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/>
              <a:t>Recursive Approach: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0" lang="en-US" sz="1000"/>
              <a:t>Slice the cake into a smaller piece → repeat on the smaller piece. (</a:t>
            </a:r>
            <a:r>
              <a:rPr lang="en-US" sz="1000"/>
              <a:t>Recursive Step</a:t>
            </a:r>
            <a:r>
              <a:rPr b="0" lang="en-US" sz="1000"/>
              <a:t>)</a:t>
            </a:r>
            <a:br>
              <a:rPr b="0" lang="en-US" sz="1000"/>
            </a:br>
            <a:endParaRPr b="0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0" lang="en-US" sz="1000"/>
              <a:t>When the slice is </a:t>
            </a:r>
            <a:r>
              <a:rPr lang="en-US" sz="1000"/>
              <a:t>bite-sized</a:t>
            </a:r>
            <a:r>
              <a:rPr b="0" lang="en-US" sz="1000"/>
              <a:t>, </a:t>
            </a:r>
            <a:br>
              <a:rPr b="0" lang="en-US" sz="1000"/>
            </a:br>
            <a:r>
              <a:rPr b="0" lang="en-US" sz="1000"/>
              <a:t>just </a:t>
            </a:r>
            <a:r>
              <a:rPr lang="en-US" sz="1000"/>
              <a:t>eat it</a:t>
            </a:r>
            <a:r>
              <a:rPr b="0" lang="en-US" sz="1000"/>
              <a:t> — no more slicing needed. (</a:t>
            </a:r>
            <a:r>
              <a:rPr lang="en-US" sz="1000"/>
              <a:t>Base Case</a:t>
            </a:r>
            <a:r>
              <a:rPr b="0" lang="en-US" sz="1000"/>
              <a:t>)</a:t>
            </a:r>
            <a:br>
              <a:rPr b="0" lang="en-US" sz="1000"/>
            </a:br>
            <a:endParaRPr b="0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000"/>
              <a:t>Insight: </a:t>
            </a:r>
            <a:r>
              <a:rPr b="0" lang="en-US" sz="1000"/>
              <a:t>Each slice is a </a:t>
            </a:r>
            <a:r>
              <a:rPr lang="en-US" sz="1000"/>
              <a:t>smaller version of the same cake</a:t>
            </a:r>
            <a:r>
              <a:rPr b="0" lang="en-US" sz="1000"/>
              <a:t> —</a:t>
            </a:r>
            <a:r>
              <a:rPr lang="en-US" sz="1000"/>
              <a:t>same structure, same taste</a:t>
            </a:r>
            <a:r>
              <a:rPr b="0" lang="en-US" sz="1000"/>
              <a:t> — perfect for recursion.</a:t>
            </a:r>
            <a:endParaRPr b="0" sz="1000"/>
          </a:p>
        </p:txBody>
      </p:sp>
      <p:pic>
        <p:nvPicPr>
          <p:cNvPr id="84" name="Google Shape;84;g375d0f2ff87_0_8" title="Screenshot 2025-08-06 231743.png"/>
          <p:cNvPicPr preferRelativeResize="0"/>
          <p:nvPr/>
        </p:nvPicPr>
        <p:blipFill rotWithShape="1">
          <a:blip r:embed="rId3">
            <a:alphaModFix/>
          </a:blip>
          <a:srcRect b="5697" l="6994" r="3327" t="13832"/>
          <a:stretch/>
        </p:blipFill>
        <p:spPr>
          <a:xfrm>
            <a:off x="68125" y="606125"/>
            <a:ext cx="1960100" cy="17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/>
          <p:nvPr>
            <p:ph type="title"/>
          </p:nvPr>
        </p:nvSpPr>
        <p:spPr>
          <a:xfrm>
            <a:off x="1358650" y="138175"/>
            <a:ext cx="3039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Iterative vs recursive solutions</a:t>
            </a:r>
            <a:endParaRPr/>
          </a:p>
        </p:txBody>
      </p:sp>
      <p:pic>
        <p:nvPicPr>
          <p:cNvPr id="549" name="Google Shape;5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25" y="1573487"/>
            <a:ext cx="2862500" cy="11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6"/>
          <p:cNvSpPr txBox="1"/>
          <p:nvPr/>
        </p:nvSpPr>
        <p:spPr>
          <a:xfrm>
            <a:off x="257962" y="832866"/>
            <a:ext cx="3256279" cy="4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5415" lvl="0" marL="158115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7630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6"/>
          <p:cNvSpPr txBox="1"/>
          <p:nvPr/>
        </p:nvSpPr>
        <p:spPr>
          <a:xfrm>
            <a:off x="3834362" y="1214750"/>
            <a:ext cx="1086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7489" y="1573476"/>
            <a:ext cx="2845311" cy="10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6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4" name="Google Shape;554;p36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9"/>
          <p:cNvSpPr txBox="1"/>
          <p:nvPr/>
        </p:nvSpPr>
        <p:spPr>
          <a:xfrm>
            <a:off x="125374" y="1412875"/>
            <a:ext cx="536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Brad Miller and David Ranum, Problem Solving with Algorithms and Data Structures, Release 3, 2013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49"/>
          <p:cNvSpPr txBox="1"/>
          <p:nvPr/>
        </p:nvSpPr>
        <p:spPr>
          <a:xfrm>
            <a:off x="130860" y="3104757"/>
            <a:ext cx="1035050" cy="11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 Oriented Programming</a:t>
            </a:r>
            <a:endParaRPr b="0" i="0" sz="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1" name="Google Shape;561;p49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49"/>
          <p:cNvSpPr txBox="1"/>
          <p:nvPr>
            <p:ph type="ctrTitle"/>
          </p:nvPr>
        </p:nvSpPr>
        <p:spPr>
          <a:xfrm>
            <a:off x="2250185" y="157733"/>
            <a:ext cx="1265428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6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ctrTitle"/>
          </p:nvPr>
        </p:nvSpPr>
        <p:spPr>
          <a:xfrm>
            <a:off x="1561673" y="355075"/>
            <a:ext cx="240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170484" y="1402460"/>
            <a:ext cx="2460625" cy="56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5080" rtl="0" algn="just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Tromino cover: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right tromino is an L-shaped tile formed by three adjacent squares.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285" y="933299"/>
            <a:ext cx="859100" cy="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3172788" y="2764892"/>
            <a:ext cx="2063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30860" y="3109223"/>
            <a:ext cx="74485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412710" y="933299"/>
            <a:ext cx="859100" cy="8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253285" y="1907024"/>
            <a:ext cx="859100" cy="8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332785" y="1907024"/>
            <a:ext cx="859100" cy="8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235" y="2054974"/>
            <a:ext cx="859100" cy="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2250173" y="157725"/>
            <a:ext cx="1572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145074" y="1126625"/>
            <a:ext cx="2790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Puzzle: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 are given a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with one missing square.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15595" marR="30480" rtl="0" algn="l">
              <a:lnSpc>
                <a:spcPct val="116666"/>
              </a:lnSpc>
              <a:spcBef>
                <a:spcPts val="33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 must cover all squares except the missing one exactly using right number of trominoes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320" lvl="0" marL="31623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trominoes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must not overlap</a:t>
            </a:r>
            <a:endParaRPr b="0" i="0" sz="1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059" y="970787"/>
            <a:ext cx="1354836" cy="135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3170301" y="2404111"/>
            <a:ext cx="2063750" cy="140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30860" y="3109223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2250173" y="157725"/>
            <a:ext cx="1539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Tromino cover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145701" y="1370650"/>
            <a:ext cx="2717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683" lvl="0" marL="314960" marR="30480" rtl="0" algn="l">
              <a:lnSpc>
                <a:spcPct val="116666"/>
              </a:lnSpc>
              <a:spcBef>
                <a:spcPts val="34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8" y="967739"/>
            <a:ext cx="1359408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3170301" y="2404111"/>
            <a:ext cx="2063750" cy="140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130860" y="3109223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2250173" y="157725"/>
            <a:ext cx="152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145084" y="662549"/>
            <a:ext cx="2526665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Steps:</a:t>
            </a:r>
            <a:endParaRPr/>
          </a:p>
          <a:p>
            <a:pPr indent="-145415" lvl="0" marL="145415" marR="273685" rtl="0" algn="r">
              <a:lnSpc>
                <a:spcPct val="118750"/>
              </a:lnSpc>
              <a:spcBef>
                <a:spcPts val="26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lang="en-US"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lang="en-US" sz="12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lang="en-US" sz="1200">
                <a:latin typeface="Tahoma"/>
                <a:ea typeface="Tahoma"/>
                <a:cs typeface="Tahoma"/>
                <a:sym typeface="Tahoma"/>
              </a:rPr>
              <a:t>board into 4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14960" rtl="0" algn="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Tahoma"/>
                <a:ea typeface="Tahoma"/>
                <a:cs typeface="Tahoma"/>
                <a:sym typeface="Tahoma"/>
              </a:rPr>
              <a:t>disjoint 2</a:t>
            </a:r>
            <a:r>
              <a:rPr b="0" baseline="30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lang="en-US" sz="1200"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lang="en-US" sz="1200"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lang="en-US" sz="12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lang="en-US" sz="1200"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lang="en-US" sz="1200"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lang="en-US" sz="1200">
                <a:latin typeface="Tahoma"/>
                <a:ea typeface="Tahoma"/>
                <a:cs typeface="Tahoma"/>
                <a:sym typeface="Tahoma"/>
              </a:rPr>
              <a:t>subboards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146050" lvl="0" marL="314960" marR="30480" rtl="0" algn="l">
              <a:lnSpc>
                <a:spcPct val="98100"/>
              </a:lnSpc>
              <a:spcBef>
                <a:spcPts val="24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lang="en-US">
                <a:solidFill>
                  <a:srgbClr val="334669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lang="en-US"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059" y="987551"/>
            <a:ext cx="135636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3170301" y="2404973"/>
            <a:ext cx="2063750" cy="1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130860" y="3109223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2024-12-03T18:09:58Z</dcterms:created>
  <dc:creator>Fadi Al Machot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2024-12-03T00:00:00Z</vt:filetime>
  </property>
  <property fmtid="{D5CDD505-2E9C-101B-9397-08002B2CF9AE}" pid="5" name="Producer">
    <vt:lpwstr>Microsoft® PowerPoint® for Microsoft 365</vt:lpwstr>
  </property>
</Properties>
</file>