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3244850" cx="5765800"/>
  <p:notesSz cx="5765800" cy="3244850"/>
  <p:embeddedFontLst>
    <p:embeddedFont>
      <p:font typeface="Roboto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  <p:embeddedFont>
      <p:font typeface="Book Antiqua"/>
      <p:regular r:id="rId39"/>
      <p:bold r:id="rId40"/>
      <p:italic r:id="rId41"/>
      <p:boldItalic r:id="rId42"/>
    </p:embeddedFon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iOab//1DAxUdfaGflo6N3qgJW+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ookAntiqua-bold.fntdata"/><Relationship Id="rId20" Type="http://schemas.openxmlformats.org/officeDocument/2006/relationships/slide" Target="slides/slide15.xml"/><Relationship Id="rId42" Type="http://schemas.openxmlformats.org/officeDocument/2006/relationships/font" Target="fonts/BookAntiqua-boldItalic.fntdata"/><Relationship Id="rId41" Type="http://schemas.openxmlformats.org/officeDocument/2006/relationships/font" Target="fonts/BookAntiqua-italic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6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9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BookAntiqua-regular.fntdata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3a50b7c1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583a50b7c1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d046b6c19_0_3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31d046b6c19_0_3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d046b6c19_0_101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g31d046b6c19_0_101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d046b6c19_0_10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1d046b6c19_0_10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5aec838c7_0_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75aec838c7_0_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3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d046b6c19_0_6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1d046b6c19_0_6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d046b6c19_0_7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1d046b6c19_0_7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d046b6c19_0_5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d046b6c19_0_5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d046b6c19_0_1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31d046b6c19_0_1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046b6c19_0_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31d046b6c19_0_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d046b6c19_0_8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31d046b6c19_0_8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54398bc3f_1_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3754398bc3f_1_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7" name="Google Shape;57;p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d046b6c19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31d046b6c19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cfbc4525_0_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g31dcfbc4525_0_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046b6c19_0_4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1d046b6c19_0_4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046b6c19_0_2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1d046b6c19_0_2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7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" y="708659"/>
            <a:ext cx="1981200" cy="81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/>
          <p:nvPr>
            <p:ph type="ctrTitle"/>
          </p:nvPr>
        </p:nvSpPr>
        <p:spPr>
          <a:xfrm>
            <a:off x="1957832" y="60197"/>
            <a:ext cx="173672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slide" Target="/ppt/slides/slide3.xml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3.xml"/><Relationship Id="rId4" Type="http://schemas.openxmlformats.org/officeDocument/2006/relationships/image" Target="../media/image12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slide" Target="/ppt/slides/slide3.xml"/><Relationship Id="rId5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3.xml"/><Relationship Id="rId4" Type="http://schemas.openxmlformats.org/officeDocument/2006/relationships/hyperlink" Target="https://www.geeksforgeeks.org/binary-search-tree-set-1-search-and-insertion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3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3.xml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3.xml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3.xml"/><Relationship Id="rId4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3.xml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" Target="/ppt/slides/slide3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jpg"/><Relationship Id="rId4" Type="http://schemas.openxmlformats.org/officeDocument/2006/relationships/slide" Target="/ppt/slides/slide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Relationship Id="rId4" Type="http://schemas.openxmlformats.org/officeDocument/2006/relationships/image" Target="../media/image26.png"/><Relationship Id="rId5" Type="http://schemas.openxmlformats.org/officeDocument/2006/relationships/slide" Target="/ppt/slides/slide3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3.xml"/><Relationship Id="rId4" Type="http://schemas.openxmlformats.org/officeDocument/2006/relationships/image" Target="../media/image27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3.xml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image" Target="../media/image19.png"/><Relationship Id="rId5" Type="http://schemas.openxmlformats.org/officeDocument/2006/relationships/image" Target="../media/image7.jp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3.xml"/><Relationship Id="rId4" Type="http://schemas.openxmlformats.org/officeDocument/2006/relationships/image" Target="../media/image7.jp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2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slide" Target="/ppt/slides/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>
            <p:ph type="title"/>
          </p:nvPr>
        </p:nvSpPr>
        <p:spPr>
          <a:xfrm>
            <a:off x="423025" y="1133525"/>
            <a:ext cx="4476600" cy="8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17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50">
                <a:solidFill>
                  <a:srgbClr val="394663"/>
                </a:solidFill>
              </a:rPr>
              <a:t>Binary Search Tree (BST)</a:t>
            </a:r>
            <a:br>
              <a:rPr lang="en-US" sz="2050">
                <a:solidFill>
                  <a:srgbClr val="394663"/>
                </a:solidFill>
              </a:rPr>
            </a:br>
            <a:r>
              <a:rPr lang="en-US" sz="1250">
                <a:solidFill>
                  <a:srgbClr val="394663"/>
                </a:solidFill>
              </a:rPr>
              <a:t>(Properties, </a:t>
            </a:r>
            <a:r>
              <a:rPr lang="en-US" sz="1250">
                <a:solidFill>
                  <a:srgbClr val="394663"/>
                </a:solidFill>
              </a:rPr>
              <a:t>insertion</a:t>
            </a:r>
            <a:r>
              <a:rPr b="1" lang="en-US" sz="1250">
                <a:solidFill>
                  <a:srgbClr val="394663"/>
                </a:solidFill>
              </a:rPr>
              <a:t>,</a:t>
            </a:r>
            <a:r>
              <a:rPr lang="en-US" sz="1250">
                <a:solidFill>
                  <a:srgbClr val="394663"/>
                </a:solidFill>
              </a:rPr>
              <a:t> sorting, traversals, min, max, search)</a:t>
            </a:r>
            <a:endParaRPr sz="1250"/>
          </a:p>
          <a:p>
            <a:pPr indent="0" lvl="0" marL="0" marR="1270" rtl="0" algn="ctr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" name="Google Shape;47;p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583a50b7c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475" y="1997101"/>
            <a:ext cx="2198550" cy="12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583a50b7c1_0_0"/>
          <p:cNvSpPr txBox="1"/>
          <p:nvPr>
            <p:ph type="title"/>
          </p:nvPr>
        </p:nvSpPr>
        <p:spPr>
          <a:xfrm>
            <a:off x="1043800" y="0"/>
            <a:ext cx="360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(code explanation)</a:t>
            </a:r>
            <a:endParaRPr/>
          </a:p>
        </p:txBody>
      </p:sp>
      <p:sp>
        <p:nvSpPr>
          <p:cNvPr id="127" name="Google Shape;127;g3583a50b7c1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g3583a50b7c1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29" name="Google Shape;129;g3583a50b7c1_0_0" title="Screenshot 2025-05-14 18021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525" y="281575"/>
            <a:ext cx="3337474" cy="282766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583a50b7c1_0_0"/>
          <p:cNvSpPr txBox="1"/>
          <p:nvPr/>
        </p:nvSpPr>
        <p:spPr>
          <a:xfrm>
            <a:off x="4066050" y="246550"/>
            <a:ext cx="184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Insert 13</a:t>
            </a:r>
            <a:endParaRPr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583a50b7c1_0_0" title="insert1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4650" y="577175"/>
            <a:ext cx="2286200" cy="13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046b6c19_0_38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37" name="Google Shape;137;g31d046b6c19_0_3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g31d046b6c19_0_3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39" name="Google Shape;139;g31d046b6c19_0_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7230"/>
            <a:ext cx="5765799" cy="2511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046b6c19_0_101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45" name="Google Shape;145;g31d046b6c19_0_101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g31d046b6c19_0_101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47" name="Google Shape;147;g31d046b6c19_0_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825" y="542975"/>
            <a:ext cx="3769762" cy="2403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d046b6c19_0_109"/>
          <p:cNvSpPr txBox="1"/>
          <p:nvPr>
            <p:ph type="title"/>
          </p:nvPr>
        </p:nvSpPr>
        <p:spPr>
          <a:xfrm>
            <a:off x="2038576" y="166000"/>
            <a:ext cx="19998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Inorder tree walk</a:t>
            </a:r>
            <a:endParaRPr/>
          </a:p>
        </p:txBody>
      </p:sp>
      <p:sp>
        <p:nvSpPr>
          <p:cNvPr id="153" name="Google Shape;153;g31d046b6c19_0_109"/>
          <p:cNvSpPr txBox="1"/>
          <p:nvPr/>
        </p:nvSpPr>
        <p:spPr>
          <a:xfrm>
            <a:off x="55250" y="541713"/>
            <a:ext cx="5655300" cy="11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38430" lvl="0" marL="15748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Walk through tree in a way that outputs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node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between its left and right subtree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Root, Right)</a:t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065" lvl="0" marL="158115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For </a:t>
            </a: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BST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this will output nodes in </a:t>
            </a:r>
            <a:r>
              <a:rPr b="0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increasing order of keys (ASCENDING)</a:t>
            </a:r>
            <a:endParaRPr b="0" i="0" sz="11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9065" lvl="0" marL="158115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Start at root node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rebuchet MS"/>
              <a:buChar char="•"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visit </a:t>
            </a:r>
            <a: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node exactly once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0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 a </a:t>
            </a:r>
            <a: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operation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thus time complexity will b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1" lang="en-US" sz="11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g31d046b6c19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6301" y="1838425"/>
            <a:ext cx="2200675" cy="11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1d046b6c19_0_10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g31d046b6c19_0_10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157" name="Google Shape;157;g31d046b6c19_0_1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0136" y="1853088"/>
            <a:ext cx="2825489" cy="115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2177551" y="206650"/>
            <a:ext cx="2030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walk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30850" y="581150"/>
            <a:ext cx="54660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60020" lvl="0" marL="16002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334669"/>
              </a:buClr>
              <a:buSzPts val="1500"/>
              <a:buFont typeface="Arial"/>
              <a:buChar char="•"/>
            </a:pPr>
            <a:r>
              <a:rPr b="0" i="0" lang="en-US" sz="15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Pre- and post-order walks</a:t>
            </a:r>
            <a:endParaRPr b="0" i="0" sz="15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1765" lvl="1" marL="434340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Clr>
                <a:srgbClr val="334669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Pre-order: </a:t>
            </a: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each node before visiting left, then right subtree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Root,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Left, Right)</a:t>
            </a:r>
            <a:b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51765" lvl="1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Post-order:</a:t>
            </a:r>
            <a: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visit left, then right subtree, then output node</a:t>
            </a:r>
            <a:br>
              <a:rPr b="0" i="0" lang="en-US" sz="13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Right, </a:t>
            </a:r>
            <a:r>
              <a:rPr b="1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Root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58115" lvl="1" marL="4343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Arial"/>
              <a:buChar char="•"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complexity: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visit </a:t>
            </a:r>
            <a:r>
              <a:rPr b="1" i="0" lang="en-US" sz="12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each node exactly once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b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perform a 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single operation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thus time complexity will b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 </a:t>
            </a:r>
            <a:r>
              <a:rPr b="1" i="1" lang="en-US" sz="12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i="1" lang="en-US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b="1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200" u="none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5aec838c7_0_8"/>
          <p:cNvSpPr txBox="1"/>
          <p:nvPr>
            <p:ph idx="1" type="body"/>
          </p:nvPr>
        </p:nvSpPr>
        <p:spPr>
          <a:xfrm>
            <a:off x="130850" y="852488"/>
            <a:ext cx="5680200" cy="9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1150" lvl="0" marL="457200" marR="251932" rtl="0" algn="l">
              <a:lnSpc>
                <a:spcPct val="9700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In-order traversal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generates 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ASCENDING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Ordered values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251932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300">
                <a:solidFill>
                  <a:srgbClr val="0000FF"/>
                </a:solidFill>
              </a:rPr>
              <a:t>Left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b="1" lang="en-US" sz="1300">
                <a:solidFill>
                  <a:srgbClr val="0000FF"/>
                </a:solidFill>
              </a:rPr>
              <a:t>right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lang="en-US" sz="1300">
                <a:latin typeface="Calibri"/>
                <a:ea typeface="Calibri"/>
                <a:cs typeface="Calibri"/>
                <a:sym typeface="Calibri"/>
              </a:rPr>
            </a:b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marR="251932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-"/>
            </a:pP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Reverse In-order traversal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generates </a:t>
            </a:r>
            <a:r>
              <a:rPr b="1"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DESCENDING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Ordered values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marR="251932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-"/>
            </a:pP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1300">
                <a:solidFill>
                  <a:srgbClr val="0000FF"/>
                </a:solidFill>
              </a:rPr>
              <a:t>Right 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root </a:t>
            </a:r>
            <a:r>
              <a:rPr b="1" lang="en-US" sz="1300">
                <a:solidFill>
                  <a:srgbClr val="0000FF"/>
                </a:solidFill>
              </a:rPr>
              <a:t>Left</a:t>
            </a:r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75aec838c7_0_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g375aec838c7_0_8"/>
          <p:cNvSpPr txBox="1"/>
          <p:nvPr>
            <p:ph type="title"/>
          </p:nvPr>
        </p:nvSpPr>
        <p:spPr>
          <a:xfrm>
            <a:off x="1023450" y="181650"/>
            <a:ext cx="3997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9900">
            <a:spAutoFit/>
          </a:bodyPr>
          <a:lstStyle/>
          <a:p>
            <a:pPr indent="0" lvl="0" marL="5346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rgbClr val="394663"/>
                </a:solidFill>
              </a:rPr>
              <a:t>BST</a:t>
            </a:r>
            <a:r>
              <a:rPr b="1" lang="en-US">
                <a:solidFill>
                  <a:srgbClr val="394663"/>
                </a:solidFill>
                <a:latin typeface="Trebuchet MS"/>
                <a:ea typeface="Trebuchet MS"/>
                <a:cs typeface="Trebuchet MS"/>
                <a:sym typeface="Trebuchet MS"/>
              </a:rPr>
              <a:t> Traversal (Important)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2235821" y="94225"/>
            <a:ext cx="1166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178" name="Google Shape;178;p33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33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36/24</a:t>
            </a:r>
            <a:endParaRPr/>
          </a:p>
        </p:txBody>
      </p:sp>
      <p:sp>
        <p:nvSpPr>
          <p:cNvPr id="180" name="Google Shape;180;p33"/>
          <p:cNvSpPr txBox="1"/>
          <p:nvPr/>
        </p:nvSpPr>
        <p:spPr>
          <a:xfrm>
            <a:off x="288300" y="485025"/>
            <a:ext cx="5221500" cy="21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Tree sort is a sorting algorithm that is based on </a:t>
            </a:r>
            <a:r>
              <a:rPr b="0" i="0" lang="en-US" sz="1100" u="sng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  <a:hlinkClick r:id="rId4"/>
              </a:rPr>
              <a:t>Binary Search Tree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data structure.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 first creates a binary search tree from the elements of the input list or array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Then performs an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inorder traversal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on the created binary search tree to get the elements in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sorted order.</a:t>
            </a:r>
            <a:endParaRPr b="1" i="0" sz="11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b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Take the elements input in an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 </a:t>
            </a:r>
            <a:b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Create a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search tree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0" lang="en-US" sz="11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inserting data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items from the array into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binary search tree.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Perform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tree to get the elements in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sorted order. </a:t>
            </a:r>
            <a:b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Ascending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d046b6c19_0_69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86" name="Google Shape;186;g31d046b6c19_0_6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g31d046b6c19_0_6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sp>
        <p:nvSpPr>
          <p:cNvPr id="188" name="Google Shape;188;g31d046b6c19_0_69"/>
          <p:cNvSpPr txBox="1"/>
          <p:nvPr/>
        </p:nvSpPr>
        <p:spPr>
          <a:xfrm>
            <a:off x="382575" y="1119400"/>
            <a:ext cx="4702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111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Step01: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Take the elements input in an array.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(70, 50, 40, 90,  20, 95, 99,  80,  85, 75</a:t>
            </a:r>
            <a:br>
              <a:rPr lang="en-US" sz="1100">
                <a:solidFill>
                  <a:schemeClr val="dk1"/>
                </a:solidFill>
              </a:rPr>
            </a:br>
            <a:r>
              <a:rPr b="0" i="0" lang="en-US" sz="11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0     1    2     3    4    5    6    7     8    9     10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d046b6c19_0_79"/>
          <p:cNvSpPr txBox="1"/>
          <p:nvPr>
            <p:ph type="title"/>
          </p:nvPr>
        </p:nvSpPr>
        <p:spPr>
          <a:xfrm>
            <a:off x="943625" y="126100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BST creation using insertion</a:t>
            </a:r>
            <a:endParaRPr/>
          </a:p>
        </p:txBody>
      </p:sp>
      <p:sp>
        <p:nvSpPr>
          <p:cNvPr id="194" name="Google Shape;194;g31d046b6c19_0_7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5" name="Google Shape;195;g31d046b6c19_0_7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sp>
        <p:nvSpPr>
          <p:cNvPr id="196" name="Google Shape;196;g31d046b6c19_0_79"/>
          <p:cNvSpPr txBox="1"/>
          <p:nvPr/>
        </p:nvSpPr>
        <p:spPr>
          <a:xfrm>
            <a:off x="210375" y="439275"/>
            <a:ext cx="52074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Step02: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Create a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search tree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</a:t>
            </a:r>
            <a:r>
              <a:rPr b="0" i="0" lang="en-US" sz="11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inserting data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 from the array into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binary search tree.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31d046b6c19_0_79"/>
          <p:cNvPicPr preferRelativeResize="0"/>
          <p:nvPr/>
        </p:nvPicPr>
        <p:blipFill rotWithShape="1">
          <a:blip r:embed="rId4">
            <a:alphaModFix/>
          </a:blip>
          <a:srcRect b="0" l="0" r="0" t="13992"/>
          <a:stretch/>
        </p:blipFill>
        <p:spPr>
          <a:xfrm>
            <a:off x="130850" y="966200"/>
            <a:ext cx="5568649" cy="2085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d046b6c19_0_59"/>
          <p:cNvSpPr txBox="1"/>
          <p:nvPr>
            <p:ph type="title"/>
          </p:nvPr>
        </p:nvSpPr>
        <p:spPr>
          <a:xfrm>
            <a:off x="2070100" y="161525"/>
            <a:ext cx="3372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203" name="Google Shape;203;g31d046b6c19_0_5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g31d046b6c19_0_5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205" name="Google Shape;205;g31d046b6c19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7613" y="1391650"/>
            <a:ext cx="2223824" cy="15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1d046b6c19_0_59"/>
          <p:cNvSpPr txBox="1"/>
          <p:nvPr/>
        </p:nvSpPr>
        <p:spPr>
          <a:xfrm>
            <a:off x="403850" y="478225"/>
            <a:ext cx="49110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3: Perform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in-order traversal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(Left, root, right) 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tree to get the elements in </a:t>
            </a: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order.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0" i="0" lang="en-US" sz="11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100" u="none" cap="none" strike="noStrike">
                <a:solidFill>
                  <a:srgbClr val="9900FF"/>
                </a:solidFill>
                <a:latin typeface="Tahoma"/>
                <a:ea typeface="Tahoma"/>
                <a:cs typeface="Tahoma"/>
                <a:sym typeface="Tahoma"/>
              </a:rPr>
              <a:t>20 40 50 70 | 75 80 85 | 90 | 95 99 </a:t>
            </a:r>
            <a:b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b="1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2476625" y="157725"/>
            <a:ext cx="119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" name="Google Shape;53;p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54" name="Google Shape;54;p2"/>
          <p:cNvSpPr txBox="1"/>
          <p:nvPr/>
        </p:nvSpPr>
        <p:spPr>
          <a:xfrm>
            <a:off x="125375" y="1251050"/>
            <a:ext cx="2649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216534" lvl="0" marL="2292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4" lvl="0" marL="229234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Trees Ch 10.4, 12.1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d046b6c19_0_16"/>
          <p:cNvSpPr txBox="1"/>
          <p:nvPr>
            <p:ph type="title"/>
          </p:nvPr>
        </p:nvSpPr>
        <p:spPr>
          <a:xfrm>
            <a:off x="2235821" y="94225"/>
            <a:ext cx="1166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Sort</a:t>
            </a:r>
            <a:endParaRPr/>
          </a:p>
        </p:txBody>
      </p:sp>
      <p:sp>
        <p:nvSpPr>
          <p:cNvPr id="212" name="Google Shape;212;g31d046b6c19_0_1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31d046b6c19_0_1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36/24</a:t>
            </a:r>
            <a:endParaRPr/>
          </a:p>
        </p:txBody>
      </p:sp>
      <p:pic>
        <p:nvPicPr>
          <p:cNvPr id="214" name="Google Shape;214;g31d046b6c19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4311" y="2052150"/>
            <a:ext cx="2825489" cy="11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1d046b6c19_0_16"/>
          <p:cNvSpPr txBox="1"/>
          <p:nvPr/>
        </p:nvSpPr>
        <p:spPr>
          <a:xfrm>
            <a:off x="375475" y="552650"/>
            <a:ext cx="52215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complexity: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Complexity of </a:t>
            </a: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element </a:t>
            </a:r>
            <a:r>
              <a:rPr b="1" i="0" lang="en-US" sz="1000" u="sng" cap="none" strike="noStrike">
                <a:solidFill>
                  <a:srgbClr val="000000"/>
                </a:solidFill>
              </a:rPr>
              <a:t>insertion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when tree is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O(h) = </a:t>
            </a:r>
            <a:r>
              <a:rPr b="1" i="0" lang="en-US" sz="1000" u="none" cap="none" strike="noStrike">
                <a:solidFill>
                  <a:srgbClr val="000000"/>
                </a:solidFill>
              </a:rPr>
              <a:t>O(logn)</a:t>
            </a:r>
            <a:endParaRPr b="1" i="0" sz="1000" u="none" cap="none" strike="noStrike">
              <a:solidFill>
                <a:srgbClr val="000000"/>
              </a:solidFill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the complexity of </a:t>
            </a:r>
            <a:r>
              <a:rPr b="0" i="0" lang="en-US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element insertion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be </a:t>
            </a:r>
            <a:r>
              <a:rPr lang="en-US" sz="1000">
                <a:solidFill>
                  <a:schemeClr val="dk1"/>
                </a:solidFill>
              </a:rPr>
              <a:t>O(n x logn) =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of 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</a:t>
            </a:r>
            <a:r>
              <a:rPr b="1" i="0" lang="en-US" sz="1000" u="sng" cap="none" strike="noStrike">
                <a:solidFill>
                  <a:schemeClr val="dk1"/>
                </a:solidFill>
              </a:rPr>
              <a:t>insertion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when tree is </a:t>
            </a:r>
            <a:r>
              <a:rPr b="0" i="0" lang="en-US" sz="1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(skewed) is </a:t>
            </a:r>
            <a:r>
              <a:rPr lang="en-US" sz="1000">
                <a:solidFill>
                  <a:schemeClr val="dk1"/>
                </a:solidFill>
              </a:rPr>
              <a:t>O(h) = </a:t>
            </a:r>
            <a:r>
              <a:rPr b="1" i="0" lang="en-US" sz="1000" u="none" cap="none" strike="noStrike">
                <a:solidFill>
                  <a:schemeClr val="dk1"/>
                </a:solidFill>
              </a:rPr>
              <a:t>O(n)</a:t>
            </a:r>
            <a:endParaRPr b="1" i="0" sz="1000" u="none" cap="none" strike="noStrike">
              <a:solidFill>
                <a:schemeClr val="dk1"/>
              </a:solidFill>
            </a:endParaRPr>
          </a:p>
          <a:p>
            <a:pPr indent="0" lvl="0" marL="5397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the complexity of </a:t>
            </a:r>
            <a:r>
              <a:rPr b="0" i="0" lang="en-US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element insertion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will be O(n) x O(n) = O(n^2)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&amp; average case: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O(n*logn), if tree nearly balanced</a:t>
            </a:r>
            <a:b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 case: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O(n^2), if its is a skewed tree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d046b6c19_0_7"/>
          <p:cNvSpPr txBox="1"/>
          <p:nvPr>
            <p:ph type="title"/>
          </p:nvPr>
        </p:nvSpPr>
        <p:spPr>
          <a:xfrm>
            <a:off x="1652122" y="157725"/>
            <a:ext cx="227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 and Max of BST</a:t>
            </a:r>
            <a:endParaRPr/>
          </a:p>
        </p:txBody>
      </p:sp>
      <p:sp>
        <p:nvSpPr>
          <p:cNvPr id="221" name="Google Shape;221;g31d046b6c19_0_7"/>
          <p:cNvSpPr txBox="1"/>
          <p:nvPr/>
        </p:nvSpPr>
        <p:spPr>
          <a:xfrm>
            <a:off x="332075" y="561700"/>
            <a:ext cx="51717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Time complexity is </a:t>
            </a:r>
            <a:r>
              <a:rPr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where h is height of tree </a:t>
            </a:r>
            <a:b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Minimum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leftmost leaf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is </a:t>
            </a:r>
            <a:r>
              <a:rPr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O(logn) [when balanced]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Maximum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is </a:t>
            </a:r>
            <a:r>
              <a:rPr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rightmost leaf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Time is </a:t>
            </a:r>
            <a:r>
              <a:rPr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i="1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</a:t>
            </a:r>
            <a:r>
              <a:rPr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= O(logn)  [when balanced]</a:t>
            </a:r>
            <a:r>
              <a:rPr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g31d046b6c19_0_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g31d046b6c19_0_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pic>
        <p:nvPicPr>
          <p:cNvPr id="224" name="Google Shape;224;g31d046b6c19_0_7"/>
          <p:cNvPicPr preferRelativeResize="0"/>
          <p:nvPr/>
        </p:nvPicPr>
        <p:blipFill rotWithShape="1">
          <a:blip r:embed="rId4">
            <a:alphaModFix/>
          </a:blip>
          <a:srcRect b="-3263" l="0" r="0" t="7834"/>
          <a:stretch/>
        </p:blipFill>
        <p:spPr>
          <a:xfrm>
            <a:off x="2553400" y="1703675"/>
            <a:ext cx="2223801" cy="14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/>
          <p:nvPr>
            <p:ph type="title"/>
          </p:nvPr>
        </p:nvSpPr>
        <p:spPr>
          <a:xfrm>
            <a:off x="2048874" y="157725"/>
            <a:ext cx="15843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of BST</a:t>
            </a:r>
            <a:endParaRPr/>
          </a:p>
        </p:txBody>
      </p:sp>
      <p:sp>
        <p:nvSpPr>
          <p:cNvPr id="230" name="Google Shape;230;p11"/>
          <p:cNvSpPr txBox="1"/>
          <p:nvPr/>
        </p:nvSpPr>
        <p:spPr>
          <a:xfrm>
            <a:off x="547155" y="536325"/>
            <a:ext cx="29943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Recursive solution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7499"/>
              </a:lnSpc>
              <a:spcBef>
                <a:spcPts val="8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1" name="Google Shape;231;p11"/>
          <p:cNvGrpSpPr/>
          <p:nvPr/>
        </p:nvGrpSpPr>
        <p:grpSpPr>
          <a:xfrm>
            <a:off x="596675" y="823246"/>
            <a:ext cx="4277799" cy="1492634"/>
            <a:chOff x="1257300" y="1427987"/>
            <a:chExt cx="3147060" cy="830579"/>
          </a:xfrm>
        </p:grpSpPr>
        <p:pic>
          <p:nvPicPr>
            <p:cNvPr id="232" name="Google Shape;232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57300" y="1427987"/>
              <a:ext cx="3147060" cy="830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56560" y="2133599"/>
              <a:ext cx="304800" cy="76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" name="Google Shape;234;p11"/>
          <p:cNvSpPr txBox="1"/>
          <p:nvPr/>
        </p:nvSpPr>
        <p:spPr>
          <a:xfrm>
            <a:off x="382149" y="2425604"/>
            <a:ext cx="53472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0" lvl="0" marL="12700" marR="508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This algorithm is an example of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tail recursion.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Since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each function call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comes with an</a:t>
            </a:r>
            <a:r>
              <a:rPr b="0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overhead,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it is often more efficient to</a:t>
            </a:r>
            <a:r>
              <a:rPr b="1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eliminate tail recursion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and replace it by a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loop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1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12/24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"/>
          <p:cNvSpPr txBox="1"/>
          <p:nvPr/>
        </p:nvSpPr>
        <p:spPr>
          <a:xfrm>
            <a:off x="2117725" y="210875"/>
            <a:ext cx="19413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Minimum of BST</a:t>
            </a:r>
            <a:endParaRPr b="0" i="0" sz="17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12"/>
          <p:cNvSpPr txBox="1"/>
          <p:nvPr/>
        </p:nvSpPr>
        <p:spPr>
          <a:xfrm>
            <a:off x="519300" y="810025"/>
            <a:ext cx="1682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solution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304" y="1209804"/>
            <a:ext cx="4727176" cy="13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2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5" name="Google Shape;245;p1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13/24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700" y="488453"/>
            <a:ext cx="2466900" cy="1986997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0"/>
          <p:cNvSpPr txBox="1"/>
          <p:nvPr>
            <p:ph type="title"/>
          </p:nvPr>
        </p:nvSpPr>
        <p:spPr>
          <a:xfrm>
            <a:off x="2473356" y="107100"/>
            <a:ext cx="14481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2200"/>
          </a:p>
        </p:txBody>
      </p:sp>
      <p:sp>
        <p:nvSpPr>
          <p:cNvPr id="252" name="Google Shape;252;p10"/>
          <p:cNvSpPr txBox="1"/>
          <p:nvPr/>
        </p:nvSpPr>
        <p:spPr>
          <a:xfrm>
            <a:off x="391025" y="530250"/>
            <a:ext cx="33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276" y="910601"/>
            <a:ext cx="2713426" cy="11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0"/>
          <p:cNvSpPr txBox="1"/>
          <p:nvPr/>
        </p:nvSpPr>
        <p:spPr>
          <a:xfrm>
            <a:off x="162500" y="2430700"/>
            <a:ext cx="38262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Time complexity is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O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O(logn) [when balanced]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where h is height of tree 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1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4295810" y="199500"/>
            <a:ext cx="788700" cy="1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Find </a:t>
            </a:r>
            <a:r>
              <a:rPr b="0" i="0" lang="en-US" sz="1100" u="none" cap="none" strike="noStrike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Key=5</a:t>
            </a:r>
            <a:endParaRPr b="0" i="0" sz="1100" u="none" cap="none" strike="noStrike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d046b6c19_0_89"/>
          <p:cNvSpPr txBox="1"/>
          <p:nvPr>
            <p:ph type="title"/>
          </p:nvPr>
        </p:nvSpPr>
        <p:spPr>
          <a:xfrm>
            <a:off x="2482356" y="157725"/>
            <a:ext cx="14481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27</a:t>
            </a:r>
            <a:endParaRPr/>
          </a:p>
        </p:txBody>
      </p:sp>
      <p:sp>
        <p:nvSpPr>
          <p:cNvPr id="263" name="Google Shape;263;g31d046b6c19_0_89"/>
          <p:cNvSpPr txBox="1"/>
          <p:nvPr/>
        </p:nvSpPr>
        <p:spPr>
          <a:xfrm>
            <a:off x="391025" y="530250"/>
            <a:ext cx="33183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1d046b6c19_0_89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g31d046b6c19_0_8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11/24</a:t>
            </a:r>
            <a:endParaRPr/>
          </a:p>
        </p:txBody>
      </p:sp>
      <p:pic>
        <p:nvPicPr>
          <p:cNvPr id="266" name="Google Shape;266;g31d046b6c1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850" y="397163"/>
            <a:ext cx="3178600" cy="26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g31d046b6c19_0_89"/>
          <p:cNvSpPr txBox="1"/>
          <p:nvPr/>
        </p:nvSpPr>
        <p:spPr>
          <a:xfrm>
            <a:off x="3374225" y="966425"/>
            <a:ext cx="2222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Height of this tree is =3</a:t>
            </a: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In BST, comparisons/steps = 3</a:t>
            </a: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In array, </a:t>
            </a: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comparisons/steps</a:t>
            </a: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 = 11</a:t>
            </a: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Better BST for search</a:t>
            </a:r>
            <a:endParaRPr b="1" sz="1200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54398bc3f_1_5"/>
          <p:cNvSpPr txBox="1"/>
          <p:nvPr>
            <p:ph type="title"/>
          </p:nvPr>
        </p:nvSpPr>
        <p:spPr>
          <a:xfrm>
            <a:off x="688825" y="1104300"/>
            <a:ext cx="47133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 out Interactive Simulation by Visualgo.net (</a:t>
            </a:r>
            <a:r>
              <a:rPr lang="en-US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https://visualgo.net/en/bst</a:t>
            </a:r>
            <a:r>
              <a:rPr lang="en-US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sz="2450"/>
          </a:p>
        </p:txBody>
      </p:sp>
      <p:sp>
        <p:nvSpPr>
          <p:cNvPr id="273" name="Google Shape;273;g3754398bc3f_1_5"/>
          <p:cNvSpPr txBox="1"/>
          <p:nvPr/>
        </p:nvSpPr>
        <p:spPr>
          <a:xfrm>
            <a:off x="1688477" y="325125"/>
            <a:ext cx="2441100" cy="2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Interactive simulations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5"/>
          <p:cNvSpPr txBox="1"/>
          <p:nvPr>
            <p:ph type="title"/>
          </p:nvPr>
        </p:nvSpPr>
        <p:spPr>
          <a:xfrm>
            <a:off x="2243704" y="1130900"/>
            <a:ext cx="1470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50">
                <a:solidFill>
                  <a:srgbClr val="000000"/>
                </a:solidFill>
              </a:rPr>
              <a:t>The End</a:t>
            </a:r>
            <a:endParaRPr sz="2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>
            <p:ph type="title"/>
          </p:nvPr>
        </p:nvSpPr>
        <p:spPr>
          <a:xfrm>
            <a:off x="1267300" y="94225"/>
            <a:ext cx="2747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Binary-search-tree (BST)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130860" y="3109223"/>
            <a:ext cx="7887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3"/>
          <p:cNvSpPr txBox="1"/>
          <p:nvPr>
            <p:ph idx="12" type="sldNum"/>
          </p:nvPr>
        </p:nvSpPr>
        <p:spPr>
          <a:xfrm>
            <a:off x="5347970" y="3109223"/>
            <a:ext cx="249000" cy="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62" name="Google Shape;62;p3"/>
          <p:cNvSpPr txBox="1"/>
          <p:nvPr/>
        </p:nvSpPr>
        <p:spPr>
          <a:xfrm>
            <a:off x="196700" y="250100"/>
            <a:ext cx="5210100" cy="17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4620" lvl="0" marL="29083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Tahoma"/>
              <a:buChar char="•"/>
            </a:pP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Powerful data structures for dynamic-set operations</a:t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4620" lvl="0" marL="29083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Tahoma"/>
              <a:buChar char="•"/>
            </a:pP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E.g., dictionaries or priority queues</a:t>
            </a:r>
            <a:b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3985" lvl="0" marL="290195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Basic operations (insert, delete, search)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take time proportional to </a:t>
            </a:r>
            <a:r>
              <a:rPr b="1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height of tree</a:t>
            </a:r>
            <a:endParaRPr b="1" sz="1000" u="sng">
              <a:latin typeface="Tahoma"/>
              <a:ea typeface="Tahoma"/>
              <a:cs typeface="Tahoma"/>
              <a:sym typeface="Tahoma"/>
            </a:endParaRPr>
          </a:p>
          <a:p>
            <a:pPr indent="-133985" lvl="0" marL="290195" marR="0" rtl="0" algn="l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i="0" lang="en-US" sz="1000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Operations: insert, delete, search → O(h)</a:t>
            </a: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→O(</a:t>
            </a:r>
            <a:r>
              <a:rPr i="1"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logn</a:t>
            </a: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i="0" lang="en-US" sz="1000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where h is the tree height.</a:t>
            </a:r>
            <a:br>
              <a:rPr b="1"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i="0" sz="10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0810" lvl="1" marL="56388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balanced </a:t>
            </a:r>
            <a:r>
              <a:rPr lang="en-US" sz="1000" u="sng">
                <a:latin typeface="Tahoma"/>
                <a:ea typeface="Tahoma"/>
                <a:cs typeface="Tahoma"/>
                <a:sym typeface="Tahoma"/>
              </a:rPr>
              <a:t>BST</a:t>
            </a:r>
            <a:r>
              <a:rPr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with n nodes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worst case </a:t>
            </a: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θ(h)=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θ(</a:t>
            </a:r>
            <a:r>
              <a:rPr i="1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logn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0810" lvl="1" marL="56388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i="0" lang="en-US" sz="10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Linear chain of n nodes/ skewed tree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worst case </a:t>
            </a:r>
            <a:r>
              <a:rPr lang="en-US"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θ(h)=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θ(</a:t>
            </a:r>
            <a:r>
              <a:rPr i="1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3" name="Google Shape;63;p3" title="balanced_binary_tre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02" y="1889225"/>
            <a:ext cx="1534650" cy="125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"/>
          <p:cNvPicPr preferRelativeResize="0"/>
          <p:nvPr/>
        </p:nvPicPr>
        <p:blipFill rotWithShape="1">
          <a:blip r:embed="rId5">
            <a:alphaModFix/>
          </a:blip>
          <a:srcRect b="0" l="0" r="0" t="18599"/>
          <a:stretch/>
        </p:blipFill>
        <p:spPr>
          <a:xfrm>
            <a:off x="2161050" y="1861475"/>
            <a:ext cx="2951950" cy="116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d046b6c19_0_0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568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Binary-search-tree</a:t>
            </a:r>
            <a:endParaRPr/>
          </a:p>
        </p:txBody>
      </p:sp>
      <p:sp>
        <p:nvSpPr>
          <p:cNvPr id="70" name="Google Shape;70;g31d046b6c19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" name="Google Shape;71;g31d046b6c19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72" name="Google Shape;72;g31d046b6c19_0_0"/>
          <p:cNvSpPr txBox="1"/>
          <p:nvPr/>
        </p:nvSpPr>
        <p:spPr>
          <a:xfrm>
            <a:off x="341425" y="419550"/>
            <a:ext cx="5153400" cy="2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7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 practice, more </a:t>
            </a:r>
            <a:r>
              <a:rPr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advanced binary trees</a:t>
            </a: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required to keep trees </a:t>
            </a:r>
            <a:r>
              <a:rPr b="1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balanced over time </a:t>
            </a: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(not skewed), </a:t>
            </a:r>
            <a:b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e.g. B-trees, red-black-trees</a:t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970" lvl="0" marL="29083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Tahoma"/>
              <a:buChar char="•"/>
            </a:pP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For BST, nodes will have have (style2)</a:t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0810" lvl="1" marL="56388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Tahoma"/>
              <a:buChar char="•"/>
            </a:pP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key or value</a:t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0810" lvl="1" marL="563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Tahoma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endParaRPr b="1"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30810" lvl="1" marL="56388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Tahoma"/>
              <a:buChar char="•"/>
            </a:pP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left child</a:t>
            </a:r>
            <a:endParaRPr i="0" sz="10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24460" lvl="1" marL="563880" marR="0" rtl="0" algn="l">
              <a:lnSpc>
                <a:spcPct val="118499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900"/>
              <a:buFont typeface="Tahoma"/>
              <a:buChar char="•"/>
            </a:pPr>
            <a:r>
              <a:rPr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right child</a:t>
            </a:r>
            <a:br>
              <a:rPr i="0" lang="en-US" sz="9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i="0" sz="9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970" lvl="0" marL="290830" marR="0" rtl="0" algn="l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Tahoma"/>
              <a:buChar char="•"/>
            </a:pP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Root has no parent</a:t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Tahoma"/>
              <a:buChar char="•"/>
            </a:pPr>
            <a:r>
              <a:rPr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Leaves have no children</a:t>
            </a:r>
            <a:endParaRPr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855077" y="90425"/>
            <a:ext cx="3234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Binary-search-tree property (BSTP)</a:t>
            </a:r>
            <a:endParaRPr sz="1500"/>
          </a:p>
        </p:txBody>
      </p:sp>
      <p:sp>
        <p:nvSpPr>
          <p:cNvPr id="78" name="Google Shape;78;p5"/>
          <p:cNvSpPr txBox="1"/>
          <p:nvPr/>
        </p:nvSpPr>
        <p:spPr>
          <a:xfrm>
            <a:off x="30200" y="414788"/>
            <a:ext cx="53571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Binary tree with the following property is called BST: 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for any two elements x and y the following holds: -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1" marL="9144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i="0" lang="en-US" sz="11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Property1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If y is in the left subtree of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then: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2" marL="13716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≤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8450" lvl="1" marL="9144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0" i="0" lang="en-US" sz="11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Property2</a:t>
            </a:r>
            <a:r>
              <a:rPr b="0" i="0" lang="en-US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y is in the right subtree of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then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2" marL="13716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0" lang="en-US" sz="1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3425" y="291400"/>
            <a:ext cx="1782375" cy="10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450" y="1847650"/>
            <a:ext cx="2215651" cy="12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0600" y="1847650"/>
            <a:ext cx="2726701" cy="13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dcfbc4525_0_3"/>
          <p:cNvSpPr txBox="1"/>
          <p:nvPr>
            <p:ph type="title"/>
          </p:nvPr>
        </p:nvSpPr>
        <p:spPr>
          <a:xfrm>
            <a:off x="855077" y="90425"/>
            <a:ext cx="3234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500"/>
              <a:t>Binary-search-tree property (BSTP)</a:t>
            </a:r>
            <a:endParaRPr sz="1500"/>
          </a:p>
        </p:txBody>
      </p:sp>
      <p:sp>
        <p:nvSpPr>
          <p:cNvPr id="89" name="Google Shape;89;g31dcfbc4525_0_3"/>
          <p:cNvSpPr txBox="1"/>
          <p:nvPr/>
        </p:nvSpPr>
        <p:spPr>
          <a:xfrm>
            <a:off x="51350" y="492700"/>
            <a:ext cx="56631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Binary tree with the following property is called BST: </a:t>
            </a: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en-US" sz="1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3</a:t>
            </a: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0" i="0" lang="en-US" sz="1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left and right subtree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each must also be a</a:t>
            </a:r>
            <a:r>
              <a:rPr b="0" i="0" lang="en-US" sz="1000" u="sng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binary search tree.</a:t>
            </a:r>
            <a:endParaRPr b="0" i="0" sz="1000" u="sng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0" marL="45720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0" i="0" lang="en-US" sz="10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Property 4</a:t>
            </a:r>
            <a:r>
              <a:rPr b="0" i="0" lang="en-US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node must have a </a:t>
            </a:r>
            <a:r>
              <a:rPr b="1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distinct key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means no duplicate values are allowed. (Optional property)</a:t>
            </a:r>
            <a:b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using BST data structure is to search any element within </a:t>
            </a:r>
            <a:r>
              <a:rPr b="1" lang="en-US" sz="10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O(h) = </a:t>
            </a:r>
            <a:r>
              <a:rPr b="1" i="0" lang="en-US" sz="10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O(log(n))</a:t>
            </a:r>
            <a:r>
              <a:rPr b="1" i="0" lang="en-US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complexity.</a:t>
            </a:r>
            <a:endParaRPr b="0" i="0" sz="9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31dcfbc4525_0_3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g31dcfbc4525_0_3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92" name="Google Shape;92;g31dcfbc4525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522" y="1852225"/>
            <a:ext cx="2282478" cy="125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g31dcfbc4525_0_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0600" y="1852225"/>
            <a:ext cx="2717277" cy="13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52700" y="179025"/>
            <a:ext cx="5344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have some new node z with z.key = v to insert into tree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Char char="•"/>
            </a:pPr>
            <a:r>
              <a:rPr b="0" i="0" lang="en-US" sz="12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Always insert</a:t>
            </a:r>
            <a:r>
              <a:rPr b="0" i="0" lang="en-US" sz="1200" u="none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 as a </a:t>
            </a:r>
            <a:r>
              <a:rPr b="1" i="0" lang="en-US" sz="12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new leaf </a:t>
            </a:r>
            <a:endParaRPr b="1" i="0" sz="1200" u="sng" cap="none" strike="noStrike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maintain binary-search-tree property (BSTP)</a:t>
            </a:r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1" marL="91440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to the 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right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of all nodes with 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larger key</a:t>
            </a:r>
            <a:endParaRPr b="1" i="0" sz="1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2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○"/>
            </a:pP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to the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left </a:t>
            </a:r>
            <a:r>
              <a:rPr b="0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all nodes with </a:t>
            </a:r>
            <a:r>
              <a:rPr b="1" i="0" lang="en-US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</a:t>
            </a:r>
            <a:endParaRPr b="0" i="1" sz="11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5782" y="1421984"/>
            <a:ext cx="2620546" cy="144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/>
          <p:nvPr>
            <p:ph type="title"/>
          </p:nvPr>
        </p:nvSpPr>
        <p:spPr>
          <a:xfrm>
            <a:off x="1751152" y="8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Insertion</a:t>
            </a:r>
            <a:endParaRPr b="1"/>
          </a:p>
        </p:txBody>
      </p:sp>
      <p:sp>
        <p:nvSpPr>
          <p:cNvPr id="101" name="Google Shape;101;p15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d046b6c19_0_48"/>
          <p:cNvSpPr txBox="1"/>
          <p:nvPr>
            <p:ph type="title"/>
          </p:nvPr>
        </p:nvSpPr>
        <p:spPr>
          <a:xfrm>
            <a:off x="1751202" y="94233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7</a:t>
            </a:r>
            <a:endParaRPr/>
          </a:p>
        </p:txBody>
      </p:sp>
      <p:sp>
        <p:nvSpPr>
          <p:cNvPr id="108" name="Google Shape;108;g31d046b6c19_0_4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g31d046b6c19_0_4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  <p:pic>
        <p:nvPicPr>
          <p:cNvPr id="110" name="Google Shape;110;g31d046b6c19_0_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2835" y="493383"/>
            <a:ext cx="2549816" cy="257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d046b6c19_0_27"/>
          <p:cNvSpPr txBox="1"/>
          <p:nvPr/>
        </p:nvSpPr>
        <p:spPr>
          <a:xfrm>
            <a:off x="191200" y="157775"/>
            <a:ext cx="54696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40970" lvl="0" marL="290830" marR="0" rtl="0" algn="l">
              <a:lnSpc>
                <a:spcPct val="100000"/>
              </a:lnSpc>
              <a:spcBef>
                <a:spcPts val="11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1" lang="en-US" sz="11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y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is parent of node we currently inspect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970" lvl="0" marL="290830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1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While loop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descends through tree moving into correct subtree at each step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0335" lvl="0" marL="290195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100"/>
              <a:buFont typeface="Arial"/>
              <a:buChar char="•"/>
            </a:pP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Last part links node and parent</a:t>
            </a:r>
            <a:endParaRPr b="0" i="0" sz="11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6" name="Google Shape;116;g31d046b6c19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50" y="1202787"/>
            <a:ext cx="2106827" cy="1803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1d046b6c19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432" y="1275284"/>
            <a:ext cx="2620546" cy="144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1d046b6c19_0_27"/>
          <p:cNvSpPr txBox="1"/>
          <p:nvPr>
            <p:ph type="title"/>
          </p:nvPr>
        </p:nvSpPr>
        <p:spPr>
          <a:xfrm>
            <a:off x="1043800" y="0"/>
            <a:ext cx="36090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6489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Insertion (code explanation)</a:t>
            </a:r>
            <a:endParaRPr/>
          </a:p>
        </p:txBody>
      </p:sp>
      <p:sp>
        <p:nvSpPr>
          <p:cNvPr id="119" name="Google Shape;119;g31d046b6c19_0_2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g31d046b6c19_0_2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16/24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2024-12-06T08:18:28Z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  <property fmtid="{D5CDD505-2E9C-101B-9397-08002B2CF9AE}" pid="5" name="Producer">
    <vt:lpwstr>Microsoft® PowerPoint® for Microsoft 365</vt:lpwstr>
  </property>
</Properties>
</file>