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3244850" cx="5765800"/>
  <p:notesSz cx="5765800" cy="3244850"/>
  <p:embeddedFontLst>
    <p:embeddedFont>
      <p:font typeface="Roboto"/>
      <p:regular r:id="rId39"/>
      <p:bold r:id="rId40"/>
      <p:italic r:id="rId41"/>
      <p:boldItalic r:id="rId42"/>
    </p:embeddedFont>
    <p:embeddedFont>
      <p:font typeface="Tahoma"/>
      <p:regular r:id="rId43"/>
      <p:bold r:id="rId44"/>
    </p:embeddedFont>
    <p:embeddedFont>
      <p:font typeface="Book Antiqua"/>
      <p:regular r:id="rId45"/>
      <p:bold r:id="rId46"/>
      <p:italic r:id="rId47"/>
      <p:boldItalic r:id="rId48"/>
    </p:embeddedFont>
    <p:embeddedFont>
      <p:font typeface="Helvetica Neue"/>
      <p:regular r:id="rId49"/>
      <p:bold r:id="rId50"/>
      <p:italic r:id="rId51"/>
      <p:boldItalic r:id="rId52"/>
    </p:embeddedFont>
    <p:embeddedFont>
      <p:font typeface="Roboto Mono"/>
      <p:regular r:id="rId53"/>
      <p:bold r:id="rId54"/>
      <p:italic r:id="rId55"/>
      <p:boldItalic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  <p:ext uri="GoogleSlidesCustomDataVersion2">
      <go:slidesCustomData xmlns:go="http://customooxmlschemas.google.com/" r:id="rId57" roundtripDataSignature="AMtx7mgF5iZE/VdEwZQzXmgnkwSxBY8nY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.fntdata"/><Relationship Id="rId42" Type="http://schemas.openxmlformats.org/officeDocument/2006/relationships/font" Target="fonts/Roboto-boldItalic.fntdata"/><Relationship Id="rId41" Type="http://schemas.openxmlformats.org/officeDocument/2006/relationships/font" Target="fonts/Roboto-italic.fntdata"/><Relationship Id="rId44" Type="http://schemas.openxmlformats.org/officeDocument/2006/relationships/font" Target="fonts/Tahoma-bold.fntdata"/><Relationship Id="rId43" Type="http://schemas.openxmlformats.org/officeDocument/2006/relationships/font" Target="fonts/Tahoma-regular.fntdata"/><Relationship Id="rId46" Type="http://schemas.openxmlformats.org/officeDocument/2006/relationships/font" Target="fonts/BookAntiqua-bold.fntdata"/><Relationship Id="rId45" Type="http://schemas.openxmlformats.org/officeDocument/2006/relationships/font" Target="fonts/BookAntiqua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BookAntiqua-boldItalic.fntdata"/><Relationship Id="rId47" Type="http://schemas.openxmlformats.org/officeDocument/2006/relationships/font" Target="fonts/BookAntiqua-italic.fntdata"/><Relationship Id="rId49" Type="http://schemas.openxmlformats.org/officeDocument/2006/relationships/font" Target="fonts/HelveticaNeu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font" Target="fonts/Roboto-regular.fntdata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HelveticaNeue-italic.fntdata"/><Relationship Id="rId50" Type="http://schemas.openxmlformats.org/officeDocument/2006/relationships/font" Target="fonts/HelveticaNeue-bold.fntdata"/><Relationship Id="rId53" Type="http://schemas.openxmlformats.org/officeDocument/2006/relationships/font" Target="fonts/RobotoMono-regular.fntdata"/><Relationship Id="rId52" Type="http://schemas.openxmlformats.org/officeDocument/2006/relationships/font" Target="fonts/HelveticaNeue-boldItalic.fntdata"/><Relationship Id="rId11" Type="http://schemas.openxmlformats.org/officeDocument/2006/relationships/slide" Target="slides/slide6.xml"/><Relationship Id="rId55" Type="http://schemas.openxmlformats.org/officeDocument/2006/relationships/font" Target="fonts/RobotoMono-italic.fntdata"/><Relationship Id="rId10" Type="http://schemas.openxmlformats.org/officeDocument/2006/relationships/slide" Target="slides/slide5.xml"/><Relationship Id="rId54" Type="http://schemas.openxmlformats.org/officeDocument/2006/relationships/font" Target="fonts/RobotoMono-bold.fntdata"/><Relationship Id="rId13" Type="http://schemas.openxmlformats.org/officeDocument/2006/relationships/slide" Target="slides/slide8.xml"/><Relationship Id="rId57" Type="http://customschemas.google.com/relationships/presentationmetadata" Target="metadata"/><Relationship Id="rId12" Type="http://schemas.openxmlformats.org/officeDocument/2006/relationships/slide" Target="slides/slide7.xml"/><Relationship Id="rId56" Type="http://schemas.openxmlformats.org/officeDocument/2006/relationships/font" Target="fonts/RobotoMon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4" name="Google Shape;44;p2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1e9353764e_1_25:notes"/>
          <p:cNvSpPr txBox="1"/>
          <p:nvPr>
            <p:ph idx="1" type="body"/>
          </p:nvPr>
        </p:nvSpPr>
        <p:spPr>
          <a:xfrm>
            <a:off x="576575" y="1541300"/>
            <a:ext cx="4612500" cy="14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1" name="Google Shape;111;g31e9353764e_1_25:notes"/>
          <p:cNvSpPr/>
          <p:nvPr>
            <p:ph idx="2" type="sldImg"/>
          </p:nvPr>
        </p:nvSpPr>
        <p:spPr>
          <a:xfrm>
            <a:off x="961150" y="243350"/>
            <a:ext cx="384420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1e7e9de2c2_0_16:notes"/>
          <p:cNvSpPr txBox="1"/>
          <p:nvPr>
            <p:ph idx="1" type="body"/>
          </p:nvPr>
        </p:nvSpPr>
        <p:spPr>
          <a:xfrm>
            <a:off x="576575" y="1541300"/>
            <a:ext cx="4612500" cy="14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9" name="Google Shape;119;g31e7e9de2c2_0_16:notes"/>
          <p:cNvSpPr/>
          <p:nvPr>
            <p:ph idx="2" type="sldImg"/>
          </p:nvPr>
        </p:nvSpPr>
        <p:spPr>
          <a:xfrm>
            <a:off x="961150" y="243350"/>
            <a:ext cx="384420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1e9353764e_1_15:notes"/>
          <p:cNvSpPr txBox="1"/>
          <p:nvPr>
            <p:ph idx="1" type="body"/>
          </p:nvPr>
        </p:nvSpPr>
        <p:spPr>
          <a:xfrm>
            <a:off x="576575" y="1541300"/>
            <a:ext cx="4612500" cy="14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9" name="Google Shape;129;g31e9353764e_1_15:notes"/>
          <p:cNvSpPr/>
          <p:nvPr>
            <p:ph idx="2" type="sldImg"/>
          </p:nvPr>
        </p:nvSpPr>
        <p:spPr>
          <a:xfrm>
            <a:off x="961150" y="243350"/>
            <a:ext cx="384420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1e9353764e_1_4:notes"/>
          <p:cNvSpPr txBox="1"/>
          <p:nvPr>
            <p:ph idx="1" type="body"/>
          </p:nvPr>
        </p:nvSpPr>
        <p:spPr>
          <a:xfrm>
            <a:off x="576575" y="1541300"/>
            <a:ext cx="4612500" cy="14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9" name="Google Shape;139;g31e9353764e_1_4:notes"/>
          <p:cNvSpPr/>
          <p:nvPr>
            <p:ph idx="2" type="sldImg"/>
          </p:nvPr>
        </p:nvSpPr>
        <p:spPr>
          <a:xfrm>
            <a:off x="961150" y="243350"/>
            <a:ext cx="384420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1e7e9de2c2_0_36:notes"/>
          <p:cNvSpPr txBox="1"/>
          <p:nvPr>
            <p:ph idx="1" type="body"/>
          </p:nvPr>
        </p:nvSpPr>
        <p:spPr>
          <a:xfrm>
            <a:off x="576575" y="1541300"/>
            <a:ext cx="4612500" cy="14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9" name="Google Shape;149;g31e7e9de2c2_0_36:notes"/>
          <p:cNvSpPr/>
          <p:nvPr>
            <p:ph idx="2" type="sldImg"/>
          </p:nvPr>
        </p:nvSpPr>
        <p:spPr>
          <a:xfrm>
            <a:off x="961150" y="243350"/>
            <a:ext cx="384420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1e9353764e_1_36:notes"/>
          <p:cNvSpPr txBox="1"/>
          <p:nvPr>
            <p:ph idx="1" type="body"/>
          </p:nvPr>
        </p:nvSpPr>
        <p:spPr>
          <a:xfrm>
            <a:off x="576575" y="1541300"/>
            <a:ext cx="4612500" cy="14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8" name="Google Shape;158;g31e9353764e_1_36:notes"/>
          <p:cNvSpPr/>
          <p:nvPr>
            <p:ph idx="2" type="sldImg"/>
          </p:nvPr>
        </p:nvSpPr>
        <p:spPr>
          <a:xfrm>
            <a:off x="961150" y="243350"/>
            <a:ext cx="384420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1e9353764e_1_52:notes"/>
          <p:cNvSpPr txBox="1"/>
          <p:nvPr>
            <p:ph idx="1" type="body"/>
          </p:nvPr>
        </p:nvSpPr>
        <p:spPr>
          <a:xfrm>
            <a:off x="576575" y="1541300"/>
            <a:ext cx="4612500" cy="14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8" name="Google Shape;168;g31e9353764e_1_52:notes"/>
          <p:cNvSpPr/>
          <p:nvPr>
            <p:ph idx="2" type="sldImg"/>
          </p:nvPr>
        </p:nvSpPr>
        <p:spPr>
          <a:xfrm>
            <a:off x="961150" y="243350"/>
            <a:ext cx="384420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1e9353764e_1_68:notes"/>
          <p:cNvSpPr txBox="1"/>
          <p:nvPr>
            <p:ph idx="1" type="body"/>
          </p:nvPr>
        </p:nvSpPr>
        <p:spPr>
          <a:xfrm>
            <a:off x="576575" y="1541300"/>
            <a:ext cx="4612500" cy="14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8" name="Google Shape;178;g31e9353764e_1_68:notes"/>
          <p:cNvSpPr/>
          <p:nvPr>
            <p:ph idx="2" type="sldImg"/>
          </p:nvPr>
        </p:nvSpPr>
        <p:spPr>
          <a:xfrm>
            <a:off x="961150" y="243350"/>
            <a:ext cx="384420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4f2ff74c1b_0_0:notes"/>
          <p:cNvSpPr txBox="1"/>
          <p:nvPr>
            <p:ph idx="1" type="body"/>
          </p:nvPr>
        </p:nvSpPr>
        <p:spPr>
          <a:xfrm>
            <a:off x="576575" y="1541300"/>
            <a:ext cx="4612500" cy="14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8" name="Google Shape;188;g34f2ff74c1b_0_0:notes"/>
          <p:cNvSpPr/>
          <p:nvPr>
            <p:ph idx="2" type="sldImg"/>
          </p:nvPr>
        </p:nvSpPr>
        <p:spPr>
          <a:xfrm>
            <a:off x="961150" y="243350"/>
            <a:ext cx="384420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1e7e9de2c2_0_123:notes"/>
          <p:cNvSpPr txBox="1"/>
          <p:nvPr>
            <p:ph idx="1" type="body"/>
          </p:nvPr>
        </p:nvSpPr>
        <p:spPr>
          <a:xfrm>
            <a:off x="576575" y="1541300"/>
            <a:ext cx="4612500" cy="14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8" name="Google Shape;198;g31e7e9de2c2_0_123:notes"/>
          <p:cNvSpPr/>
          <p:nvPr>
            <p:ph idx="2" type="sldImg"/>
          </p:nvPr>
        </p:nvSpPr>
        <p:spPr>
          <a:xfrm>
            <a:off x="961150" y="243350"/>
            <a:ext cx="384420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31e7e9de2c2_0_0:notes"/>
          <p:cNvSpPr txBox="1"/>
          <p:nvPr>
            <p:ph idx="1" type="body"/>
          </p:nvPr>
        </p:nvSpPr>
        <p:spPr>
          <a:xfrm>
            <a:off x="576575" y="1541300"/>
            <a:ext cx="4612500" cy="14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1" name="Google Shape;51;g31e7e9de2c2_0_0:notes"/>
          <p:cNvSpPr/>
          <p:nvPr>
            <p:ph idx="2" type="sldImg"/>
          </p:nvPr>
        </p:nvSpPr>
        <p:spPr>
          <a:xfrm>
            <a:off x="961150" y="243350"/>
            <a:ext cx="384420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572374979f_0_0:notes"/>
          <p:cNvSpPr txBox="1"/>
          <p:nvPr>
            <p:ph idx="1" type="body"/>
          </p:nvPr>
        </p:nvSpPr>
        <p:spPr>
          <a:xfrm>
            <a:off x="576575" y="1541300"/>
            <a:ext cx="4612500" cy="14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7" name="Google Shape;207;g3572374979f_0_0:notes"/>
          <p:cNvSpPr/>
          <p:nvPr>
            <p:ph idx="2" type="sldImg"/>
          </p:nvPr>
        </p:nvSpPr>
        <p:spPr>
          <a:xfrm>
            <a:off x="961150" y="243350"/>
            <a:ext cx="384420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7b299a943c_1_0:notes"/>
          <p:cNvSpPr txBox="1"/>
          <p:nvPr>
            <p:ph idx="1" type="body"/>
          </p:nvPr>
        </p:nvSpPr>
        <p:spPr>
          <a:xfrm>
            <a:off x="576575" y="1541300"/>
            <a:ext cx="4612500" cy="14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6" name="Google Shape;216;g37b299a943c_1_0:notes"/>
          <p:cNvSpPr/>
          <p:nvPr>
            <p:ph idx="2" type="sldImg"/>
          </p:nvPr>
        </p:nvSpPr>
        <p:spPr>
          <a:xfrm>
            <a:off x="961150" y="243350"/>
            <a:ext cx="384420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7b299a943c_1_10:notes"/>
          <p:cNvSpPr txBox="1"/>
          <p:nvPr>
            <p:ph idx="1" type="body"/>
          </p:nvPr>
        </p:nvSpPr>
        <p:spPr>
          <a:xfrm>
            <a:off x="576575" y="1541300"/>
            <a:ext cx="4612500" cy="14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4" name="Google Shape;224;g37b299a943c_1_10:notes"/>
          <p:cNvSpPr/>
          <p:nvPr>
            <p:ph idx="2" type="sldImg"/>
          </p:nvPr>
        </p:nvSpPr>
        <p:spPr>
          <a:xfrm>
            <a:off x="961150" y="243350"/>
            <a:ext cx="384420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7b299a943c_1_20:notes"/>
          <p:cNvSpPr txBox="1"/>
          <p:nvPr>
            <p:ph idx="1" type="body"/>
          </p:nvPr>
        </p:nvSpPr>
        <p:spPr>
          <a:xfrm>
            <a:off x="576575" y="1541300"/>
            <a:ext cx="4612500" cy="14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4" name="Google Shape;234;g37b299a943c_1_20:notes"/>
          <p:cNvSpPr/>
          <p:nvPr>
            <p:ph idx="2" type="sldImg"/>
          </p:nvPr>
        </p:nvSpPr>
        <p:spPr>
          <a:xfrm>
            <a:off x="961150" y="243350"/>
            <a:ext cx="384420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e7e9de2c2_0_7:notes"/>
          <p:cNvSpPr txBox="1"/>
          <p:nvPr>
            <p:ph idx="1" type="body"/>
          </p:nvPr>
        </p:nvSpPr>
        <p:spPr>
          <a:xfrm>
            <a:off x="576575" y="1541300"/>
            <a:ext cx="4612500" cy="14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4" name="Google Shape;244;g31e7e9de2c2_0_7:notes"/>
          <p:cNvSpPr/>
          <p:nvPr>
            <p:ph idx="2" type="sldImg"/>
          </p:nvPr>
        </p:nvSpPr>
        <p:spPr>
          <a:xfrm>
            <a:off x="961150" y="243350"/>
            <a:ext cx="384420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7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3" name="Google Shape;253;p17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1e7e9de2c2_0_97:notes"/>
          <p:cNvSpPr txBox="1"/>
          <p:nvPr>
            <p:ph idx="1" type="body"/>
          </p:nvPr>
        </p:nvSpPr>
        <p:spPr>
          <a:xfrm>
            <a:off x="576575" y="1541300"/>
            <a:ext cx="4612500" cy="14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1" name="Google Shape;261;g31e7e9de2c2_0_97:notes"/>
          <p:cNvSpPr/>
          <p:nvPr>
            <p:ph idx="2" type="sldImg"/>
          </p:nvPr>
        </p:nvSpPr>
        <p:spPr>
          <a:xfrm>
            <a:off x="961150" y="243350"/>
            <a:ext cx="384420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8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8" name="Google Shape;268;p18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1e7e9de2c2_0_106:notes"/>
          <p:cNvSpPr txBox="1"/>
          <p:nvPr>
            <p:ph idx="1" type="body"/>
          </p:nvPr>
        </p:nvSpPr>
        <p:spPr>
          <a:xfrm>
            <a:off x="576575" y="1541300"/>
            <a:ext cx="4612500" cy="14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6" name="Google Shape;276;g31e7e9de2c2_0_106:notes"/>
          <p:cNvSpPr/>
          <p:nvPr>
            <p:ph idx="2" type="sldImg"/>
          </p:nvPr>
        </p:nvSpPr>
        <p:spPr>
          <a:xfrm>
            <a:off x="961150" y="243350"/>
            <a:ext cx="384420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0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3" name="Google Shape;283;p20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1e7e9de2c2_0_56:notes"/>
          <p:cNvSpPr txBox="1"/>
          <p:nvPr>
            <p:ph idx="1" type="body"/>
          </p:nvPr>
        </p:nvSpPr>
        <p:spPr>
          <a:xfrm>
            <a:off x="576575" y="1541300"/>
            <a:ext cx="4612500" cy="14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8" name="Google Shape;58;g31e7e9de2c2_0_56:notes"/>
          <p:cNvSpPr/>
          <p:nvPr>
            <p:ph idx="2" type="sldImg"/>
          </p:nvPr>
        </p:nvSpPr>
        <p:spPr>
          <a:xfrm>
            <a:off x="961150" y="243350"/>
            <a:ext cx="384420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9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1" name="Google Shape;291;p19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1e7e9de2c2_0_115:notes"/>
          <p:cNvSpPr txBox="1"/>
          <p:nvPr>
            <p:ph idx="1" type="body"/>
          </p:nvPr>
        </p:nvSpPr>
        <p:spPr>
          <a:xfrm>
            <a:off x="576575" y="1541300"/>
            <a:ext cx="4612500" cy="14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9" name="Google Shape;299;g31e7e9de2c2_0_115:notes"/>
          <p:cNvSpPr/>
          <p:nvPr>
            <p:ph idx="2" type="sldImg"/>
          </p:nvPr>
        </p:nvSpPr>
        <p:spPr>
          <a:xfrm>
            <a:off x="961150" y="243350"/>
            <a:ext cx="384420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754431239b_0_3:notes"/>
          <p:cNvSpPr txBox="1"/>
          <p:nvPr>
            <p:ph idx="1" type="body"/>
          </p:nvPr>
        </p:nvSpPr>
        <p:spPr>
          <a:xfrm>
            <a:off x="576575" y="1541300"/>
            <a:ext cx="4612500" cy="14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6" name="Google Shape;306;g3754431239b_0_3:notes"/>
          <p:cNvSpPr/>
          <p:nvPr>
            <p:ph idx="2" type="sldImg"/>
          </p:nvPr>
        </p:nvSpPr>
        <p:spPr>
          <a:xfrm>
            <a:off x="961150" y="243350"/>
            <a:ext cx="384420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5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2" name="Google Shape;312;p35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1e7e9de2c2_0_67:notes"/>
          <p:cNvSpPr txBox="1"/>
          <p:nvPr>
            <p:ph idx="1" type="body"/>
          </p:nvPr>
        </p:nvSpPr>
        <p:spPr>
          <a:xfrm>
            <a:off x="576575" y="1541300"/>
            <a:ext cx="4612500" cy="14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6" name="Google Shape;66;g31e7e9de2c2_0_67:notes"/>
          <p:cNvSpPr/>
          <p:nvPr>
            <p:ph idx="2" type="sldImg"/>
          </p:nvPr>
        </p:nvSpPr>
        <p:spPr>
          <a:xfrm>
            <a:off x="961150" y="243350"/>
            <a:ext cx="384420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1e7e9de2c2_0_82:notes"/>
          <p:cNvSpPr txBox="1"/>
          <p:nvPr>
            <p:ph idx="1" type="body"/>
          </p:nvPr>
        </p:nvSpPr>
        <p:spPr>
          <a:xfrm>
            <a:off x="576575" y="1541300"/>
            <a:ext cx="4612500" cy="14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3" name="Google Shape;73;g31e7e9de2c2_0_82:notes"/>
          <p:cNvSpPr/>
          <p:nvPr>
            <p:ph idx="2" type="sldImg"/>
          </p:nvPr>
        </p:nvSpPr>
        <p:spPr>
          <a:xfrm>
            <a:off x="961150" y="243350"/>
            <a:ext cx="384420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1e7e9de2c2_0_74:notes"/>
          <p:cNvSpPr txBox="1"/>
          <p:nvPr>
            <p:ph idx="1" type="body"/>
          </p:nvPr>
        </p:nvSpPr>
        <p:spPr>
          <a:xfrm>
            <a:off x="576575" y="1541300"/>
            <a:ext cx="4612500" cy="14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0" name="Google Shape;80;g31e7e9de2c2_0_74:notes"/>
          <p:cNvSpPr/>
          <p:nvPr>
            <p:ph idx="2" type="sldImg"/>
          </p:nvPr>
        </p:nvSpPr>
        <p:spPr>
          <a:xfrm>
            <a:off x="961150" y="243350"/>
            <a:ext cx="384420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1e7e9de2c2_0_89:notes"/>
          <p:cNvSpPr txBox="1"/>
          <p:nvPr>
            <p:ph idx="1" type="body"/>
          </p:nvPr>
        </p:nvSpPr>
        <p:spPr>
          <a:xfrm>
            <a:off x="576575" y="1541300"/>
            <a:ext cx="4612500" cy="14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7" name="Google Shape;87;g31e7e9de2c2_0_89:notes"/>
          <p:cNvSpPr/>
          <p:nvPr>
            <p:ph idx="2" type="sldImg"/>
          </p:nvPr>
        </p:nvSpPr>
        <p:spPr>
          <a:xfrm>
            <a:off x="961150" y="243350"/>
            <a:ext cx="384420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4" name="Google Shape;94;p13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1e7e9de2c2_0_46:notes"/>
          <p:cNvSpPr txBox="1"/>
          <p:nvPr>
            <p:ph idx="1" type="body"/>
          </p:nvPr>
        </p:nvSpPr>
        <p:spPr>
          <a:xfrm>
            <a:off x="576575" y="1541300"/>
            <a:ext cx="4612500" cy="14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3" name="Google Shape;103;g31e7e9de2c2_0_46:notes"/>
          <p:cNvSpPr/>
          <p:nvPr>
            <p:ph idx="2" type="sldImg"/>
          </p:nvPr>
        </p:nvSpPr>
        <p:spPr>
          <a:xfrm>
            <a:off x="961150" y="243350"/>
            <a:ext cx="384420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8"/>
          <p:cNvSpPr txBox="1"/>
          <p:nvPr>
            <p:ph idx="11" type="ftr"/>
          </p:nvPr>
        </p:nvSpPr>
        <p:spPr>
          <a:xfrm>
            <a:off x="1960372" y="3017710"/>
            <a:ext cx="1845056" cy="1622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38"/>
          <p:cNvSpPr txBox="1"/>
          <p:nvPr>
            <p:ph idx="10" type="dt"/>
          </p:nvPr>
        </p:nvSpPr>
        <p:spPr>
          <a:xfrm>
            <a:off x="288290" y="3017710"/>
            <a:ext cx="1326134" cy="1622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8"/>
          <p:cNvSpPr txBox="1"/>
          <p:nvPr>
            <p:ph idx="12" type="sldNum"/>
          </p:nvPr>
        </p:nvSpPr>
        <p:spPr>
          <a:xfrm>
            <a:off x="5347970" y="3109223"/>
            <a:ext cx="248920" cy="11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5778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5778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5778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5778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5778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5778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5778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5778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5778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57785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/24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7"/>
          <p:cNvSpPr txBox="1"/>
          <p:nvPr>
            <p:ph type="title"/>
          </p:nvPr>
        </p:nvSpPr>
        <p:spPr>
          <a:xfrm>
            <a:off x="1751202" y="94233"/>
            <a:ext cx="2263394" cy="2851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>
                <a:solidFill>
                  <a:srgbClr val="33466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7"/>
          <p:cNvSpPr txBox="1"/>
          <p:nvPr>
            <p:ph idx="1" type="body"/>
          </p:nvPr>
        </p:nvSpPr>
        <p:spPr>
          <a:xfrm>
            <a:off x="0" y="624839"/>
            <a:ext cx="2654935" cy="1584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">
                <a:solidFill>
                  <a:srgbClr val="C6244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7"/>
          <p:cNvSpPr txBox="1"/>
          <p:nvPr>
            <p:ph idx="11" type="ftr"/>
          </p:nvPr>
        </p:nvSpPr>
        <p:spPr>
          <a:xfrm>
            <a:off x="1960372" y="3017710"/>
            <a:ext cx="1845056" cy="1622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7"/>
          <p:cNvSpPr txBox="1"/>
          <p:nvPr>
            <p:ph idx="10" type="dt"/>
          </p:nvPr>
        </p:nvSpPr>
        <p:spPr>
          <a:xfrm>
            <a:off x="288290" y="3017710"/>
            <a:ext cx="1326134" cy="1622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7"/>
          <p:cNvSpPr txBox="1"/>
          <p:nvPr>
            <p:ph idx="12" type="sldNum"/>
          </p:nvPr>
        </p:nvSpPr>
        <p:spPr>
          <a:xfrm>
            <a:off x="5347970" y="3109223"/>
            <a:ext cx="248920" cy="11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5778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5778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5778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5778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5778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5778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5778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5778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5778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57785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/24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0"/>
          <p:cNvSpPr txBox="1"/>
          <p:nvPr>
            <p:ph type="title"/>
          </p:nvPr>
        </p:nvSpPr>
        <p:spPr>
          <a:xfrm>
            <a:off x="1751202" y="94233"/>
            <a:ext cx="2263394" cy="2851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>
                <a:solidFill>
                  <a:srgbClr val="33466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0"/>
          <p:cNvSpPr txBox="1"/>
          <p:nvPr>
            <p:ph idx="11" type="ftr"/>
          </p:nvPr>
        </p:nvSpPr>
        <p:spPr>
          <a:xfrm>
            <a:off x="1960372" y="3017710"/>
            <a:ext cx="1845056" cy="1622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0"/>
          <p:cNvSpPr txBox="1"/>
          <p:nvPr>
            <p:ph idx="10" type="dt"/>
          </p:nvPr>
        </p:nvSpPr>
        <p:spPr>
          <a:xfrm>
            <a:off x="288290" y="3017710"/>
            <a:ext cx="1326134" cy="1622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0"/>
          <p:cNvSpPr txBox="1"/>
          <p:nvPr>
            <p:ph idx="12" type="sldNum"/>
          </p:nvPr>
        </p:nvSpPr>
        <p:spPr>
          <a:xfrm>
            <a:off x="5347970" y="3109223"/>
            <a:ext cx="248920" cy="11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5778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5778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5778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5778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5778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5778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5778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5778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5778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57785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/24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bg>
      <p:bgPr>
        <a:solidFill>
          <a:schemeClr val="lt1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5760719" cy="7193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208" y="708659"/>
            <a:ext cx="1981200" cy="81686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39"/>
          <p:cNvSpPr txBox="1"/>
          <p:nvPr>
            <p:ph type="ctrTitle"/>
          </p:nvPr>
        </p:nvSpPr>
        <p:spPr>
          <a:xfrm>
            <a:off x="1957832" y="60197"/>
            <a:ext cx="1736725" cy="2851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>
                <a:solidFill>
                  <a:srgbClr val="33466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9"/>
          <p:cNvSpPr txBox="1"/>
          <p:nvPr>
            <p:ph idx="1" type="subTitle"/>
          </p:nvPr>
        </p:nvSpPr>
        <p:spPr>
          <a:xfrm>
            <a:off x="864870" y="1817116"/>
            <a:ext cx="4036060" cy="8112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">
                <a:solidFill>
                  <a:srgbClr val="C6244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9"/>
          <p:cNvSpPr txBox="1"/>
          <p:nvPr>
            <p:ph idx="11" type="ftr"/>
          </p:nvPr>
        </p:nvSpPr>
        <p:spPr>
          <a:xfrm>
            <a:off x="1960372" y="3017710"/>
            <a:ext cx="1845056" cy="1622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9"/>
          <p:cNvSpPr txBox="1"/>
          <p:nvPr>
            <p:ph idx="10" type="dt"/>
          </p:nvPr>
        </p:nvSpPr>
        <p:spPr>
          <a:xfrm>
            <a:off x="288290" y="3017710"/>
            <a:ext cx="1326134" cy="1622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9"/>
          <p:cNvSpPr txBox="1"/>
          <p:nvPr>
            <p:ph idx="12" type="sldNum"/>
          </p:nvPr>
        </p:nvSpPr>
        <p:spPr>
          <a:xfrm>
            <a:off x="5347970" y="3109223"/>
            <a:ext cx="248920" cy="11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5778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5778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5778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5778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5778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5778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5778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5778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5778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57785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/24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1"/>
          <p:cNvSpPr txBox="1"/>
          <p:nvPr>
            <p:ph type="title"/>
          </p:nvPr>
        </p:nvSpPr>
        <p:spPr>
          <a:xfrm>
            <a:off x="1751202" y="94233"/>
            <a:ext cx="2263394" cy="2851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>
                <a:solidFill>
                  <a:srgbClr val="33466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1"/>
          <p:cNvSpPr txBox="1"/>
          <p:nvPr>
            <p:ph idx="1" type="body"/>
          </p:nvPr>
        </p:nvSpPr>
        <p:spPr>
          <a:xfrm>
            <a:off x="288290" y="746315"/>
            <a:ext cx="2508123" cy="21416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1"/>
          <p:cNvSpPr txBox="1"/>
          <p:nvPr>
            <p:ph idx="2" type="body"/>
          </p:nvPr>
        </p:nvSpPr>
        <p:spPr>
          <a:xfrm>
            <a:off x="2969387" y="746315"/>
            <a:ext cx="2508123" cy="21416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1"/>
          <p:cNvSpPr txBox="1"/>
          <p:nvPr>
            <p:ph idx="11" type="ftr"/>
          </p:nvPr>
        </p:nvSpPr>
        <p:spPr>
          <a:xfrm>
            <a:off x="1960372" y="3017710"/>
            <a:ext cx="1845056" cy="1622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1"/>
          <p:cNvSpPr txBox="1"/>
          <p:nvPr>
            <p:ph idx="10" type="dt"/>
          </p:nvPr>
        </p:nvSpPr>
        <p:spPr>
          <a:xfrm>
            <a:off x="288290" y="3017710"/>
            <a:ext cx="1326134" cy="1622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1"/>
          <p:cNvSpPr txBox="1"/>
          <p:nvPr>
            <p:ph idx="12" type="sldNum"/>
          </p:nvPr>
        </p:nvSpPr>
        <p:spPr>
          <a:xfrm>
            <a:off x="5347970" y="3109223"/>
            <a:ext cx="248920" cy="11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5778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5778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5778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5778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5778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5778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5778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5778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5778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57785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/24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3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5760719" cy="71932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36"/>
          <p:cNvSpPr txBox="1"/>
          <p:nvPr>
            <p:ph type="title"/>
          </p:nvPr>
        </p:nvSpPr>
        <p:spPr>
          <a:xfrm>
            <a:off x="1751202" y="94233"/>
            <a:ext cx="2263394" cy="2851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rgbClr val="33466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36"/>
          <p:cNvSpPr txBox="1"/>
          <p:nvPr>
            <p:ph idx="1" type="body"/>
          </p:nvPr>
        </p:nvSpPr>
        <p:spPr>
          <a:xfrm>
            <a:off x="0" y="624839"/>
            <a:ext cx="2654935" cy="1584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rgbClr val="C6244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6"/>
          <p:cNvSpPr txBox="1"/>
          <p:nvPr>
            <p:ph idx="11" type="ftr"/>
          </p:nvPr>
        </p:nvSpPr>
        <p:spPr>
          <a:xfrm>
            <a:off x="1960372" y="3017710"/>
            <a:ext cx="1845056" cy="1622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36"/>
          <p:cNvSpPr txBox="1"/>
          <p:nvPr>
            <p:ph idx="10" type="dt"/>
          </p:nvPr>
        </p:nvSpPr>
        <p:spPr>
          <a:xfrm>
            <a:off x="288290" y="3017710"/>
            <a:ext cx="1326134" cy="1622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6"/>
          <p:cNvSpPr txBox="1"/>
          <p:nvPr>
            <p:ph idx="12" type="sldNum"/>
          </p:nvPr>
        </p:nvSpPr>
        <p:spPr>
          <a:xfrm>
            <a:off x="5347970" y="3109223"/>
            <a:ext cx="248920" cy="11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577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577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577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577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577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577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577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577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577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57785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/24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7.jpg"/><Relationship Id="rId4" Type="http://schemas.openxmlformats.org/officeDocument/2006/relationships/hyperlink" Target="http://www.guru99.com/binary-search-tree-data-structure.html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4.gif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3.jpg"/><Relationship Id="rId4" Type="http://schemas.openxmlformats.org/officeDocument/2006/relationships/hyperlink" Target="http://www.guru99.com/binary-search-tree-data-structure.html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6.gif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2.jpg"/><Relationship Id="rId4" Type="http://schemas.openxmlformats.org/officeDocument/2006/relationships/hyperlink" Target="http://www.guru99.com/binary-search-tree-data-structure.htm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8.jpg"/><Relationship Id="rId4" Type="http://schemas.openxmlformats.org/officeDocument/2006/relationships/hyperlink" Target="http://www.guru99.com/binary-search-tree-data-structure.html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0.gif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"/>
          <p:cNvSpPr txBox="1"/>
          <p:nvPr/>
        </p:nvSpPr>
        <p:spPr>
          <a:xfrm>
            <a:off x="764275" y="1117900"/>
            <a:ext cx="4627200" cy="5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2050" u="none" cap="none" strike="noStrike">
                <a:solidFill>
                  <a:srgbClr val="394663"/>
                </a:solidFill>
                <a:latin typeface="Trebuchet MS"/>
                <a:ea typeface="Trebuchet MS"/>
                <a:cs typeface="Trebuchet MS"/>
                <a:sym typeface="Trebuchet MS"/>
              </a:rPr>
              <a:t>Binary Search Tree (BST)</a:t>
            </a:r>
            <a:br>
              <a:rPr b="0" i="0" lang="en-US" sz="1700" u="none" cap="none" strike="noStrike">
                <a:solidFill>
                  <a:srgbClr val="334669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1600" u="none" cap="none" strike="noStrike">
                <a:solidFill>
                  <a:srgbClr val="334669"/>
                </a:solidFill>
                <a:latin typeface="Trebuchet MS"/>
                <a:ea typeface="Trebuchet MS"/>
                <a:cs typeface="Trebuchet MS"/>
                <a:sym typeface="Trebuchet MS"/>
              </a:rPr>
              <a:t>(Balancing, Successor, predecessor, Deletion)</a:t>
            </a:r>
            <a:endParaRPr b="0" i="0" sz="16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7" name="Google Shape;47;p2"/>
          <p:cNvSpPr txBox="1"/>
          <p:nvPr>
            <p:ph idx="12" type="sldNum"/>
          </p:nvPr>
        </p:nvSpPr>
        <p:spPr>
          <a:xfrm>
            <a:off x="5347970" y="3109223"/>
            <a:ext cx="248920" cy="11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5778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/24</a:t>
            </a:r>
            <a:endParaRPr/>
          </a:p>
        </p:txBody>
      </p:sp>
      <p:sp>
        <p:nvSpPr>
          <p:cNvPr id="48" name="Google Shape;48;p2"/>
          <p:cNvSpPr txBox="1"/>
          <p:nvPr/>
        </p:nvSpPr>
        <p:spPr>
          <a:xfrm>
            <a:off x="258400" y="342825"/>
            <a:ext cx="4219200" cy="2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47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1e9353764e_1_25"/>
          <p:cNvSpPr txBox="1"/>
          <p:nvPr>
            <p:ph type="title"/>
          </p:nvPr>
        </p:nvSpPr>
        <p:spPr>
          <a:xfrm>
            <a:off x="1751202" y="94233"/>
            <a:ext cx="22635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49720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Tree Successor</a:t>
            </a:r>
            <a:endParaRPr/>
          </a:p>
        </p:txBody>
      </p:sp>
      <p:sp>
        <p:nvSpPr>
          <p:cNvPr id="114" name="Google Shape;114;g31e9353764e_1_25"/>
          <p:cNvSpPr txBox="1"/>
          <p:nvPr/>
        </p:nvSpPr>
        <p:spPr>
          <a:xfrm>
            <a:off x="130860" y="3109223"/>
            <a:ext cx="788700" cy="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sng" cap="none" strike="noStrike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Binary trees Ch 12.2–3</a:t>
            </a:r>
            <a:endParaRPr b="0" i="0" sz="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5" name="Google Shape;115;g31e9353764e_1_25"/>
          <p:cNvSpPr txBox="1"/>
          <p:nvPr>
            <p:ph idx="12" type="sldNum"/>
          </p:nvPr>
        </p:nvSpPr>
        <p:spPr>
          <a:xfrm>
            <a:off x="5347970" y="3109223"/>
            <a:ext cx="249000" cy="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en-US"/>
              <a:t>15/24</a:t>
            </a:r>
            <a:endParaRPr/>
          </a:p>
        </p:txBody>
      </p:sp>
      <p:pic>
        <p:nvPicPr>
          <p:cNvPr id="116" name="Google Shape;116;g31e9353764e_1_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3035" y="445933"/>
            <a:ext cx="4019718" cy="25713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1e7e9de2c2_0_16"/>
          <p:cNvSpPr txBox="1"/>
          <p:nvPr>
            <p:ph type="title"/>
          </p:nvPr>
        </p:nvSpPr>
        <p:spPr>
          <a:xfrm>
            <a:off x="1388726" y="144100"/>
            <a:ext cx="28737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Successor</a:t>
            </a:r>
            <a:endParaRPr/>
          </a:p>
        </p:txBody>
      </p:sp>
      <p:sp>
        <p:nvSpPr>
          <p:cNvPr id="122" name="Google Shape;122;g31e7e9de2c2_0_16"/>
          <p:cNvSpPr txBox="1"/>
          <p:nvPr/>
        </p:nvSpPr>
        <p:spPr>
          <a:xfrm>
            <a:off x="20575" y="515800"/>
            <a:ext cx="5610000" cy="1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457200" marR="0" rtl="0" algn="l">
              <a:lnSpc>
                <a:spcPct val="1154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3" name="Google Shape;123;g31e7e9de2c2_0_16"/>
          <p:cNvSpPr txBox="1"/>
          <p:nvPr/>
        </p:nvSpPr>
        <p:spPr>
          <a:xfrm>
            <a:off x="130860" y="3109223"/>
            <a:ext cx="788700" cy="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sng" cap="none" strike="noStrike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Binary trees Ch 12.2–3</a:t>
            </a:r>
            <a:endParaRPr b="0" i="0" sz="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4" name="Google Shape;124;g31e7e9de2c2_0_16"/>
          <p:cNvSpPr txBox="1"/>
          <p:nvPr>
            <p:ph idx="12" type="sldNum"/>
          </p:nvPr>
        </p:nvSpPr>
        <p:spPr>
          <a:xfrm>
            <a:off x="5347970" y="3109223"/>
            <a:ext cx="249000" cy="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en-US"/>
              <a:t>14/24</a:t>
            </a:r>
            <a:endParaRPr/>
          </a:p>
        </p:txBody>
      </p:sp>
      <p:pic>
        <p:nvPicPr>
          <p:cNvPr id="125" name="Google Shape;125;g31e7e9de2c2_0_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17175" y="1446175"/>
            <a:ext cx="2268551" cy="171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g31e7e9de2c2_0_16"/>
          <p:cNvSpPr txBox="1"/>
          <p:nvPr/>
        </p:nvSpPr>
        <p:spPr>
          <a:xfrm>
            <a:off x="577875" y="1700725"/>
            <a:ext cx="2139300" cy="10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2692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find successor(17)</a:t>
            </a:r>
            <a:b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find successor(23)</a:t>
            </a:r>
            <a:b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find successor(19)</a:t>
            </a:r>
            <a:b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find successor(76)</a:t>
            </a:r>
            <a:endParaRPr b="0" i="0" sz="1000" u="none" cap="none" strike="noStrike">
              <a:solidFill>
                <a:srgbClr val="C6244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1e9353764e_1_15"/>
          <p:cNvSpPr txBox="1"/>
          <p:nvPr>
            <p:ph type="title"/>
          </p:nvPr>
        </p:nvSpPr>
        <p:spPr>
          <a:xfrm>
            <a:off x="1388726" y="144100"/>
            <a:ext cx="28737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Successor</a:t>
            </a:r>
            <a:endParaRPr/>
          </a:p>
        </p:txBody>
      </p:sp>
      <p:sp>
        <p:nvSpPr>
          <p:cNvPr id="132" name="Google Shape;132;g31e9353764e_1_15"/>
          <p:cNvSpPr txBox="1"/>
          <p:nvPr/>
        </p:nvSpPr>
        <p:spPr>
          <a:xfrm>
            <a:off x="20575" y="515800"/>
            <a:ext cx="5610000" cy="1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457200" marR="0" rtl="0" algn="l">
              <a:lnSpc>
                <a:spcPct val="1154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3" name="Google Shape;133;g31e9353764e_1_15"/>
          <p:cNvSpPr txBox="1"/>
          <p:nvPr/>
        </p:nvSpPr>
        <p:spPr>
          <a:xfrm>
            <a:off x="130860" y="3109223"/>
            <a:ext cx="788700" cy="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sng" cap="none" strike="noStrike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Binary trees Ch 12.2–3</a:t>
            </a:r>
            <a:endParaRPr b="0" i="0" sz="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4" name="Google Shape;134;g31e9353764e_1_15"/>
          <p:cNvSpPr txBox="1"/>
          <p:nvPr>
            <p:ph idx="12" type="sldNum"/>
          </p:nvPr>
        </p:nvSpPr>
        <p:spPr>
          <a:xfrm>
            <a:off x="5347970" y="3109223"/>
            <a:ext cx="249000" cy="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en-US"/>
              <a:t>14/24</a:t>
            </a:r>
            <a:endParaRPr/>
          </a:p>
        </p:txBody>
      </p:sp>
      <p:pic>
        <p:nvPicPr>
          <p:cNvPr id="135" name="Google Shape;135;g31e9353764e_1_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850" y="1089875"/>
            <a:ext cx="2044549" cy="154917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g31e9353764e_1_15"/>
          <p:cNvSpPr txBox="1"/>
          <p:nvPr/>
        </p:nvSpPr>
        <p:spPr>
          <a:xfrm>
            <a:off x="2305875" y="319150"/>
            <a:ext cx="3349200" cy="29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2692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find successor(17): </a:t>
            </a:r>
            <a:r>
              <a:rPr b="1" i="0" lang="en-US" sz="900" u="none" cap="none" strike="noStrike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[Case01]</a:t>
            </a:r>
            <a:endParaRPr b="1" i="0" sz="900" u="none" cap="none" strike="noStrike">
              <a:solidFill>
                <a:srgbClr val="A3151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2692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- </a:t>
            </a:r>
            <a:r>
              <a:rPr b="0" i="0" lang="en-US" sz="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right sub-tree exists</a:t>
            </a:r>
            <a:endParaRPr b="0" i="0" sz="9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2692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- </a:t>
            </a:r>
            <a:r>
              <a:rPr b="0" i="0" lang="en-US" sz="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get the leftmost node (min value) of the right subtree</a:t>
            </a:r>
            <a:endParaRPr b="0" i="0" sz="9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2692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- </a:t>
            </a:r>
            <a:r>
              <a:rPr b="0" i="0" lang="en-US" sz="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ans:18</a:t>
            </a:r>
            <a:endParaRPr b="0" i="0" sz="9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2692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2692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find successor(23): </a:t>
            </a:r>
            <a:r>
              <a:rPr b="1" i="0" lang="en-US" sz="900" u="none" cap="none" strike="noStrike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[Case02]</a:t>
            </a:r>
            <a:endParaRPr b="1" i="0" sz="900" u="none" cap="none" strike="noStrike">
              <a:solidFill>
                <a:srgbClr val="A3151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2692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- </a:t>
            </a:r>
            <a:r>
              <a:rPr b="0" i="0" lang="en-US" sz="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right sub-tree does not exist</a:t>
            </a:r>
            <a:endParaRPr b="0" i="0" sz="9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2692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- </a:t>
            </a:r>
            <a:r>
              <a:rPr b="0" i="0" lang="en-US" sz="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Loop: right child--Then, start going to the parent as long as it's the left child of its parents </a:t>
            </a:r>
            <a:r>
              <a:rPr b="0" i="0" lang="en-US" sz="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or y becomes Null.</a:t>
            </a:r>
            <a:endParaRPr b="0" i="0" sz="9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2692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- </a:t>
            </a:r>
            <a:r>
              <a:rPr b="0" i="0" lang="en-US" sz="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Here, x = current node, y=successor</a:t>
            </a:r>
            <a:endParaRPr b="0" i="0" sz="9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2692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- </a:t>
            </a:r>
            <a:r>
              <a:rPr b="0" i="0" lang="en-US" sz="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Step01:  x(current)=23, y(successor)=17</a:t>
            </a:r>
            <a:endParaRPr b="0" i="0" sz="9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2692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- </a:t>
            </a:r>
            <a:r>
              <a:rPr b="0" i="0" lang="en-US" sz="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Step02:  x(current)=17, y(successor)=50 (end of loop left branching--loop exits)</a:t>
            </a:r>
            <a:endParaRPr b="0" i="0" sz="9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2692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- </a:t>
            </a:r>
            <a:r>
              <a:rPr b="0" i="0" lang="en-US" sz="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ans:50</a:t>
            </a:r>
            <a:endParaRPr b="0" i="0" sz="9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1e9353764e_1_4"/>
          <p:cNvSpPr txBox="1"/>
          <p:nvPr>
            <p:ph type="title"/>
          </p:nvPr>
        </p:nvSpPr>
        <p:spPr>
          <a:xfrm>
            <a:off x="1388726" y="144100"/>
            <a:ext cx="28737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Successor</a:t>
            </a:r>
            <a:endParaRPr/>
          </a:p>
        </p:txBody>
      </p:sp>
      <p:sp>
        <p:nvSpPr>
          <p:cNvPr id="142" name="Google Shape;142;g31e9353764e_1_4"/>
          <p:cNvSpPr txBox="1"/>
          <p:nvPr/>
        </p:nvSpPr>
        <p:spPr>
          <a:xfrm>
            <a:off x="20575" y="515800"/>
            <a:ext cx="5610000" cy="1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457200" marR="0" rtl="0" algn="l">
              <a:lnSpc>
                <a:spcPct val="1154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3" name="Google Shape;143;g31e9353764e_1_4"/>
          <p:cNvSpPr txBox="1"/>
          <p:nvPr/>
        </p:nvSpPr>
        <p:spPr>
          <a:xfrm>
            <a:off x="130860" y="3109223"/>
            <a:ext cx="788700" cy="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sng" cap="none" strike="noStrike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Binary trees Ch 12.2–3</a:t>
            </a:r>
            <a:endParaRPr b="0" i="0" sz="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4" name="Google Shape;144;g31e9353764e_1_4"/>
          <p:cNvSpPr txBox="1"/>
          <p:nvPr>
            <p:ph idx="12" type="sldNum"/>
          </p:nvPr>
        </p:nvSpPr>
        <p:spPr>
          <a:xfrm>
            <a:off x="5347970" y="3109223"/>
            <a:ext cx="249000" cy="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en-US"/>
              <a:t>14/24</a:t>
            </a:r>
            <a:endParaRPr/>
          </a:p>
        </p:txBody>
      </p:sp>
      <p:pic>
        <p:nvPicPr>
          <p:cNvPr id="145" name="Google Shape;145;g31e9353764e_1_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850" y="1492700"/>
            <a:ext cx="2166300" cy="1641424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g31e9353764e_1_4"/>
          <p:cNvSpPr txBox="1"/>
          <p:nvPr/>
        </p:nvSpPr>
        <p:spPr>
          <a:xfrm>
            <a:off x="2538025" y="267025"/>
            <a:ext cx="3177300" cy="28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2692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find successor(19): </a:t>
            </a:r>
            <a:r>
              <a:rPr b="1" i="0" lang="en-US" sz="900" u="none" cap="none" strike="noStrike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[Case03]</a:t>
            </a:r>
            <a:endParaRPr b="1" i="0" sz="900" u="none" cap="none" strike="noStrike">
              <a:solidFill>
                <a:srgbClr val="A3151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2692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- </a:t>
            </a:r>
            <a:r>
              <a:rPr b="0" i="0" lang="en-US" sz="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right sub-tree does not exist</a:t>
            </a:r>
            <a:endParaRPr b="0" i="0" sz="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2692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- </a:t>
            </a:r>
            <a:r>
              <a:rPr b="0" i="0" lang="en-US" sz="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 is left child of parent</a:t>
            </a:r>
            <a:br>
              <a:rPr b="0" i="0" lang="en-US" sz="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--Then, the successor is the parent of 19 which is 23</a:t>
            </a:r>
            <a:endParaRPr b="0" i="0" sz="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2692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- </a:t>
            </a:r>
            <a:r>
              <a:rPr b="0" i="0" lang="en-US" sz="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ans:23</a:t>
            </a:r>
            <a:endParaRPr b="0" i="0" sz="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2692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2692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find successor(76): </a:t>
            </a:r>
            <a:r>
              <a:rPr b="1" i="0" lang="en-US" sz="900" u="none" cap="none" strike="noStrike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[Case02]</a:t>
            </a:r>
            <a:endParaRPr b="1" i="0" sz="900" u="none" cap="none" strike="noStrike">
              <a:solidFill>
                <a:srgbClr val="A3151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2692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- </a:t>
            </a:r>
            <a:r>
              <a:rPr b="0" i="0" lang="en-US" sz="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right sub-tree does not exist</a:t>
            </a:r>
            <a:endParaRPr b="0" i="0" sz="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2692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- </a:t>
            </a:r>
            <a:r>
              <a:rPr b="0" i="0" lang="en-US" sz="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right child--Then, start going to the parent as long as left branching exists or y becomes Null.</a:t>
            </a:r>
            <a:endParaRPr b="0" i="0" sz="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2692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- </a:t>
            </a:r>
            <a:r>
              <a:rPr b="0" i="0" lang="en-US" sz="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Here, x = current node, y=successor</a:t>
            </a:r>
            <a:endParaRPr b="0" i="0" sz="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2692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- </a:t>
            </a:r>
            <a:r>
              <a:rPr b="0" i="0" lang="en-US" sz="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Step01:  x(current)=76, y(successor)=72</a:t>
            </a:r>
            <a:endParaRPr b="0" i="0" sz="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2692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- </a:t>
            </a:r>
            <a:r>
              <a:rPr b="0" i="0" lang="en-US" sz="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Step02:  x(current)=72, y(successor)=50</a:t>
            </a:r>
            <a:endParaRPr b="0" i="0" sz="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2692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- </a:t>
            </a:r>
            <a:r>
              <a:rPr b="0" i="0" lang="en-US" sz="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Step03:  x(current)=50, y(successor)=None (y==None, loop will end)</a:t>
            </a:r>
            <a:endParaRPr b="0" i="0" sz="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2692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- </a:t>
            </a:r>
            <a:r>
              <a:rPr b="0" i="0" lang="en-US" sz="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ans:None</a:t>
            </a:r>
            <a:endParaRPr b="0" i="0" sz="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1e7e9de2c2_0_36"/>
          <p:cNvSpPr txBox="1"/>
          <p:nvPr>
            <p:ph type="title"/>
          </p:nvPr>
        </p:nvSpPr>
        <p:spPr>
          <a:xfrm>
            <a:off x="2071251" y="68900"/>
            <a:ext cx="28737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Predecessor</a:t>
            </a:r>
            <a:endParaRPr/>
          </a:p>
        </p:txBody>
      </p:sp>
      <p:sp>
        <p:nvSpPr>
          <p:cNvPr id="152" name="Google Shape;152;g31e7e9de2c2_0_36"/>
          <p:cNvSpPr txBox="1"/>
          <p:nvPr/>
        </p:nvSpPr>
        <p:spPr>
          <a:xfrm>
            <a:off x="20575" y="515800"/>
            <a:ext cx="5610000" cy="1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457200" marR="0" rtl="0" algn="l">
              <a:lnSpc>
                <a:spcPct val="1154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3" name="Google Shape;153;g31e7e9de2c2_0_36"/>
          <p:cNvSpPr txBox="1"/>
          <p:nvPr/>
        </p:nvSpPr>
        <p:spPr>
          <a:xfrm>
            <a:off x="130860" y="3109223"/>
            <a:ext cx="788700" cy="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sng" cap="none" strike="noStrike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Binary trees Ch 12.2–3</a:t>
            </a:r>
            <a:endParaRPr b="0" i="0" sz="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4" name="Google Shape;154;g31e7e9de2c2_0_36"/>
          <p:cNvSpPr txBox="1"/>
          <p:nvPr>
            <p:ph idx="12" type="sldNum"/>
          </p:nvPr>
        </p:nvSpPr>
        <p:spPr>
          <a:xfrm>
            <a:off x="5347970" y="3109223"/>
            <a:ext cx="249000" cy="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en-US"/>
              <a:t>14/24</a:t>
            </a:r>
            <a:endParaRPr/>
          </a:p>
        </p:txBody>
      </p:sp>
      <p:pic>
        <p:nvPicPr>
          <p:cNvPr id="155" name="Google Shape;155;g31e7e9de2c2_0_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9525" y="343400"/>
            <a:ext cx="4311783" cy="2667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1e9353764e_1_36"/>
          <p:cNvSpPr txBox="1"/>
          <p:nvPr>
            <p:ph type="title"/>
          </p:nvPr>
        </p:nvSpPr>
        <p:spPr>
          <a:xfrm>
            <a:off x="2019201" y="184575"/>
            <a:ext cx="28737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Predecessor</a:t>
            </a:r>
            <a:endParaRPr/>
          </a:p>
        </p:txBody>
      </p:sp>
      <p:sp>
        <p:nvSpPr>
          <p:cNvPr id="161" name="Google Shape;161;g31e9353764e_1_36"/>
          <p:cNvSpPr txBox="1"/>
          <p:nvPr/>
        </p:nvSpPr>
        <p:spPr>
          <a:xfrm>
            <a:off x="20575" y="515800"/>
            <a:ext cx="5610000" cy="1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457200" marR="0" rtl="0" algn="l">
              <a:lnSpc>
                <a:spcPct val="1154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2" name="Google Shape;162;g31e9353764e_1_36"/>
          <p:cNvSpPr txBox="1"/>
          <p:nvPr/>
        </p:nvSpPr>
        <p:spPr>
          <a:xfrm>
            <a:off x="130860" y="3109223"/>
            <a:ext cx="788700" cy="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sng" cap="none" strike="noStrike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Binary trees Ch 12.2–3</a:t>
            </a:r>
            <a:endParaRPr b="0" i="0" sz="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3" name="Google Shape;163;g31e9353764e_1_36"/>
          <p:cNvSpPr txBox="1"/>
          <p:nvPr>
            <p:ph idx="12" type="sldNum"/>
          </p:nvPr>
        </p:nvSpPr>
        <p:spPr>
          <a:xfrm>
            <a:off x="5347970" y="3109223"/>
            <a:ext cx="249000" cy="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en-US"/>
              <a:t>14/24</a:t>
            </a:r>
            <a:endParaRPr/>
          </a:p>
        </p:txBody>
      </p:sp>
      <p:pic>
        <p:nvPicPr>
          <p:cNvPr id="164" name="Google Shape;164;g31e9353764e_1_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0525" y="1427250"/>
            <a:ext cx="2219825" cy="1681976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g31e9353764e_1_36"/>
          <p:cNvSpPr txBox="1"/>
          <p:nvPr/>
        </p:nvSpPr>
        <p:spPr>
          <a:xfrm>
            <a:off x="3123250" y="1427250"/>
            <a:ext cx="2139300" cy="13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2692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find predecessor(17)</a:t>
            </a:r>
            <a:b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find predecessor(23)</a:t>
            </a:r>
            <a:b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find predecessor(19)</a:t>
            </a:r>
            <a:b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find predecessor(76)</a:t>
            </a:r>
            <a:b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find predecessor(9)</a:t>
            </a:r>
            <a:endParaRPr b="0" i="0" sz="1000" u="none" cap="none" strike="noStrike">
              <a:solidFill>
                <a:srgbClr val="C6244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1e9353764e_1_52"/>
          <p:cNvSpPr txBox="1"/>
          <p:nvPr>
            <p:ph type="title"/>
          </p:nvPr>
        </p:nvSpPr>
        <p:spPr>
          <a:xfrm>
            <a:off x="1920876" y="161450"/>
            <a:ext cx="28737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Predecessor</a:t>
            </a:r>
            <a:endParaRPr/>
          </a:p>
        </p:txBody>
      </p:sp>
      <p:sp>
        <p:nvSpPr>
          <p:cNvPr id="171" name="Google Shape;171;g31e9353764e_1_52"/>
          <p:cNvSpPr txBox="1"/>
          <p:nvPr/>
        </p:nvSpPr>
        <p:spPr>
          <a:xfrm>
            <a:off x="20575" y="515800"/>
            <a:ext cx="5610000" cy="1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457200" marR="0" rtl="0" algn="l">
              <a:lnSpc>
                <a:spcPct val="1154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2" name="Google Shape;172;g31e9353764e_1_52"/>
          <p:cNvSpPr txBox="1"/>
          <p:nvPr/>
        </p:nvSpPr>
        <p:spPr>
          <a:xfrm>
            <a:off x="130860" y="3109223"/>
            <a:ext cx="788700" cy="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sng" cap="none" strike="noStrike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Binary trees Ch 12.2–3</a:t>
            </a:r>
            <a:endParaRPr b="0" i="0" sz="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3" name="Google Shape;173;g31e9353764e_1_52"/>
          <p:cNvSpPr txBox="1"/>
          <p:nvPr>
            <p:ph idx="12" type="sldNum"/>
          </p:nvPr>
        </p:nvSpPr>
        <p:spPr>
          <a:xfrm>
            <a:off x="5347970" y="3109223"/>
            <a:ext cx="249000" cy="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en-US"/>
              <a:t>14/24</a:t>
            </a:r>
            <a:endParaRPr/>
          </a:p>
        </p:txBody>
      </p:sp>
      <p:pic>
        <p:nvPicPr>
          <p:cNvPr id="174" name="Google Shape;174;g31e9353764e_1_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300" y="1031250"/>
            <a:ext cx="2322700" cy="175992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g31e9353764e_1_52"/>
          <p:cNvSpPr txBox="1"/>
          <p:nvPr/>
        </p:nvSpPr>
        <p:spPr>
          <a:xfrm>
            <a:off x="2505275" y="672525"/>
            <a:ext cx="3125400" cy="17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Arial"/>
              <a:buNone/>
            </a:pPr>
            <a:r>
              <a:rPr b="1" i="0" lang="en-US" sz="950" u="none" cap="none" strike="noStrike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find predecessor(17): [Case01]</a:t>
            </a:r>
            <a:endParaRPr b="1" i="0" sz="950" u="none" cap="none" strike="noStrike">
              <a:solidFill>
                <a:srgbClr val="1F1F1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94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1F1F1F"/>
              </a:buClr>
              <a:buSzPts val="800"/>
              <a:buFont typeface="Roboto"/>
              <a:buChar char="●"/>
            </a:pPr>
            <a:r>
              <a:rPr b="0" i="0" lang="en-US" sz="800" u="none" cap="none" strike="noStrike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Left sub-tree exists</a:t>
            </a:r>
            <a:endParaRPr b="0" i="0" sz="800" u="none" cap="none" strike="noStrike">
              <a:solidFill>
                <a:srgbClr val="1F1F1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9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800"/>
              <a:buFont typeface="Roboto"/>
              <a:buChar char="●"/>
            </a:pPr>
            <a:r>
              <a:rPr b="0" i="0" lang="en-US" sz="800" u="none" cap="none" strike="noStrike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Get the rightmost node (max value) of the left subtree.</a:t>
            </a:r>
            <a:endParaRPr b="0" i="0" sz="800" u="none" cap="none" strike="noStrike">
              <a:solidFill>
                <a:srgbClr val="1F1F1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9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800"/>
              <a:buFont typeface="Roboto"/>
              <a:buChar char="●"/>
            </a:pPr>
            <a:r>
              <a:rPr b="1" i="0" lang="en-US" sz="800" u="none" cap="none" strike="noStrike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Answer:</a:t>
            </a:r>
            <a:r>
              <a:rPr b="0" i="0" lang="en-US" sz="800" u="none" cap="none" strike="noStrike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 14</a:t>
            </a:r>
            <a:br>
              <a:rPr b="0" i="0" lang="en-US" sz="800" u="none" cap="none" strike="noStrike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</a:br>
            <a:endParaRPr b="0" i="0" sz="800" u="none" cap="none" strike="noStrike">
              <a:solidFill>
                <a:srgbClr val="1F1F1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Arial"/>
              <a:buNone/>
            </a:pPr>
            <a:r>
              <a:rPr b="1" i="0" lang="en-US" sz="950" u="none" cap="none" strike="noStrike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find predecessor(23): [Case01]</a:t>
            </a:r>
            <a:endParaRPr b="1" i="0" sz="950" u="none" cap="none" strike="noStrike">
              <a:solidFill>
                <a:srgbClr val="1F1F1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94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1F1F1F"/>
              </a:buClr>
              <a:buSzPts val="800"/>
              <a:buFont typeface="Roboto"/>
              <a:buChar char="●"/>
            </a:pPr>
            <a:r>
              <a:rPr b="0" i="0" lang="en-US" sz="800" u="none" cap="none" strike="noStrike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Left sub-tree exists</a:t>
            </a:r>
            <a:endParaRPr b="0" i="0" sz="800" u="none" cap="none" strike="noStrike">
              <a:solidFill>
                <a:srgbClr val="1F1F1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9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800"/>
              <a:buFont typeface="Roboto"/>
              <a:buChar char="●"/>
            </a:pPr>
            <a:r>
              <a:rPr b="0" i="0" lang="en-US" sz="800" u="none" cap="none" strike="noStrike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Get the rightmost node (max value) of the left subtree.</a:t>
            </a:r>
            <a:endParaRPr b="0" i="0" sz="800" u="none" cap="none" strike="noStrike">
              <a:solidFill>
                <a:srgbClr val="1F1F1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9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800"/>
              <a:buFont typeface="Roboto"/>
              <a:buChar char="●"/>
            </a:pPr>
            <a:r>
              <a:rPr b="1" i="0" lang="en-US" sz="800" u="none" cap="none" strike="noStrike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Answer:</a:t>
            </a:r>
            <a:r>
              <a:rPr b="0" i="0" lang="en-US" sz="800" u="none" cap="none" strike="noStrike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 19</a:t>
            </a:r>
            <a:endParaRPr b="0" i="0" sz="800" u="none" cap="none" strike="noStrike">
              <a:solidFill>
                <a:srgbClr val="1F1F1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1e9353764e_1_68"/>
          <p:cNvSpPr txBox="1"/>
          <p:nvPr>
            <p:ph type="title"/>
          </p:nvPr>
        </p:nvSpPr>
        <p:spPr>
          <a:xfrm>
            <a:off x="1920876" y="161450"/>
            <a:ext cx="28737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Predecessor</a:t>
            </a:r>
            <a:endParaRPr/>
          </a:p>
        </p:txBody>
      </p:sp>
      <p:sp>
        <p:nvSpPr>
          <p:cNvPr id="181" name="Google Shape;181;g31e9353764e_1_68"/>
          <p:cNvSpPr txBox="1"/>
          <p:nvPr/>
        </p:nvSpPr>
        <p:spPr>
          <a:xfrm>
            <a:off x="20575" y="515800"/>
            <a:ext cx="5610000" cy="1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457200" marR="0" rtl="0" algn="l">
              <a:lnSpc>
                <a:spcPct val="1154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2" name="Google Shape;182;g31e9353764e_1_68"/>
          <p:cNvSpPr txBox="1"/>
          <p:nvPr/>
        </p:nvSpPr>
        <p:spPr>
          <a:xfrm>
            <a:off x="130860" y="3109223"/>
            <a:ext cx="788700" cy="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sng" cap="none" strike="noStrike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Binary trees Ch 12.2–3</a:t>
            </a:r>
            <a:endParaRPr b="0" i="0" sz="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3" name="Google Shape;183;g31e9353764e_1_68"/>
          <p:cNvSpPr txBox="1"/>
          <p:nvPr>
            <p:ph idx="12" type="sldNum"/>
          </p:nvPr>
        </p:nvSpPr>
        <p:spPr>
          <a:xfrm>
            <a:off x="5347970" y="3109223"/>
            <a:ext cx="249000" cy="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en-US"/>
              <a:t>14/24</a:t>
            </a:r>
            <a:endParaRPr/>
          </a:p>
        </p:txBody>
      </p:sp>
      <p:pic>
        <p:nvPicPr>
          <p:cNvPr id="184" name="Google Shape;184;g31e9353764e_1_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1350" y="1075450"/>
            <a:ext cx="2322700" cy="175992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g31e9353764e_1_68"/>
          <p:cNvSpPr txBox="1"/>
          <p:nvPr/>
        </p:nvSpPr>
        <p:spPr>
          <a:xfrm>
            <a:off x="2596975" y="597325"/>
            <a:ext cx="3000000" cy="20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1F1F1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Arial"/>
              <a:buNone/>
            </a:pPr>
            <a:r>
              <a:rPr b="1" i="0" lang="en-US" sz="950" u="none" cap="none" strike="noStrike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find predecessor(19): [Case01]</a:t>
            </a:r>
            <a:endParaRPr b="1" i="0" sz="950" u="none" cap="none" strike="noStrike">
              <a:solidFill>
                <a:srgbClr val="1F1F1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94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1F1F1F"/>
              </a:buClr>
              <a:buSzPts val="800"/>
              <a:buFont typeface="Roboto"/>
              <a:buChar char="●"/>
            </a:pPr>
            <a:r>
              <a:rPr b="0" i="0" lang="en-US" sz="800" u="none" cap="none" strike="noStrike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Left sub-tree exists</a:t>
            </a:r>
            <a:endParaRPr b="0" i="0" sz="800" u="none" cap="none" strike="noStrike">
              <a:solidFill>
                <a:srgbClr val="1F1F1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9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800"/>
              <a:buFont typeface="Roboto"/>
              <a:buChar char="●"/>
            </a:pPr>
            <a:r>
              <a:rPr b="0" i="0" lang="en-US" sz="800" u="none" cap="none" strike="noStrike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Get the rightmost node (max value) of the left subtree.</a:t>
            </a:r>
            <a:endParaRPr b="0" i="0" sz="800" u="none" cap="none" strike="noStrike">
              <a:solidFill>
                <a:srgbClr val="1F1F1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9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800"/>
              <a:buFont typeface="Roboto"/>
              <a:buChar char="●"/>
            </a:pPr>
            <a:r>
              <a:rPr b="1" i="0" lang="en-US" sz="800" u="none" cap="none" strike="noStrike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Answer:</a:t>
            </a:r>
            <a:r>
              <a:rPr b="0" i="0" lang="en-US" sz="800" u="none" cap="none" strike="noStrike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 18</a:t>
            </a:r>
            <a:endParaRPr b="0" i="0" sz="800" u="none" cap="none" strike="noStrike">
              <a:solidFill>
                <a:srgbClr val="1F1F1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Arial"/>
              <a:buNone/>
            </a:pPr>
            <a:r>
              <a:rPr b="1" i="0" lang="en-US" sz="950" u="none" cap="none" strike="noStrike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find predecessor(76): [Case03]</a:t>
            </a:r>
            <a:endParaRPr b="1" i="0" sz="950" u="none" cap="none" strike="noStrike">
              <a:solidFill>
                <a:srgbClr val="1F1F1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94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1F1F1F"/>
              </a:buClr>
              <a:buSzPts val="800"/>
              <a:buFont typeface="Roboto"/>
              <a:buChar char="●"/>
            </a:pPr>
            <a:r>
              <a:rPr b="0" i="0" lang="en-US" sz="800" u="none" cap="none" strike="noStrike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Left sub-tree does not exist</a:t>
            </a:r>
            <a:endParaRPr b="0" i="0" sz="800" u="none" cap="none" strike="noStrike">
              <a:solidFill>
                <a:srgbClr val="1F1F1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9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800"/>
              <a:buFont typeface="Roboto"/>
              <a:buChar char="●"/>
            </a:pPr>
            <a:r>
              <a:rPr b="0" i="0" lang="en-US" sz="800" u="none" cap="none" strike="noStrike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right child of parent--Then, predecessor is the parent which is 72.</a:t>
            </a:r>
            <a:endParaRPr b="0" i="0" sz="800" u="none" cap="none" strike="noStrike">
              <a:solidFill>
                <a:srgbClr val="1F1F1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9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800"/>
              <a:buFont typeface="Roboto"/>
              <a:buChar char="●"/>
            </a:pPr>
            <a:r>
              <a:rPr b="1" i="0" lang="en-US" sz="800" u="none" cap="none" strike="noStrike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Answer:</a:t>
            </a:r>
            <a:r>
              <a:rPr b="0" i="0" lang="en-US" sz="800" u="none" cap="none" strike="noStrike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 72</a:t>
            </a:r>
            <a:endParaRPr b="0" i="0" sz="800" u="none" cap="none" strike="noStrike">
              <a:solidFill>
                <a:srgbClr val="1F1F1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4f2ff74c1b_0_0"/>
          <p:cNvSpPr txBox="1"/>
          <p:nvPr>
            <p:ph type="title"/>
          </p:nvPr>
        </p:nvSpPr>
        <p:spPr>
          <a:xfrm>
            <a:off x="1920876" y="161450"/>
            <a:ext cx="28737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Predecessor</a:t>
            </a:r>
            <a:endParaRPr/>
          </a:p>
        </p:txBody>
      </p:sp>
      <p:sp>
        <p:nvSpPr>
          <p:cNvPr id="191" name="Google Shape;191;g34f2ff74c1b_0_0"/>
          <p:cNvSpPr txBox="1"/>
          <p:nvPr/>
        </p:nvSpPr>
        <p:spPr>
          <a:xfrm>
            <a:off x="20575" y="515800"/>
            <a:ext cx="5610000" cy="1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457200" marR="0" rtl="0" algn="l">
              <a:lnSpc>
                <a:spcPct val="1154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2" name="Google Shape;192;g34f2ff74c1b_0_0"/>
          <p:cNvSpPr txBox="1"/>
          <p:nvPr/>
        </p:nvSpPr>
        <p:spPr>
          <a:xfrm>
            <a:off x="130860" y="3109223"/>
            <a:ext cx="788700" cy="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sng" cap="none" strike="noStrike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Binary trees Ch 12.2–3</a:t>
            </a:r>
            <a:endParaRPr b="0" i="0" sz="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3" name="Google Shape;193;g34f2ff74c1b_0_0"/>
          <p:cNvSpPr txBox="1"/>
          <p:nvPr>
            <p:ph idx="12" type="sldNum"/>
          </p:nvPr>
        </p:nvSpPr>
        <p:spPr>
          <a:xfrm>
            <a:off x="5347970" y="3109223"/>
            <a:ext cx="249000" cy="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en-US"/>
              <a:t>14/24</a:t>
            </a:r>
            <a:endParaRPr/>
          </a:p>
        </p:txBody>
      </p:sp>
      <p:pic>
        <p:nvPicPr>
          <p:cNvPr id="194" name="Google Shape;194;g34f2ff74c1b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1350" y="1075450"/>
            <a:ext cx="2322700" cy="175992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g34f2ff74c1b_0_0"/>
          <p:cNvSpPr txBox="1"/>
          <p:nvPr/>
        </p:nvSpPr>
        <p:spPr>
          <a:xfrm>
            <a:off x="2494050" y="597325"/>
            <a:ext cx="3102900" cy="21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1F1F1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Arial"/>
              <a:buNone/>
            </a:pPr>
            <a:r>
              <a:rPr b="1" i="0" lang="en-US" sz="950" u="none" cap="none" strike="noStrike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find predecessor(9): [Case02]</a:t>
            </a:r>
            <a:endParaRPr b="1" i="0" sz="950" u="none" cap="none" strike="noStrike">
              <a:solidFill>
                <a:srgbClr val="1F1F1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94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1F1F1F"/>
              </a:buClr>
              <a:buSzPts val="800"/>
              <a:buFont typeface="Roboto"/>
              <a:buChar char="●"/>
            </a:pPr>
            <a:r>
              <a:rPr b="0" i="0" lang="en-US" sz="800" u="none" cap="none" strike="noStrike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Left sub-tree does not exist</a:t>
            </a:r>
            <a:endParaRPr b="0" i="0" sz="800" u="none" cap="none" strike="noStrike">
              <a:solidFill>
                <a:srgbClr val="1F1F1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9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800"/>
              <a:buFont typeface="Roboto"/>
              <a:buChar char="●"/>
            </a:pPr>
            <a:r>
              <a:rPr b="0" i="0" lang="en-US" sz="800" u="none" cap="none" strike="noStrike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LOOP: left child of its parent--Then, start going to the parent as long as its the left child  or y becomes Null.</a:t>
            </a:r>
            <a:endParaRPr b="0" i="0" sz="800" u="none" cap="none" strike="noStrike">
              <a:solidFill>
                <a:srgbClr val="1F1F1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9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800"/>
              <a:buFont typeface="Roboto"/>
              <a:buChar char="●"/>
            </a:pPr>
            <a:r>
              <a:rPr b="0" i="0" lang="en-US" sz="800" u="none" cap="none" strike="noStrike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- Here, x = current node, y=predecessor</a:t>
            </a:r>
            <a:endParaRPr b="0" i="0" sz="800" u="none" cap="none" strike="noStrike">
              <a:solidFill>
                <a:srgbClr val="1F1F1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9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800"/>
              <a:buFont typeface="Roboto"/>
              <a:buChar char="●"/>
            </a:pPr>
            <a:r>
              <a:rPr b="0" i="0" lang="en-US" sz="800" u="none" cap="none" strike="noStrike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   - Step01:  x(current)=9, y(predecessor)=12</a:t>
            </a:r>
            <a:endParaRPr b="0" i="0" sz="800" u="none" cap="none" strike="noStrike">
              <a:solidFill>
                <a:srgbClr val="1F1F1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9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800"/>
              <a:buFont typeface="Roboto"/>
              <a:buChar char="●"/>
            </a:pPr>
            <a:r>
              <a:rPr b="0" i="0" lang="en-US" sz="800" u="none" cap="none" strike="noStrike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   - Step02:  x(current)=12, y(predecessor)=17</a:t>
            </a:r>
            <a:endParaRPr b="0" i="0" sz="800" u="none" cap="none" strike="noStrike">
              <a:solidFill>
                <a:srgbClr val="1F1F1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9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800"/>
              <a:buFont typeface="Roboto"/>
              <a:buChar char="●"/>
            </a:pPr>
            <a:r>
              <a:rPr b="0" i="0" lang="en-US" sz="800" u="none" cap="none" strike="noStrike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   - Step03:  x(current)=17, y(predecessor)=50</a:t>
            </a:r>
            <a:endParaRPr b="0" i="0" sz="800" u="none" cap="none" strike="noStrike">
              <a:solidFill>
                <a:srgbClr val="1F1F1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9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800"/>
              <a:buFont typeface="Roboto"/>
              <a:buChar char="●"/>
            </a:pPr>
            <a:r>
              <a:rPr b="0" i="0" lang="en-US" sz="800" u="none" cap="none" strike="noStrike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   - Step04:  x(current)=50, y(predecessor)=None </a:t>
            </a:r>
            <a:br>
              <a:rPr b="0" i="0" lang="en-US" sz="800" u="none" cap="none" strike="noStrike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800" u="none" cap="none" strike="noStrike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(y==None, loop will end)</a:t>
            </a:r>
            <a:endParaRPr b="0" i="0" sz="800" u="none" cap="none" strike="noStrike">
              <a:solidFill>
                <a:srgbClr val="1F1F1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9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800"/>
              <a:buFont typeface="Roboto"/>
              <a:buChar char="●"/>
            </a:pPr>
            <a:r>
              <a:rPr b="1" i="0" lang="en-US" sz="800" u="none" cap="none" strike="noStrike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Answer:</a:t>
            </a:r>
            <a:r>
              <a:rPr b="0" i="0" lang="en-US" sz="800" u="none" cap="none" strike="noStrike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 None</a:t>
            </a:r>
            <a:endParaRPr b="0" i="0" sz="800" u="none" cap="none" strike="noStrike">
              <a:solidFill>
                <a:srgbClr val="1F1F1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1F1F1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1e7e9de2c2_0_123"/>
          <p:cNvSpPr txBox="1"/>
          <p:nvPr>
            <p:ph type="title"/>
          </p:nvPr>
        </p:nvSpPr>
        <p:spPr>
          <a:xfrm>
            <a:off x="1388726" y="144100"/>
            <a:ext cx="28737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Successor and Predecessor</a:t>
            </a:r>
            <a:endParaRPr/>
          </a:p>
        </p:txBody>
      </p:sp>
      <p:sp>
        <p:nvSpPr>
          <p:cNvPr id="201" name="Google Shape;201;g31e7e9de2c2_0_123"/>
          <p:cNvSpPr txBox="1"/>
          <p:nvPr/>
        </p:nvSpPr>
        <p:spPr>
          <a:xfrm>
            <a:off x="20575" y="515800"/>
            <a:ext cx="5610000" cy="1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457200" marR="0" rtl="0" algn="l">
              <a:lnSpc>
                <a:spcPct val="1154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2" name="Google Shape;202;g31e7e9de2c2_0_123"/>
          <p:cNvSpPr txBox="1"/>
          <p:nvPr>
            <p:ph idx="12" type="sldNum"/>
          </p:nvPr>
        </p:nvSpPr>
        <p:spPr>
          <a:xfrm>
            <a:off x="5347970" y="3109223"/>
            <a:ext cx="249000" cy="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en-US"/>
              <a:t>14/24</a:t>
            </a:r>
            <a:endParaRPr/>
          </a:p>
        </p:txBody>
      </p:sp>
      <p:pic>
        <p:nvPicPr>
          <p:cNvPr id="203" name="Google Shape;203;g31e7e9de2c2_0_123"/>
          <p:cNvPicPr preferRelativeResize="0"/>
          <p:nvPr/>
        </p:nvPicPr>
        <p:blipFill rotWithShape="1">
          <a:blip r:embed="rId3">
            <a:alphaModFix/>
          </a:blip>
          <a:srcRect b="5970" l="0" r="0" t="0"/>
          <a:stretch/>
        </p:blipFill>
        <p:spPr>
          <a:xfrm>
            <a:off x="1598325" y="464850"/>
            <a:ext cx="2328125" cy="245185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g31e7e9de2c2_0_123"/>
          <p:cNvSpPr txBox="1"/>
          <p:nvPr/>
        </p:nvSpPr>
        <p:spPr>
          <a:xfrm>
            <a:off x="3" y="3037675"/>
            <a:ext cx="3014400" cy="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2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en-US" sz="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Image Source: https://www.javatpoint.com/inorder-predecessor-and-successor-in-a-binary-search-tree</a:t>
            </a:r>
            <a:endParaRPr b="0" i="0" sz="5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31e7e9de2c2_0_0"/>
          <p:cNvSpPr txBox="1"/>
          <p:nvPr/>
        </p:nvSpPr>
        <p:spPr>
          <a:xfrm>
            <a:off x="2476625" y="157725"/>
            <a:ext cx="11982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334669"/>
                </a:solidFill>
                <a:latin typeface="Trebuchet MS"/>
                <a:ea typeface="Trebuchet MS"/>
                <a:cs typeface="Trebuchet MS"/>
                <a:sym typeface="Trebuchet MS"/>
              </a:rPr>
              <a:t>Overview</a:t>
            </a:r>
            <a:endParaRPr b="0" i="0" sz="17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4" name="Google Shape;54;g31e7e9de2c2_0_0"/>
          <p:cNvSpPr txBox="1"/>
          <p:nvPr>
            <p:ph idx="12" type="sldNum"/>
          </p:nvPr>
        </p:nvSpPr>
        <p:spPr>
          <a:xfrm>
            <a:off x="5347970" y="3109223"/>
            <a:ext cx="249000" cy="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5778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/24</a:t>
            </a:r>
            <a:endParaRPr/>
          </a:p>
        </p:txBody>
      </p:sp>
      <p:sp>
        <p:nvSpPr>
          <p:cNvPr id="55" name="Google Shape;55;g31e7e9de2c2_0_0"/>
          <p:cNvSpPr txBox="1"/>
          <p:nvPr/>
        </p:nvSpPr>
        <p:spPr>
          <a:xfrm>
            <a:off x="125375" y="1251050"/>
            <a:ext cx="26496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4750">
            <a:spAutoFit/>
          </a:bodyPr>
          <a:lstStyle/>
          <a:p>
            <a:pPr indent="-216533" lvl="0" marL="22923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4669"/>
              </a:buClr>
              <a:buSzPts val="1400"/>
              <a:buFont typeface="Tahoma"/>
              <a:buAutoNum type="arabicPeriod"/>
            </a:pPr>
            <a:r>
              <a:rPr b="0" i="0" lang="en-US" sz="1400" u="sng" cap="none" strike="noStrike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Binary trees Ch 12.2–3</a:t>
            </a:r>
            <a:endParaRPr b="0" i="0" sz="1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16533" lvl="0" marL="229233" marR="0" rtl="0" algn="l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>
                <a:srgbClr val="334669"/>
              </a:buClr>
              <a:buSzPts val="1400"/>
              <a:buFont typeface="Tahoma"/>
              <a:buAutoNum type="arabicPeriod"/>
            </a:pPr>
            <a:r>
              <a:rPr b="0" i="0" lang="en-US" sz="1400" u="sng" cap="none" strike="noStrike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Trees Ch 10.4, 12.1</a:t>
            </a:r>
            <a:endParaRPr b="0" i="0" sz="1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572374979f_0_0"/>
          <p:cNvSpPr txBox="1"/>
          <p:nvPr>
            <p:ph type="title"/>
          </p:nvPr>
        </p:nvSpPr>
        <p:spPr>
          <a:xfrm>
            <a:off x="1388726" y="144100"/>
            <a:ext cx="28737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Successor and Predecessor</a:t>
            </a:r>
            <a:endParaRPr/>
          </a:p>
        </p:txBody>
      </p:sp>
      <p:sp>
        <p:nvSpPr>
          <p:cNvPr id="210" name="Google Shape;210;g3572374979f_0_0"/>
          <p:cNvSpPr txBox="1"/>
          <p:nvPr/>
        </p:nvSpPr>
        <p:spPr>
          <a:xfrm>
            <a:off x="516475" y="828025"/>
            <a:ext cx="5610000" cy="1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457200" marR="0" rtl="0" algn="l">
              <a:lnSpc>
                <a:spcPct val="1154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990000"/>
                </a:solidFill>
                <a:latin typeface="Trebuchet MS"/>
                <a:ea typeface="Trebuchet MS"/>
                <a:cs typeface="Trebuchet MS"/>
                <a:sym typeface="Trebuchet MS"/>
              </a:rPr>
              <a:t>IMPORTANT: REMEMBER THIS!!!!!</a:t>
            </a:r>
            <a:endParaRPr b="0" i="0" sz="1200" u="none" cap="none" strike="noStrike">
              <a:solidFill>
                <a:srgbClr val="99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1" name="Google Shape;211;g3572374979f_0_0"/>
          <p:cNvSpPr txBox="1"/>
          <p:nvPr>
            <p:ph idx="12" type="sldNum"/>
          </p:nvPr>
        </p:nvSpPr>
        <p:spPr>
          <a:xfrm>
            <a:off x="5347970" y="3109223"/>
            <a:ext cx="249000" cy="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en-US"/>
              <a:t>14/24</a:t>
            </a:r>
            <a:endParaRPr/>
          </a:p>
        </p:txBody>
      </p:sp>
      <p:sp>
        <p:nvSpPr>
          <p:cNvPr id="212" name="Google Shape;212;g3572374979f_0_0"/>
          <p:cNvSpPr txBox="1"/>
          <p:nvPr/>
        </p:nvSpPr>
        <p:spPr>
          <a:xfrm>
            <a:off x="3" y="3037675"/>
            <a:ext cx="3014400" cy="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2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en-US" sz="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Image Source: https://www.javatpoint.com/inorder-predecessor-and-successor-in-a-binary-search-tree</a:t>
            </a:r>
            <a:endParaRPr b="0" i="0" sz="5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3" name="Google Shape;213;g3572374979f_0_0"/>
          <p:cNvSpPr txBox="1"/>
          <p:nvPr/>
        </p:nvSpPr>
        <p:spPr>
          <a:xfrm>
            <a:off x="919100" y="1074675"/>
            <a:ext cx="4360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C6244E"/>
                </a:solidFill>
                <a:latin typeface="Calibri"/>
                <a:ea typeface="Calibri"/>
                <a:cs typeface="Calibri"/>
                <a:sym typeface="Calibri"/>
              </a:rPr>
              <a:t>Largest </a:t>
            </a:r>
            <a:r>
              <a:rPr b="0" i="0" lang="en-US" sz="1200" u="none" cap="none" strike="noStrike">
                <a:solidFill>
                  <a:srgbClr val="C6244E"/>
                </a:solidFill>
                <a:latin typeface="Calibri"/>
                <a:ea typeface="Calibri"/>
                <a:cs typeface="Calibri"/>
                <a:sym typeface="Calibri"/>
              </a:rPr>
              <a:t>element in BST does </a:t>
            </a:r>
            <a:r>
              <a:rPr b="1" i="0" lang="en-US" sz="1200" u="none" cap="none" strike="noStrike">
                <a:solidFill>
                  <a:srgbClr val="C6244E"/>
                </a:solidFill>
                <a:latin typeface="Calibri"/>
                <a:ea typeface="Calibri"/>
                <a:cs typeface="Calibri"/>
                <a:sym typeface="Calibri"/>
              </a:rPr>
              <a:t>not</a:t>
            </a:r>
            <a:r>
              <a:rPr b="0" i="0" lang="en-US" sz="1200" u="none" cap="none" strike="noStrike">
                <a:solidFill>
                  <a:srgbClr val="C6244E"/>
                </a:solidFill>
                <a:latin typeface="Calibri"/>
                <a:ea typeface="Calibri"/>
                <a:cs typeface="Calibri"/>
                <a:sym typeface="Calibri"/>
              </a:rPr>
              <a:t> have </a:t>
            </a:r>
            <a:r>
              <a:rPr b="1" i="0" lang="en-US" sz="1200" u="none" cap="none" strike="noStrike">
                <a:solidFill>
                  <a:srgbClr val="C6244E"/>
                </a:solidFill>
                <a:latin typeface="Calibri"/>
                <a:ea typeface="Calibri"/>
                <a:cs typeface="Calibri"/>
                <a:sym typeface="Calibri"/>
              </a:rPr>
              <a:t>successor </a:t>
            </a:r>
            <a:r>
              <a:rPr b="0" i="0" lang="en-US" sz="1200" u="none" cap="none" strike="noStrike">
                <a:solidFill>
                  <a:srgbClr val="C6244E"/>
                </a:solidFill>
                <a:latin typeface="Calibri"/>
                <a:ea typeface="Calibri"/>
                <a:cs typeface="Calibri"/>
                <a:sym typeface="Calibri"/>
              </a:rPr>
              <a:t>(None)</a:t>
            </a:r>
            <a:br>
              <a:rPr b="0" i="0" lang="en-US" sz="1200" u="none" cap="none" strike="noStrike">
                <a:solidFill>
                  <a:srgbClr val="C6244E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1200" u="none" cap="none" strike="noStrike">
                <a:solidFill>
                  <a:srgbClr val="C6244E"/>
                </a:solidFill>
                <a:latin typeface="Calibri"/>
                <a:ea typeface="Calibri"/>
                <a:cs typeface="Calibri"/>
                <a:sym typeface="Calibri"/>
              </a:rPr>
              <a:t>Smallest</a:t>
            </a:r>
            <a:r>
              <a:rPr b="0" i="0" lang="en-US" sz="1200" u="none" cap="none" strike="noStrike">
                <a:solidFill>
                  <a:srgbClr val="C6244E"/>
                </a:solidFill>
                <a:latin typeface="Calibri"/>
                <a:ea typeface="Calibri"/>
                <a:cs typeface="Calibri"/>
                <a:sym typeface="Calibri"/>
              </a:rPr>
              <a:t> element in BST does </a:t>
            </a:r>
            <a:r>
              <a:rPr b="1" i="0" lang="en-US" sz="1200" u="none" cap="none" strike="noStrike">
                <a:solidFill>
                  <a:srgbClr val="C6244E"/>
                </a:solidFill>
                <a:latin typeface="Calibri"/>
                <a:ea typeface="Calibri"/>
                <a:cs typeface="Calibri"/>
                <a:sym typeface="Calibri"/>
              </a:rPr>
              <a:t>not </a:t>
            </a:r>
            <a:r>
              <a:rPr b="0" i="0" lang="en-US" sz="1200" u="none" cap="none" strike="noStrike">
                <a:solidFill>
                  <a:srgbClr val="C6244E"/>
                </a:solidFill>
                <a:latin typeface="Calibri"/>
                <a:ea typeface="Calibri"/>
                <a:cs typeface="Calibri"/>
                <a:sym typeface="Calibri"/>
              </a:rPr>
              <a:t>have </a:t>
            </a:r>
            <a:r>
              <a:rPr b="1" i="0" lang="en-US" sz="1200" u="none" cap="none" strike="noStrike">
                <a:solidFill>
                  <a:srgbClr val="C6244E"/>
                </a:solidFill>
                <a:latin typeface="Calibri"/>
                <a:ea typeface="Calibri"/>
                <a:cs typeface="Calibri"/>
                <a:sym typeface="Calibri"/>
              </a:rPr>
              <a:t>predecessor</a:t>
            </a:r>
            <a:r>
              <a:rPr b="0" i="0" lang="en-US" sz="1200" u="none" cap="none" strike="noStrike">
                <a:solidFill>
                  <a:srgbClr val="C6244E"/>
                </a:solidFill>
                <a:latin typeface="Calibri"/>
                <a:ea typeface="Calibri"/>
                <a:cs typeface="Calibri"/>
                <a:sym typeface="Calibri"/>
              </a:rPr>
              <a:t> (None)</a:t>
            </a:r>
            <a:endParaRPr b="0" i="0" sz="1200" u="none" cap="none" strike="noStrike">
              <a:solidFill>
                <a:srgbClr val="C6244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7b299a943c_1_0"/>
          <p:cNvSpPr txBox="1"/>
          <p:nvPr>
            <p:ph type="title"/>
          </p:nvPr>
        </p:nvSpPr>
        <p:spPr>
          <a:xfrm>
            <a:off x="631050" y="131850"/>
            <a:ext cx="52653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Shortcut to Find Successor &amp; Predecessor in BST</a:t>
            </a:r>
            <a:endParaRPr/>
          </a:p>
        </p:txBody>
      </p:sp>
      <p:sp>
        <p:nvSpPr>
          <p:cNvPr id="219" name="Google Shape;219;g37b299a943c_1_0"/>
          <p:cNvSpPr txBox="1"/>
          <p:nvPr/>
        </p:nvSpPr>
        <p:spPr>
          <a:xfrm>
            <a:off x="377900" y="785175"/>
            <a:ext cx="5010600" cy="9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298450" lvl="0" marL="457200" marR="0" rtl="0" algn="l">
              <a:lnSpc>
                <a:spcPct val="1154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1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Step1: </a:t>
            </a: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Perform inorder traversal → yields nodes in ascending order.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154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1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Step2:</a:t>
            </a: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a node </a:t>
            </a:r>
            <a:r>
              <a:rPr b="0" i="0" lang="en-US" sz="1100" u="none" cap="none" strike="noStrike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marR="0" rtl="0" algn="l">
              <a:lnSpc>
                <a:spcPct val="1154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</a:pPr>
            <a:r>
              <a:rPr b="1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Successor</a:t>
            </a: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element immediately after </a:t>
            </a:r>
            <a:r>
              <a:rPr b="0" i="0" lang="en-US" sz="1100" u="none" cap="none" strike="noStrike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endParaRPr b="0" i="0" sz="1100" u="none" cap="none" strike="noStrike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1" marL="914400" marR="0" rtl="0" algn="l">
              <a:lnSpc>
                <a:spcPct val="1154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</a:pPr>
            <a:r>
              <a:rPr b="1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Predecessor</a:t>
            </a: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element immediately before </a:t>
            </a:r>
            <a:r>
              <a:rPr b="0" i="0" lang="en-US" sz="1100" u="none" cap="none" strike="noStrike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endParaRPr b="0" i="0" sz="1100" u="none" cap="none" strike="noStrike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4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99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0" name="Google Shape;220;g37b299a943c_1_0"/>
          <p:cNvSpPr txBox="1"/>
          <p:nvPr>
            <p:ph idx="12" type="sldNum"/>
          </p:nvPr>
        </p:nvSpPr>
        <p:spPr>
          <a:xfrm>
            <a:off x="5347970" y="3109223"/>
            <a:ext cx="249000" cy="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en-US"/>
              <a:t>14/24</a:t>
            </a:r>
            <a:endParaRPr/>
          </a:p>
        </p:txBody>
      </p:sp>
      <p:sp>
        <p:nvSpPr>
          <p:cNvPr id="221" name="Google Shape;221;g37b299a943c_1_0"/>
          <p:cNvSpPr txBox="1"/>
          <p:nvPr/>
        </p:nvSpPr>
        <p:spPr>
          <a:xfrm>
            <a:off x="3" y="3037675"/>
            <a:ext cx="3014400" cy="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2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en-US" sz="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Image Source: https://www.javatpoint.com/inorder-predecessor-and-successor-in-a-binary-search-tree</a:t>
            </a:r>
            <a:endParaRPr b="0" i="0" sz="5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7b299a943c_1_10"/>
          <p:cNvSpPr txBox="1"/>
          <p:nvPr>
            <p:ph type="title"/>
          </p:nvPr>
        </p:nvSpPr>
        <p:spPr>
          <a:xfrm>
            <a:off x="594300" y="139950"/>
            <a:ext cx="52653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Shortcut to Find Successor &amp; Predecessor in BST</a:t>
            </a:r>
            <a:endParaRPr/>
          </a:p>
        </p:txBody>
      </p:sp>
      <p:sp>
        <p:nvSpPr>
          <p:cNvPr id="227" name="Google Shape;227;g37b299a943c_1_10"/>
          <p:cNvSpPr txBox="1"/>
          <p:nvPr>
            <p:ph idx="12" type="sldNum"/>
          </p:nvPr>
        </p:nvSpPr>
        <p:spPr>
          <a:xfrm>
            <a:off x="5347970" y="3109223"/>
            <a:ext cx="249000" cy="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en-US"/>
              <a:t>14/24</a:t>
            </a:r>
            <a:endParaRPr/>
          </a:p>
        </p:txBody>
      </p:sp>
      <p:sp>
        <p:nvSpPr>
          <p:cNvPr id="228" name="Google Shape;228;g37b299a943c_1_10"/>
          <p:cNvSpPr txBox="1"/>
          <p:nvPr/>
        </p:nvSpPr>
        <p:spPr>
          <a:xfrm>
            <a:off x="3" y="3037675"/>
            <a:ext cx="3014400" cy="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2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en-US" sz="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Image Source: https://www.javatpoint.com/inorder-predecessor-and-successor-in-a-binary-search-tree</a:t>
            </a:r>
            <a:endParaRPr b="0" i="0" sz="5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29" name="Google Shape;229;g37b299a943c_1_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5950" y="539500"/>
            <a:ext cx="2219825" cy="1681976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g37b299a943c_1_10"/>
          <p:cNvSpPr txBox="1"/>
          <p:nvPr/>
        </p:nvSpPr>
        <p:spPr>
          <a:xfrm>
            <a:off x="2878075" y="539500"/>
            <a:ext cx="2688000" cy="10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2692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find successor(17)= 18</a:t>
            </a:r>
            <a:b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find successor(23)= 50</a:t>
            </a:r>
            <a:b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find successor(19)= 23</a:t>
            </a:r>
            <a:b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find successor(76)= None</a:t>
            </a:r>
            <a:endParaRPr b="0" i="0" sz="1000" u="none" cap="none" strike="noStrike">
              <a:solidFill>
                <a:srgbClr val="C6244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g37b299a943c_1_10"/>
          <p:cNvSpPr txBox="1"/>
          <p:nvPr/>
        </p:nvSpPr>
        <p:spPr>
          <a:xfrm>
            <a:off x="202825" y="2346525"/>
            <a:ext cx="514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In-order traversal</a:t>
            </a: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None</a:t>
            </a: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9  12  14  17  18  19  23  50  54  67  72  76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None</a:t>
            </a:r>
            <a:endParaRPr b="0" i="0" sz="1200" u="none" cap="none" strike="noStrik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7b299a943c_1_20"/>
          <p:cNvSpPr txBox="1"/>
          <p:nvPr>
            <p:ph type="title"/>
          </p:nvPr>
        </p:nvSpPr>
        <p:spPr>
          <a:xfrm>
            <a:off x="796350" y="113500"/>
            <a:ext cx="52653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Shortcut to Find Successor &amp; Predecessor in BST</a:t>
            </a:r>
            <a:endParaRPr/>
          </a:p>
        </p:txBody>
      </p:sp>
      <p:sp>
        <p:nvSpPr>
          <p:cNvPr id="237" name="Google Shape;237;g37b299a943c_1_20"/>
          <p:cNvSpPr txBox="1"/>
          <p:nvPr>
            <p:ph idx="12" type="sldNum"/>
          </p:nvPr>
        </p:nvSpPr>
        <p:spPr>
          <a:xfrm>
            <a:off x="5347970" y="3109223"/>
            <a:ext cx="249000" cy="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en-US"/>
              <a:t>14/24</a:t>
            </a:r>
            <a:endParaRPr/>
          </a:p>
        </p:txBody>
      </p:sp>
      <p:sp>
        <p:nvSpPr>
          <p:cNvPr id="238" name="Google Shape;238;g37b299a943c_1_20"/>
          <p:cNvSpPr txBox="1"/>
          <p:nvPr/>
        </p:nvSpPr>
        <p:spPr>
          <a:xfrm>
            <a:off x="3" y="3037675"/>
            <a:ext cx="3014400" cy="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2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en-US" sz="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Image Source: https://www.javatpoint.com/inorder-predecessor-and-successor-in-a-binary-search-tree</a:t>
            </a:r>
            <a:endParaRPr b="0" i="0" sz="5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39" name="Google Shape;239;g37b299a943c_1_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5950" y="539500"/>
            <a:ext cx="2219825" cy="1681976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g37b299a943c_1_20"/>
          <p:cNvSpPr txBox="1"/>
          <p:nvPr/>
        </p:nvSpPr>
        <p:spPr>
          <a:xfrm>
            <a:off x="2878075" y="539500"/>
            <a:ext cx="2688000" cy="13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2692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find predecessor(17)= 14</a:t>
            </a:r>
            <a:b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find predecessor(23)= 19</a:t>
            </a:r>
            <a:b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find predecessor(19)= 18</a:t>
            </a:r>
            <a:b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find predecessor(76)= 72</a:t>
            </a:r>
            <a:b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find predecessor(9)= None</a:t>
            </a:r>
            <a:endParaRPr b="0" i="0" sz="1000" u="none" cap="none" strike="noStrike">
              <a:solidFill>
                <a:srgbClr val="C6244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g37b299a943c_1_20"/>
          <p:cNvSpPr txBox="1"/>
          <p:nvPr/>
        </p:nvSpPr>
        <p:spPr>
          <a:xfrm>
            <a:off x="202825" y="2346525"/>
            <a:ext cx="514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In-order traversal</a:t>
            </a: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None</a:t>
            </a: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9  12  14  17  18  19  23  50  54  67  72  76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None</a:t>
            </a:r>
            <a:endParaRPr b="0" i="0" sz="1200" u="none" cap="none" strike="noStrik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1e7e9de2c2_0_7"/>
          <p:cNvSpPr txBox="1"/>
          <p:nvPr/>
        </p:nvSpPr>
        <p:spPr>
          <a:xfrm>
            <a:off x="193300" y="464425"/>
            <a:ext cx="5379300" cy="23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46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Deletion</a:t>
            </a:r>
            <a:endParaRPr b="0" i="0" sz="12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47320" lvl="0" marL="290830" marR="0" rtl="0" algn="l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Clr>
                <a:srgbClr val="334669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Let </a:t>
            </a:r>
            <a:r>
              <a:rPr b="0" i="1" lang="en-US" sz="12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z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be the node to delete</a:t>
            </a:r>
            <a:br>
              <a:rPr b="0" i="0" lang="en-US" sz="12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br>
              <a:rPr b="0" i="0" lang="en-US" sz="12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 b="0" i="0" sz="12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46685" lvl="0" marL="290195" marR="0" rtl="0" algn="l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>
                <a:srgbClr val="334669"/>
              </a:buClr>
              <a:buSzPts val="1200"/>
              <a:buFont typeface="Trebuchet MS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Three basic cases</a:t>
            </a:r>
            <a:endParaRPr b="0" i="0" sz="12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30808" lvl="1" marL="565150" marR="0" rtl="0" algn="l">
              <a:lnSpc>
                <a:spcPct val="100000"/>
              </a:lnSpc>
              <a:spcBef>
                <a:spcPts val="175"/>
              </a:spcBef>
              <a:spcAft>
                <a:spcPts val="0"/>
              </a:spcAft>
              <a:buClr>
                <a:srgbClr val="334669"/>
              </a:buClr>
              <a:buSzPts val="1000"/>
              <a:buFont typeface="Arial"/>
              <a:buChar char="•"/>
            </a:pPr>
            <a:r>
              <a:rPr b="1" i="0" lang="en-US" sz="1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Case1: </a:t>
            </a:r>
            <a:r>
              <a:rPr b="0" i="1" lang="en-US" sz="1000" u="sng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z </a:t>
            </a:r>
            <a:r>
              <a:rPr b="0" i="0" lang="en-US" sz="1000" u="sng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has no children:</a:t>
            </a:r>
            <a:r>
              <a:rPr b="0" i="0" lang="en-US" sz="1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delete </a:t>
            </a:r>
            <a:r>
              <a:rPr b="0" i="1" lang="en-US" sz="1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z</a:t>
            </a:r>
            <a:r>
              <a:rPr b="0" i="0" lang="en-US" sz="1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, set corresponding child pointer in z.p to </a:t>
            </a:r>
            <a:r>
              <a:rPr b="0" i="1" lang="en-US" sz="1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NIL</a:t>
            </a:r>
            <a:br>
              <a:rPr b="0" i="1" lang="en-US" sz="1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 b="0" i="0" sz="10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30808" lvl="1" marL="5651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4669"/>
              </a:buClr>
              <a:buSzPts val="1000"/>
              <a:buFont typeface="Arial"/>
              <a:buChar char="•"/>
            </a:pPr>
            <a:r>
              <a:rPr b="1" i="0" lang="en-US" sz="1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Case2:</a:t>
            </a:r>
            <a:r>
              <a:rPr b="0" i="0" lang="en-US" sz="1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0" i="1" lang="en-US" sz="1000" u="sng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z </a:t>
            </a:r>
            <a:r>
              <a:rPr b="0" i="0" lang="en-US" sz="1000" u="sng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has one child y:</a:t>
            </a:r>
            <a:r>
              <a:rPr b="0" i="0" lang="en-US" sz="1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Ensure the deleted </a:t>
            </a:r>
            <a:r>
              <a:rPr b="1" i="0" lang="en-US" sz="1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node's child </a:t>
            </a:r>
            <a:r>
              <a:rPr b="0" i="0" lang="en-US" sz="1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is connected to the deleted</a:t>
            </a:r>
            <a:r>
              <a:rPr b="1" i="0" lang="en-US" sz="1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node's parent. </a:t>
            </a:r>
            <a:br>
              <a:rPr b="0" i="0" lang="en-US" sz="1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 b="0" i="0" sz="10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30808" lvl="1" marL="5651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</a:pPr>
            <a:r>
              <a:rPr b="1" i="0" lang="en-US" sz="1000" u="none" cap="none" strike="noStrike">
                <a:solidFill>
                  <a:srgbClr val="CC0000"/>
                </a:solidFill>
                <a:latin typeface="Trebuchet MS"/>
                <a:ea typeface="Trebuchet MS"/>
                <a:cs typeface="Trebuchet MS"/>
                <a:sym typeface="Trebuchet MS"/>
              </a:rPr>
              <a:t>Case3:</a:t>
            </a:r>
            <a:r>
              <a:rPr b="0" i="0" lang="en-US" sz="1000" u="none" cap="none" strike="noStrike">
                <a:solidFill>
                  <a:srgbClr val="CC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0" i="1" lang="en-US" sz="1000" u="sng" cap="none" strike="noStrike">
                <a:solidFill>
                  <a:srgbClr val="CC0000"/>
                </a:solidFill>
                <a:latin typeface="Trebuchet MS"/>
                <a:ea typeface="Trebuchet MS"/>
                <a:cs typeface="Trebuchet MS"/>
                <a:sym typeface="Trebuchet MS"/>
              </a:rPr>
              <a:t>z </a:t>
            </a:r>
            <a:r>
              <a:rPr b="0" i="0" lang="en-US" sz="1000" u="sng" cap="none" strike="noStrike">
                <a:solidFill>
                  <a:srgbClr val="CC0000"/>
                </a:solidFill>
                <a:latin typeface="Trebuchet MS"/>
                <a:ea typeface="Trebuchet MS"/>
                <a:cs typeface="Trebuchet MS"/>
                <a:sym typeface="Trebuchet MS"/>
              </a:rPr>
              <a:t>has two children:</a:t>
            </a:r>
            <a:r>
              <a:rPr b="0" i="0" lang="en-US" sz="1000" u="none" cap="none" strike="noStrike">
                <a:solidFill>
                  <a:srgbClr val="CC0000"/>
                </a:solidFill>
                <a:latin typeface="Trebuchet MS"/>
                <a:ea typeface="Trebuchet MS"/>
                <a:cs typeface="Trebuchet MS"/>
                <a:sym typeface="Trebuchet MS"/>
              </a:rPr>
              <a:t> replace </a:t>
            </a:r>
            <a:r>
              <a:rPr b="0" i="1" lang="en-US" sz="1000" u="none" cap="none" strike="noStrike">
                <a:solidFill>
                  <a:srgbClr val="CC0000"/>
                </a:solidFill>
                <a:latin typeface="Trebuchet MS"/>
                <a:ea typeface="Trebuchet MS"/>
                <a:cs typeface="Trebuchet MS"/>
                <a:sym typeface="Trebuchet MS"/>
              </a:rPr>
              <a:t>z </a:t>
            </a:r>
            <a:r>
              <a:rPr b="0" i="0" lang="en-US" sz="1000" u="none" cap="none" strike="noStrike">
                <a:solidFill>
                  <a:srgbClr val="CC0000"/>
                </a:solidFill>
                <a:latin typeface="Trebuchet MS"/>
                <a:ea typeface="Trebuchet MS"/>
                <a:cs typeface="Trebuchet MS"/>
                <a:sym typeface="Trebuchet MS"/>
              </a:rPr>
              <a:t>by either its</a:t>
            </a:r>
            <a:endParaRPr b="0" i="0" sz="1000" u="none" cap="none" strike="noStrike">
              <a:solidFill>
                <a:srgbClr val="CC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921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■"/>
            </a:pPr>
            <a:r>
              <a:rPr b="0" i="0" lang="en-US" sz="1000" u="none" cap="none" strike="noStrike">
                <a:solidFill>
                  <a:srgbClr val="CC0000"/>
                </a:solidFill>
                <a:latin typeface="Trebuchet MS"/>
                <a:ea typeface="Trebuchet MS"/>
                <a:cs typeface="Trebuchet MS"/>
                <a:sym typeface="Trebuchet MS"/>
              </a:rPr>
              <a:t>I</a:t>
            </a:r>
            <a:r>
              <a:rPr b="0" i="0" lang="en-US" sz="1100" u="none" cap="none" strike="noStrike">
                <a:solidFill>
                  <a:srgbClr val="CC0000"/>
                </a:solidFill>
                <a:latin typeface="Trebuchet MS"/>
                <a:ea typeface="Trebuchet MS"/>
                <a:cs typeface="Trebuchet MS"/>
                <a:sym typeface="Trebuchet MS"/>
              </a:rPr>
              <a:t>norder successor </a:t>
            </a:r>
            <a:endParaRPr b="0" i="0" sz="1000" u="none" cap="none" strike="noStrike">
              <a:solidFill>
                <a:srgbClr val="CC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921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■"/>
            </a:pPr>
            <a:r>
              <a:rPr b="0" i="0" lang="en-US" sz="1000" u="none" cap="none" strike="noStrike">
                <a:solidFill>
                  <a:srgbClr val="CC0000"/>
                </a:solidFill>
                <a:latin typeface="Trebuchet MS"/>
                <a:ea typeface="Trebuchet MS"/>
                <a:cs typeface="Trebuchet MS"/>
                <a:sym typeface="Trebuchet MS"/>
              </a:rPr>
              <a:t>I</a:t>
            </a:r>
            <a:r>
              <a:rPr b="0" i="0" lang="en-US" sz="1100" u="none" cap="none" strike="noStrike">
                <a:solidFill>
                  <a:srgbClr val="CC0000"/>
                </a:solidFill>
                <a:latin typeface="Trebuchet MS"/>
                <a:ea typeface="Trebuchet MS"/>
                <a:cs typeface="Trebuchet MS"/>
                <a:sym typeface="Trebuchet MS"/>
              </a:rPr>
              <a:t>norder predecessor </a:t>
            </a:r>
            <a:endParaRPr b="0" i="0" sz="1200" u="none" cap="none" strike="noStrike">
              <a:solidFill>
                <a:srgbClr val="CC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7" name="Google Shape;247;g31e7e9de2c2_0_7"/>
          <p:cNvSpPr txBox="1"/>
          <p:nvPr/>
        </p:nvSpPr>
        <p:spPr>
          <a:xfrm>
            <a:off x="130860" y="3109223"/>
            <a:ext cx="788700" cy="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sng" cap="none" strike="noStrike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Binary trees Ch 12.2–3</a:t>
            </a:r>
            <a:endParaRPr b="0" i="0" sz="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8" name="Google Shape;248;g31e7e9de2c2_0_7"/>
          <p:cNvSpPr txBox="1"/>
          <p:nvPr>
            <p:ph idx="12" type="sldNum"/>
          </p:nvPr>
        </p:nvSpPr>
        <p:spPr>
          <a:xfrm>
            <a:off x="5347970" y="3109223"/>
            <a:ext cx="249000" cy="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en-US"/>
              <a:t>18/24</a:t>
            </a:r>
            <a:endParaRPr/>
          </a:p>
        </p:txBody>
      </p:sp>
      <p:sp>
        <p:nvSpPr>
          <p:cNvPr id="249" name="Google Shape;249;g31e7e9de2c2_0_7"/>
          <p:cNvSpPr txBox="1"/>
          <p:nvPr>
            <p:ph type="title"/>
          </p:nvPr>
        </p:nvSpPr>
        <p:spPr>
          <a:xfrm>
            <a:off x="1751202" y="94233"/>
            <a:ext cx="22635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71247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Deletion</a:t>
            </a:r>
            <a:endParaRPr/>
          </a:p>
        </p:txBody>
      </p:sp>
      <p:sp>
        <p:nvSpPr>
          <p:cNvPr id="250" name="Google Shape;250;g31e7e9de2c2_0_7"/>
          <p:cNvSpPr txBox="1"/>
          <p:nvPr/>
        </p:nvSpPr>
        <p:spPr>
          <a:xfrm>
            <a:off x="1714450" y="1299450"/>
            <a:ext cx="2814900" cy="1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71450" marR="0" rtl="0" algn="l">
              <a:lnSpc>
                <a:spcPct val="1154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990000"/>
                </a:solidFill>
                <a:latin typeface="Trebuchet MS"/>
                <a:ea typeface="Trebuchet MS"/>
                <a:cs typeface="Trebuchet MS"/>
                <a:sym typeface="Trebuchet MS"/>
              </a:rPr>
              <a:t>IMPORTANT: REMEMBER CASES!!!!!</a:t>
            </a:r>
            <a:endParaRPr b="0" i="0" sz="1200" u="none" cap="none" strike="noStrike">
              <a:solidFill>
                <a:srgbClr val="99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5276" y="462388"/>
            <a:ext cx="3855237" cy="2540425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17"/>
          <p:cNvSpPr txBox="1"/>
          <p:nvPr>
            <p:ph idx="12" type="sldNum"/>
          </p:nvPr>
        </p:nvSpPr>
        <p:spPr>
          <a:xfrm>
            <a:off x="5347970" y="3109223"/>
            <a:ext cx="248920" cy="11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en-US"/>
              <a:t>19/24</a:t>
            </a:r>
            <a:endParaRPr/>
          </a:p>
        </p:txBody>
      </p:sp>
      <p:sp>
        <p:nvSpPr>
          <p:cNvPr id="257" name="Google Shape;257;p17"/>
          <p:cNvSpPr txBox="1"/>
          <p:nvPr/>
        </p:nvSpPr>
        <p:spPr>
          <a:xfrm>
            <a:off x="-7" y="3037681"/>
            <a:ext cx="2159700" cy="1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2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en-US" sz="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Image Source: https://</a:t>
            </a:r>
            <a:r>
              <a:rPr b="0" i="0" lang="en-US" sz="5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www.guru99.com/binary-search-tree-data-structure.html</a:t>
            </a:r>
            <a:endParaRPr b="0" i="0" sz="5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8" name="Google Shape;258;p17"/>
          <p:cNvSpPr txBox="1"/>
          <p:nvPr/>
        </p:nvSpPr>
        <p:spPr>
          <a:xfrm>
            <a:off x="480850" y="152425"/>
            <a:ext cx="44883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334669"/>
                </a:solidFill>
                <a:latin typeface="Trebuchet MS"/>
                <a:ea typeface="Trebuchet MS"/>
                <a:cs typeface="Trebuchet MS"/>
                <a:sym typeface="Trebuchet MS"/>
              </a:rPr>
              <a:t>Deletion (Case01:If No Children (Leaf Node))</a:t>
            </a:r>
            <a:endParaRPr b="0" i="0" sz="17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1e7e9de2c2_0_97"/>
          <p:cNvSpPr txBox="1"/>
          <p:nvPr/>
        </p:nvSpPr>
        <p:spPr>
          <a:xfrm>
            <a:off x="480850" y="152425"/>
            <a:ext cx="44883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334669"/>
                </a:solidFill>
                <a:latin typeface="Trebuchet MS"/>
                <a:ea typeface="Trebuchet MS"/>
                <a:cs typeface="Trebuchet MS"/>
                <a:sym typeface="Trebuchet MS"/>
              </a:rPr>
              <a:t>Deletion (Case01:If No Children (Leaf Node))</a:t>
            </a:r>
            <a:endParaRPr b="0" i="0" sz="17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4" name="Google Shape;264;g31e7e9de2c2_0_97"/>
          <p:cNvSpPr txBox="1"/>
          <p:nvPr>
            <p:ph idx="12" type="sldNum"/>
          </p:nvPr>
        </p:nvSpPr>
        <p:spPr>
          <a:xfrm>
            <a:off x="5347970" y="3109223"/>
            <a:ext cx="249000" cy="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en-US"/>
              <a:t>19/24</a:t>
            </a:r>
            <a:endParaRPr/>
          </a:p>
        </p:txBody>
      </p:sp>
      <p:pic>
        <p:nvPicPr>
          <p:cNvPr id="265" name="Google Shape;265;g31e7e9de2c2_0_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2075" y="579925"/>
            <a:ext cx="3204942" cy="24037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Google Shape;27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4426" y="519138"/>
            <a:ext cx="4093949" cy="2484775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18"/>
          <p:cNvSpPr txBox="1"/>
          <p:nvPr>
            <p:ph idx="12" type="sldNum"/>
          </p:nvPr>
        </p:nvSpPr>
        <p:spPr>
          <a:xfrm>
            <a:off x="5347970" y="3109223"/>
            <a:ext cx="248920" cy="11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en-US"/>
              <a:t>20/24</a:t>
            </a:r>
            <a:endParaRPr/>
          </a:p>
        </p:txBody>
      </p:sp>
      <p:sp>
        <p:nvSpPr>
          <p:cNvPr id="272" name="Google Shape;272;p18"/>
          <p:cNvSpPr txBox="1"/>
          <p:nvPr/>
        </p:nvSpPr>
        <p:spPr>
          <a:xfrm>
            <a:off x="-507" y="3136031"/>
            <a:ext cx="2159635" cy="98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2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en-US" sz="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Image Source: https://</a:t>
            </a:r>
            <a:r>
              <a:rPr b="0" i="0" lang="en-US" sz="5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www.guru99.com/binary-search-tree-data-structure.html</a:t>
            </a:r>
            <a:endParaRPr b="0" i="0" sz="5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3" name="Google Shape;273;p18"/>
          <p:cNvSpPr txBox="1"/>
          <p:nvPr/>
        </p:nvSpPr>
        <p:spPr>
          <a:xfrm>
            <a:off x="719725" y="135050"/>
            <a:ext cx="44883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500" u="none" cap="none" strike="noStrike">
                <a:solidFill>
                  <a:srgbClr val="334669"/>
                </a:solidFill>
                <a:latin typeface="Trebuchet MS"/>
                <a:ea typeface="Trebuchet MS"/>
                <a:cs typeface="Trebuchet MS"/>
                <a:sym typeface="Trebuchet MS"/>
              </a:rPr>
              <a:t>Deletion (Case02: If Only One Children exists)</a:t>
            </a:r>
            <a:endParaRPr b="0" i="0" sz="1500" u="none" cap="none" strike="noStrike">
              <a:solidFill>
                <a:srgbClr val="33466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33466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1e7e9de2c2_0_106"/>
          <p:cNvSpPr txBox="1"/>
          <p:nvPr/>
        </p:nvSpPr>
        <p:spPr>
          <a:xfrm>
            <a:off x="777575" y="192900"/>
            <a:ext cx="44883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500" u="none" cap="none" strike="noStrike">
                <a:solidFill>
                  <a:srgbClr val="334669"/>
                </a:solidFill>
                <a:latin typeface="Trebuchet MS"/>
                <a:ea typeface="Trebuchet MS"/>
                <a:cs typeface="Trebuchet MS"/>
                <a:sym typeface="Trebuchet MS"/>
              </a:rPr>
              <a:t>Deletion (Case02: If Only One Children exists)</a:t>
            </a:r>
            <a:endParaRPr b="0" i="0" sz="1500" u="none" cap="none" strike="noStrike">
              <a:solidFill>
                <a:srgbClr val="33466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33466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9" name="Google Shape;279;g31e7e9de2c2_0_106"/>
          <p:cNvSpPr txBox="1"/>
          <p:nvPr>
            <p:ph idx="12" type="sldNum"/>
          </p:nvPr>
        </p:nvSpPr>
        <p:spPr>
          <a:xfrm>
            <a:off x="5347970" y="3109223"/>
            <a:ext cx="249000" cy="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en-US"/>
              <a:t>19/24</a:t>
            </a:r>
            <a:endParaRPr/>
          </a:p>
        </p:txBody>
      </p:sp>
      <p:pic>
        <p:nvPicPr>
          <p:cNvPr id="280" name="Google Shape;280;g31e7e9de2c2_0_10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7600" y="516275"/>
            <a:ext cx="3385475" cy="253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Google Shape;28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7425" y="480300"/>
            <a:ext cx="4020351" cy="260675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20"/>
          <p:cNvSpPr txBox="1"/>
          <p:nvPr>
            <p:ph idx="12" type="sldNum"/>
          </p:nvPr>
        </p:nvSpPr>
        <p:spPr>
          <a:xfrm>
            <a:off x="5347970" y="3109223"/>
            <a:ext cx="248920" cy="11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en-US"/>
              <a:t>22/24</a:t>
            </a:r>
            <a:endParaRPr/>
          </a:p>
        </p:txBody>
      </p:sp>
      <p:sp>
        <p:nvSpPr>
          <p:cNvPr id="287" name="Google Shape;287;p20"/>
          <p:cNvSpPr txBox="1"/>
          <p:nvPr/>
        </p:nvSpPr>
        <p:spPr>
          <a:xfrm>
            <a:off x="-507" y="3136031"/>
            <a:ext cx="2159635" cy="98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2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en-US" sz="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Image Source: https://</a:t>
            </a:r>
            <a:r>
              <a:rPr b="0" i="0" lang="en-US" sz="5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www.guru99.com/binary-search-tree-data-structure.html</a:t>
            </a:r>
            <a:endParaRPr b="0" i="0" sz="5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8" name="Google Shape;288;p20"/>
          <p:cNvSpPr txBox="1"/>
          <p:nvPr/>
        </p:nvSpPr>
        <p:spPr>
          <a:xfrm>
            <a:off x="956875" y="187125"/>
            <a:ext cx="44883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500" u="none" cap="none" strike="noStrike">
                <a:solidFill>
                  <a:srgbClr val="334669"/>
                </a:solidFill>
                <a:latin typeface="Trebuchet MS"/>
                <a:ea typeface="Trebuchet MS"/>
                <a:cs typeface="Trebuchet MS"/>
                <a:sym typeface="Trebuchet MS"/>
              </a:rPr>
              <a:t>Deletion (Case03: If both Children exists)</a:t>
            </a:r>
            <a:endParaRPr b="0" i="0" sz="1500" u="none" cap="none" strike="noStrike">
              <a:solidFill>
                <a:srgbClr val="33466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1e7e9de2c2_0_56"/>
          <p:cNvSpPr txBox="1"/>
          <p:nvPr/>
        </p:nvSpPr>
        <p:spPr>
          <a:xfrm>
            <a:off x="1686250" y="134925"/>
            <a:ext cx="2961600" cy="2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300" u="none" cap="none" strike="noStrike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Balanced vs Unbalanced BST</a:t>
            </a:r>
            <a:endParaRPr b="0" i="0" sz="13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1" name="Google Shape;61;g31e7e9de2c2_0_56"/>
          <p:cNvSpPr txBox="1"/>
          <p:nvPr>
            <p:ph idx="12" type="sldNum"/>
          </p:nvPr>
        </p:nvSpPr>
        <p:spPr>
          <a:xfrm>
            <a:off x="5347970" y="3109223"/>
            <a:ext cx="249000" cy="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5778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/24</a:t>
            </a:r>
            <a:endParaRPr/>
          </a:p>
        </p:txBody>
      </p:sp>
      <p:sp>
        <p:nvSpPr>
          <p:cNvPr id="62" name="Google Shape;62;g31e7e9de2c2_0_56"/>
          <p:cNvSpPr txBox="1"/>
          <p:nvPr/>
        </p:nvSpPr>
        <p:spPr>
          <a:xfrm>
            <a:off x="65200" y="271475"/>
            <a:ext cx="5700600" cy="13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00" u="none" cap="none" strike="noStrike">
              <a:solidFill>
                <a:srgbClr val="1F1F1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1F1F1F"/>
              </a:buClr>
              <a:buSzPts val="900"/>
              <a:buFont typeface="Roboto"/>
              <a:buChar char="●"/>
            </a:pPr>
            <a:r>
              <a:rPr b="0" i="0" lang="en-US" sz="900" u="none" cap="none" strike="noStrike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If the </a:t>
            </a:r>
            <a:r>
              <a:rPr b="0" i="0" lang="en-US" sz="900" u="sng" cap="none" strike="noStrike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height difference</a:t>
            </a:r>
            <a:r>
              <a:rPr b="0" i="0" lang="en-US" sz="900" u="none" cap="none" strike="noStrike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 between the </a:t>
            </a:r>
            <a:r>
              <a:rPr b="1" i="0" lang="en-US" sz="900" u="none" cap="none" strike="noStrike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left </a:t>
            </a:r>
            <a:r>
              <a:rPr b="0" i="0" lang="en-US" sz="900" u="none" cap="none" strike="noStrike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and </a:t>
            </a:r>
            <a:r>
              <a:rPr b="1" i="0" lang="en-US" sz="900" u="none" cap="none" strike="noStrike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right</a:t>
            </a:r>
            <a:r>
              <a:rPr b="0" i="0" lang="en-US" sz="900" u="none" cap="none" strike="noStrike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 subtrees of any node in the BST is </a:t>
            </a:r>
            <a:r>
              <a:rPr b="1" i="0" lang="en-US" sz="900" u="none" cap="none" strike="noStrike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more than one</a:t>
            </a:r>
            <a:r>
              <a:rPr b="0" i="0" lang="en-US" sz="900" u="none" cap="none" strike="noStrike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, it is considered </a:t>
            </a:r>
            <a:r>
              <a:rPr b="1" i="0" lang="en-US" sz="900" u="none" cap="none" strike="noStrike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unbalanced</a:t>
            </a:r>
            <a:r>
              <a:rPr b="0" i="0" lang="en-US" sz="900" u="none" cap="none" strike="noStrike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. Otherwise, it is </a:t>
            </a:r>
            <a:r>
              <a:rPr b="1" i="0" lang="en-US" sz="900" u="none" cap="none" strike="noStrike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balanced</a:t>
            </a:r>
            <a:r>
              <a:rPr b="0" i="0" lang="en-US" sz="900" u="none" cap="none" strike="noStrike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br>
              <a:rPr b="0" i="0" lang="en-US" sz="900" u="none" cap="none" strike="noStrike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</a:br>
            <a:endParaRPr b="0" i="0" sz="900" u="none" cap="none" strike="noStrike">
              <a:solidFill>
                <a:srgbClr val="1F1F1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900"/>
              <a:buFont typeface="Roboto"/>
              <a:buChar char="●"/>
            </a:pPr>
            <a:r>
              <a:rPr b="0" i="0" lang="en-US" sz="900" u="none" cap="none" strike="noStrike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In a </a:t>
            </a:r>
            <a:r>
              <a:rPr b="1" i="0" lang="en-US" sz="900" u="none" cap="none" strike="noStrike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balanced BST</a:t>
            </a:r>
            <a:r>
              <a:rPr b="0" i="0" lang="en-US" sz="900" u="none" cap="none" strike="noStrike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, searching operations have a time complexity of </a:t>
            </a:r>
            <a:r>
              <a:rPr b="1" i="0" lang="en-US" sz="900" u="none" cap="none" strike="noStrike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O(log(n))</a:t>
            </a:r>
            <a:r>
              <a:rPr b="0" i="0" lang="en-US" sz="900" u="none" cap="none" strike="noStrike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br>
              <a:rPr b="0" i="0" lang="en-US" sz="900" u="none" cap="none" strike="noStrike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</a:br>
            <a:endParaRPr b="0" i="0" sz="900" u="none" cap="none" strike="noStrike">
              <a:solidFill>
                <a:srgbClr val="1F1F1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900"/>
              <a:buFont typeface="Roboto"/>
              <a:buChar char="●"/>
            </a:pPr>
            <a:r>
              <a:rPr b="0" i="0" lang="en-US" sz="900" u="none" cap="none" strike="noStrike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In an </a:t>
            </a:r>
            <a:r>
              <a:rPr b="1" i="0" lang="en-US" sz="900" u="none" cap="none" strike="noStrike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unbalanced BST</a:t>
            </a:r>
            <a:r>
              <a:rPr b="0" i="0" lang="en-US" sz="900" u="none" cap="none" strike="noStrike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 (</a:t>
            </a:r>
            <a:r>
              <a:rPr b="0" i="0" lang="en-US" sz="900" u="none" cap="none" strike="noStrike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when it starts to become skewed),</a:t>
            </a:r>
            <a:r>
              <a:rPr b="0" i="0" lang="en-US" sz="900" u="none" cap="none" strike="noStrike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 searching may take up to </a:t>
            </a:r>
            <a:r>
              <a:rPr b="1" i="0" lang="en-US" sz="900" u="none" cap="none" strike="noStrike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O(n)</a:t>
            </a:r>
            <a:r>
              <a:rPr b="0" i="0" lang="en-US" sz="900" u="none" cap="none" strike="noStrike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br>
              <a:rPr b="0" i="0" lang="en-US" sz="900" u="none" cap="none" strike="noStrike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900" u="none" cap="none" strike="noStrike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rendering the BST inefficient.</a:t>
            </a:r>
            <a:endParaRPr b="0" i="0" sz="1200" u="none" cap="none" strike="noStrike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3" name="Google Shape;63;g31e7e9de2c2_0_56" title="Screenshot 2024-12-13 135300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3250" y="1576100"/>
            <a:ext cx="4205401" cy="1607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Google Shape;29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825" y="507235"/>
            <a:ext cx="4047147" cy="2412662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19"/>
          <p:cNvSpPr txBox="1"/>
          <p:nvPr>
            <p:ph idx="12" type="sldNum"/>
          </p:nvPr>
        </p:nvSpPr>
        <p:spPr>
          <a:xfrm>
            <a:off x="5347970" y="3109223"/>
            <a:ext cx="248920" cy="11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en-US"/>
              <a:t>21/24</a:t>
            </a:r>
            <a:endParaRPr/>
          </a:p>
        </p:txBody>
      </p:sp>
      <p:sp>
        <p:nvSpPr>
          <p:cNvPr id="295" name="Google Shape;295;p19"/>
          <p:cNvSpPr txBox="1"/>
          <p:nvPr/>
        </p:nvSpPr>
        <p:spPr>
          <a:xfrm>
            <a:off x="-507" y="3136031"/>
            <a:ext cx="2159635" cy="98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2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en-US" sz="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Image Source: https://</a:t>
            </a:r>
            <a:r>
              <a:rPr b="0" i="0" lang="en-US" sz="5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www.guru99.com/binary-search-tree-data-structure.html</a:t>
            </a:r>
            <a:endParaRPr b="0" i="0" sz="5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6" name="Google Shape;296;p19"/>
          <p:cNvSpPr txBox="1"/>
          <p:nvPr/>
        </p:nvSpPr>
        <p:spPr>
          <a:xfrm>
            <a:off x="985800" y="163975"/>
            <a:ext cx="44883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500" u="none" cap="none" strike="noStrike">
                <a:solidFill>
                  <a:srgbClr val="334669"/>
                </a:solidFill>
                <a:latin typeface="Trebuchet MS"/>
                <a:ea typeface="Trebuchet MS"/>
                <a:cs typeface="Trebuchet MS"/>
                <a:sym typeface="Trebuchet MS"/>
              </a:rPr>
              <a:t>Deletion (Case03: If both Children exists)</a:t>
            </a:r>
            <a:endParaRPr b="0" i="0" sz="1500" u="none" cap="none" strike="noStrike">
              <a:solidFill>
                <a:srgbClr val="33466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1e7e9de2c2_0_115"/>
          <p:cNvSpPr txBox="1"/>
          <p:nvPr/>
        </p:nvSpPr>
        <p:spPr>
          <a:xfrm>
            <a:off x="956875" y="187125"/>
            <a:ext cx="44883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500" u="none" cap="none" strike="noStrike">
                <a:solidFill>
                  <a:srgbClr val="334669"/>
                </a:solidFill>
                <a:latin typeface="Trebuchet MS"/>
                <a:ea typeface="Trebuchet MS"/>
                <a:cs typeface="Trebuchet MS"/>
                <a:sym typeface="Trebuchet MS"/>
              </a:rPr>
              <a:t>Deletion (Case03: If both Children exists)</a:t>
            </a:r>
            <a:endParaRPr b="0" i="0" sz="1500" u="none" cap="none" strike="noStrike">
              <a:solidFill>
                <a:srgbClr val="33466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02" name="Google Shape;302;g31e7e9de2c2_0_115"/>
          <p:cNvSpPr txBox="1"/>
          <p:nvPr>
            <p:ph idx="12" type="sldNum"/>
          </p:nvPr>
        </p:nvSpPr>
        <p:spPr>
          <a:xfrm>
            <a:off x="5347970" y="3109223"/>
            <a:ext cx="249000" cy="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en-US"/>
              <a:t>19/24</a:t>
            </a:r>
            <a:endParaRPr/>
          </a:p>
        </p:txBody>
      </p:sp>
      <p:pic>
        <p:nvPicPr>
          <p:cNvPr id="303" name="Google Shape;303;g31e7e9de2c2_0_1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6175" y="744300"/>
            <a:ext cx="3259385" cy="244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754431239b_0_3"/>
          <p:cNvSpPr txBox="1"/>
          <p:nvPr>
            <p:ph type="title"/>
          </p:nvPr>
        </p:nvSpPr>
        <p:spPr>
          <a:xfrm>
            <a:off x="688825" y="1104300"/>
            <a:ext cx="47133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Try out Interactive Simulation by Visualgo.net (https://visualgo.net/en/bst)</a:t>
            </a:r>
            <a:endParaRPr sz="2450"/>
          </a:p>
        </p:txBody>
      </p:sp>
      <p:sp>
        <p:nvSpPr>
          <p:cNvPr id="309" name="Google Shape;309;g3754431239b_0_3"/>
          <p:cNvSpPr txBox="1"/>
          <p:nvPr/>
        </p:nvSpPr>
        <p:spPr>
          <a:xfrm>
            <a:off x="1688477" y="325125"/>
            <a:ext cx="2441100" cy="2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Interactive simulations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5"/>
          <p:cNvSpPr txBox="1"/>
          <p:nvPr>
            <p:ph type="title"/>
          </p:nvPr>
        </p:nvSpPr>
        <p:spPr>
          <a:xfrm>
            <a:off x="2243704" y="1130900"/>
            <a:ext cx="1470300" cy="3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450">
                <a:solidFill>
                  <a:srgbClr val="000000"/>
                </a:solidFill>
              </a:rPr>
              <a:t>The End</a:t>
            </a:r>
            <a:endParaRPr sz="245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1e7e9de2c2_0_67"/>
          <p:cNvSpPr txBox="1"/>
          <p:nvPr/>
        </p:nvSpPr>
        <p:spPr>
          <a:xfrm>
            <a:off x="1458350" y="157725"/>
            <a:ext cx="2961600" cy="2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500" u="none" cap="none" strike="noStrike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Balanced vs Unbalanced BST</a:t>
            </a:r>
            <a:endParaRPr b="0" i="0" sz="17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9" name="Google Shape;69;g31e7e9de2c2_0_67"/>
          <p:cNvSpPr txBox="1"/>
          <p:nvPr>
            <p:ph idx="12" type="sldNum"/>
          </p:nvPr>
        </p:nvSpPr>
        <p:spPr>
          <a:xfrm>
            <a:off x="5347970" y="3109223"/>
            <a:ext cx="249000" cy="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5778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/24</a:t>
            </a:r>
            <a:endParaRPr/>
          </a:p>
        </p:txBody>
      </p:sp>
      <p:sp>
        <p:nvSpPr>
          <p:cNvPr id="70" name="Google Shape;70;g31e7e9de2c2_0_67"/>
          <p:cNvSpPr txBox="1"/>
          <p:nvPr/>
        </p:nvSpPr>
        <p:spPr>
          <a:xfrm>
            <a:off x="241300" y="458525"/>
            <a:ext cx="5524500" cy="22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1F1F1F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rgbClr val="1F1F1F"/>
                </a:solidFill>
                <a:latin typeface="Tahoma"/>
                <a:ea typeface="Tahoma"/>
                <a:cs typeface="Tahoma"/>
                <a:sym typeface="Tahoma"/>
              </a:rPr>
              <a:t>Maintaining Efficiency in BSTs (Importance of Balanced BST )</a:t>
            </a:r>
            <a:endParaRPr b="0" i="0" sz="1200" u="none" cap="none" strike="noStrike">
              <a:solidFill>
                <a:srgbClr val="1F1F1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rgbClr val="1F1F1F"/>
              </a:buClr>
              <a:buSzPts val="1200"/>
              <a:buFont typeface="Roboto"/>
              <a:buChar char="●"/>
            </a:pPr>
            <a:r>
              <a:rPr b="0" i="0" lang="en-US" sz="1200" u="none" cap="none" strike="noStrike">
                <a:solidFill>
                  <a:srgbClr val="1F1F1F"/>
                </a:solidFill>
                <a:latin typeface="Tahoma"/>
                <a:ea typeface="Tahoma"/>
                <a:cs typeface="Tahoma"/>
                <a:sym typeface="Tahoma"/>
              </a:rPr>
              <a:t>Always work with </a:t>
            </a:r>
            <a:r>
              <a:rPr b="1" i="0" lang="en-US" sz="1200" u="none" cap="none" strike="noStrike">
                <a:solidFill>
                  <a:srgbClr val="1F1F1F"/>
                </a:solidFill>
                <a:latin typeface="Tahoma"/>
                <a:ea typeface="Tahoma"/>
                <a:cs typeface="Tahoma"/>
                <a:sym typeface="Tahoma"/>
              </a:rPr>
              <a:t>balanced BSTs</a:t>
            </a:r>
            <a:r>
              <a:rPr b="0" i="0" lang="en-US" sz="1200" u="none" cap="none" strike="noStrike">
                <a:solidFill>
                  <a:srgbClr val="1F1F1F"/>
                </a:solidFill>
                <a:latin typeface="Tahoma"/>
                <a:ea typeface="Tahoma"/>
                <a:cs typeface="Tahoma"/>
                <a:sym typeface="Tahoma"/>
              </a:rPr>
              <a:t> to ensure optimal performance.</a:t>
            </a:r>
            <a:br>
              <a:rPr b="0" i="0" lang="en-US" sz="1200" u="none" cap="none" strike="noStrike">
                <a:solidFill>
                  <a:srgbClr val="1F1F1F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1200" u="none" cap="none" strike="noStrike">
                <a:solidFill>
                  <a:srgbClr val="1F1F1F"/>
                </a:solidFill>
                <a:latin typeface="Tahoma"/>
                <a:ea typeface="Tahoma"/>
                <a:cs typeface="Tahoma"/>
                <a:sym typeface="Tahoma"/>
              </a:rPr>
              <a:t>- In balanced BST, </a:t>
            </a: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insert, delete, search → O(h)→O(</a:t>
            </a:r>
            <a:r>
              <a:rPr b="0" i="1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logn</a:t>
            </a: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br>
              <a:rPr b="0" i="0" lang="en-US" sz="1200" u="none" cap="none" strike="noStrike">
                <a:solidFill>
                  <a:srgbClr val="1F1F1F"/>
                </a:solidFill>
                <a:latin typeface="Tahoma"/>
                <a:ea typeface="Tahoma"/>
                <a:cs typeface="Tahoma"/>
                <a:sym typeface="Tahoma"/>
              </a:rPr>
            </a:br>
            <a:endParaRPr b="0" i="0" sz="1200" u="none" cap="none" strike="noStrike">
              <a:solidFill>
                <a:srgbClr val="1F1F1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Font typeface="Roboto"/>
              <a:buChar char="●"/>
            </a:pPr>
            <a:r>
              <a:rPr b="0" i="0" lang="en-US" sz="1200" u="none" cap="none" strike="noStrike">
                <a:solidFill>
                  <a:srgbClr val="1F1F1F"/>
                </a:solidFill>
                <a:latin typeface="Tahoma"/>
                <a:ea typeface="Tahoma"/>
                <a:cs typeface="Tahoma"/>
                <a:sym typeface="Tahoma"/>
              </a:rPr>
              <a:t>After </a:t>
            </a:r>
            <a:r>
              <a:rPr b="1" i="0" lang="en-US" sz="1200" u="none" cap="none" strike="noStrike">
                <a:solidFill>
                  <a:srgbClr val="1F1F1F"/>
                </a:solidFill>
                <a:latin typeface="Tahoma"/>
                <a:ea typeface="Tahoma"/>
                <a:cs typeface="Tahoma"/>
                <a:sym typeface="Tahoma"/>
              </a:rPr>
              <a:t>insert</a:t>
            </a:r>
            <a:r>
              <a:rPr b="0" i="0" lang="en-US" sz="1200" u="none" cap="none" strike="noStrike">
                <a:solidFill>
                  <a:srgbClr val="1F1F1F"/>
                </a:solidFill>
                <a:latin typeface="Tahoma"/>
                <a:ea typeface="Tahoma"/>
                <a:cs typeface="Tahoma"/>
                <a:sym typeface="Tahoma"/>
              </a:rPr>
              <a:t> or </a:t>
            </a:r>
            <a:r>
              <a:rPr b="1" i="0" lang="en-US" sz="1200" u="none" cap="none" strike="noStrike">
                <a:solidFill>
                  <a:srgbClr val="1F1F1F"/>
                </a:solidFill>
                <a:latin typeface="Tahoma"/>
                <a:ea typeface="Tahoma"/>
                <a:cs typeface="Tahoma"/>
                <a:sym typeface="Tahoma"/>
              </a:rPr>
              <a:t>delete</a:t>
            </a:r>
            <a:r>
              <a:rPr lang="en-US" sz="1200">
                <a:solidFill>
                  <a:srgbClr val="1F1F1F"/>
                </a:solidFill>
                <a:latin typeface="Tahoma"/>
                <a:ea typeface="Tahoma"/>
                <a:cs typeface="Tahoma"/>
                <a:sym typeface="Tahoma"/>
              </a:rPr>
              <a:t> operations</a:t>
            </a:r>
            <a:r>
              <a:rPr b="0" i="0" lang="en-US" sz="1200" u="none" cap="none" strike="noStrike">
                <a:solidFill>
                  <a:srgbClr val="1F1F1F"/>
                </a:solidFill>
                <a:latin typeface="Tahoma"/>
                <a:ea typeface="Tahoma"/>
                <a:cs typeface="Tahoma"/>
                <a:sym typeface="Tahoma"/>
              </a:rPr>
              <a:t>, height of BST might </a:t>
            </a:r>
            <a:r>
              <a:rPr lang="en-US" sz="1200">
                <a:solidFill>
                  <a:srgbClr val="1F1F1F"/>
                </a:solidFill>
                <a:latin typeface="Tahoma"/>
                <a:ea typeface="Tahoma"/>
                <a:cs typeface="Tahoma"/>
                <a:sym typeface="Tahoma"/>
              </a:rPr>
              <a:t>change,</a:t>
            </a:r>
            <a:r>
              <a:rPr b="0" i="0" lang="en-US" sz="1200" u="none" cap="none" strike="noStrike">
                <a:solidFill>
                  <a:srgbClr val="1F1F1F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br>
              <a:rPr b="0" i="0" lang="en-US" sz="1200" u="none" cap="none" strike="noStrike">
                <a:solidFill>
                  <a:srgbClr val="1F1F1F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1200" u="none" cap="none" strike="noStrike">
                <a:solidFill>
                  <a:srgbClr val="1F1F1F"/>
                </a:solidFill>
                <a:latin typeface="Tahoma"/>
                <a:ea typeface="Tahoma"/>
                <a:cs typeface="Tahoma"/>
                <a:sym typeface="Tahoma"/>
              </a:rPr>
              <a:t>check if the BST has become </a:t>
            </a:r>
            <a:r>
              <a:rPr b="1" i="0" lang="en-US" sz="1200" u="none" cap="none" strike="noStrike">
                <a:solidFill>
                  <a:srgbClr val="1F1F1F"/>
                </a:solidFill>
                <a:latin typeface="Tahoma"/>
                <a:ea typeface="Tahoma"/>
                <a:cs typeface="Tahoma"/>
                <a:sym typeface="Tahoma"/>
              </a:rPr>
              <a:t>unbalanced</a:t>
            </a:r>
            <a:r>
              <a:rPr b="0" i="0" lang="en-US" sz="1200" u="none" cap="none" strike="noStrike">
                <a:solidFill>
                  <a:srgbClr val="1F1F1F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br>
              <a:rPr b="0" i="0" lang="en-US" sz="1200" u="none" cap="none" strike="noStrike">
                <a:solidFill>
                  <a:srgbClr val="1F1F1F"/>
                </a:solidFill>
                <a:latin typeface="Tahoma"/>
                <a:ea typeface="Tahoma"/>
                <a:cs typeface="Tahoma"/>
                <a:sym typeface="Tahoma"/>
              </a:rPr>
            </a:br>
            <a:endParaRPr b="0" i="0" sz="1200" u="none" cap="none" strike="noStrike">
              <a:solidFill>
                <a:srgbClr val="1F1F1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Font typeface="Roboto"/>
              <a:buChar char="○"/>
            </a:pPr>
            <a:r>
              <a:rPr b="0" i="0" lang="en-US" sz="1200" u="none" cap="none" strike="noStrike">
                <a:solidFill>
                  <a:srgbClr val="1F1F1F"/>
                </a:solidFill>
                <a:latin typeface="Tahoma"/>
                <a:ea typeface="Tahoma"/>
                <a:cs typeface="Tahoma"/>
                <a:sym typeface="Tahoma"/>
              </a:rPr>
              <a:t>If unbalanced, </a:t>
            </a:r>
            <a:r>
              <a:rPr b="1" i="0" lang="en-US" sz="1200" u="none" cap="none" strike="noStrike">
                <a:solidFill>
                  <a:srgbClr val="1F1F1F"/>
                </a:solidFill>
                <a:latin typeface="Tahoma"/>
                <a:ea typeface="Tahoma"/>
                <a:cs typeface="Tahoma"/>
                <a:sym typeface="Tahoma"/>
              </a:rPr>
              <a:t>rebalance</a:t>
            </a:r>
            <a:r>
              <a:rPr b="0" i="0" lang="en-US" sz="1200" u="none" cap="none" strike="noStrike">
                <a:solidFill>
                  <a:srgbClr val="1F1F1F"/>
                </a:solidFill>
                <a:latin typeface="Tahoma"/>
                <a:ea typeface="Tahoma"/>
                <a:cs typeface="Tahoma"/>
                <a:sym typeface="Tahoma"/>
              </a:rPr>
              <a:t> the BST to restore efficiency.</a:t>
            </a:r>
            <a:endParaRPr b="0" i="0" sz="1200" u="none" cap="none" strike="noStrike">
              <a:solidFill>
                <a:srgbClr val="1F1F1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1e7e9de2c2_0_82"/>
          <p:cNvSpPr txBox="1"/>
          <p:nvPr/>
        </p:nvSpPr>
        <p:spPr>
          <a:xfrm>
            <a:off x="598250" y="59400"/>
            <a:ext cx="4569300" cy="2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300" u="none" cap="none" strike="noStrike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Converting an Unbalanced BST into a Balanced BST</a:t>
            </a:r>
            <a:endParaRPr b="1" i="0" sz="15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6" name="Google Shape;76;g31e7e9de2c2_0_82"/>
          <p:cNvSpPr txBox="1"/>
          <p:nvPr>
            <p:ph idx="12" type="sldNum"/>
          </p:nvPr>
        </p:nvSpPr>
        <p:spPr>
          <a:xfrm>
            <a:off x="5347970" y="3109223"/>
            <a:ext cx="249000" cy="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5778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/24</a:t>
            </a:r>
            <a:endParaRPr/>
          </a:p>
        </p:txBody>
      </p:sp>
      <p:pic>
        <p:nvPicPr>
          <p:cNvPr id="77" name="Google Shape;77;g31e7e9de2c2_0_82" title="Screenshot 2024-12-13 135407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00" y="321525"/>
            <a:ext cx="5648000" cy="2680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1e7e9de2c2_0_74"/>
          <p:cNvSpPr txBox="1"/>
          <p:nvPr/>
        </p:nvSpPr>
        <p:spPr>
          <a:xfrm>
            <a:off x="602325" y="157725"/>
            <a:ext cx="4569300" cy="2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500" u="none" cap="none" strike="noStrike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Converting an Unbalanced BST into a Balanced BST</a:t>
            </a:r>
            <a:endParaRPr b="0" i="0" sz="17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3" name="Google Shape;83;g31e7e9de2c2_0_74"/>
          <p:cNvSpPr txBox="1"/>
          <p:nvPr>
            <p:ph idx="12" type="sldNum"/>
          </p:nvPr>
        </p:nvSpPr>
        <p:spPr>
          <a:xfrm>
            <a:off x="5347970" y="3109223"/>
            <a:ext cx="249000" cy="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5778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/24</a:t>
            </a:r>
            <a:endParaRPr/>
          </a:p>
        </p:txBody>
      </p:sp>
      <p:sp>
        <p:nvSpPr>
          <p:cNvPr id="84" name="Google Shape;84;g31e7e9de2c2_0_74"/>
          <p:cNvSpPr txBox="1"/>
          <p:nvPr/>
        </p:nvSpPr>
        <p:spPr>
          <a:xfrm>
            <a:off x="-79300" y="401325"/>
            <a:ext cx="5924400" cy="28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</a:rPr>
              <a:t>Step 1: Traverse and Store Data: </a:t>
            </a:r>
            <a:r>
              <a:rPr lang="en-US" sz="1100">
                <a:solidFill>
                  <a:schemeClr val="dk1"/>
                </a:solidFill>
              </a:rPr>
              <a:t>perform Inorder Traversal</a:t>
            </a:r>
            <a:r>
              <a:rPr b="1" lang="en-US" sz="1100">
                <a:solidFill>
                  <a:schemeClr val="dk1"/>
                </a:solidFill>
              </a:rPr>
              <a:t> </a:t>
            </a:r>
            <a:r>
              <a:rPr lang="en-US" sz="1100">
                <a:solidFill>
                  <a:schemeClr val="dk1"/>
                </a:solidFill>
              </a:rPr>
              <a:t>→ Store BST elements in ascending array.</a:t>
            </a:r>
            <a:endParaRPr b="0" i="0" sz="1000" u="none" cap="none" strike="noStrike">
              <a:solidFill>
                <a:srgbClr val="1F1F1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1F1F1F"/>
                </a:solidFill>
                <a:latin typeface="Tahoma"/>
                <a:ea typeface="Tahoma"/>
                <a:cs typeface="Tahoma"/>
                <a:sym typeface="Tahoma"/>
              </a:rPr>
              <a:t>Step 2: </a:t>
            </a:r>
            <a:r>
              <a:rPr b="1" i="0" lang="en-US" sz="1000" u="none" cap="none" strike="noStrike">
                <a:solidFill>
                  <a:srgbClr val="1F1F1F"/>
                </a:solidFill>
                <a:latin typeface="Tahoma"/>
                <a:ea typeface="Tahoma"/>
                <a:cs typeface="Tahoma"/>
                <a:sym typeface="Tahoma"/>
              </a:rPr>
              <a:t>Reconstruct the BST</a:t>
            </a:r>
            <a:r>
              <a:rPr b="1" lang="en-US" sz="1000">
                <a:solidFill>
                  <a:srgbClr val="1F1F1F"/>
                </a:solidFill>
                <a:latin typeface="Tahoma"/>
                <a:ea typeface="Tahoma"/>
                <a:cs typeface="Tahoma"/>
                <a:sym typeface="Tahoma"/>
              </a:rPr>
              <a:t>: </a:t>
            </a:r>
            <a:r>
              <a:rPr lang="en-US" sz="1000">
                <a:solidFill>
                  <a:srgbClr val="1F1F1F"/>
                </a:solidFill>
                <a:latin typeface="Tahoma"/>
                <a:ea typeface="Tahoma"/>
                <a:cs typeface="Tahoma"/>
                <a:sym typeface="Tahoma"/>
              </a:rPr>
              <a:t>Choose the middle element using the current index bounds:</a:t>
            </a:r>
            <a:endParaRPr sz="1000">
              <a:solidFill>
                <a:srgbClr val="1F1F1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92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000"/>
              <a:buFont typeface="Roboto"/>
              <a:buChar char="○"/>
            </a:pPr>
            <a:r>
              <a:rPr lang="en-US" sz="1000">
                <a:solidFill>
                  <a:srgbClr val="1F1F1F"/>
                </a:solidFill>
                <a:latin typeface="Tahoma"/>
                <a:ea typeface="Tahoma"/>
                <a:cs typeface="Tahoma"/>
                <a:sym typeface="Tahoma"/>
              </a:rPr>
              <a:t>Compute mid = (left + right) // 2.</a:t>
            </a:r>
            <a:endParaRPr sz="1000">
              <a:solidFill>
                <a:srgbClr val="1F1F1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92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000"/>
              <a:buFont typeface="Roboto"/>
              <a:buChar char="○"/>
            </a:pPr>
            <a:r>
              <a:rPr lang="en-US" sz="1000">
                <a:solidFill>
                  <a:srgbClr val="1F1F1F"/>
                </a:solidFill>
                <a:latin typeface="Tahoma"/>
                <a:ea typeface="Tahoma"/>
                <a:cs typeface="Tahoma"/>
                <a:sym typeface="Tahoma"/>
              </a:rPr>
              <a:t>Create the root from arr[mid].</a:t>
            </a:r>
            <a:endParaRPr sz="1000">
              <a:solidFill>
                <a:srgbClr val="1F1F1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92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000"/>
              <a:buFont typeface="Roboto"/>
              <a:buChar char="○"/>
            </a:pPr>
            <a:r>
              <a:rPr lang="en-US" sz="1000">
                <a:solidFill>
                  <a:srgbClr val="1F1F1F"/>
                </a:solidFill>
                <a:latin typeface="Tahoma"/>
                <a:ea typeface="Tahoma"/>
                <a:cs typeface="Tahoma"/>
                <a:sym typeface="Tahoma"/>
              </a:rPr>
              <a:t>The </a:t>
            </a:r>
            <a:r>
              <a:rPr lang="en-US" sz="1000" u="sng">
                <a:solidFill>
                  <a:srgbClr val="1F1F1F"/>
                </a:solidFill>
                <a:latin typeface="Tahoma"/>
                <a:ea typeface="Tahoma"/>
                <a:cs typeface="Tahoma"/>
                <a:sym typeface="Tahoma"/>
              </a:rPr>
              <a:t>left subtree</a:t>
            </a:r>
            <a:r>
              <a:rPr lang="en-US" sz="1000">
                <a:solidFill>
                  <a:srgbClr val="1F1F1F"/>
                </a:solidFill>
                <a:latin typeface="Tahoma"/>
                <a:ea typeface="Tahoma"/>
                <a:cs typeface="Tahoma"/>
                <a:sym typeface="Tahoma"/>
              </a:rPr>
              <a:t> uses the subarray from </a:t>
            </a:r>
            <a:r>
              <a:rPr b="1" lang="en-US" sz="1000">
                <a:solidFill>
                  <a:srgbClr val="1F1F1F"/>
                </a:solidFill>
                <a:latin typeface="Tahoma"/>
                <a:ea typeface="Tahoma"/>
                <a:cs typeface="Tahoma"/>
                <a:sym typeface="Tahoma"/>
              </a:rPr>
              <a:t>left to mid - 1</a:t>
            </a:r>
            <a:r>
              <a:rPr lang="en-US" sz="1000">
                <a:solidFill>
                  <a:srgbClr val="1F1F1F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 sz="1000">
              <a:solidFill>
                <a:srgbClr val="1F1F1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92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000"/>
              <a:buFont typeface="Roboto"/>
              <a:buChar char="○"/>
            </a:pPr>
            <a:r>
              <a:rPr lang="en-US" sz="1000">
                <a:solidFill>
                  <a:srgbClr val="1F1F1F"/>
                </a:solidFill>
                <a:latin typeface="Tahoma"/>
                <a:ea typeface="Tahoma"/>
                <a:cs typeface="Tahoma"/>
                <a:sym typeface="Tahoma"/>
              </a:rPr>
              <a:t>The </a:t>
            </a:r>
            <a:r>
              <a:rPr lang="en-US" sz="1000" u="sng">
                <a:solidFill>
                  <a:srgbClr val="1F1F1F"/>
                </a:solidFill>
                <a:latin typeface="Tahoma"/>
                <a:ea typeface="Tahoma"/>
                <a:cs typeface="Tahoma"/>
                <a:sym typeface="Tahoma"/>
              </a:rPr>
              <a:t>right subtree</a:t>
            </a:r>
            <a:r>
              <a:rPr lang="en-US" sz="1000">
                <a:solidFill>
                  <a:srgbClr val="1F1F1F"/>
                </a:solidFill>
                <a:latin typeface="Tahoma"/>
                <a:ea typeface="Tahoma"/>
                <a:cs typeface="Tahoma"/>
                <a:sym typeface="Tahoma"/>
              </a:rPr>
              <a:t> uses the subarray from </a:t>
            </a:r>
            <a:r>
              <a:rPr b="1" lang="en-US" sz="1000">
                <a:solidFill>
                  <a:srgbClr val="1F1F1F"/>
                </a:solidFill>
                <a:latin typeface="Tahoma"/>
                <a:ea typeface="Tahoma"/>
                <a:cs typeface="Tahoma"/>
                <a:sym typeface="Tahoma"/>
              </a:rPr>
              <a:t>mid + 1 to right.</a:t>
            </a:r>
            <a:endParaRPr b="0" i="0" sz="1000" u="none" cap="none" strike="noStrike">
              <a:solidFill>
                <a:srgbClr val="1F1F1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1F1F1F"/>
                </a:solidFill>
                <a:latin typeface="Tahoma"/>
                <a:ea typeface="Tahoma"/>
                <a:cs typeface="Tahoma"/>
                <a:sym typeface="Tahoma"/>
              </a:rPr>
              <a:t>Step 3: Recursive Subtree Construction</a:t>
            </a:r>
            <a:endParaRPr b="1" i="0" sz="1000" u="none" cap="none" strike="noStrike">
              <a:solidFill>
                <a:srgbClr val="1F1F1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92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000"/>
              <a:buFont typeface="Tahoma"/>
              <a:buChar char="○"/>
            </a:pPr>
            <a:r>
              <a:rPr lang="en-US" sz="1000" u="sng">
                <a:solidFill>
                  <a:srgbClr val="1F1F1F"/>
                </a:solidFill>
                <a:latin typeface="Tahoma"/>
                <a:ea typeface="Tahoma"/>
                <a:cs typeface="Tahoma"/>
                <a:sym typeface="Tahoma"/>
              </a:rPr>
              <a:t>Base case</a:t>
            </a:r>
            <a:r>
              <a:rPr lang="en-US" sz="1000">
                <a:solidFill>
                  <a:srgbClr val="1F1F1F"/>
                </a:solidFill>
                <a:latin typeface="Tahoma"/>
                <a:ea typeface="Tahoma"/>
                <a:cs typeface="Tahoma"/>
                <a:sym typeface="Tahoma"/>
              </a:rPr>
              <a:t>: if left &gt; right, return None.</a:t>
            </a:r>
            <a:endParaRPr sz="1000">
              <a:solidFill>
                <a:srgbClr val="1F1F1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92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000"/>
              <a:buFont typeface="Tahoma"/>
              <a:buChar char="○"/>
            </a:pPr>
            <a:r>
              <a:rPr lang="en-US" sz="1000" u="sng">
                <a:solidFill>
                  <a:srgbClr val="1F1F1F"/>
                </a:solidFill>
                <a:latin typeface="Tahoma"/>
                <a:ea typeface="Tahoma"/>
                <a:cs typeface="Tahoma"/>
                <a:sym typeface="Tahoma"/>
              </a:rPr>
              <a:t>Recursively build:</a:t>
            </a:r>
            <a:endParaRPr sz="1000" u="sng">
              <a:solidFill>
                <a:srgbClr val="1F1F1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921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000"/>
              <a:buFont typeface="Tahoma"/>
              <a:buChar char="■"/>
            </a:pPr>
            <a:r>
              <a:rPr lang="en-US" sz="1000">
                <a:solidFill>
                  <a:srgbClr val="1F1F1F"/>
                </a:solidFill>
                <a:latin typeface="Tahoma"/>
                <a:ea typeface="Tahoma"/>
                <a:cs typeface="Tahoma"/>
                <a:sym typeface="Tahoma"/>
              </a:rPr>
              <a:t>root.left = sortedArrayToBSTRecur(arr, left, mid - 1)</a:t>
            </a:r>
            <a:endParaRPr sz="1000">
              <a:solidFill>
                <a:srgbClr val="1F1F1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921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000"/>
              <a:buFont typeface="Tahoma"/>
              <a:buChar char="■"/>
            </a:pPr>
            <a:r>
              <a:rPr lang="en-US" sz="1000">
                <a:solidFill>
                  <a:srgbClr val="1F1F1F"/>
                </a:solidFill>
                <a:latin typeface="Tahoma"/>
                <a:ea typeface="Tahoma"/>
                <a:cs typeface="Tahoma"/>
                <a:sym typeface="Tahoma"/>
              </a:rPr>
              <a:t>root.right = sortedArrayToBSTRecur(arr, mid + 1, right)</a:t>
            </a:r>
            <a:endParaRPr sz="1000">
              <a:solidFill>
                <a:srgbClr val="1F1F1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92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000"/>
              <a:buFont typeface="Tahoma"/>
              <a:buChar char="○"/>
            </a:pPr>
            <a:r>
              <a:rPr lang="en-US" sz="1000">
                <a:solidFill>
                  <a:srgbClr val="1F1F1F"/>
                </a:solidFill>
                <a:latin typeface="Tahoma"/>
                <a:ea typeface="Tahoma"/>
                <a:cs typeface="Tahoma"/>
                <a:sym typeface="Tahoma"/>
              </a:rPr>
              <a:t>Repeat until all ranges are exhausted.</a:t>
            </a:r>
            <a:br>
              <a:rPr lang="en-US" sz="1000">
                <a:solidFill>
                  <a:srgbClr val="1F1F1F"/>
                </a:solidFill>
                <a:latin typeface="Tahoma"/>
                <a:ea typeface="Tahoma"/>
                <a:cs typeface="Tahoma"/>
                <a:sym typeface="Tahoma"/>
              </a:rPr>
            </a:br>
            <a:endParaRPr sz="1000">
              <a:solidFill>
                <a:srgbClr val="1F1F1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1F1F1F"/>
                </a:solidFill>
                <a:latin typeface="Tahoma"/>
                <a:ea typeface="Tahoma"/>
                <a:cs typeface="Tahoma"/>
                <a:sym typeface="Tahoma"/>
              </a:rPr>
              <a:t>               This process ensures the BST becomes balanced with optimal height.</a:t>
            </a:r>
            <a:endParaRPr b="0" i="0" sz="1000" u="none" cap="none" strike="noStrike">
              <a:solidFill>
                <a:srgbClr val="1F1F1F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1e7e9de2c2_0_89"/>
          <p:cNvSpPr txBox="1"/>
          <p:nvPr/>
        </p:nvSpPr>
        <p:spPr>
          <a:xfrm>
            <a:off x="1280750" y="267650"/>
            <a:ext cx="4569300" cy="2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300" u="none" cap="none" strike="noStrike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Sorted Array to Binary Search Tree</a:t>
            </a:r>
            <a:endParaRPr b="0" i="0" sz="15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0" name="Google Shape;90;g31e7e9de2c2_0_89"/>
          <p:cNvSpPr txBox="1"/>
          <p:nvPr>
            <p:ph idx="12" type="sldNum"/>
          </p:nvPr>
        </p:nvSpPr>
        <p:spPr>
          <a:xfrm>
            <a:off x="5347970" y="3109223"/>
            <a:ext cx="249000" cy="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5778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/24</a:t>
            </a:r>
            <a:endParaRPr/>
          </a:p>
        </p:txBody>
      </p:sp>
      <p:pic>
        <p:nvPicPr>
          <p:cNvPr id="91" name="Google Shape;91;g31e7e9de2c2_0_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5200" y="598350"/>
            <a:ext cx="3630895" cy="23237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/>
          <p:nvPr>
            <p:ph type="title"/>
          </p:nvPr>
        </p:nvSpPr>
        <p:spPr>
          <a:xfrm>
            <a:off x="1388726" y="144100"/>
            <a:ext cx="28737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Successor and predecessor</a:t>
            </a:r>
            <a:endParaRPr/>
          </a:p>
        </p:txBody>
      </p:sp>
      <p:sp>
        <p:nvSpPr>
          <p:cNvPr id="97" name="Google Shape;97;p13"/>
          <p:cNvSpPr txBox="1"/>
          <p:nvPr/>
        </p:nvSpPr>
        <p:spPr>
          <a:xfrm>
            <a:off x="20575" y="515800"/>
            <a:ext cx="5610000" cy="8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145415" lvl="0" marL="158115" marR="0" rtl="0" algn="l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Clr>
                <a:srgbClr val="334669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Defined in terms of order of </a:t>
            </a:r>
            <a:r>
              <a:rPr b="0" i="0" lang="en-US" sz="1200" u="sng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in-order tree walk</a:t>
            </a:r>
            <a:endParaRPr b="0" i="0" sz="1200" u="sng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45415" lvl="0" marL="158115" marR="0" rtl="0" algn="l">
              <a:lnSpc>
                <a:spcPct val="115416"/>
              </a:lnSpc>
              <a:spcBef>
                <a:spcPts val="0"/>
              </a:spcBef>
              <a:spcAft>
                <a:spcPts val="0"/>
              </a:spcAft>
              <a:buClr>
                <a:srgbClr val="334669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Assume unique keys</a:t>
            </a:r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4800" lvl="1" marL="914400" marR="0" rtl="0" algn="l">
              <a:lnSpc>
                <a:spcPct val="115416"/>
              </a:lnSpc>
              <a:spcBef>
                <a:spcPts val="0"/>
              </a:spcBef>
              <a:spcAft>
                <a:spcPts val="0"/>
              </a:spcAft>
              <a:buClr>
                <a:srgbClr val="334669"/>
              </a:buClr>
              <a:buSzPts val="1200"/>
              <a:buFont typeface="Arial"/>
              <a:buChar char="○"/>
            </a:pPr>
            <a:r>
              <a:rPr b="1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Successor of x: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the node with the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smallest key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greater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than </a:t>
            </a:r>
            <a:r>
              <a:rPr b="0" i="1" lang="en-US" sz="12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x</a:t>
            </a:r>
            <a:r>
              <a:rPr b="0" i="1" lang="en-US" sz="12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.</a:t>
            </a:r>
            <a:r>
              <a:rPr b="0" i="1" lang="en-US" sz="12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key</a:t>
            </a:r>
            <a:endParaRPr b="0" i="0" sz="12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04800" lvl="1" marL="914400" marR="0" rtl="0" algn="l">
              <a:lnSpc>
                <a:spcPct val="115416"/>
              </a:lnSpc>
              <a:spcBef>
                <a:spcPts val="0"/>
              </a:spcBef>
              <a:spcAft>
                <a:spcPts val="0"/>
              </a:spcAft>
              <a:buClr>
                <a:srgbClr val="334669"/>
              </a:buClr>
              <a:buSzPts val="1200"/>
              <a:buFont typeface="Arial"/>
              <a:buChar char="○"/>
            </a:pPr>
            <a:r>
              <a:rPr b="1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Predecessor of x: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the node with the</a:t>
            </a:r>
            <a:r>
              <a:rPr b="0" i="0" lang="en-US" sz="1200" u="sng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largest key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smaller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than </a:t>
            </a:r>
            <a:r>
              <a:rPr b="0" i="1" lang="en-US" sz="12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x</a:t>
            </a:r>
            <a:r>
              <a:rPr b="0" i="1" lang="en-US" sz="12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.</a:t>
            </a:r>
            <a:r>
              <a:rPr b="0" i="1" lang="en-US" sz="12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key</a:t>
            </a:r>
            <a:endParaRPr b="0" i="0" sz="12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98" name="Google Shape;9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9975" y="1455400"/>
            <a:ext cx="3151203" cy="121832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3"/>
          <p:cNvSpPr txBox="1"/>
          <p:nvPr/>
        </p:nvSpPr>
        <p:spPr>
          <a:xfrm>
            <a:off x="130860" y="3109223"/>
            <a:ext cx="788670" cy="11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sng" cap="none" strike="noStrike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Binary trees Ch 12.2–3</a:t>
            </a:r>
            <a:endParaRPr b="0" i="0" sz="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0" name="Google Shape;100;p13"/>
          <p:cNvSpPr txBox="1"/>
          <p:nvPr>
            <p:ph idx="12" type="sldNum"/>
          </p:nvPr>
        </p:nvSpPr>
        <p:spPr>
          <a:xfrm>
            <a:off x="5347970" y="3109223"/>
            <a:ext cx="248920" cy="11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en-US"/>
              <a:t>14/24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1e7e9de2c2_0_46"/>
          <p:cNvSpPr txBox="1"/>
          <p:nvPr>
            <p:ph type="title"/>
          </p:nvPr>
        </p:nvSpPr>
        <p:spPr>
          <a:xfrm>
            <a:off x="1751202" y="94233"/>
            <a:ext cx="22635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49720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Tree Successor</a:t>
            </a:r>
            <a:endParaRPr/>
          </a:p>
        </p:txBody>
      </p:sp>
      <p:sp>
        <p:nvSpPr>
          <p:cNvPr id="106" name="Google Shape;106;g31e7e9de2c2_0_46"/>
          <p:cNvSpPr txBox="1"/>
          <p:nvPr/>
        </p:nvSpPr>
        <p:spPr>
          <a:xfrm>
            <a:off x="130860" y="3109223"/>
            <a:ext cx="788700" cy="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sng" cap="none" strike="noStrike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Binary trees Ch 12.2–3</a:t>
            </a:r>
            <a:endParaRPr b="0" i="0" sz="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7" name="Google Shape;107;g31e7e9de2c2_0_46"/>
          <p:cNvSpPr txBox="1"/>
          <p:nvPr>
            <p:ph idx="12" type="sldNum"/>
          </p:nvPr>
        </p:nvSpPr>
        <p:spPr>
          <a:xfrm>
            <a:off x="5347970" y="3109223"/>
            <a:ext cx="249000" cy="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en-US"/>
              <a:t>15/24</a:t>
            </a:r>
            <a:endParaRPr/>
          </a:p>
        </p:txBody>
      </p:sp>
      <p:pic>
        <p:nvPicPr>
          <p:cNvPr id="108" name="Google Shape;108;g31e7e9de2c2_0_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766350"/>
            <a:ext cx="5460998" cy="16199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2024-12-06T08:18:28Z</dcterms:created>
  <dc:creator>Fadi Al Machot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2023-03-22T00:00:00Z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2024-12-06T00:00:00Z</vt:filetime>
  </property>
  <property fmtid="{D5CDD505-2E9C-101B-9397-08002B2CF9AE}" pid="5" name="Producer">
    <vt:lpwstr>Microsoft® PowerPoint® for Microsoft 365</vt:lpwstr>
  </property>
</Properties>
</file>