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DE0"/>
    <a:srgbClr val="9BC3D9"/>
    <a:srgbClr val="68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CC9C-E34D-4A48-96AA-010A93D3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5B005-E853-4FCC-87EF-D384A40A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F05C-3379-46D5-BBCF-610567C6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70B1-82F4-4E17-B319-98E2C023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E651-81CB-4FA6-8377-A781FCA9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3C30-0A82-431C-AB76-D2394973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DD38A-7EDC-4200-BAF3-EA2248E38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753F-8BC0-4184-BFEE-DE012216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F203-B03E-46B6-9E37-51513ADB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427A-E115-4F7C-A8B5-40CC336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114A-1CA9-45D8-A364-F520E427B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DAA0-E1EA-4521-AC51-26C3C20B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CEC1-4C0B-4DAD-B336-D887D61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822D-08CA-41F6-AE40-70F46938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71D8-515C-4F9E-BD11-BDB2576F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55E8-230E-4B01-B9C9-BB67AF9D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8976-DD8D-449A-9CB1-0C3EC6AC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3408-E8BC-4989-B9E7-FCFF59A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4100-3EDF-4C01-9FC1-6B69C6A4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3BBF2-987F-4B56-8D71-4BA1F87C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1F6A-3C5C-4ED5-9ADC-006970F4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14A78-DFF8-4307-BA5F-66872925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BCF2-4708-4E2A-8526-2776652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C694-4D3E-43EE-A0D8-8734341B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3A72-5D3C-4702-9EEA-A8F44035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54D-2121-4665-848D-496B64DA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DD91-B13D-4161-8214-1C6AAA266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81D7-0D2C-426B-BBD5-077FDB39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C083D-23F6-4BC9-9EE8-011BDCE2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E874-167E-4A75-A203-685BD560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1DFB-F8FD-4589-86B3-BE235E4A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6B1C-79A2-4514-8E42-B1669671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01A4-A07C-4FC5-863B-286F1003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D4229-C4B0-44F8-830C-08BEDB763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D2D39-AB6C-4B05-80D8-ECC070DD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68E06-B518-411B-A80E-442E7B605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D3947-3177-441B-BD67-FCA6E42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C4CA3-8D66-400B-A419-989D47A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E29E7-9411-482C-B117-BCED88A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B516-5C3E-4E1B-A6A9-AC48D81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78604-3E16-46E5-91ED-647767FA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B4BC-56AA-4530-B2C4-862D16E6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74739-D84A-45A4-94B6-437F8645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16F31-C5D4-4AA0-8A98-0834D17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227F-3E2A-4877-8EBB-BBEC87A8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8BBB0-CF98-431E-BFEC-604C235E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6D1F-B8E5-467D-B85A-BE7DBF0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E20C-0553-43F1-B782-77F19EB1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1093-7715-458B-B7EF-D9E0C29AB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5FB2-8DF5-4351-9F45-08D56DC7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B9E8-768C-4060-B01D-FF661F4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64728-A9B6-4F01-9C0F-3EAFF5EF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4B3B-1EA3-405F-864E-EF35248F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D78FB-A483-4945-AC5F-E40B48EE2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16FA4-B881-44AF-8FF7-2A68DC44F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C1AF-CC5D-4188-8CC1-E44FB6BF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7E994-9F37-4931-AE33-3667E6E5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DAA89-F639-40E0-9DF9-77AFC3B0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0E111-8B19-4C1D-B667-1DFB8851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97547-B298-4CE3-9728-D60EF92A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62E9-0CC9-47AE-8AE5-A58157F1E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C2B7-1325-4AB0-AB0A-B0FAC6FF111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2B45-733B-459B-B108-B1A90F6C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6B89-6D5B-49B6-884A-EFFD3372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8DBF-D662-4B7C-A150-D7419D70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tna.net/product/in-situ-pcr/" TargetMode="External"/><Relationship Id="rId2" Type="http://schemas.openxmlformats.org/officeDocument/2006/relationships/hyperlink" Target="https://geneticeducation.co.in/what-is-in-situ-pc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dling-solutions.eppendorf.com/sample-handling/amplification/detailview-principles/news/in-situ-pcr-pcr-directly-inside-a-ce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1A8E2B-766B-4955-A4E4-C5CB7EECA7AE}"/>
              </a:ext>
            </a:extLst>
          </p:cNvPr>
          <p:cNvSpPr/>
          <p:nvPr/>
        </p:nvSpPr>
        <p:spPr>
          <a:xfrm>
            <a:off x="8192656" y="540325"/>
            <a:ext cx="3528289" cy="5731165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In-Situ PCR: PCR Directly Inside a Cell? - Eppendorf Handling Solutions">
            <a:extLst>
              <a:ext uri="{FF2B5EF4-FFF2-40B4-BE49-F238E27FC236}">
                <a16:creationId xmlns:a16="http://schemas.microsoft.com/office/drawing/2014/main" id="{56B2A93D-D2D1-42A7-A926-AD0127DC3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7810" r="26076" b="-7810"/>
          <a:stretch/>
        </p:blipFill>
        <p:spPr bwMode="auto">
          <a:xfrm>
            <a:off x="1" y="540325"/>
            <a:ext cx="8083336" cy="62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59514-CA8F-4A23-964F-62F29BD28BDD}"/>
              </a:ext>
            </a:extLst>
          </p:cNvPr>
          <p:cNvSpPr txBox="1"/>
          <p:nvPr/>
        </p:nvSpPr>
        <p:spPr>
          <a:xfrm>
            <a:off x="8413945" y="1974408"/>
            <a:ext cx="2983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chemeClr val="bg1"/>
                </a:solidFill>
                <a:latin typeface="Gabriola" panose="04040605051002020D02" pitchFamily="82" charset="0"/>
              </a:rPr>
              <a:t>In situ  </a:t>
            </a:r>
            <a:r>
              <a:rPr lang="en-US" sz="6000" b="1" dirty="0">
                <a:solidFill>
                  <a:schemeClr val="bg1"/>
                </a:solidFill>
                <a:latin typeface="Gabriola" panose="04040605051002020D02" pitchFamily="82" charset="0"/>
              </a:rPr>
              <a:t>PCR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8BA9D-4887-4197-A768-06CB74AA609A}"/>
              </a:ext>
            </a:extLst>
          </p:cNvPr>
          <p:cNvSpPr txBox="1"/>
          <p:nvPr/>
        </p:nvSpPr>
        <p:spPr>
          <a:xfrm>
            <a:off x="8432800" y="457820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abriola" panose="04040605051002020D02" pitchFamily="82" charset="0"/>
              </a:rPr>
              <a:t>Presentor</a:t>
            </a: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 : Mahroo Hajimehdi</a:t>
            </a:r>
          </a:p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Course: Genetic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Spring 1401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A5483B-6248-41FE-BECA-8D40DF1A62EC}"/>
              </a:ext>
            </a:extLst>
          </p:cNvPr>
          <p:cNvCxnSpPr>
            <a:cxnSpLocks/>
          </p:cNvCxnSpPr>
          <p:nvPr/>
        </p:nvCxnSpPr>
        <p:spPr>
          <a:xfrm>
            <a:off x="8451654" y="4085244"/>
            <a:ext cx="2945636" cy="0"/>
          </a:xfrm>
          <a:prstGeom prst="line">
            <a:avLst/>
          </a:prstGeom>
          <a:ln w="28575">
            <a:solidFill>
              <a:srgbClr val="68A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2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F96793-6BB1-45B0-B4E3-0A1FF543EAC4}"/>
              </a:ext>
            </a:extLst>
          </p:cNvPr>
          <p:cNvSpPr/>
          <p:nvPr/>
        </p:nvSpPr>
        <p:spPr>
          <a:xfrm>
            <a:off x="0" y="342439"/>
            <a:ext cx="10596282" cy="1004046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D7D98-C5FE-4B92-99EE-598DEC29BEE0}"/>
              </a:ext>
            </a:extLst>
          </p:cNvPr>
          <p:cNvSpPr txBox="1"/>
          <p:nvPr/>
        </p:nvSpPr>
        <p:spPr>
          <a:xfrm>
            <a:off x="600636" y="4597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briola" panose="04040605051002020D02" pitchFamily="82" charset="0"/>
              </a:rPr>
              <a:t>Definition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5C00B-39C4-4F65-8C58-169370451905}"/>
              </a:ext>
            </a:extLst>
          </p:cNvPr>
          <p:cNvSpPr txBox="1"/>
          <p:nvPr/>
        </p:nvSpPr>
        <p:spPr>
          <a:xfrm>
            <a:off x="484094" y="1583703"/>
            <a:ext cx="10112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b="1" i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800" b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Situ</a:t>
            </a:r>
            <a:r>
              <a:rPr lang="en-US" sz="2800" b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Polymerase Chain Reaction (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In Situ</a:t>
            </a:r>
            <a:r>
              <a:rPr lang="en-US" sz="2800" b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 PCR) 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</a:rPr>
              <a:t>is a technique where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</a:rPr>
              <a:t>PCR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</a:rPr>
              <a:t> is carried out in a section of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</a:rPr>
              <a:t>tissue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</a:rPr>
              <a:t> within a cell.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spc="25" dirty="0">
              <a:solidFill>
                <a:srgbClr val="3C3C3C"/>
              </a:solidFill>
              <a:effectLst/>
              <a:latin typeface="Gabriola" panose="04040605051002020D02" pitchFamily="82" charset="0"/>
              <a:ea typeface="Calibri" panose="020F0502020204030204" pitchFamily="34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It is a powerful method that detects minute quantities of rare or single-copy number nucleic acid sequences in </a:t>
            </a:r>
            <a:r>
              <a:rPr lang="en-US" sz="2800" i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frozen</a:t>
            </a: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2800" i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paraffin-embedded</a:t>
            </a: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cells or tissue sections for the </a:t>
            </a:r>
            <a:r>
              <a:rPr lang="en-US" sz="2800" b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localization</a:t>
            </a: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of those sequences within the cells.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444444"/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If our sample is a layer of cells, the biological reaction taken place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on the surface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of the cell layer, is </a:t>
            </a:r>
            <a:r>
              <a:rPr lang="en-US" sz="2800" b="1" i="1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in situ.</a:t>
            </a:r>
            <a:endParaRPr lang="en-US" sz="2800" b="1" dirty="0">
              <a:solidFill>
                <a:srgbClr val="444444"/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6606C89D-A4A3-4B3A-BB33-A618F595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230" y="5917111"/>
            <a:ext cx="757518" cy="757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49E956-CA41-4902-8F4C-593590697F1E}"/>
              </a:ext>
            </a:extLst>
          </p:cNvPr>
          <p:cNvSpPr txBox="1"/>
          <p:nvPr/>
        </p:nvSpPr>
        <p:spPr>
          <a:xfrm>
            <a:off x="2458748" y="5941927"/>
            <a:ext cx="9419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spc="25" dirty="0">
                <a:solidFill>
                  <a:srgbClr val="3C3C3C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</a:rPr>
              <a:t>In-situ </a:t>
            </a:r>
            <a:r>
              <a:rPr lang="en-US" sz="2000" b="1" spc="25" dirty="0">
                <a:solidFill>
                  <a:srgbClr val="3C3C3C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</a:rPr>
              <a:t>means “in the original place”. In the biology context, this means in the cell, body or tissue. </a:t>
            </a:r>
            <a:endParaRPr lang="en-US" sz="2000" b="1" dirty="0">
              <a:latin typeface="Ink Free" panose="03080402000500000000" pitchFamily="66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F7A9C4-643C-4E91-B958-AF3A5C144D08}"/>
              </a:ext>
            </a:extLst>
          </p:cNvPr>
          <p:cNvCxnSpPr>
            <a:cxnSpLocks/>
          </p:cNvCxnSpPr>
          <p:nvPr/>
        </p:nvCxnSpPr>
        <p:spPr>
          <a:xfrm>
            <a:off x="1701230" y="5791239"/>
            <a:ext cx="10490770" cy="0"/>
          </a:xfrm>
          <a:prstGeom prst="line">
            <a:avLst/>
          </a:prstGeom>
          <a:ln w="28575">
            <a:solidFill>
              <a:srgbClr val="68A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8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0D5BCF-9524-44C3-9C43-9050EC2167F9}"/>
              </a:ext>
            </a:extLst>
          </p:cNvPr>
          <p:cNvSpPr/>
          <p:nvPr/>
        </p:nvSpPr>
        <p:spPr>
          <a:xfrm>
            <a:off x="0" y="342439"/>
            <a:ext cx="10596282" cy="1004046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48E6-E08A-4DDA-91CC-F9D45A14A3B6}"/>
              </a:ext>
            </a:extLst>
          </p:cNvPr>
          <p:cNvSpPr txBox="1"/>
          <p:nvPr/>
        </p:nvSpPr>
        <p:spPr>
          <a:xfrm>
            <a:off x="690282" y="2173193"/>
            <a:ext cx="9906000" cy="292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i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In situ 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PCR </a:t>
            </a: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is a </a:t>
            </a:r>
            <a:r>
              <a:rPr lang="en-US" sz="2800" b="1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histological</a:t>
            </a: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technique that 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combines the extreme </a:t>
            </a:r>
            <a:r>
              <a:rPr lang="en-US" sz="2800" b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sensitivity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and power of detection </a:t>
            </a:r>
            <a:r>
              <a:rPr lang="en-US" sz="2800" dirty="0">
                <a:solidFill>
                  <a:srgbClr val="212121"/>
                </a:solidFill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DNA </a:t>
            </a:r>
            <a:r>
              <a:rPr lang="en-US" sz="2800" dirty="0">
                <a:solidFill>
                  <a:srgbClr val="212121"/>
                </a:solidFill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or mRNA) 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PCR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with the cellular </a:t>
            </a:r>
            <a:r>
              <a:rPr lang="en-US" sz="2800" b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localization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in cell organelles, intact cells, or tissue sections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) provided by </a:t>
            </a:r>
            <a:r>
              <a:rPr lang="en-US" sz="2800" b="1" i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in situ </a:t>
            </a:r>
            <a:r>
              <a:rPr lang="en-US" sz="2800" b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hybridization (ISH), 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through the amplification of specific gene sequences within intact cells or tissue sections and increasing copy numbers to levels detectable by </a:t>
            </a:r>
            <a:r>
              <a:rPr lang="en-US" sz="2800" b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ISH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2800" b="1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immunohistochemistry</a:t>
            </a:r>
            <a:r>
              <a:rPr lang="en-US" sz="2800" dirty="0">
                <a:solidFill>
                  <a:srgbClr val="21212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  <a:endParaRPr lang="en-US" sz="2800" dirty="0">
              <a:effectLst/>
              <a:latin typeface="Gabriola" panose="040406050510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dirty="0">
              <a:effectLst/>
              <a:latin typeface="Gabriola" panose="040406050510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Handshake with solid fill">
            <a:extLst>
              <a:ext uri="{FF2B5EF4-FFF2-40B4-BE49-F238E27FC236}">
                <a16:creationId xmlns:a16="http://schemas.microsoft.com/office/drawing/2014/main" id="{DB349D34-861A-4E30-956C-E30120F0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718" y="43208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2FB94-8869-4A3C-949E-3F1DA7FBA252}"/>
              </a:ext>
            </a:extLst>
          </p:cNvPr>
          <p:cNvSpPr txBox="1"/>
          <p:nvPr/>
        </p:nvSpPr>
        <p:spPr>
          <a:xfrm>
            <a:off x="600636" y="459741"/>
            <a:ext cx="12102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briola" panose="04040605051002020D02" pitchFamily="82" charset="0"/>
              </a:rPr>
              <a:t>PCR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71BD0-ED71-4800-94DD-82EDB466B422}"/>
              </a:ext>
            </a:extLst>
          </p:cNvPr>
          <p:cNvSpPr txBox="1"/>
          <p:nvPr/>
        </p:nvSpPr>
        <p:spPr>
          <a:xfrm>
            <a:off x="2635623" y="45974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briola" panose="04040605051002020D02" pitchFamily="82" charset="0"/>
              </a:rPr>
              <a:t>ISH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99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29B4F-FF9D-4620-BE5B-751E62274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346484"/>
            <a:ext cx="9723469" cy="18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FF9D5-6EF0-411A-A4C4-842FBE401F10}"/>
              </a:ext>
            </a:extLst>
          </p:cNvPr>
          <p:cNvSpPr txBox="1"/>
          <p:nvPr/>
        </p:nvSpPr>
        <p:spPr>
          <a:xfrm>
            <a:off x="860609" y="3837905"/>
            <a:ext cx="98253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0" i="0" dirty="0">
                <a:effectLst/>
                <a:latin typeface="Gabriola" panose="04040605051002020D02" pitchFamily="82" charset="0"/>
              </a:rPr>
              <a:t>The tissue is 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fixed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 on the slide. After the tissue </a:t>
            </a:r>
            <a:r>
              <a:rPr lang="en-US" sz="2800" dirty="0">
                <a:latin typeface="Gabriola" panose="04040605051002020D02" pitchFamily="82" charset="0"/>
              </a:rPr>
              <a:t>i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s 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cleaned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, </a:t>
            </a:r>
            <a:r>
              <a:rPr lang="en-US" sz="2800" dirty="0">
                <a:latin typeface="Gabriola" panose="04040605051002020D02" pitchFamily="82" charset="0"/>
              </a:rPr>
              <a:t>T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he 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proteolytic enzymes 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(Pepsin, trypsin and proteinase K)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 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digest the </a:t>
            </a:r>
            <a:r>
              <a:rPr lang="en-US" sz="2800" dirty="0">
                <a:latin typeface="Gabriola" panose="04040605051002020D02" pitchFamily="82" charset="0"/>
              </a:rPr>
              <a:t>protein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 portion of the cell.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T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he specialized 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master mix 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is applied to the surface of the cell along with the 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primers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 and other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 </a:t>
            </a:r>
            <a:r>
              <a:rPr lang="en-US" sz="2800" b="1" dirty="0">
                <a:latin typeface="Gabriola" panose="04040605051002020D02" pitchFamily="82" charset="0"/>
              </a:rPr>
              <a:t>PCR additives.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>
                <a:effectLst/>
                <a:latin typeface="Gabriola" panose="04040605051002020D02" pitchFamily="82" charset="0"/>
              </a:rPr>
              <a:t>After covering it, the slide is directly placed in the 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thermocycler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 for the </a:t>
            </a:r>
            <a:r>
              <a:rPr lang="en-US" sz="2800" b="1" i="0" dirty="0">
                <a:effectLst/>
                <a:latin typeface="Gabriola" panose="04040605051002020D02" pitchFamily="82" charset="0"/>
              </a:rPr>
              <a:t>amplification</a:t>
            </a:r>
            <a:r>
              <a:rPr lang="en-US" sz="2800" b="0" i="0" dirty="0">
                <a:effectLst/>
                <a:latin typeface="Gabriola" panose="04040605051002020D02" pitchFamily="8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D22BF-75E5-49BA-85E3-2CAF53AB0827}"/>
              </a:ext>
            </a:extLst>
          </p:cNvPr>
          <p:cNvSpPr/>
          <p:nvPr/>
        </p:nvSpPr>
        <p:spPr>
          <a:xfrm>
            <a:off x="0" y="342438"/>
            <a:ext cx="10596282" cy="1004046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D6B0B-EA9B-4184-A614-3EA3A826B98E}"/>
              </a:ext>
            </a:extLst>
          </p:cNvPr>
          <p:cNvSpPr txBox="1"/>
          <p:nvPr/>
        </p:nvSpPr>
        <p:spPr>
          <a:xfrm>
            <a:off x="645459" y="4597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briola" panose="04040605051002020D02" pitchFamily="82" charset="0"/>
              </a:rPr>
              <a:t>The three Steps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72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AB0393-7082-4F47-B81F-4A4E3E74BBA8}"/>
              </a:ext>
            </a:extLst>
          </p:cNvPr>
          <p:cNvSpPr txBox="1"/>
          <p:nvPr/>
        </p:nvSpPr>
        <p:spPr>
          <a:xfrm>
            <a:off x="773828" y="989046"/>
            <a:ext cx="98224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spc="25" dirty="0">
              <a:solidFill>
                <a:srgbClr val="3C3C3C"/>
              </a:solidFill>
              <a:effectLst/>
              <a:latin typeface="Gabriola" panose="04040605051002020D02" pitchFamily="82" charset="0"/>
              <a:ea typeface="Calibri" panose="020F0502020204030204" pitchFamily="34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The tissue sections of interest are attached on a microscopic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slide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and incubated with all necessary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reagents for PCR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effectLst/>
              <a:latin typeface="Gabriola" panose="040406050510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b="0" i="0" dirty="0">
              <a:solidFill>
                <a:srgbClr val="222222"/>
              </a:solidFill>
              <a:effectLst/>
              <a:latin typeface="Gabriola" panose="04040605051002020D02" pitchFamily="82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The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master mix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is directly applied on the surface of the slide, and the entire amplification process occurs on this slide. However, the master mix used into the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in situ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 PCR is specially prepared.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b="0" i="0" dirty="0">
              <a:solidFill>
                <a:srgbClr val="222222"/>
              </a:solidFill>
              <a:effectLst/>
              <a:latin typeface="Gabriola" panose="04040605051002020D02" pitchFamily="82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AFC33D-A2CB-4591-9FF4-AD94456115B9}"/>
              </a:ext>
            </a:extLst>
          </p:cNvPr>
          <p:cNvSpPr/>
          <p:nvPr/>
        </p:nvSpPr>
        <p:spPr>
          <a:xfrm>
            <a:off x="0" y="342439"/>
            <a:ext cx="10596282" cy="1004046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0822D-C426-4C9D-B495-6DC893ACE721}"/>
              </a:ext>
            </a:extLst>
          </p:cNvPr>
          <p:cNvSpPr txBox="1"/>
          <p:nvPr/>
        </p:nvSpPr>
        <p:spPr>
          <a:xfrm>
            <a:off x="645459" y="4597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briola" panose="04040605051002020D02" pitchFamily="82" charset="0"/>
              </a:rPr>
              <a:t>The Master mix</a:t>
            </a: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6592B-78E7-4137-B8E5-BA74BFD1CB3C}"/>
              </a:ext>
            </a:extLst>
          </p:cNvPr>
          <p:cNvSpPr txBox="1"/>
          <p:nvPr/>
        </p:nvSpPr>
        <p:spPr>
          <a:xfrm>
            <a:off x="1574737" y="4104652"/>
            <a:ext cx="9021545" cy="220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90000"/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Protease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 step is generally needed. </a:t>
            </a:r>
            <a:endParaRPr lang="en-US" sz="2800" dirty="0">
              <a:solidFill>
                <a:srgbClr val="3C3C3C"/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90000"/>
              <a:buFont typeface="+mj-lt"/>
              <a:buAutoNum type="arabicPeriod"/>
              <a:tabLst>
                <a:tab pos="457200" algn="l"/>
              </a:tabLst>
            </a:pP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Higher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MgCl2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 concentration.</a:t>
            </a: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90000"/>
              <a:buFont typeface="+mj-lt"/>
              <a:buAutoNum type="arabicPeriod"/>
              <a:tabLst>
                <a:tab pos="457200" algn="l"/>
              </a:tabLst>
            </a:pP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Higher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Taq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 polymerase concentration.</a:t>
            </a: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90000"/>
              <a:buFont typeface="+mj-lt"/>
              <a:buAutoNum type="arabicPeriod"/>
              <a:tabLst>
                <a:tab pos="457200" algn="l"/>
              </a:tabLst>
            </a:pP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Addition of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BSA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3C3C3C"/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1AA945-9CEF-482C-83E3-834B7616A2B1}"/>
              </a:ext>
            </a:extLst>
          </p:cNvPr>
          <p:cNvSpPr txBox="1"/>
          <p:nvPr/>
        </p:nvSpPr>
        <p:spPr>
          <a:xfrm>
            <a:off x="968188" y="1735459"/>
            <a:ext cx="9628094" cy="2465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The primers used in in-situ PCR are coupled with “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” molecules</a:t>
            </a:r>
            <a:r>
              <a:rPr lang="en-US" sz="2800" spc="25" dirty="0">
                <a:solidFill>
                  <a:srgbClr val="3C3C3C"/>
                </a:solidFill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(e.g. biotin or digoxigenin molecule).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After PCR, the amplicons can be identified using antibodies against these markers. The antibodies can be made visible by attaching a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fluorescent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2800" b="1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colorimetric enzyme </a:t>
            </a:r>
            <a:r>
              <a:rPr lang="en-US" sz="2800" spc="25" dirty="0">
                <a:solidFill>
                  <a:srgbClr val="3C3C3C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to it.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267D3-F961-43DB-B244-E89AF5344100}"/>
              </a:ext>
            </a:extLst>
          </p:cNvPr>
          <p:cNvSpPr/>
          <p:nvPr/>
        </p:nvSpPr>
        <p:spPr>
          <a:xfrm>
            <a:off x="0" y="342438"/>
            <a:ext cx="10596282" cy="1004046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55B3E-2E84-4AE0-BE9F-2DFF9F3C6EB1}"/>
              </a:ext>
            </a:extLst>
          </p:cNvPr>
          <p:cNvSpPr txBox="1"/>
          <p:nvPr/>
        </p:nvSpPr>
        <p:spPr>
          <a:xfrm>
            <a:off x="645459" y="4597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briola" panose="04040605051002020D02" pitchFamily="82" charset="0"/>
              </a:rPr>
              <a:t>The Primer</a:t>
            </a: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5E2FB-29C3-492D-953B-939CF8B16804}"/>
              </a:ext>
            </a:extLst>
          </p:cNvPr>
          <p:cNvSpPr txBox="1"/>
          <p:nvPr/>
        </p:nvSpPr>
        <p:spPr>
          <a:xfrm>
            <a:off x="2615630" y="6040978"/>
            <a:ext cx="9419487" cy="41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1" spc="25" dirty="0">
                <a:solidFill>
                  <a:srgbClr val="3C3C3C"/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</a:rPr>
              <a:t>Duration: </a:t>
            </a:r>
            <a:r>
              <a:rPr lang="en-US" sz="2000" dirty="0">
                <a:solidFill>
                  <a:srgbClr val="444444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</a:rPr>
              <a:t>An average of </a:t>
            </a:r>
            <a:r>
              <a:rPr lang="en-US" sz="2000" b="1" dirty="0">
                <a:solidFill>
                  <a:srgbClr val="444444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</a:rPr>
              <a:t>6 hours </a:t>
            </a:r>
            <a:r>
              <a:rPr lang="en-US" sz="2000" dirty="0">
                <a:solidFill>
                  <a:srgbClr val="444444"/>
                </a:solidFill>
                <a:effectLst/>
                <a:latin typeface="Ink Free" panose="03080402000500000000" pitchFamily="66" charset="0"/>
                <a:ea typeface="Times New Roman" panose="02020603050405020304" pitchFamily="18" charset="0"/>
              </a:rPr>
              <a:t>is required to carry out the technique.</a:t>
            </a:r>
            <a:endParaRPr lang="en-US" sz="2000" dirty="0">
              <a:effectLst/>
              <a:latin typeface="Ink Free" panose="03080402000500000000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2AA7F6-BE9A-45F5-9764-7657404FC57B}"/>
              </a:ext>
            </a:extLst>
          </p:cNvPr>
          <p:cNvCxnSpPr>
            <a:cxnSpLocks/>
          </p:cNvCxnSpPr>
          <p:nvPr/>
        </p:nvCxnSpPr>
        <p:spPr>
          <a:xfrm>
            <a:off x="1701230" y="5791239"/>
            <a:ext cx="10490770" cy="0"/>
          </a:xfrm>
          <a:prstGeom prst="line">
            <a:avLst/>
          </a:prstGeom>
          <a:ln w="28575">
            <a:solidFill>
              <a:srgbClr val="68A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lock with solid fill">
            <a:extLst>
              <a:ext uri="{FF2B5EF4-FFF2-40B4-BE49-F238E27FC236}">
                <a16:creationId xmlns:a16="http://schemas.microsoft.com/office/drawing/2014/main" id="{91191BCB-F893-4143-8CF4-C07BEE130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230" y="58629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E225F0-3F55-4AD7-9EED-209B4E2D305D}"/>
              </a:ext>
            </a:extLst>
          </p:cNvPr>
          <p:cNvSpPr/>
          <p:nvPr/>
        </p:nvSpPr>
        <p:spPr>
          <a:xfrm>
            <a:off x="0" y="342438"/>
            <a:ext cx="10596282" cy="1004046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CB031-B6D6-4E31-93BF-B56FED31DC17}"/>
              </a:ext>
            </a:extLst>
          </p:cNvPr>
          <p:cNvSpPr txBox="1"/>
          <p:nvPr/>
        </p:nvSpPr>
        <p:spPr>
          <a:xfrm>
            <a:off x="645459" y="4597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briola" panose="04040605051002020D02" pitchFamily="82" charset="0"/>
              </a:rPr>
              <a:t>Application</a:t>
            </a: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26194-35A4-4EA7-9981-ED7C8AE83B93}"/>
              </a:ext>
            </a:extLst>
          </p:cNvPr>
          <p:cNvSpPr txBox="1"/>
          <p:nvPr/>
        </p:nvSpPr>
        <p:spPr>
          <a:xfrm>
            <a:off x="726141" y="1761635"/>
            <a:ext cx="98701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By using the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in situ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 PCR even a single copy of the DNA present into the sample can be measured or amplified.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Localizing and visualizing the amplicon within the cell is possible by the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 in situ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 PCR.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The low copy number of DNA can be detected with high sensitivity by this method.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It is widely used in the study of organogenesis and embryogenesis</a:t>
            </a:r>
            <a:r>
              <a:rPr lang="en-US" sz="2800" dirty="0">
                <a:solidFill>
                  <a:srgbClr val="222222"/>
                </a:solidFill>
                <a:latin typeface="Gabriola" panose="04040605051002020D02" pitchFamily="82" charset="0"/>
              </a:rPr>
              <a:t>.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222222"/>
                </a:solidFill>
                <a:latin typeface="Gabriola" panose="04040605051002020D02" pitchFamily="82" charset="0"/>
              </a:rPr>
              <a:t>I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t is used in infectious disease diagnosis such as HIV.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44444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allows the determination of various aspects of normal versus pathological conditions,</a:t>
            </a:r>
            <a:endParaRPr lang="en-US" sz="2800" b="0" i="0" dirty="0">
              <a:solidFill>
                <a:srgbClr val="222222"/>
              </a:solidFill>
              <a:effectLst/>
              <a:latin typeface="Gabriola" panose="04040605051002020D02" pitchFamily="82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Quantification of DNA is also possible in real-time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in situ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 PCR.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Gene expression can also be measured using the reverse transcription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in situ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Gabriola" panose="04040605051002020D02" pitchFamily="82" charset="0"/>
              </a:rPr>
              <a:t> PCR</a:t>
            </a:r>
          </a:p>
        </p:txBody>
      </p:sp>
    </p:spTree>
    <p:extLst>
      <p:ext uri="{BB962C8B-B14F-4D97-AF65-F5344CB8AC3E}">
        <p14:creationId xmlns:p14="http://schemas.microsoft.com/office/powerpoint/2010/main" val="280520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62BE9-8B6B-4210-A755-038C21451C56}"/>
              </a:ext>
            </a:extLst>
          </p:cNvPr>
          <p:cNvSpPr txBox="1"/>
          <p:nvPr/>
        </p:nvSpPr>
        <p:spPr>
          <a:xfrm>
            <a:off x="645459" y="1915204"/>
            <a:ext cx="9950823" cy="2332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[1] </a:t>
            </a: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hlinkClick r:id="rId2"/>
              </a:rPr>
              <a:t>https://geneticeducation.co.in/what-is-in-situ-pcr/</a:t>
            </a: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[2] </a:t>
            </a:r>
            <a:r>
              <a:rPr lang="en-US" sz="2000" u="sng" dirty="0">
                <a:solidFill>
                  <a:srgbClr val="0563C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hlinkClick r:id="rId3"/>
              </a:rPr>
              <a:t>https://biotna.net/product/in-situ-pcr/</a:t>
            </a:r>
            <a:endParaRPr lang="en-US" sz="20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[3] </a:t>
            </a:r>
            <a:r>
              <a:rPr lang="en-US" sz="2000" u="sng" dirty="0">
                <a:solidFill>
                  <a:srgbClr val="0563C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hlinkClick r:id="rId4"/>
              </a:rPr>
              <a:t>https://handling-solutions.eppendorf.com/sample-handling/amplification/detailview-principles/news/in-situ-pcr-pcr-directly-inside-a-cell/</a:t>
            </a:r>
            <a:endParaRPr lang="en-US" sz="20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[4]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Bagasra</a:t>
            </a:r>
            <a:r>
              <a:rPr lang="en-US" sz="2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O. Protocols for the 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 situ</a:t>
            </a: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PCR-amplification and detection of mRNA and DNA sequences. 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Nat </a:t>
            </a:r>
            <a:r>
              <a:rPr lang="en-US" sz="2000" i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Protoc</a:t>
            </a: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2, </a:t>
            </a: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2782–2795 (2007). https://doi.org/10.1038/nprot.2007.395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8028E-3C74-4BBB-9620-1544B1F41D0E}"/>
              </a:ext>
            </a:extLst>
          </p:cNvPr>
          <p:cNvSpPr/>
          <p:nvPr/>
        </p:nvSpPr>
        <p:spPr>
          <a:xfrm>
            <a:off x="0" y="342439"/>
            <a:ext cx="10596282" cy="1004046"/>
          </a:xfrm>
          <a:prstGeom prst="rect">
            <a:avLst/>
          </a:prstGeom>
          <a:solidFill>
            <a:srgbClr val="9B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5BFA1-FBAD-47AE-8B27-587DE90AA939}"/>
              </a:ext>
            </a:extLst>
          </p:cNvPr>
          <p:cNvSpPr txBox="1"/>
          <p:nvPr/>
        </p:nvSpPr>
        <p:spPr>
          <a:xfrm>
            <a:off x="645459" y="4597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References</a:t>
            </a:r>
            <a:endParaRPr lang="en-US" sz="5400" b="1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Gabriola</vt:lpstr>
      <vt:lpstr>Ink Free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Mahroo Hajimehdi</dc:creator>
  <cp:lastModifiedBy>Mahroo Hajimehdi</cp:lastModifiedBy>
  <cp:revision>1</cp:revision>
  <dcterms:created xsi:type="dcterms:W3CDTF">2022-04-15T21:34:27Z</dcterms:created>
  <dcterms:modified xsi:type="dcterms:W3CDTF">2022-04-15T22:20:52Z</dcterms:modified>
</cp:coreProperties>
</file>