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6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Condensed Medium" panose="020B06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Livvic Light" pitchFamily="2" charset="0"/>
      <p:regular r:id="rId28"/>
      <p:italic r:id="rId29"/>
    </p:embeddedFont>
    <p:embeddedFont>
      <p:font typeface="Maven Pro" panose="020B0604020202020204" charset="0"/>
      <p:regular r:id="rId30"/>
      <p:bold r:id="rId31"/>
    </p:embeddedFont>
    <p:embeddedFont>
      <p:font typeface="Nunito Light" pitchFamily="2" charset="0"/>
      <p:regular r:id="rId32"/>
      <p: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Proxima Nova Semibold" panose="020B0604020202020204" charset="0"/>
      <p:regular r:id="rId38"/>
      <p:bold r:id="rId39"/>
      <p:boldItalic r:id="rId40"/>
    </p:embeddedFont>
    <p:embeddedFont>
      <p:font typeface="Share Tech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1E32F-B139-46BE-A4D9-A08E7787AE16}" v="1" dt="2024-01-01T22:32:55.368"/>
  </p1510:revLst>
</p1510:revInfo>
</file>

<file path=ppt/tableStyles.xml><?xml version="1.0" encoding="utf-8"?>
<a:tblStyleLst xmlns:a="http://schemas.openxmlformats.org/drawingml/2006/main" def="{C276B05E-D005-4211-B556-9CD0A9705F32}">
  <a:tblStyle styleId="{C276B05E-D005-4211-B556-9CD0A9705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5388" autoAdjust="0"/>
  </p:normalViewPr>
  <p:slideViewPr>
    <p:cSldViewPr snapToGrid="0">
      <p:cViewPr varScale="1">
        <p:scale>
          <a:sx n="113" d="100"/>
          <a:sy n="113" d="100"/>
        </p:scale>
        <p:origin x="360" y="8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font" Target="fonts/font3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4" name="Google Shape;1379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5" name="Google Shape;1379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21403" y="560344"/>
            <a:ext cx="6020700" cy="1556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Predicting Student Dropout using Machine Learning</a:t>
            </a:r>
            <a:endParaRPr sz="3600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843119" y="2379283"/>
            <a:ext cx="3629381" cy="2339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l"/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Authors:</a:t>
            </a:r>
          </a:p>
          <a:p>
            <a:pPr lvl="1" algn="l"/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Marina Reda Abdullah</a:t>
            </a:r>
          </a:p>
          <a:p>
            <a:pPr lvl="1" algn="l"/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Aly Maher Abdelfattah</a:t>
            </a:r>
          </a:p>
          <a:p>
            <a:pPr lvl="1" algn="l"/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Hamza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Nashaat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Abdelbaki</a:t>
            </a:r>
            <a:endParaRPr lang="en-US" sz="1400" b="1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/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Mohamed Ahmed Fathi</a:t>
            </a:r>
          </a:p>
          <a:p>
            <a:pPr lvl="1" algn="l"/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Omar Adly Mahmoud Nasr</a:t>
            </a:r>
          </a:p>
          <a:p>
            <a:pPr lvl="1" algn="l"/>
            <a:endParaRPr lang="en-US" sz="1400" b="1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/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 Dr. Mohamed Abd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Elaziz</a:t>
            </a:r>
            <a:endParaRPr lang="en-US" sz="1400" b="1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/>
            <a:endParaRPr lang="en-US" sz="1400" b="1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b="1" i="0" dirty="0">
              <a:solidFill>
                <a:srgbClr val="77CDD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Develop accurate models to predict student dropouts.</a:t>
            </a:r>
          </a:p>
          <a:p>
            <a:pPr marL="342900" indent="-342900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Analyze factors influencing student attrition.</a:t>
            </a:r>
          </a:p>
          <a:p>
            <a:pPr marL="342900" indent="-342900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Provide actionable insights for educational institutions.</a:t>
            </a:r>
          </a:p>
          <a:p>
            <a:pPr marL="342900" indent="-342900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Improve student success and academic achievement.</a:t>
            </a:r>
          </a:p>
          <a:p>
            <a:pPr marL="342900" indent="-342900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Demonstrate the efficacy of data-driven approaches.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Objectives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6CDED-C8CA-A634-79F5-AD39263FA868}"/>
              </a:ext>
            </a:extLst>
          </p:cNvPr>
          <p:cNvSpPr txBox="1"/>
          <p:nvPr/>
        </p:nvSpPr>
        <p:spPr>
          <a:xfrm>
            <a:off x="234460" y="1388912"/>
            <a:ext cx="84093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Education plays a crucial role in individual and societal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Student dropout disrupts education and has long-term consequences.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This project uses machine learning to predict and prevent student dropouts.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0" y="1516816"/>
            <a:ext cx="4791761" cy="2377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Data sourced from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kaggle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Includes academic performance, socio-demographic information, and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Missing values handled, categorical data encoded, and data shuffled.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Class imbalance addressed using SMOTE technique.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244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Data Collection and Preprocessing</a:t>
            </a:r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black and white image of a book&#10;&#10;Description automatically generated">
            <a:extLst>
              <a:ext uri="{FF2B5EF4-FFF2-40B4-BE49-F238E27FC236}">
                <a16:creationId xmlns:a16="http://schemas.microsoft.com/office/drawing/2014/main" id="{8413FADB-B346-1229-29C2-94D8DB6210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058" y="1281083"/>
            <a:ext cx="326707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Analysis and Design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77836-6434-72DA-EDF3-8FDCC5EF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25" y="1375508"/>
            <a:ext cx="7227820" cy="3477845"/>
          </a:xfrm>
        </p:spPr>
        <p:txBody>
          <a:bodyPr/>
          <a:lstStyle/>
          <a:p>
            <a:pPr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Architecture includes data collection, preprocessing, feature selection, model development, and evaluation.</a:t>
            </a:r>
          </a:p>
          <a:p>
            <a:pPr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RandomForestClassifier</a:t>
            </a:r>
            <a:r>
              <a:rPr lang="en-US" sz="1800" dirty="0"/>
              <a:t>, </a:t>
            </a:r>
            <a:r>
              <a:rPr lang="en-US" sz="1800" dirty="0" err="1"/>
              <a:t>AdaBoostClassifier</a:t>
            </a:r>
            <a:r>
              <a:rPr lang="en-US" sz="1800" dirty="0"/>
              <a:t>, and </a:t>
            </a:r>
            <a:r>
              <a:rPr lang="en-US" sz="1800" dirty="0" err="1"/>
              <a:t>GradientBoostingClassifier</a:t>
            </a:r>
            <a:r>
              <a:rPr lang="en-US" sz="1800" dirty="0"/>
              <a:t> used for modeling.</a:t>
            </a:r>
          </a:p>
          <a:p>
            <a:pPr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Python, </a:t>
            </a:r>
            <a:r>
              <a:rPr lang="en-US" sz="1800" dirty="0" err="1"/>
              <a:t>sklearn</a:t>
            </a:r>
            <a:r>
              <a:rPr lang="en-US" sz="1800" dirty="0"/>
              <a:t>-learn, seaborn, matplotlib, and imbalanced-learn libraries used.</a:t>
            </a:r>
          </a:p>
          <a:p>
            <a:pPr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Data flow from input to model evaluation follows a sequential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and Outputs</a:t>
            </a:r>
            <a:endParaRPr 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1D5DE-CD9A-831B-5842-F2364BF2F328}"/>
              </a:ext>
            </a:extLst>
          </p:cNvPr>
          <p:cNvSpPr txBox="1"/>
          <p:nvPr/>
        </p:nvSpPr>
        <p:spPr>
          <a:xfrm>
            <a:off x="621630" y="1625600"/>
            <a:ext cx="785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Models trained and evaluated on preprocessed data.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Accuracy, precision, recall, and F1-score calculated.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Insights into factors influencing student dropout provided.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Comparative analysis of model performance conducted.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0B34A-EC22-15A3-66B3-721092659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45" y="3285100"/>
            <a:ext cx="6048587" cy="1510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82A904-E1F6-E705-8BA2-C9D6931D5D8E}"/>
              </a:ext>
            </a:extLst>
          </p:cNvPr>
          <p:cNvSpPr txBox="1"/>
          <p:nvPr/>
        </p:nvSpPr>
        <p:spPr>
          <a:xfrm>
            <a:off x="618825" y="1232922"/>
            <a:ext cx="7858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Machine learning models successfully predict student dropouts.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Data analysis reveals key factors influencing attrition.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Actionable insights for educational institutions generated.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Early intervention can improve student retention and success.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Data-driven decision-making crucial for education.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9;p31">
            <a:extLst>
              <a:ext uri="{FF2B5EF4-FFF2-40B4-BE49-F238E27FC236}">
                <a16:creationId xmlns:a16="http://schemas.microsoft.com/office/drawing/2014/main" id="{5BF111B9-1B36-7E9A-4058-66E48B438E0F}"/>
              </a:ext>
            </a:extLst>
          </p:cNvPr>
          <p:cNvSpPr txBox="1">
            <a:spLocks/>
          </p:cNvSpPr>
          <p:nvPr/>
        </p:nvSpPr>
        <p:spPr>
          <a:xfrm>
            <a:off x="1520698" y="1321496"/>
            <a:ext cx="5982392" cy="1603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Share Tech" panose="020B0604020202020204" charset="0"/>
              </a:rPr>
              <a:t>THANK YOU</a:t>
            </a: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272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Proxima Nova</vt:lpstr>
      <vt:lpstr>Calibri</vt:lpstr>
      <vt:lpstr>Maven Pro</vt:lpstr>
      <vt:lpstr>Proxima Nova Semibold</vt:lpstr>
      <vt:lpstr>Arial</vt:lpstr>
      <vt:lpstr>Fira Sans Condensed Medium</vt:lpstr>
      <vt:lpstr>Fira Sans Extra Condensed Medium</vt:lpstr>
      <vt:lpstr>Google Sans</vt:lpstr>
      <vt:lpstr>Share Tech</vt:lpstr>
      <vt:lpstr>Advent Pro SemiBold</vt:lpstr>
      <vt:lpstr>Nunito Light</vt:lpstr>
      <vt:lpstr>Livvic Light</vt:lpstr>
      <vt:lpstr>Data Science Consulting by Slidesgo</vt:lpstr>
      <vt:lpstr>Slidesgo Final Pages</vt:lpstr>
      <vt:lpstr>Predicting Student Dropout using Machine Learning</vt:lpstr>
      <vt:lpstr> Objectives</vt:lpstr>
      <vt:lpstr>Introduction</vt:lpstr>
      <vt:lpstr> Data Collection and Preprocessing</vt:lpstr>
      <vt:lpstr>System Analysis and Design</vt:lpstr>
      <vt:lpstr>Implementation and Outputs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 Dropout using Machine Learning</dc:title>
  <dc:creator>Medo Hamada</dc:creator>
  <cp:lastModifiedBy>Marina Reda Abdullah Mekhael</cp:lastModifiedBy>
  <cp:revision>3</cp:revision>
  <dcterms:modified xsi:type="dcterms:W3CDTF">2024-01-03T20:12:12Z</dcterms:modified>
</cp:coreProperties>
</file>