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7"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830" autoAdjust="0"/>
  </p:normalViewPr>
  <p:slideViewPr>
    <p:cSldViewPr snapToGrid="0" snapToObjects="1" showGuides="1">
      <p:cViewPr varScale="1">
        <p:scale>
          <a:sx n="25" d="100"/>
          <a:sy n="25" d="100"/>
        </p:scale>
        <p:origin x="744" y="24"/>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1/3/2024</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D39BE78E-2F02-1D49-832A-AA9A7CBDEFEF}"/>
              </a:ext>
            </a:extLst>
          </p:cNvPr>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2" name="Text Placeholder 5">
            <a:extLst>
              <a:ext uri="{FF2B5EF4-FFF2-40B4-BE49-F238E27FC236}">
                <a16:creationId xmlns:a16="http://schemas.microsoft.com/office/drawing/2014/main" id="{DAFAB84B-556C-2140-B6D9-9C3AC6F1CA10}"/>
              </a:ext>
            </a:extLst>
          </p:cNvPr>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3" name="Text Placeholder 5">
            <a:extLst>
              <a:ext uri="{FF2B5EF4-FFF2-40B4-BE49-F238E27FC236}">
                <a16:creationId xmlns:a16="http://schemas.microsoft.com/office/drawing/2014/main" id="{54972BF7-2077-9344-8A16-C8BBE83D3F87}"/>
              </a:ext>
            </a:extLst>
          </p:cNvPr>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4" name="Text Placeholder 3">
            <a:extLst>
              <a:ext uri="{FF2B5EF4-FFF2-40B4-BE49-F238E27FC236}">
                <a16:creationId xmlns:a16="http://schemas.microsoft.com/office/drawing/2014/main" id="{FEB94C6B-1347-F543-9516-2B1245DD40DB}"/>
              </a:ext>
            </a:extLst>
          </p:cNvPr>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5" name="Text Placeholder 5">
            <a:extLst>
              <a:ext uri="{FF2B5EF4-FFF2-40B4-BE49-F238E27FC236}">
                <a16:creationId xmlns:a16="http://schemas.microsoft.com/office/drawing/2014/main" id="{1B363698-AFB6-CE45-A3DF-33B911149522}"/>
              </a:ext>
            </a:extLst>
          </p:cNvPr>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36" name="Text Placeholder 3">
            <a:extLst>
              <a:ext uri="{FF2B5EF4-FFF2-40B4-BE49-F238E27FC236}">
                <a16:creationId xmlns:a16="http://schemas.microsoft.com/office/drawing/2014/main" id="{4C961B0D-DC88-3342-8794-7328C4B1D615}"/>
              </a:ext>
            </a:extLst>
          </p:cNvPr>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7" name="Text Placeholder 5">
            <a:extLst>
              <a:ext uri="{FF2B5EF4-FFF2-40B4-BE49-F238E27FC236}">
                <a16:creationId xmlns:a16="http://schemas.microsoft.com/office/drawing/2014/main" id="{532594FF-5D5D-474D-B7D7-5D9E71F546CF}"/>
              </a:ext>
            </a:extLst>
          </p:cNvPr>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6C74CF3-0E17-BC4A-9F06-B70ACF0D8650}"/>
              </a:ext>
            </a:extLst>
          </p:cNvPr>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9" name="Text Placeholder 3">
            <a:extLst>
              <a:ext uri="{FF2B5EF4-FFF2-40B4-BE49-F238E27FC236}">
                <a16:creationId xmlns:a16="http://schemas.microsoft.com/office/drawing/2014/main" id="{C7EE2D5E-DAB0-3141-B0A5-8A7E89CB5B88}"/>
              </a:ext>
            </a:extLst>
          </p:cNvPr>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0" name="Text Placeholder 5">
            <a:extLst>
              <a:ext uri="{FF2B5EF4-FFF2-40B4-BE49-F238E27FC236}">
                <a16:creationId xmlns:a16="http://schemas.microsoft.com/office/drawing/2014/main" id="{D198FDA3-0616-954B-AA11-6400AF65ADD8}"/>
              </a:ext>
            </a:extLst>
          </p:cNvPr>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41" name="Text Placeholder 3">
            <a:extLst>
              <a:ext uri="{FF2B5EF4-FFF2-40B4-BE49-F238E27FC236}">
                <a16:creationId xmlns:a16="http://schemas.microsoft.com/office/drawing/2014/main" id="{7CA946B0-DCBB-7047-BF00-A79C28E2DE7E}"/>
              </a:ext>
            </a:extLst>
          </p:cNvPr>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2" name="Text Placeholder 5">
            <a:extLst>
              <a:ext uri="{FF2B5EF4-FFF2-40B4-BE49-F238E27FC236}">
                <a16:creationId xmlns:a16="http://schemas.microsoft.com/office/drawing/2014/main" id="{4803984D-DEBE-DA48-AFE2-A54BAE5D7328}"/>
              </a:ext>
            </a:extLst>
          </p:cNvPr>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43" name="Text Placeholder 3">
            <a:extLst>
              <a:ext uri="{FF2B5EF4-FFF2-40B4-BE49-F238E27FC236}">
                <a16:creationId xmlns:a16="http://schemas.microsoft.com/office/drawing/2014/main" id="{731074C5-F65E-7B4C-8E52-6B50B3DC7C44}"/>
              </a:ext>
            </a:extLst>
          </p:cNvPr>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96012616-CBA3-504C-AF5E-F3427B534884}"/>
              </a:ext>
            </a:extLst>
          </p:cNvPr>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71DC0E9D-6D1F-544B-BDFB-2465BE16102A}"/>
              </a:ext>
            </a:extLst>
          </p:cNvPr>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6" name="Text Placeholder 5">
            <a:extLst>
              <a:ext uri="{FF2B5EF4-FFF2-40B4-BE49-F238E27FC236}">
                <a16:creationId xmlns:a16="http://schemas.microsoft.com/office/drawing/2014/main" id="{CAA4FD6B-2922-2640-8470-7E7105F4A51A}"/>
              </a:ext>
            </a:extLst>
          </p:cNvPr>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47" name="Text Placeholder 76">
            <a:extLst>
              <a:ext uri="{FF2B5EF4-FFF2-40B4-BE49-F238E27FC236}">
                <a16:creationId xmlns:a16="http://schemas.microsoft.com/office/drawing/2014/main" id="{741536B4-7302-554A-A007-BEE6B5E75766}"/>
              </a:ext>
            </a:extLst>
          </p:cNvPr>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35D12B3-39C8-F64E-A7C9-F52477CF09FF}"/>
              </a:ext>
            </a:extLst>
          </p:cNvPr>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9" name="Text Placeholder 76">
            <a:extLst>
              <a:ext uri="{FF2B5EF4-FFF2-40B4-BE49-F238E27FC236}">
                <a16:creationId xmlns:a16="http://schemas.microsoft.com/office/drawing/2014/main" id="{A55357CA-BE9F-2543-AF14-49CCD78DF2C5}"/>
              </a:ext>
            </a:extLst>
          </p:cNvPr>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95E21752-BD51-4C48-8B03-F6A3267BAC38}"/>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933619175"/>
              </p:ext>
            </p:extLst>
          </p:nvPr>
        </p:nvGraphicFramePr>
        <p:xfrm>
          <a:off x="44086271" y="1"/>
          <a:ext cx="6103334" cy="21969044"/>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1773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73263">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62972">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437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3671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979498">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189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00659">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5511">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36">
            <a:extLst>
              <a:ext uri="{FF2B5EF4-FFF2-40B4-BE49-F238E27FC236}">
                <a16:creationId xmlns:a16="http://schemas.microsoft.com/office/drawing/2014/main" id="{A0CCBBCD-0538-744E-9EC7-77E6CD5E2007}"/>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AB6B82E6-1CBE-F247-B166-75172A77ED5B}"/>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6E017790-6CEB-DD47-8627-44E228C56367}"/>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Text Box 14">
            <a:extLst>
              <a:ext uri="{FF2B5EF4-FFF2-40B4-BE49-F238E27FC236}">
                <a16:creationId xmlns:a16="http://schemas.microsoft.com/office/drawing/2014/main" id="{CAF7F2DB-4BD3-434C-B480-1EAF0C14A807}"/>
              </a:ext>
            </a:extLst>
          </p:cNvPr>
          <p:cNvSpPr txBox="1">
            <a:spLocks noChangeArrowheads="1"/>
          </p:cNvSpPr>
          <p:nvPr userDrawn="1"/>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5" name="Rectangle 36">
            <a:extLst>
              <a:ext uri="{FF2B5EF4-FFF2-40B4-BE49-F238E27FC236}">
                <a16:creationId xmlns:a16="http://schemas.microsoft.com/office/drawing/2014/main" id="{E0B26E4D-FF10-2141-B6D9-13EB32F87D9D}"/>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ounded Rectangle 5">
            <a:extLst>
              <a:ext uri="{FF2B5EF4-FFF2-40B4-BE49-F238E27FC236}">
                <a16:creationId xmlns:a16="http://schemas.microsoft.com/office/drawing/2014/main" id="{95FF6D4B-E10F-0342-84AC-0524CF6F96A3}"/>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AD31AFF-58EE-134F-B25E-2D85B21F3713}"/>
              </a:ext>
            </a:extLst>
          </p:cNvPr>
          <p:cNvSpPr>
            <a:spLocks noGrp="1"/>
          </p:cNvSpPr>
          <p:nvPr>
            <p:ph type="body" sz="quarter" idx="10"/>
          </p:nvPr>
        </p:nvSpPr>
        <p:spPr>
          <a:xfrm>
            <a:off x="474663" y="11112482"/>
            <a:ext cx="8290965" cy="10202793"/>
          </a:xfrm>
        </p:spPr>
        <p:txBody>
          <a:bodyPr/>
          <a:lstStyle/>
          <a:p>
            <a:pPr algn="just">
              <a:buFont typeface="+mj-lt"/>
              <a:buAutoNum type="arabicPeriod"/>
            </a:pPr>
            <a:r>
              <a:rPr lang="en-US" sz="3100" b="0" i="0" dirty="0">
                <a:effectLst/>
                <a:latin typeface="Söhne"/>
              </a:rPr>
              <a:t>To develop a comprehensive understanding of the factors leading to student dropouts by analyzing educational data.</a:t>
            </a:r>
          </a:p>
          <a:p>
            <a:pPr algn="just">
              <a:buFont typeface="+mj-lt"/>
              <a:buAutoNum type="arabicPeriod"/>
            </a:pPr>
            <a:r>
              <a:rPr lang="en-US" sz="3100" b="0" i="0" dirty="0">
                <a:effectLst/>
                <a:latin typeface="Söhne"/>
              </a:rPr>
              <a:t>To apply advanced data mining techniques, specifically </a:t>
            </a:r>
            <a:r>
              <a:rPr lang="en-US" sz="3100" b="0" i="0" dirty="0" err="1">
                <a:effectLst/>
                <a:latin typeface="Söhne"/>
              </a:rPr>
              <a:t>RandomForestClassifier</a:t>
            </a:r>
            <a:r>
              <a:rPr lang="en-US" sz="3100" b="0" i="0" dirty="0">
                <a:effectLst/>
                <a:latin typeface="Söhne"/>
              </a:rPr>
              <a:t>, </a:t>
            </a:r>
            <a:r>
              <a:rPr lang="en-US" sz="3100" b="0" i="0" dirty="0" err="1">
                <a:effectLst/>
                <a:latin typeface="Söhne"/>
              </a:rPr>
              <a:t>AdaBoostClassifier</a:t>
            </a:r>
            <a:r>
              <a:rPr lang="en-US" sz="3100" b="0" i="0" dirty="0">
                <a:effectLst/>
                <a:latin typeface="Söhne"/>
              </a:rPr>
              <a:t>, and </a:t>
            </a:r>
            <a:r>
              <a:rPr lang="en-US" sz="3100" b="0" i="0" dirty="0" err="1">
                <a:effectLst/>
                <a:latin typeface="Söhne"/>
              </a:rPr>
              <a:t>GradientBoostingClassifier</a:t>
            </a:r>
            <a:r>
              <a:rPr lang="en-US" sz="3100" b="0" i="0" dirty="0">
                <a:effectLst/>
                <a:latin typeface="Söhne"/>
              </a:rPr>
              <a:t>, for accurate prediction of student dropouts.</a:t>
            </a:r>
          </a:p>
          <a:p>
            <a:pPr algn="just">
              <a:buFont typeface="+mj-lt"/>
              <a:buAutoNum type="arabicPeriod"/>
            </a:pPr>
            <a:r>
              <a:rPr lang="en-US" sz="3100" b="0" i="0" dirty="0">
                <a:effectLst/>
                <a:latin typeface="Söhne"/>
              </a:rPr>
              <a:t>To compare the effectiveness of algorithms in the context of educational data, evaluating their predictive power and applicability.</a:t>
            </a:r>
          </a:p>
          <a:p>
            <a:pPr algn="just">
              <a:buFont typeface="+mj-lt"/>
              <a:buAutoNum type="arabicPeriod"/>
            </a:pPr>
            <a:r>
              <a:rPr lang="en-US" sz="3100" b="0" i="0" dirty="0">
                <a:effectLst/>
                <a:latin typeface="Söhne"/>
              </a:rPr>
              <a:t>To extract meaningful insights from the data analysis, contributing to strategic decision-making in educational institutions.</a:t>
            </a:r>
          </a:p>
          <a:p>
            <a:pPr algn="just">
              <a:buFont typeface="+mj-lt"/>
              <a:buAutoNum type="arabicPeriod"/>
            </a:pPr>
            <a:r>
              <a:rPr lang="en-US" sz="3100" b="0" i="0" dirty="0">
                <a:effectLst/>
                <a:latin typeface="Söhne"/>
              </a:rPr>
              <a:t>To demonstrate the practical application of machine learning in educational settings, showcasing how data-driven approaches can inform policy and intervention strategies.</a:t>
            </a:r>
          </a:p>
          <a:p>
            <a:pPr algn="just">
              <a:buFont typeface="+mj-lt"/>
              <a:buAutoNum type="arabicPeriod"/>
            </a:pPr>
            <a:r>
              <a:rPr lang="en-US" sz="3100" b="0" i="0" dirty="0">
                <a:effectLst/>
                <a:latin typeface="Söhne"/>
              </a:rPr>
              <a:t>To contribute to the body of knowledge in educational data science, providing a model for future research and application in this field.</a:t>
            </a:r>
          </a:p>
        </p:txBody>
      </p:sp>
      <p:sp>
        <p:nvSpPr>
          <p:cNvPr id="3" name="Text Placeholder 2">
            <a:extLst>
              <a:ext uri="{FF2B5EF4-FFF2-40B4-BE49-F238E27FC236}">
                <a16:creationId xmlns:a16="http://schemas.microsoft.com/office/drawing/2014/main" id="{4E5D0E8F-3660-5E48-93DF-925D8CCB56B0}"/>
              </a:ext>
            </a:extLst>
          </p:cNvPr>
          <p:cNvSpPr>
            <a:spLocks noGrp="1"/>
          </p:cNvSpPr>
          <p:nvPr>
            <p:ph type="body" sz="quarter" idx="11"/>
          </p:nvPr>
        </p:nvSpPr>
        <p:spPr/>
        <p:txBody>
          <a:bodyPr/>
          <a:lstStyle/>
          <a:p>
            <a:r>
              <a:rPr lang="en-US" dirty="0"/>
              <a:t>ABSTRACT</a:t>
            </a:r>
          </a:p>
        </p:txBody>
      </p:sp>
      <p:sp>
        <p:nvSpPr>
          <p:cNvPr id="4" name="Text Placeholder 3">
            <a:extLst>
              <a:ext uri="{FF2B5EF4-FFF2-40B4-BE49-F238E27FC236}">
                <a16:creationId xmlns:a16="http://schemas.microsoft.com/office/drawing/2014/main" id="{682FA1FF-0A3C-E443-9C47-F7F4EFC8DC11}"/>
              </a:ext>
            </a:extLst>
          </p:cNvPr>
          <p:cNvSpPr>
            <a:spLocks noGrp="1"/>
          </p:cNvSpPr>
          <p:nvPr>
            <p:ph type="body" sz="quarter" idx="20"/>
          </p:nvPr>
        </p:nvSpPr>
        <p:spPr>
          <a:xfrm>
            <a:off x="9128817" y="3486491"/>
            <a:ext cx="8269287" cy="589166"/>
          </a:xfrm>
        </p:spPr>
        <p:txBody>
          <a:bodyPr/>
          <a:lstStyle/>
          <a:p>
            <a:r>
              <a:rPr lang="en-US" dirty="0"/>
              <a:t>MATERIALS &amp; METHOD</a:t>
            </a:r>
          </a:p>
        </p:txBody>
      </p:sp>
      <p:sp>
        <p:nvSpPr>
          <p:cNvPr id="5" name="Text Placeholder 4">
            <a:extLst>
              <a:ext uri="{FF2B5EF4-FFF2-40B4-BE49-F238E27FC236}">
                <a16:creationId xmlns:a16="http://schemas.microsoft.com/office/drawing/2014/main" id="{3ACA9F76-6D34-D54A-95D2-ECDF9B3ADD71}"/>
              </a:ext>
            </a:extLst>
          </p:cNvPr>
          <p:cNvSpPr>
            <a:spLocks noGrp="1"/>
          </p:cNvSpPr>
          <p:nvPr>
            <p:ph type="body" sz="quarter" idx="21"/>
          </p:nvPr>
        </p:nvSpPr>
        <p:spPr>
          <a:xfrm>
            <a:off x="438087" y="4100716"/>
            <a:ext cx="8290965" cy="7435882"/>
          </a:xfrm>
        </p:spPr>
        <p:txBody>
          <a:bodyPr/>
          <a:lstStyle/>
          <a:p>
            <a:pPr algn="just"/>
            <a:r>
              <a:rPr lang="en-US" sz="3100" b="0" i="0" dirty="0">
                <a:effectLst/>
                <a:latin typeface="Söhne"/>
              </a:rPr>
              <a:t>"This project explores the application of machine learning and data mining techniques for predicting student dropouts in educational institutions. Using a comprehensive dataset, we employ various algorithms like </a:t>
            </a:r>
            <a:r>
              <a:rPr lang="en-US" sz="3100" b="0" i="0" dirty="0" err="1">
                <a:effectLst/>
                <a:latin typeface="Söhne"/>
              </a:rPr>
              <a:t>RandomForestClassifier</a:t>
            </a:r>
            <a:r>
              <a:rPr lang="en-US" sz="3100" b="0" i="0" dirty="0">
                <a:effectLst/>
                <a:latin typeface="Söhne"/>
              </a:rPr>
              <a:t>, </a:t>
            </a:r>
            <a:r>
              <a:rPr lang="en-US" sz="3100" b="0" i="0" dirty="0" err="1">
                <a:effectLst/>
                <a:latin typeface="Söhne"/>
              </a:rPr>
              <a:t>AdaBoostClassifier</a:t>
            </a:r>
            <a:r>
              <a:rPr lang="en-US" sz="3100" b="0" i="0" dirty="0">
                <a:effectLst/>
                <a:latin typeface="Söhne"/>
              </a:rPr>
              <a:t>, </a:t>
            </a:r>
            <a:r>
              <a:rPr lang="en-US" sz="3100" b="0" i="0" dirty="0" err="1">
                <a:effectLst/>
                <a:latin typeface="Söhne"/>
              </a:rPr>
              <a:t>GradientBoostingClassifier</a:t>
            </a:r>
            <a:r>
              <a:rPr lang="en-US" sz="3100" dirty="0">
                <a:latin typeface="Söhne"/>
              </a:rPr>
              <a:t>,</a:t>
            </a:r>
            <a:r>
              <a:rPr lang="en-US" sz="3100" b="0" i="0" dirty="0">
                <a:effectLst/>
                <a:latin typeface="Söhne"/>
              </a:rPr>
              <a:t> </a:t>
            </a:r>
            <a:r>
              <a:rPr lang="en-US" sz="3100" dirty="0" err="1">
                <a:latin typeface="Söhne"/>
              </a:rPr>
              <a:t>GridSearchCV</a:t>
            </a:r>
            <a:r>
              <a:rPr lang="en-US" sz="3100" dirty="0">
                <a:latin typeface="Söhne"/>
              </a:rPr>
              <a:t> and </a:t>
            </a:r>
            <a:r>
              <a:rPr lang="en-US" sz="3100" dirty="0" err="1">
                <a:latin typeface="Söhne"/>
              </a:rPr>
              <a:t>RandomizedSearchcv</a:t>
            </a:r>
            <a:r>
              <a:rPr lang="en-US" sz="3100" dirty="0">
                <a:latin typeface="Söhne"/>
              </a:rPr>
              <a:t> </a:t>
            </a:r>
            <a:r>
              <a:rPr lang="en-US" sz="3100" b="0" i="0" dirty="0">
                <a:effectLst/>
                <a:latin typeface="Söhne"/>
              </a:rPr>
              <a:t>to identify patterns and factors influencing student retention. Our aim is to provide actionable insights for educational bodies to enhance their intervention strategies. The findings demonstrate the potential of data-driven approaches in addressing educational challenges and improving student outcomes."</a:t>
            </a:r>
          </a:p>
          <a:p>
            <a:pPr algn="just"/>
            <a:endParaRPr lang="en-US" sz="3100" b="0" i="0" dirty="0">
              <a:effectLst/>
              <a:latin typeface="Söhne"/>
            </a:endParaRPr>
          </a:p>
        </p:txBody>
      </p:sp>
      <p:sp>
        <p:nvSpPr>
          <p:cNvPr id="6" name="Text Placeholder 5">
            <a:extLst>
              <a:ext uri="{FF2B5EF4-FFF2-40B4-BE49-F238E27FC236}">
                <a16:creationId xmlns:a16="http://schemas.microsoft.com/office/drawing/2014/main" id="{8832D2CF-657E-8846-87EA-D87ED20608F0}"/>
              </a:ext>
            </a:extLst>
          </p:cNvPr>
          <p:cNvSpPr>
            <a:spLocks noGrp="1"/>
          </p:cNvSpPr>
          <p:nvPr>
            <p:ph type="body" sz="quarter" idx="22"/>
          </p:nvPr>
        </p:nvSpPr>
        <p:spPr>
          <a:xfrm>
            <a:off x="474663" y="10675716"/>
            <a:ext cx="8290965" cy="589166"/>
          </a:xfrm>
        </p:spPr>
        <p:txBody>
          <a:bodyPr/>
          <a:lstStyle/>
          <a:p>
            <a:r>
              <a:rPr lang="en-US" dirty="0"/>
              <a:t>OBJECTIVES</a:t>
            </a:r>
          </a:p>
        </p:txBody>
      </p:sp>
      <p:sp>
        <p:nvSpPr>
          <p:cNvPr id="7" name="Text Placeholder 6">
            <a:extLst>
              <a:ext uri="{FF2B5EF4-FFF2-40B4-BE49-F238E27FC236}">
                <a16:creationId xmlns:a16="http://schemas.microsoft.com/office/drawing/2014/main" id="{2F8C981E-EA02-474D-8BE5-C70D2823985F}"/>
              </a:ext>
            </a:extLst>
          </p:cNvPr>
          <p:cNvSpPr>
            <a:spLocks noGrp="1"/>
          </p:cNvSpPr>
          <p:nvPr>
            <p:ph type="body" sz="quarter" idx="23"/>
          </p:nvPr>
        </p:nvSpPr>
        <p:spPr>
          <a:xfrm>
            <a:off x="17804524" y="4075658"/>
            <a:ext cx="8274926" cy="661720"/>
          </a:xfrm>
        </p:spPr>
        <p:txBody>
          <a:bodyPr/>
          <a:lstStyle/>
          <a:p>
            <a:pPr algn="just"/>
            <a:endParaRPr lang="en-US" sz="3100" dirty="0"/>
          </a:p>
        </p:txBody>
      </p:sp>
      <p:sp>
        <p:nvSpPr>
          <p:cNvPr id="8" name="Text Placeholder 7">
            <a:extLst>
              <a:ext uri="{FF2B5EF4-FFF2-40B4-BE49-F238E27FC236}">
                <a16:creationId xmlns:a16="http://schemas.microsoft.com/office/drawing/2014/main" id="{93411CA8-704F-3F4B-B3C0-F6E662027C14}"/>
              </a:ext>
            </a:extLst>
          </p:cNvPr>
          <p:cNvSpPr>
            <a:spLocks noGrp="1"/>
          </p:cNvSpPr>
          <p:nvPr>
            <p:ph type="body" sz="quarter" idx="24"/>
          </p:nvPr>
        </p:nvSpPr>
        <p:spPr/>
        <p:txBody>
          <a:bodyPr/>
          <a:lstStyle/>
          <a:p>
            <a:r>
              <a:rPr lang="en-US" dirty="0"/>
              <a:t>RESULTS</a:t>
            </a:r>
          </a:p>
        </p:txBody>
      </p:sp>
      <p:sp>
        <p:nvSpPr>
          <p:cNvPr id="9" name="Text Placeholder 8">
            <a:extLst>
              <a:ext uri="{FF2B5EF4-FFF2-40B4-BE49-F238E27FC236}">
                <a16:creationId xmlns:a16="http://schemas.microsoft.com/office/drawing/2014/main" id="{E94FC4B5-2B17-8D48-9734-1A2DF599A392}"/>
              </a:ext>
            </a:extLst>
          </p:cNvPr>
          <p:cNvSpPr>
            <a:spLocks noGrp="1"/>
          </p:cNvSpPr>
          <p:nvPr>
            <p:ph type="body" sz="quarter" idx="25"/>
          </p:nvPr>
        </p:nvSpPr>
        <p:spPr/>
        <p:txBody>
          <a:bodyPr/>
          <a:lstStyle/>
          <a:p>
            <a:r>
              <a:rPr lang="en-US" dirty="0"/>
              <a:t>CONCLUSION</a:t>
            </a:r>
          </a:p>
        </p:txBody>
      </p:sp>
      <p:sp>
        <p:nvSpPr>
          <p:cNvPr id="10" name="Text Placeholder 9">
            <a:extLst>
              <a:ext uri="{FF2B5EF4-FFF2-40B4-BE49-F238E27FC236}">
                <a16:creationId xmlns:a16="http://schemas.microsoft.com/office/drawing/2014/main" id="{A8F76879-4DC7-3A41-ACAE-76411D80FFD2}"/>
              </a:ext>
            </a:extLst>
          </p:cNvPr>
          <p:cNvSpPr>
            <a:spLocks noGrp="1"/>
          </p:cNvSpPr>
          <p:nvPr>
            <p:ph type="body" sz="quarter" idx="26"/>
          </p:nvPr>
        </p:nvSpPr>
        <p:spPr>
          <a:xfrm>
            <a:off x="35147249" y="4107188"/>
            <a:ext cx="8272463" cy="5432256"/>
          </a:xfrm>
        </p:spPr>
        <p:txBody>
          <a:bodyPr/>
          <a:lstStyle/>
          <a:p>
            <a:pPr algn="just"/>
            <a:r>
              <a:rPr lang="en-US" sz="3100" b="0" i="0" dirty="0">
                <a:effectLst/>
                <a:latin typeface="Söhne"/>
              </a:rPr>
              <a:t>This study demonstrates the effectiveness of using machine learning algorithms to predict student dropouts. The results highlight key factors influencing student retention, providing actionable insights for educational institutions. By leveraging data-driven approaches, schools and colleges can implement targeted interventions to improve student outcomes. This project underscores the importance of integrating advanced analytics in education to address critical challenges and enhance the learning experience.</a:t>
            </a:r>
            <a:endParaRPr lang="en-US" sz="3100" dirty="0"/>
          </a:p>
        </p:txBody>
      </p:sp>
      <p:sp>
        <p:nvSpPr>
          <p:cNvPr id="11" name="Text Placeholder 10">
            <a:extLst>
              <a:ext uri="{FF2B5EF4-FFF2-40B4-BE49-F238E27FC236}">
                <a16:creationId xmlns:a16="http://schemas.microsoft.com/office/drawing/2014/main" id="{64F4F616-1910-3347-82F7-6D6F31D2907E}"/>
              </a:ext>
            </a:extLst>
          </p:cNvPr>
          <p:cNvSpPr>
            <a:spLocks noGrp="1"/>
          </p:cNvSpPr>
          <p:nvPr>
            <p:ph type="body" sz="quarter" idx="27"/>
          </p:nvPr>
        </p:nvSpPr>
        <p:spPr/>
        <p:txBody>
          <a:bodyPr/>
          <a:lstStyle/>
          <a:p>
            <a:r>
              <a:rPr lang="en-US" dirty="0"/>
              <a:t>REFERENCES</a:t>
            </a:r>
          </a:p>
        </p:txBody>
      </p:sp>
      <p:sp>
        <p:nvSpPr>
          <p:cNvPr id="12" name="Text Placeholder 11">
            <a:extLst>
              <a:ext uri="{FF2B5EF4-FFF2-40B4-BE49-F238E27FC236}">
                <a16:creationId xmlns:a16="http://schemas.microsoft.com/office/drawing/2014/main" id="{FC6C7D8A-D293-0A41-B222-D93738E85F29}"/>
              </a:ext>
            </a:extLst>
          </p:cNvPr>
          <p:cNvSpPr>
            <a:spLocks noGrp="1"/>
          </p:cNvSpPr>
          <p:nvPr>
            <p:ph type="body" sz="quarter" idx="28"/>
          </p:nvPr>
        </p:nvSpPr>
        <p:spPr>
          <a:xfrm>
            <a:off x="35147250" y="10104323"/>
            <a:ext cx="8272462" cy="7722114"/>
          </a:xfrm>
        </p:spPr>
        <p:txBody>
          <a:bodyPr/>
          <a:lstStyle/>
          <a:p>
            <a:pPr algn="just">
              <a:buFont typeface="+mj-lt"/>
              <a:buAutoNum type="arabicPeriod"/>
            </a:pPr>
            <a:r>
              <a:rPr lang="en-US" sz="3100" b="0" i="0" dirty="0">
                <a:effectLst/>
                <a:latin typeface="Söhne"/>
              </a:rPr>
              <a:t>Han, J., Pei, J., &amp; </a:t>
            </a:r>
            <a:r>
              <a:rPr lang="en-US" sz="3100" b="0" i="0" dirty="0" err="1">
                <a:effectLst/>
                <a:latin typeface="Söhne"/>
              </a:rPr>
              <a:t>Kamber</a:t>
            </a:r>
            <a:r>
              <a:rPr lang="en-US" sz="3100" b="0" i="0" dirty="0">
                <a:effectLst/>
                <a:latin typeface="Söhne"/>
              </a:rPr>
              <a:t>, M. (2011). "Data Mining: Concepts and Techniques." Morgan Kaufmann.</a:t>
            </a:r>
          </a:p>
          <a:p>
            <a:pPr algn="just">
              <a:buFont typeface="+mj-lt"/>
              <a:buAutoNum type="arabicPeriod"/>
            </a:pPr>
            <a:r>
              <a:rPr lang="en-US" sz="3100" b="0" i="0" dirty="0">
                <a:effectLst/>
                <a:latin typeface="Söhne"/>
              </a:rPr>
              <a:t>James, G., Witten, D., Hastie, T., &amp; </a:t>
            </a:r>
            <a:r>
              <a:rPr lang="en-US" sz="3100" b="0" i="0" dirty="0" err="1">
                <a:effectLst/>
                <a:latin typeface="Söhne"/>
              </a:rPr>
              <a:t>Tibshirani</a:t>
            </a:r>
            <a:r>
              <a:rPr lang="en-US" sz="3100" b="0" i="0" dirty="0">
                <a:effectLst/>
                <a:latin typeface="Söhne"/>
              </a:rPr>
              <a:t>, R. (2013). "An Introduction to Statistical Learning." Springer.</a:t>
            </a:r>
          </a:p>
          <a:p>
            <a:pPr algn="just">
              <a:buFont typeface="+mj-lt"/>
              <a:buAutoNum type="arabicPeriod"/>
            </a:pPr>
            <a:r>
              <a:rPr lang="en-US" sz="3100" b="0" i="0" dirty="0" err="1">
                <a:effectLst/>
                <a:latin typeface="Söhne"/>
              </a:rPr>
              <a:t>Breiman</a:t>
            </a:r>
            <a:r>
              <a:rPr lang="en-US" sz="3100" b="0" i="0" dirty="0">
                <a:effectLst/>
                <a:latin typeface="Söhne"/>
              </a:rPr>
              <a:t>, L. (2001). "Random Forests." Machine Learning, 45(1), 5-32.</a:t>
            </a:r>
          </a:p>
          <a:p>
            <a:pPr algn="just">
              <a:buFont typeface="+mj-lt"/>
              <a:buAutoNum type="arabicPeriod"/>
            </a:pPr>
            <a:r>
              <a:rPr lang="en-US" sz="3100" b="0" i="0" dirty="0">
                <a:effectLst/>
                <a:latin typeface="Söhne"/>
              </a:rPr>
              <a:t>Freund, Y., &amp; </a:t>
            </a:r>
            <a:r>
              <a:rPr lang="en-US" sz="3100" b="0" i="0" dirty="0" err="1">
                <a:effectLst/>
                <a:latin typeface="Söhne"/>
              </a:rPr>
              <a:t>Schapire</a:t>
            </a:r>
            <a:r>
              <a:rPr lang="en-US" sz="3100" b="0" i="0" dirty="0">
                <a:effectLst/>
                <a:latin typeface="Söhne"/>
              </a:rPr>
              <a:t>, R.E. (1997). "A Decision-Theoretic Generalization of On-Line Learning and an Application to Boosting." Journal of Computer and System Sciences, 55(1), 119-139.</a:t>
            </a:r>
          </a:p>
          <a:p>
            <a:pPr algn="just">
              <a:buFont typeface="+mj-lt"/>
              <a:buAutoNum type="arabicPeriod"/>
            </a:pPr>
            <a:r>
              <a:rPr lang="en-US" sz="3100" b="0" i="0" dirty="0">
                <a:effectLst/>
                <a:latin typeface="Söhne"/>
              </a:rPr>
              <a:t>Friedman, J.H. (2001). "Greedy Function Approximation: A Gradient Boosting Machine." Annals of Statistics, 29(5), 1189-1232.</a:t>
            </a:r>
          </a:p>
        </p:txBody>
      </p:sp>
      <p:sp>
        <p:nvSpPr>
          <p:cNvPr id="13" name="Text Placeholder 12">
            <a:extLst>
              <a:ext uri="{FF2B5EF4-FFF2-40B4-BE49-F238E27FC236}">
                <a16:creationId xmlns:a16="http://schemas.microsoft.com/office/drawing/2014/main" id="{199BF63A-1D1D-BD46-AED2-6EE3EAEEA15D}"/>
              </a:ext>
            </a:extLst>
          </p:cNvPr>
          <p:cNvSpPr>
            <a:spLocks noGrp="1"/>
          </p:cNvSpPr>
          <p:nvPr>
            <p:ph type="body" sz="quarter" idx="29"/>
          </p:nvPr>
        </p:nvSpPr>
        <p:spPr>
          <a:xfrm>
            <a:off x="35147250" y="17794910"/>
            <a:ext cx="8272462" cy="589166"/>
          </a:xfrm>
        </p:spPr>
        <p:txBody>
          <a:bodyPr/>
          <a:lstStyle/>
          <a:p>
            <a:r>
              <a:rPr lang="en-US" dirty="0"/>
              <a:t>ACKNOWLEDGMENT</a:t>
            </a:r>
          </a:p>
        </p:txBody>
      </p:sp>
      <p:sp>
        <p:nvSpPr>
          <p:cNvPr id="14" name="Text Placeholder 13">
            <a:extLst>
              <a:ext uri="{FF2B5EF4-FFF2-40B4-BE49-F238E27FC236}">
                <a16:creationId xmlns:a16="http://schemas.microsoft.com/office/drawing/2014/main" id="{945B7896-C332-434F-94B2-B46708B6402C}"/>
              </a:ext>
            </a:extLst>
          </p:cNvPr>
          <p:cNvSpPr>
            <a:spLocks noGrp="1"/>
          </p:cNvSpPr>
          <p:nvPr>
            <p:ph type="body" sz="quarter" idx="30"/>
          </p:nvPr>
        </p:nvSpPr>
        <p:spPr>
          <a:xfrm>
            <a:off x="35147249" y="18417941"/>
            <a:ext cx="8272463" cy="2569934"/>
          </a:xfrm>
        </p:spPr>
        <p:txBody>
          <a:bodyPr/>
          <a:lstStyle/>
          <a:p>
            <a:pPr algn="just"/>
            <a:r>
              <a:rPr lang="en-US" sz="3100" b="0" i="0" dirty="0">
                <a:effectLst/>
                <a:latin typeface="Söhne"/>
              </a:rPr>
              <a:t>I extend my heartfelt thanks to my academic advisor, </a:t>
            </a:r>
            <a:r>
              <a:rPr lang="en-US" sz="3100" b="0" i="0" dirty="0" err="1">
                <a:effectLst/>
                <a:latin typeface="Söhne"/>
              </a:rPr>
              <a:t>Dr.Mohamed</a:t>
            </a:r>
            <a:r>
              <a:rPr lang="en-US" sz="3100" b="0" i="0" dirty="0">
                <a:effectLst/>
                <a:latin typeface="Söhne"/>
              </a:rPr>
              <a:t> Abdelaziz, for their guidance, and to the team for their support and provision of resources. and for their invaluable assistance and insights in this project.</a:t>
            </a:r>
            <a:endParaRPr lang="en-US" sz="3100" dirty="0"/>
          </a:p>
        </p:txBody>
      </p:sp>
      <p:sp>
        <p:nvSpPr>
          <p:cNvPr id="15" name="Text Placeholder 14">
            <a:extLst>
              <a:ext uri="{FF2B5EF4-FFF2-40B4-BE49-F238E27FC236}">
                <a16:creationId xmlns:a16="http://schemas.microsoft.com/office/drawing/2014/main" id="{FCBB1923-F382-B141-BA24-20BE64037F5A}"/>
              </a:ext>
            </a:extLst>
          </p:cNvPr>
          <p:cNvSpPr>
            <a:spLocks noGrp="1"/>
          </p:cNvSpPr>
          <p:nvPr>
            <p:ph type="body" sz="quarter" idx="96"/>
          </p:nvPr>
        </p:nvSpPr>
        <p:spPr>
          <a:xfrm>
            <a:off x="9133786" y="4107188"/>
            <a:ext cx="8271345" cy="16595312"/>
          </a:xfrm>
        </p:spPr>
        <p:txBody>
          <a:bodyPr/>
          <a:lstStyle/>
          <a:p>
            <a:pPr algn="just"/>
            <a:r>
              <a:rPr lang="en-US" sz="3100" b="0" i="0" dirty="0">
                <a:effectLst/>
                <a:latin typeface="Söhne"/>
              </a:rPr>
              <a:t>To elaborate on the "Materials &amp; Method" section of your presentation:</a:t>
            </a:r>
          </a:p>
          <a:p>
            <a:pPr algn="just">
              <a:buFont typeface="+mj-lt"/>
              <a:buAutoNum type="arabicPeriod"/>
            </a:pPr>
            <a:r>
              <a:rPr lang="en-US" sz="3100" b="1" i="0" dirty="0">
                <a:effectLst/>
                <a:latin typeface="Söhne"/>
              </a:rPr>
              <a:t>Data Collection</a:t>
            </a:r>
            <a:r>
              <a:rPr lang="en-US" sz="3100" b="0" i="0" dirty="0">
                <a:effectLst/>
                <a:latin typeface="Söhne"/>
              </a:rPr>
              <a:t>: Sourced detailed student data, including demographics, academic records, attendance, and extracurricular activities from institutional databases.</a:t>
            </a:r>
          </a:p>
          <a:p>
            <a:pPr algn="just">
              <a:buFont typeface="+mj-lt"/>
              <a:buAutoNum type="arabicPeriod"/>
            </a:pPr>
            <a:r>
              <a:rPr lang="en-US" sz="3100" b="1" i="0" dirty="0">
                <a:effectLst/>
                <a:latin typeface="Söhne"/>
              </a:rPr>
              <a:t>Preprocessing</a:t>
            </a:r>
            <a:r>
              <a:rPr lang="en-US" sz="3100" b="0" i="0" dirty="0">
                <a:effectLst/>
                <a:latin typeface="Söhne"/>
              </a:rPr>
              <a:t>: Cleaned and preprocessed the data for analysis. This included handling missing values, encoding categorical variables, and normalizing data.</a:t>
            </a:r>
          </a:p>
          <a:p>
            <a:pPr algn="just">
              <a:buFont typeface="+mj-lt"/>
              <a:buAutoNum type="arabicPeriod"/>
            </a:pPr>
            <a:r>
              <a:rPr lang="en-US" sz="3100" b="1" i="0" dirty="0">
                <a:effectLst/>
                <a:latin typeface="Söhne"/>
              </a:rPr>
              <a:t>Exploratory Data Analysis (EDA)</a:t>
            </a:r>
            <a:r>
              <a:rPr lang="en-US" sz="3100" b="0" i="0" dirty="0">
                <a:effectLst/>
                <a:latin typeface="Söhne"/>
              </a:rPr>
              <a:t>: Conducted an initial analysis to uncover trends, patterns, and anomalies. Utilized visualizations to understand the distribution of variables and their relationships.</a:t>
            </a:r>
          </a:p>
          <a:p>
            <a:pPr algn="just">
              <a:buFont typeface="+mj-lt"/>
              <a:buAutoNum type="arabicPeriod"/>
            </a:pPr>
            <a:r>
              <a:rPr lang="en-US" sz="3100" b="1" i="0" dirty="0">
                <a:effectLst/>
                <a:latin typeface="Söhne"/>
              </a:rPr>
              <a:t>Model Implementation and Selection</a:t>
            </a:r>
            <a:r>
              <a:rPr lang="en-US" sz="3100" b="0" i="0" dirty="0">
                <a:effectLst/>
                <a:latin typeface="Söhne"/>
              </a:rPr>
              <a:t>: Implemented </a:t>
            </a:r>
            <a:r>
              <a:rPr lang="en-US" sz="3100" b="0" i="0" dirty="0" err="1">
                <a:effectLst/>
                <a:latin typeface="Söhne"/>
              </a:rPr>
              <a:t>RandomForestClassifier</a:t>
            </a:r>
            <a:r>
              <a:rPr lang="en-US" sz="3100" b="0" i="0" dirty="0">
                <a:effectLst/>
                <a:latin typeface="Söhne"/>
              </a:rPr>
              <a:t>, </a:t>
            </a:r>
            <a:r>
              <a:rPr lang="en-US" sz="3100" b="0" i="0" dirty="0" err="1">
                <a:effectLst/>
                <a:latin typeface="Söhne"/>
              </a:rPr>
              <a:t>AdaBoostClassifier</a:t>
            </a:r>
            <a:r>
              <a:rPr lang="en-US" sz="3100" b="0" i="0" dirty="0">
                <a:effectLst/>
                <a:latin typeface="Söhne"/>
              </a:rPr>
              <a:t>, and </a:t>
            </a:r>
            <a:r>
              <a:rPr lang="en-US" sz="3100" b="0" i="0" dirty="0" err="1">
                <a:effectLst/>
                <a:latin typeface="Söhne"/>
              </a:rPr>
              <a:t>GradientBoostingClassifier</a:t>
            </a:r>
            <a:r>
              <a:rPr lang="en-US" sz="3100" b="0" i="0" dirty="0">
                <a:effectLst/>
                <a:latin typeface="Söhne"/>
              </a:rPr>
              <a:t>. These models were chosen for their ability to handle complex datasets and provide robust predictions.</a:t>
            </a:r>
          </a:p>
          <a:p>
            <a:pPr algn="just">
              <a:buFont typeface="+mj-lt"/>
              <a:buAutoNum type="arabicPeriod"/>
            </a:pPr>
            <a:r>
              <a:rPr lang="en-US" sz="3100" b="1" i="0" dirty="0">
                <a:effectLst/>
                <a:latin typeface="Söhne"/>
              </a:rPr>
              <a:t>Model Evaluation</a:t>
            </a:r>
            <a:r>
              <a:rPr lang="en-US" sz="3100" b="0" i="0" dirty="0">
                <a:effectLst/>
                <a:latin typeface="Söhne"/>
              </a:rPr>
              <a:t>: Evaluated models using metrics like accuracy, precision, recall, and F1-score. Performed cross-validation to ensure the model's generalizability.</a:t>
            </a:r>
          </a:p>
          <a:p>
            <a:pPr algn="just">
              <a:buFont typeface="+mj-lt"/>
              <a:buAutoNum type="arabicPeriod"/>
            </a:pPr>
            <a:r>
              <a:rPr lang="en-US" sz="3100" b="1" i="0" dirty="0">
                <a:effectLst/>
                <a:latin typeface="Söhne"/>
              </a:rPr>
              <a:t>Feature Importance Analysis</a:t>
            </a:r>
            <a:r>
              <a:rPr lang="en-US" sz="3100" b="0" i="0" dirty="0">
                <a:effectLst/>
                <a:latin typeface="Söhne"/>
              </a:rPr>
              <a:t>: Identified key features influencing student dropout predictions, providing insights into factors affecting student retention.</a:t>
            </a:r>
          </a:p>
          <a:p>
            <a:pPr algn="just">
              <a:buFont typeface="+mj-lt"/>
              <a:buAutoNum type="arabicPeriod"/>
            </a:pPr>
            <a:r>
              <a:rPr lang="en-US" sz="3100" b="1" i="0" dirty="0">
                <a:effectLst/>
                <a:latin typeface="Söhne"/>
              </a:rPr>
              <a:t>Results Interpretation and Reporting</a:t>
            </a:r>
            <a:r>
              <a:rPr lang="en-US" sz="3100" b="0" i="0" dirty="0">
                <a:effectLst/>
                <a:latin typeface="Söhne"/>
              </a:rPr>
              <a:t>: Analyzed and interpreted the results to draw meaningful conclusions and recommendations for educational institutions.</a:t>
            </a:r>
          </a:p>
        </p:txBody>
      </p:sp>
      <p:sp>
        <p:nvSpPr>
          <p:cNvPr id="16" name="Text Placeholder 15">
            <a:extLst>
              <a:ext uri="{FF2B5EF4-FFF2-40B4-BE49-F238E27FC236}">
                <a16:creationId xmlns:a16="http://schemas.microsoft.com/office/drawing/2014/main" id="{00687573-1B98-AF4E-91D5-663FF74A3B33}"/>
              </a:ext>
            </a:extLst>
          </p:cNvPr>
          <p:cNvSpPr>
            <a:spLocks noGrp="1"/>
          </p:cNvSpPr>
          <p:nvPr>
            <p:ph type="body" sz="quarter" idx="136"/>
          </p:nvPr>
        </p:nvSpPr>
        <p:spPr/>
        <p:txBody>
          <a:bodyPr/>
          <a:lstStyle/>
          <a:p>
            <a:endParaRPr lang="en-US"/>
          </a:p>
        </p:txBody>
      </p:sp>
      <p:sp>
        <p:nvSpPr>
          <p:cNvPr id="17" name="Text Placeholder 16">
            <a:extLst>
              <a:ext uri="{FF2B5EF4-FFF2-40B4-BE49-F238E27FC236}">
                <a16:creationId xmlns:a16="http://schemas.microsoft.com/office/drawing/2014/main" id="{F4A41451-DFFF-2D45-9662-2344D9238D3F}"/>
              </a:ext>
            </a:extLst>
          </p:cNvPr>
          <p:cNvSpPr>
            <a:spLocks noGrp="1"/>
          </p:cNvSpPr>
          <p:nvPr>
            <p:ph type="body" sz="quarter" idx="137"/>
          </p:nvPr>
        </p:nvSpPr>
        <p:spPr/>
        <p:txBody>
          <a:bodyPr/>
          <a:lstStyle/>
          <a:p>
            <a:r>
              <a:rPr lang="en-US" dirty="0"/>
              <a:t>RESULTS</a:t>
            </a:r>
          </a:p>
        </p:txBody>
      </p:sp>
      <p:sp>
        <p:nvSpPr>
          <p:cNvPr id="18" name="Text Placeholder 17">
            <a:extLst>
              <a:ext uri="{FF2B5EF4-FFF2-40B4-BE49-F238E27FC236}">
                <a16:creationId xmlns:a16="http://schemas.microsoft.com/office/drawing/2014/main" id="{008D4567-8989-1340-AF56-4569E01E6D45}"/>
              </a:ext>
            </a:extLst>
          </p:cNvPr>
          <p:cNvSpPr>
            <a:spLocks noGrp="1"/>
          </p:cNvSpPr>
          <p:nvPr>
            <p:ph type="body" sz="quarter" idx="161"/>
          </p:nvPr>
        </p:nvSpPr>
        <p:spPr/>
        <p:txBody>
          <a:bodyPr>
            <a:normAutofit lnSpcReduction="10000"/>
          </a:bodyPr>
          <a:lstStyle/>
          <a:p>
            <a:r>
              <a:rPr lang="en-US" sz="4400" dirty="0"/>
              <a:t>Marina Reda Abdullah - Aly Maher Abdelfattah - Hamza </a:t>
            </a:r>
            <a:r>
              <a:rPr lang="en-US" sz="4400" dirty="0" err="1"/>
              <a:t>Nashaat</a:t>
            </a:r>
            <a:r>
              <a:rPr lang="en-US" sz="4400" dirty="0"/>
              <a:t> </a:t>
            </a:r>
            <a:r>
              <a:rPr lang="en-US" sz="4400" dirty="0" err="1"/>
              <a:t>Abdelbaki</a:t>
            </a:r>
            <a:r>
              <a:rPr lang="en-US" sz="4400" dirty="0"/>
              <a:t> - Mohamed Ahmed </a:t>
            </a:r>
            <a:r>
              <a:rPr lang="en-US" sz="4400" dirty="0" err="1"/>
              <a:t>Fathi</a:t>
            </a:r>
            <a:r>
              <a:rPr lang="en-US" sz="4400" dirty="0"/>
              <a:t> - Omar Adly Mahmoud Nasr</a:t>
            </a:r>
          </a:p>
        </p:txBody>
      </p:sp>
      <p:sp>
        <p:nvSpPr>
          <p:cNvPr id="19" name="Text Placeholder 18">
            <a:extLst>
              <a:ext uri="{FF2B5EF4-FFF2-40B4-BE49-F238E27FC236}">
                <a16:creationId xmlns:a16="http://schemas.microsoft.com/office/drawing/2014/main" id="{F0262ADD-8B98-DA46-9350-CA11B1220615}"/>
              </a:ext>
            </a:extLst>
          </p:cNvPr>
          <p:cNvSpPr>
            <a:spLocks noGrp="1"/>
          </p:cNvSpPr>
          <p:nvPr>
            <p:ph type="body" sz="quarter" idx="195"/>
          </p:nvPr>
        </p:nvSpPr>
        <p:spPr/>
        <p:txBody>
          <a:bodyPr>
            <a:normAutofit/>
          </a:bodyPr>
          <a:lstStyle/>
          <a:p>
            <a:r>
              <a:rPr lang="en-US" sz="3200" dirty="0"/>
              <a:t>Galala University, Faculty of Computer Science and Engineering, Artificial Intelligence Science Program</a:t>
            </a:r>
          </a:p>
        </p:txBody>
      </p:sp>
      <p:sp>
        <p:nvSpPr>
          <p:cNvPr id="20" name="Text Placeholder 19">
            <a:extLst>
              <a:ext uri="{FF2B5EF4-FFF2-40B4-BE49-F238E27FC236}">
                <a16:creationId xmlns:a16="http://schemas.microsoft.com/office/drawing/2014/main" id="{51D33582-F3E7-564E-AAEB-C55FB9E5A699}"/>
              </a:ext>
            </a:extLst>
          </p:cNvPr>
          <p:cNvSpPr>
            <a:spLocks noGrp="1"/>
          </p:cNvSpPr>
          <p:nvPr>
            <p:ph type="body" sz="quarter" idx="196"/>
          </p:nvPr>
        </p:nvSpPr>
        <p:spPr/>
        <p:txBody>
          <a:bodyPr>
            <a:normAutofit lnSpcReduction="10000"/>
          </a:bodyPr>
          <a:lstStyle/>
          <a:p>
            <a:r>
              <a:rPr lang="en-US" sz="6000" dirty="0"/>
              <a:t>Enhancing Student Retention through Data Mining: A Predictive Approach to Identifying Dropout Risks</a:t>
            </a:r>
          </a:p>
        </p:txBody>
      </p:sp>
      <p:pic>
        <p:nvPicPr>
          <p:cNvPr id="23" name="Picture 22">
            <a:extLst>
              <a:ext uri="{FF2B5EF4-FFF2-40B4-BE49-F238E27FC236}">
                <a16:creationId xmlns:a16="http://schemas.microsoft.com/office/drawing/2014/main" id="{E038F779-B643-2D90-2482-FF78B653FB84}"/>
              </a:ext>
            </a:extLst>
          </p:cNvPr>
          <p:cNvPicPr>
            <a:picLocks noChangeAspect="1"/>
          </p:cNvPicPr>
          <p:nvPr/>
        </p:nvPicPr>
        <p:blipFill>
          <a:blip r:embed="rId2"/>
          <a:stretch>
            <a:fillRect/>
          </a:stretch>
        </p:blipFill>
        <p:spPr>
          <a:xfrm>
            <a:off x="26052513" y="4002501"/>
            <a:ext cx="8684831" cy="7817525"/>
          </a:xfrm>
          <a:prstGeom prst="rect">
            <a:avLst/>
          </a:prstGeom>
        </p:spPr>
      </p:pic>
      <p:pic>
        <p:nvPicPr>
          <p:cNvPr id="29" name="Picture 28">
            <a:extLst>
              <a:ext uri="{FF2B5EF4-FFF2-40B4-BE49-F238E27FC236}">
                <a16:creationId xmlns:a16="http://schemas.microsoft.com/office/drawing/2014/main" id="{33337B39-FE12-FF99-5C8B-EF4718BB9A95}"/>
              </a:ext>
            </a:extLst>
          </p:cNvPr>
          <p:cNvPicPr>
            <a:picLocks noChangeAspect="1"/>
          </p:cNvPicPr>
          <p:nvPr/>
        </p:nvPicPr>
        <p:blipFill>
          <a:blip r:embed="rId3"/>
          <a:stretch>
            <a:fillRect/>
          </a:stretch>
        </p:blipFill>
        <p:spPr>
          <a:xfrm>
            <a:off x="17770309" y="9258795"/>
            <a:ext cx="8684832" cy="2449903"/>
          </a:xfrm>
          <a:prstGeom prst="rect">
            <a:avLst/>
          </a:prstGeom>
        </p:spPr>
      </p:pic>
      <p:pic>
        <p:nvPicPr>
          <p:cNvPr id="31" name="Picture 30">
            <a:extLst>
              <a:ext uri="{FF2B5EF4-FFF2-40B4-BE49-F238E27FC236}">
                <a16:creationId xmlns:a16="http://schemas.microsoft.com/office/drawing/2014/main" id="{67C0BD6A-9552-F1D7-0DF5-F0835E9ED145}"/>
              </a:ext>
            </a:extLst>
          </p:cNvPr>
          <p:cNvPicPr>
            <a:picLocks noChangeAspect="1"/>
          </p:cNvPicPr>
          <p:nvPr/>
        </p:nvPicPr>
        <p:blipFill>
          <a:blip r:embed="rId4"/>
          <a:stretch>
            <a:fillRect/>
          </a:stretch>
        </p:blipFill>
        <p:spPr>
          <a:xfrm>
            <a:off x="17773289" y="11893183"/>
            <a:ext cx="8312816" cy="8953500"/>
          </a:xfrm>
          <a:prstGeom prst="rect">
            <a:avLst/>
          </a:prstGeom>
        </p:spPr>
      </p:pic>
      <p:pic>
        <p:nvPicPr>
          <p:cNvPr id="33" name="Picture 32">
            <a:extLst>
              <a:ext uri="{FF2B5EF4-FFF2-40B4-BE49-F238E27FC236}">
                <a16:creationId xmlns:a16="http://schemas.microsoft.com/office/drawing/2014/main" id="{2D155290-1D8F-BE05-D23D-466C16CFBD7B}"/>
              </a:ext>
            </a:extLst>
          </p:cNvPr>
          <p:cNvPicPr>
            <a:picLocks noChangeAspect="1"/>
          </p:cNvPicPr>
          <p:nvPr/>
        </p:nvPicPr>
        <p:blipFill>
          <a:blip r:embed="rId5"/>
          <a:stretch>
            <a:fillRect/>
          </a:stretch>
        </p:blipFill>
        <p:spPr>
          <a:xfrm>
            <a:off x="26472560" y="16794480"/>
            <a:ext cx="8469737" cy="3627120"/>
          </a:xfrm>
          <a:prstGeom prst="rect">
            <a:avLst/>
          </a:prstGeom>
        </p:spPr>
      </p:pic>
      <p:pic>
        <p:nvPicPr>
          <p:cNvPr id="22" name="Picture 21">
            <a:extLst>
              <a:ext uri="{FF2B5EF4-FFF2-40B4-BE49-F238E27FC236}">
                <a16:creationId xmlns:a16="http://schemas.microsoft.com/office/drawing/2014/main" id="{D2E39084-5DDA-6314-EE50-E0F1AC4152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781073" y="4002501"/>
            <a:ext cx="8312816" cy="4987226"/>
          </a:xfrm>
          <a:prstGeom prst="rect">
            <a:avLst/>
          </a:prstGeom>
        </p:spPr>
      </p:pic>
      <p:pic>
        <p:nvPicPr>
          <p:cNvPr id="25" name="Picture 24">
            <a:extLst>
              <a:ext uri="{FF2B5EF4-FFF2-40B4-BE49-F238E27FC236}">
                <a16:creationId xmlns:a16="http://schemas.microsoft.com/office/drawing/2014/main" id="{7C4901F0-84FC-241F-A04C-89BA6824DE8C}"/>
              </a:ext>
            </a:extLst>
          </p:cNvPr>
          <p:cNvPicPr>
            <a:picLocks noChangeAspect="1"/>
          </p:cNvPicPr>
          <p:nvPr/>
        </p:nvPicPr>
        <p:blipFill>
          <a:blip r:embed="rId7"/>
          <a:stretch>
            <a:fillRect/>
          </a:stretch>
        </p:blipFill>
        <p:spPr>
          <a:xfrm>
            <a:off x="26486071" y="11783865"/>
            <a:ext cx="8456225" cy="4899287"/>
          </a:xfrm>
          <a:prstGeom prst="rect">
            <a:avLst/>
          </a:prstGeom>
        </p:spPr>
      </p:pic>
    </p:spTree>
    <p:extLst>
      <p:ext uri="{BB962C8B-B14F-4D97-AF65-F5344CB8AC3E}">
        <p14:creationId xmlns:p14="http://schemas.microsoft.com/office/powerpoint/2010/main" val="1456158418"/>
      </p:ext>
    </p:extLst>
  </p:cSld>
  <p:clrMapOvr>
    <a:masterClrMapping/>
  </p:clrMapOvr>
</p:sld>
</file>

<file path=ppt/theme/theme1.xml><?xml version="1.0" encoding="utf-8"?>
<a:theme xmlns:a="http://schemas.openxmlformats.org/drawingml/2006/main" name="48x96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1424</TotalTime>
  <Words>699</Words>
  <Application>Microsoft Office PowerPoint</Application>
  <PresentationFormat>Custom</PresentationFormat>
  <Paragraphs>33</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Söhne</vt:lpstr>
      <vt:lpstr>Trebuchet MS</vt:lpstr>
      <vt:lpstr>48x96 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dc:subject>
  <dc:creator>PosterPresentations.com</dc:creator>
  <cp:keywords>48x96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Marina Reda Abdullah Mekhael</cp:lastModifiedBy>
  <cp:revision>51</cp:revision>
  <dcterms:created xsi:type="dcterms:W3CDTF">2012-02-09T21:25:37Z</dcterms:created>
  <dcterms:modified xsi:type="dcterms:W3CDTF">2024-01-03T20:14:43Z</dcterms:modified>
  <cp:category>Research poster templates</cp:category>
</cp:coreProperties>
</file>