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3"/>
  </p:notesMasterIdLst>
  <p:sldIdLst>
    <p:sldId id="256" r:id="rId2"/>
    <p:sldId id="399" r:id="rId3"/>
    <p:sldId id="400" r:id="rId4"/>
    <p:sldId id="401" r:id="rId5"/>
    <p:sldId id="1862" r:id="rId6"/>
    <p:sldId id="403" r:id="rId7"/>
    <p:sldId id="404" r:id="rId8"/>
    <p:sldId id="405" r:id="rId9"/>
    <p:sldId id="402" r:id="rId10"/>
    <p:sldId id="407" r:id="rId11"/>
    <p:sldId id="18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9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81146-7D6B-A140-97CF-ECB5244B71E1}" type="doc">
      <dgm:prSet loTypeId="urn:microsoft.com/office/officeart/2005/8/layout/chevron1" loCatId="" qsTypeId="urn:microsoft.com/office/officeart/2005/8/quickstyle/simple1" qsCatId="simple" csTypeId="urn:microsoft.com/office/officeart/2005/8/colors/accent1_2" csCatId="accent1" phldr="1"/>
      <dgm:spPr/>
    </dgm:pt>
    <dgm:pt modelId="{FDF630A8-85BE-C24E-96B1-0F41053BF3A7}">
      <dgm:prSet phldrT="[Text]"/>
      <dgm:spPr>
        <a:solidFill>
          <a:srgbClr val="7030A0"/>
        </a:solidFill>
      </dgm:spPr>
      <dgm:t>
        <a:bodyPr/>
        <a:lstStyle/>
        <a:p>
          <a:r>
            <a:rPr lang="en-GB" dirty="0" err="1"/>
            <a:t>init</a:t>
          </a:r>
          <a:endParaRPr lang="en-GB" dirty="0"/>
        </a:p>
      </dgm:t>
    </dgm:pt>
    <dgm:pt modelId="{78D4AB66-230A-844C-A55B-A7117D8FC716}" type="parTrans" cxnId="{D13BFB0E-BC1F-F842-8DC8-B7D88F4C3D50}">
      <dgm:prSet/>
      <dgm:spPr/>
      <dgm:t>
        <a:bodyPr/>
        <a:lstStyle/>
        <a:p>
          <a:endParaRPr lang="en-GB"/>
        </a:p>
      </dgm:t>
    </dgm:pt>
    <dgm:pt modelId="{5AE91E30-8091-EC46-9120-82663F85B489}" type="sibTrans" cxnId="{D13BFB0E-BC1F-F842-8DC8-B7D88F4C3D50}">
      <dgm:prSet/>
      <dgm:spPr/>
      <dgm:t>
        <a:bodyPr/>
        <a:lstStyle/>
        <a:p>
          <a:endParaRPr lang="en-GB"/>
        </a:p>
      </dgm:t>
    </dgm:pt>
    <dgm:pt modelId="{98AF8843-A08F-224E-9DE3-23F80834E0FC}">
      <dgm:prSet phldrT="[Text]"/>
      <dgm:spPr>
        <a:solidFill>
          <a:srgbClr val="0070C0"/>
        </a:solidFill>
      </dgm:spPr>
      <dgm:t>
        <a:bodyPr/>
        <a:lstStyle/>
        <a:p>
          <a:r>
            <a:rPr lang="en-GB" dirty="0"/>
            <a:t>validate</a:t>
          </a:r>
        </a:p>
      </dgm:t>
    </dgm:pt>
    <dgm:pt modelId="{AAE169D3-E792-5A46-A3E8-808FCD473719}" type="parTrans" cxnId="{1B161A57-BF52-F84A-AE9D-3D328AE1C278}">
      <dgm:prSet/>
      <dgm:spPr/>
      <dgm:t>
        <a:bodyPr/>
        <a:lstStyle/>
        <a:p>
          <a:endParaRPr lang="en-GB"/>
        </a:p>
      </dgm:t>
    </dgm:pt>
    <dgm:pt modelId="{8BB94AE2-221E-5145-97C0-FAF4CE31DA10}" type="sibTrans" cxnId="{1B161A57-BF52-F84A-AE9D-3D328AE1C278}">
      <dgm:prSet/>
      <dgm:spPr/>
      <dgm:t>
        <a:bodyPr/>
        <a:lstStyle/>
        <a:p>
          <a:endParaRPr lang="en-GB"/>
        </a:p>
      </dgm:t>
    </dgm:pt>
    <dgm:pt modelId="{136E4566-98C7-DD4A-B3BA-450A591846FF}">
      <dgm:prSet phldrT="[Text]"/>
      <dgm:spPr>
        <a:solidFill>
          <a:srgbClr val="00B050"/>
        </a:solidFill>
      </dgm:spPr>
      <dgm:t>
        <a:bodyPr/>
        <a:lstStyle/>
        <a:p>
          <a:r>
            <a:rPr lang="en-GB" dirty="0"/>
            <a:t>apply</a:t>
          </a:r>
        </a:p>
      </dgm:t>
    </dgm:pt>
    <dgm:pt modelId="{1F9D992C-2655-3547-92BD-5E775CADCAA6}" type="parTrans" cxnId="{596EA5FA-4097-F943-AFBB-728D775695D0}">
      <dgm:prSet/>
      <dgm:spPr/>
      <dgm:t>
        <a:bodyPr/>
        <a:lstStyle/>
        <a:p>
          <a:endParaRPr lang="en-GB"/>
        </a:p>
      </dgm:t>
    </dgm:pt>
    <dgm:pt modelId="{D5676450-623C-1A4A-ABE7-3489AFAE06B8}" type="sibTrans" cxnId="{596EA5FA-4097-F943-AFBB-728D775695D0}">
      <dgm:prSet/>
      <dgm:spPr/>
      <dgm:t>
        <a:bodyPr/>
        <a:lstStyle/>
        <a:p>
          <a:endParaRPr lang="en-GB"/>
        </a:p>
      </dgm:t>
    </dgm:pt>
    <dgm:pt modelId="{7B2392E2-8126-3447-BE7E-40814E8D014A}">
      <dgm:prSet phldrT="[Text]"/>
      <dgm:spPr>
        <a:solidFill>
          <a:srgbClr val="C00000"/>
        </a:solidFill>
      </dgm:spPr>
      <dgm:t>
        <a:bodyPr/>
        <a:lstStyle/>
        <a:p>
          <a:r>
            <a:rPr lang="en-GB" dirty="0"/>
            <a:t>destroy</a:t>
          </a:r>
        </a:p>
      </dgm:t>
    </dgm:pt>
    <dgm:pt modelId="{D7D5F529-D310-0149-B2CF-A00BBCC37DE2}" type="parTrans" cxnId="{C4BC8CB1-3EC3-3948-8A5B-9C49918A2051}">
      <dgm:prSet/>
      <dgm:spPr/>
      <dgm:t>
        <a:bodyPr/>
        <a:lstStyle/>
        <a:p>
          <a:endParaRPr lang="en-GB"/>
        </a:p>
      </dgm:t>
    </dgm:pt>
    <dgm:pt modelId="{81DCC2F0-C0EA-1C43-ACB3-0790350BB4F6}" type="sibTrans" cxnId="{C4BC8CB1-3EC3-3948-8A5B-9C49918A2051}">
      <dgm:prSet/>
      <dgm:spPr/>
      <dgm:t>
        <a:bodyPr/>
        <a:lstStyle/>
        <a:p>
          <a:endParaRPr lang="en-GB"/>
        </a:p>
      </dgm:t>
    </dgm:pt>
    <dgm:pt modelId="{9CA6E2EC-6EF9-0A44-A225-C779AFA1ADB5}">
      <dgm:prSet phldrT="[Text]"/>
      <dgm:spPr>
        <a:solidFill>
          <a:srgbClr val="FFC000"/>
        </a:solidFill>
      </dgm:spPr>
      <dgm:t>
        <a:bodyPr/>
        <a:lstStyle/>
        <a:p>
          <a:r>
            <a:rPr lang="en-GB" dirty="0"/>
            <a:t>plan</a:t>
          </a:r>
        </a:p>
      </dgm:t>
    </dgm:pt>
    <dgm:pt modelId="{47921B75-EA30-6A4F-8D99-5BDDE69CD579}" type="sibTrans" cxnId="{8014512B-1B93-A340-8441-06F5C7621166}">
      <dgm:prSet/>
      <dgm:spPr/>
      <dgm:t>
        <a:bodyPr/>
        <a:lstStyle/>
        <a:p>
          <a:endParaRPr lang="en-GB"/>
        </a:p>
      </dgm:t>
    </dgm:pt>
    <dgm:pt modelId="{90E3F3F8-7381-8242-AB5B-E7496426B0EE}" type="parTrans" cxnId="{8014512B-1B93-A340-8441-06F5C7621166}">
      <dgm:prSet/>
      <dgm:spPr/>
      <dgm:t>
        <a:bodyPr/>
        <a:lstStyle/>
        <a:p>
          <a:endParaRPr lang="en-GB"/>
        </a:p>
      </dgm:t>
    </dgm:pt>
    <dgm:pt modelId="{F43DA1CC-9377-8842-ACC1-84E7431BAE7D}" type="pres">
      <dgm:prSet presAssocID="{EA281146-7D6B-A140-97CF-ECB5244B71E1}" presName="Name0" presStyleCnt="0">
        <dgm:presLayoutVars>
          <dgm:dir/>
          <dgm:animLvl val="lvl"/>
          <dgm:resizeHandles val="exact"/>
        </dgm:presLayoutVars>
      </dgm:prSet>
      <dgm:spPr/>
    </dgm:pt>
    <dgm:pt modelId="{68F75049-22A1-EB4D-B982-15084D6927B1}" type="pres">
      <dgm:prSet presAssocID="{FDF630A8-85BE-C24E-96B1-0F41053BF3A7}" presName="parTxOnly" presStyleLbl="node1" presStyleIdx="0" presStyleCnt="5">
        <dgm:presLayoutVars>
          <dgm:chMax val="0"/>
          <dgm:chPref val="0"/>
          <dgm:bulletEnabled val="1"/>
        </dgm:presLayoutVars>
      </dgm:prSet>
      <dgm:spPr/>
    </dgm:pt>
    <dgm:pt modelId="{0AEB1E90-DEC3-5341-8C11-9E97C774E7AE}" type="pres">
      <dgm:prSet presAssocID="{5AE91E30-8091-EC46-9120-82663F85B489}" presName="parTxOnlySpace" presStyleCnt="0"/>
      <dgm:spPr/>
    </dgm:pt>
    <dgm:pt modelId="{F3F5304F-B7FB-B345-8139-093CF3A9A474}" type="pres">
      <dgm:prSet presAssocID="{98AF8843-A08F-224E-9DE3-23F80834E0FC}" presName="parTxOnly" presStyleLbl="node1" presStyleIdx="1" presStyleCnt="5">
        <dgm:presLayoutVars>
          <dgm:chMax val="0"/>
          <dgm:chPref val="0"/>
          <dgm:bulletEnabled val="1"/>
        </dgm:presLayoutVars>
      </dgm:prSet>
      <dgm:spPr/>
    </dgm:pt>
    <dgm:pt modelId="{D3056EA4-CC67-0742-9B99-4F8A333495BE}" type="pres">
      <dgm:prSet presAssocID="{8BB94AE2-221E-5145-97C0-FAF4CE31DA10}" presName="parTxOnlySpace" presStyleCnt="0"/>
      <dgm:spPr/>
    </dgm:pt>
    <dgm:pt modelId="{5C64987E-048B-9447-A4A9-302C198DFBD7}" type="pres">
      <dgm:prSet presAssocID="{9CA6E2EC-6EF9-0A44-A225-C779AFA1ADB5}" presName="parTxOnly" presStyleLbl="node1" presStyleIdx="2" presStyleCnt="5" custLinFactNeighborX="-56792" custLinFactNeighborY="-2566">
        <dgm:presLayoutVars>
          <dgm:chMax val="0"/>
          <dgm:chPref val="0"/>
          <dgm:bulletEnabled val="1"/>
        </dgm:presLayoutVars>
      </dgm:prSet>
      <dgm:spPr/>
    </dgm:pt>
    <dgm:pt modelId="{12B039B3-5A97-4142-BC37-AEF2CB4B9690}" type="pres">
      <dgm:prSet presAssocID="{47921B75-EA30-6A4F-8D99-5BDDE69CD579}" presName="parTxOnlySpace" presStyleCnt="0"/>
      <dgm:spPr/>
    </dgm:pt>
    <dgm:pt modelId="{8954FAC8-3D3F-4843-A4C1-704D07721619}" type="pres">
      <dgm:prSet presAssocID="{136E4566-98C7-DD4A-B3BA-450A591846FF}" presName="parTxOnly" presStyleLbl="node1" presStyleIdx="3" presStyleCnt="5">
        <dgm:presLayoutVars>
          <dgm:chMax val="0"/>
          <dgm:chPref val="0"/>
          <dgm:bulletEnabled val="1"/>
        </dgm:presLayoutVars>
      </dgm:prSet>
      <dgm:spPr/>
    </dgm:pt>
    <dgm:pt modelId="{51F55EBF-8320-D940-8840-1B81119FCAAE}" type="pres">
      <dgm:prSet presAssocID="{D5676450-623C-1A4A-ABE7-3489AFAE06B8}" presName="parTxOnlySpace" presStyleCnt="0"/>
      <dgm:spPr/>
    </dgm:pt>
    <dgm:pt modelId="{5C8D29A2-549D-2F46-BAE7-AFBA252E9BA4}" type="pres">
      <dgm:prSet presAssocID="{7B2392E2-8126-3447-BE7E-40814E8D014A}" presName="parTxOnly" presStyleLbl="node1" presStyleIdx="4" presStyleCnt="5">
        <dgm:presLayoutVars>
          <dgm:chMax val="0"/>
          <dgm:chPref val="0"/>
          <dgm:bulletEnabled val="1"/>
        </dgm:presLayoutVars>
      </dgm:prSet>
      <dgm:spPr/>
    </dgm:pt>
  </dgm:ptLst>
  <dgm:cxnLst>
    <dgm:cxn modelId="{D13BFB0E-BC1F-F842-8DC8-B7D88F4C3D50}" srcId="{EA281146-7D6B-A140-97CF-ECB5244B71E1}" destId="{FDF630A8-85BE-C24E-96B1-0F41053BF3A7}" srcOrd="0" destOrd="0" parTransId="{78D4AB66-230A-844C-A55B-A7117D8FC716}" sibTransId="{5AE91E30-8091-EC46-9120-82663F85B489}"/>
    <dgm:cxn modelId="{6F8EF528-4179-6C42-B1AE-D98168759A68}" type="presOf" srcId="{98AF8843-A08F-224E-9DE3-23F80834E0FC}" destId="{F3F5304F-B7FB-B345-8139-093CF3A9A474}" srcOrd="0" destOrd="0" presId="urn:microsoft.com/office/officeart/2005/8/layout/chevron1"/>
    <dgm:cxn modelId="{8014512B-1B93-A340-8441-06F5C7621166}" srcId="{EA281146-7D6B-A140-97CF-ECB5244B71E1}" destId="{9CA6E2EC-6EF9-0A44-A225-C779AFA1ADB5}" srcOrd="2" destOrd="0" parTransId="{90E3F3F8-7381-8242-AB5B-E7496426B0EE}" sibTransId="{47921B75-EA30-6A4F-8D99-5BDDE69CD579}"/>
    <dgm:cxn modelId="{0B209531-AEE2-4B41-BDEA-A8FD09C1DB30}" type="presOf" srcId="{9CA6E2EC-6EF9-0A44-A225-C779AFA1ADB5}" destId="{5C64987E-048B-9447-A4A9-302C198DFBD7}" srcOrd="0" destOrd="0" presId="urn:microsoft.com/office/officeart/2005/8/layout/chevron1"/>
    <dgm:cxn modelId="{464AE74A-2024-5F48-BF14-57062065C492}" type="presOf" srcId="{FDF630A8-85BE-C24E-96B1-0F41053BF3A7}" destId="{68F75049-22A1-EB4D-B982-15084D6927B1}" srcOrd="0" destOrd="0" presId="urn:microsoft.com/office/officeart/2005/8/layout/chevron1"/>
    <dgm:cxn modelId="{1B161A57-BF52-F84A-AE9D-3D328AE1C278}" srcId="{EA281146-7D6B-A140-97CF-ECB5244B71E1}" destId="{98AF8843-A08F-224E-9DE3-23F80834E0FC}" srcOrd="1" destOrd="0" parTransId="{AAE169D3-E792-5A46-A3E8-808FCD473719}" sibTransId="{8BB94AE2-221E-5145-97C0-FAF4CE31DA10}"/>
    <dgm:cxn modelId="{F011C198-3806-A547-A5F0-B3EF20342910}" type="presOf" srcId="{136E4566-98C7-DD4A-B3BA-450A591846FF}" destId="{8954FAC8-3D3F-4843-A4C1-704D07721619}" srcOrd="0" destOrd="0" presId="urn:microsoft.com/office/officeart/2005/8/layout/chevron1"/>
    <dgm:cxn modelId="{C4BC8CB1-3EC3-3948-8A5B-9C49918A2051}" srcId="{EA281146-7D6B-A140-97CF-ECB5244B71E1}" destId="{7B2392E2-8126-3447-BE7E-40814E8D014A}" srcOrd="4" destOrd="0" parTransId="{D7D5F529-D310-0149-B2CF-A00BBCC37DE2}" sibTransId="{81DCC2F0-C0EA-1C43-ACB3-0790350BB4F6}"/>
    <dgm:cxn modelId="{3AF91ABD-1500-E841-AB7B-4AB649077879}" type="presOf" srcId="{7B2392E2-8126-3447-BE7E-40814E8D014A}" destId="{5C8D29A2-549D-2F46-BAE7-AFBA252E9BA4}" srcOrd="0" destOrd="0" presId="urn:microsoft.com/office/officeart/2005/8/layout/chevron1"/>
    <dgm:cxn modelId="{FAE055EA-9EE9-494C-8230-772A8FF1C4F3}" type="presOf" srcId="{EA281146-7D6B-A140-97CF-ECB5244B71E1}" destId="{F43DA1CC-9377-8842-ACC1-84E7431BAE7D}" srcOrd="0" destOrd="0" presId="urn:microsoft.com/office/officeart/2005/8/layout/chevron1"/>
    <dgm:cxn modelId="{596EA5FA-4097-F943-AFBB-728D775695D0}" srcId="{EA281146-7D6B-A140-97CF-ECB5244B71E1}" destId="{136E4566-98C7-DD4A-B3BA-450A591846FF}" srcOrd="3" destOrd="0" parTransId="{1F9D992C-2655-3547-92BD-5E775CADCAA6}" sibTransId="{D5676450-623C-1A4A-ABE7-3489AFAE06B8}"/>
    <dgm:cxn modelId="{0425B9FA-C62B-9D40-9E69-FF9264C19129}" type="presParOf" srcId="{F43DA1CC-9377-8842-ACC1-84E7431BAE7D}" destId="{68F75049-22A1-EB4D-B982-15084D6927B1}" srcOrd="0" destOrd="0" presId="urn:microsoft.com/office/officeart/2005/8/layout/chevron1"/>
    <dgm:cxn modelId="{05FE7CAE-B57A-754D-85F8-A0081FA92D23}" type="presParOf" srcId="{F43DA1CC-9377-8842-ACC1-84E7431BAE7D}" destId="{0AEB1E90-DEC3-5341-8C11-9E97C774E7AE}" srcOrd="1" destOrd="0" presId="urn:microsoft.com/office/officeart/2005/8/layout/chevron1"/>
    <dgm:cxn modelId="{D537AA7A-CA4E-4248-879A-E4B26562DDCC}" type="presParOf" srcId="{F43DA1CC-9377-8842-ACC1-84E7431BAE7D}" destId="{F3F5304F-B7FB-B345-8139-093CF3A9A474}" srcOrd="2" destOrd="0" presId="urn:microsoft.com/office/officeart/2005/8/layout/chevron1"/>
    <dgm:cxn modelId="{7A112E66-7F72-CF4F-BE35-AD6BAD7675AD}" type="presParOf" srcId="{F43DA1CC-9377-8842-ACC1-84E7431BAE7D}" destId="{D3056EA4-CC67-0742-9B99-4F8A333495BE}" srcOrd="3" destOrd="0" presId="urn:microsoft.com/office/officeart/2005/8/layout/chevron1"/>
    <dgm:cxn modelId="{9D969D5E-0735-E84C-99CF-2A96CD08612B}" type="presParOf" srcId="{F43DA1CC-9377-8842-ACC1-84E7431BAE7D}" destId="{5C64987E-048B-9447-A4A9-302C198DFBD7}" srcOrd="4" destOrd="0" presId="urn:microsoft.com/office/officeart/2005/8/layout/chevron1"/>
    <dgm:cxn modelId="{B6A084BE-C08A-C049-AF12-31089DFB7370}" type="presParOf" srcId="{F43DA1CC-9377-8842-ACC1-84E7431BAE7D}" destId="{12B039B3-5A97-4142-BC37-AEF2CB4B9690}" srcOrd="5" destOrd="0" presId="urn:microsoft.com/office/officeart/2005/8/layout/chevron1"/>
    <dgm:cxn modelId="{60B44A9E-7F28-CA4B-BF90-EC76BCCAB760}" type="presParOf" srcId="{F43DA1CC-9377-8842-ACC1-84E7431BAE7D}" destId="{8954FAC8-3D3F-4843-A4C1-704D07721619}" srcOrd="6" destOrd="0" presId="urn:microsoft.com/office/officeart/2005/8/layout/chevron1"/>
    <dgm:cxn modelId="{C5824395-02DC-FB4E-BAC9-AE7C81A1399E}" type="presParOf" srcId="{F43DA1CC-9377-8842-ACC1-84E7431BAE7D}" destId="{51F55EBF-8320-D940-8840-1B81119FCAAE}" srcOrd="7" destOrd="0" presId="urn:microsoft.com/office/officeart/2005/8/layout/chevron1"/>
    <dgm:cxn modelId="{96FD8548-313A-7B44-81D3-419811721863}" type="presParOf" srcId="{F43DA1CC-9377-8842-ACC1-84E7431BAE7D}" destId="{5C8D29A2-549D-2F46-BAE7-AFBA252E9BA4}"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75049-22A1-EB4D-B982-15084D6927B1}">
      <dsp:nvSpPr>
        <dsp:cNvPr id="0" name=""/>
        <dsp:cNvSpPr/>
      </dsp:nvSpPr>
      <dsp:spPr>
        <a:xfrm>
          <a:off x="2624" y="1331244"/>
          <a:ext cx="2336196" cy="934478"/>
        </a:xfrm>
        <a:prstGeom prst="chevron">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GB" sz="3000" kern="1200" dirty="0" err="1"/>
            <a:t>init</a:t>
          </a:r>
          <a:endParaRPr lang="en-GB" sz="3000" kern="1200" dirty="0"/>
        </a:p>
      </dsp:txBody>
      <dsp:txXfrm>
        <a:off x="469863" y="1331244"/>
        <a:ext cx="1401718" cy="934478"/>
      </dsp:txXfrm>
    </dsp:sp>
    <dsp:sp modelId="{F3F5304F-B7FB-B345-8139-093CF3A9A474}">
      <dsp:nvSpPr>
        <dsp:cNvPr id="0" name=""/>
        <dsp:cNvSpPr/>
      </dsp:nvSpPr>
      <dsp:spPr>
        <a:xfrm>
          <a:off x="2105202" y="1331244"/>
          <a:ext cx="2336196" cy="934478"/>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GB" sz="3000" kern="1200" dirty="0"/>
            <a:t>validate</a:t>
          </a:r>
        </a:p>
      </dsp:txBody>
      <dsp:txXfrm>
        <a:off x="2572441" y="1331244"/>
        <a:ext cx="1401718" cy="934478"/>
      </dsp:txXfrm>
    </dsp:sp>
    <dsp:sp modelId="{5C64987E-048B-9447-A4A9-302C198DFBD7}">
      <dsp:nvSpPr>
        <dsp:cNvPr id="0" name=""/>
        <dsp:cNvSpPr/>
      </dsp:nvSpPr>
      <dsp:spPr>
        <a:xfrm>
          <a:off x="4075101" y="1307265"/>
          <a:ext cx="2336196" cy="934478"/>
        </a:xfrm>
        <a:prstGeom prst="chevron">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GB" sz="3000" kern="1200" dirty="0"/>
            <a:t>plan</a:t>
          </a:r>
        </a:p>
      </dsp:txBody>
      <dsp:txXfrm>
        <a:off x="4542340" y="1307265"/>
        <a:ext cx="1401718" cy="934478"/>
      </dsp:txXfrm>
    </dsp:sp>
    <dsp:sp modelId="{8954FAC8-3D3F-4843-A4C1-704D07721619}">
      <dsp:nvSpPr>
        <dsp:cNvPr id="0" name=""/>
        <dsp:cNvSpPr/>
      </dsp:nvSpPr>
      <dsp:spPr>
        <a:xfrm>
          <a:off x="6310356" y="1331244"/>
          <a:ext cx="2336196" cy="934478"/>
        </a:xfrm>
        <a:prstGeom prst="chevr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GB" sz="3000" kern="1200" dirty="0"/>
            <a:t>apply</a:t>
          </a:r>
        </a:p>
      </dsp:txBody>
      <dsp:txXfrm>
        <a:off x="6777595" y="1331244"/>
        <a:ext cx="1401718" cy="934478"/>
      </dsp:txXfrm>
    </dsp:sp>
    <dsp:sp modelId="{5C8D29A2-549D-2F46-BAE7-AFBA252E9BA4}">
      <dsp:nvSpPr>
        <dsp:cNvPr id="0" name=""/>
        <dsp:cNvSpPr/>
      </dsp:nvSpPr>
      <dsp:spPr>
        <a:xfrm>
          <a:off x="8412933" y="1331244"/>
          <a:ext cx="2336196" cy="934478"/>
        </a:xfrm>
        <a:prstGeom prst="chevron">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40005" rIns="40005" bIns="40005" numCol="1" spcCol="1270" anchor="ctr" anchorCtr="0">
          <a:noAutofit/>
        </a:bodyPr>
        <a:lstStyle/>
        <a:p>
          <a:pPr marL="0" lvl="0" indent="0" algn="ctr" defTabSz="1333500">
            <a:lnSpc>
              <a:spcPct val="90000"/>
            </a:lnSpc>
            <a:spcBef>
              <a:spcPct val="0"/>
            </a:spcBef>
            <a:spcAft>
              <a:spcPct val="35000"/>
            </a:spcAft>
            <a:buNone/>
          </a:pPr>
          <a:r>
            <a:rPr lang="en-GB" sz="3000" kern="1200" dirty="0"/>
            <a:t>destroy</a:t>
          </a:r>
        </a:p>
      </dsp:txBody>
      <dsp:txXfrm>
        <a:off x="8880172" y="1331244"/>
        <a:ext cx="1401718" cy="9344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482E3-3A40-4A52-AAB0-4AAF72B7C44B}"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69BC8-96B3-4474-A83A-BD556ED49881}" type="slidenum">
              <a:rPr lang="en-US" smtClean="0"/>
              <a:t>‹#›</a:t>
            </a:fld>
            <a:endParaRPr lang="en-US"/>
          </a:p>
        </p:txBody>
      </p:sp>
    </p:spTree>
    <p:extLst>
      <p:ext uri="{BB962C8B-B14F-4D97-AF65-F5344CB8AC3E}">
        <p14:creationId xmlns:p14="http://schemas.microsoft.com/office/powerpoint/2010/main" val="428844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2</a:t>
            </a:fld>
            <a:endParaRPr lang="en-GB" dirty="0"/>
          </a:p>
        </p:txBody>
      </p:sp>
    </p:spTree>
    <p:extLst>
      <p:ext uri="{BB962C8B-B14F-4D97-AF65-F5344CB8AC3E}">
        <p14:creationId xmlns:p14="http://schemas.microsoft.com/office/powerpoint/2010/main" val="672168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11</a:t>
            </a:fld>
            <a:endParaRPr lang="en-GB" dirty="0"/>
          </a:p>
        </p:txBody>
      </p:sp>
    </p:spTree>
    <p:extLst>
      <p:ext uri="{BB962C8B-B14F-4D97-AF65-F5344CB8AC3E}">
        <p14:creationId xmlns:p14="http://schemas.microsoft.com/office/powerpoint/2010/main" val="284946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3</a:t>
            </a:fld>
            <a:endParaRPr lang="en-GB" dirty="0"/>
          </a:p>
        </p:txBody>
      </p:sp>
    </p:spTree>
    <p:extLst>
      <p:ext uri="{BB962C8B-B14F-4D97-AF65-F5344CB8AC3E}">
        <p14:creationId xmlns:p14="http://schemas.microsoft.com/office/powerpoint/2010/main" val="171071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4</a:t>
            </a:fld>
            <a:endParaRPr lang="en-GB" dirty="0"/>
          </a:p>
        </p:txBody>
      </p:sp>
    </p:spTree>
    <p:extLst>
      <p:ext uri="{BB962C8B-B14F-4D97-AF65-F5344CB8AC3E}">
        <p14:creationId xmlns:p14="http://schemas.microsoft.com/office/powerpoint/2010/main" val="10394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5</a:t>
            </a:fld>
            <a:endParaRPr lang="en-GB" dirty="0"/>
          </a:p>
        </p:txBody>
      </p:sp>
    </p:spTree>
    <p:extLst>
      <p:ext uri="{BB962C8B-B14F-4D97-AF65-F5344CB8AC3E}">
        <p14:creationId xmlns:p14="http://schemas.microsoft.com/office/powerpoint/2010/main" val="396981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6</a:t>
            </a:fld>
            <a:endParaRPr lang="en-GB" dirty="0"/>
          </a:p>
        </p:txBody>
      </p:sp>
    </p:spTree>
    <p:extLst>
      <p:ext uri="{BB962C8B-B14F-4D97-AF65-F5344CB8AC3E}">
        <p14:creationId xmlns:p14="http://schemas.microsoft.com/office/powerpoint/2010/main" val="2863001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7</a:t>
            </a:fld>
            <a:endParaRPr lang="en-GB" dirty="0"/>
          </a:p>
        </p:txBody>
      </p:sp>
    </p:spTree>
    <p:extLst>
      <p:ext uri="{BB962C8B-B14F-4D97-AF65-F5344CB8AC3E}">
        <p14:creationId xmlns:p14="http://schemas.microsoft.com/office/powerpoint/2010/main" val="150725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8</a:t>
            </a:fld>
            <a:endParaRPr lang="en-GB" dirty="0"/>
          </a:p>
        </p:txBody>
      </p:sp>
    </p:spTree>
    <p:extLst>
      <p:ext uri="{BB962C8B-B14F-4D97-AF65-F5344CB8AC3E}">
        <p14:creationId xmlns:p14="http://schemas.microsoft.com/office/powerpoint/2010/main" val="227884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9</a:t>
            </a:fld>
            <a:endParaRPr lang="en-GB" dirty="0"/>
          </a:p>
        </p:txBody>
      </p:sp>
    </p:spTree>
    <p:extLst>
      <p:ext uri="{BB962C8B-B14F-4D97-AF65-F5344CB8AC3E}">
        <p14:creationId xmlns:p14="http://schemas.microsoft.com/office/powerpoint/2010/main" val="264574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F8ED666-4372-485F-9851-ED435EF4ACCF}" type="slidenum">
              <a:rPr lang="en-GB" smtClean="0"/>
              <a:pPr/>
              <a:t>10</a:t>
            </a:fld>
            <a:endParaRPr lang="en-GB" dirty="0"/>
          </a:p>
        </p:txBody>
      </p:sp>
    </p:spTree>
    <p:extLst>
      <p:ext uri="{BB962C8B-B14F-4D97-AF65-F5344CB8AC3E}">
        <p14:creationId xmlns:p14="http://schemas.microsoft.com/office/powerpoint/2010/main" val="194155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755258-B392-4BD9-A264-16218C5F26C2}"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49231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55258-B392-4BD9-A264-16218C5F26C2}"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390044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55258-B392-4BD9-A264-16218C5F26C2}"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312677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DY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8186" y="1092109"/>
            <a:ext cx="10946697" cy="709043"/>
          </a:xfrm>
        </p:spPr>
        <p:txBody>
          <a:bodyPr>
            <a:noAutofit/>
          </a:bodyPr>
          <a:lstStyle>
            <a:lvl1pPr>
              <a:defRPr sz="4267" b="1">
                <a:latin typeface="Arial" panose="020B0604020202020204" pitchFamily="34" charset="0"/>
                <a:cs typeface="Arial" panose="020B0604020202020204" pitchFamily="34" charset="0"/>
              </a:defRPr>
            </a:lvl1pPr>
          </a:lstStyle>
          <a:p>
            <a:r>
              <a:rPr lang="fr-FR" dirty="0"/>
              <a:t>Click </a:t>
            </a:r>
            <a:r>
              <a:rPr lang="fr-FR" dirty="0" err="1"/>
              <a:t>here</a:t>
            </a:r>
            <a:r>
              <a:rPr lang="fr-FR" dirty="0"/>
              <a:t> to </a:t>
            </a:r>
            <a:r>
              <a:rPr lang="fr-FR" dirty="0" err="1"/>
              <a:t>add</a:t>
            </a:r>
            <a:r>
              <a:rPr lang="fr-FR" dirty="0"/>
              <a:t> </a:t>
            </a:r>
            <a:r>
              <a:rPr lang="fr-FR" dirty="0" err="1"/>
              <a:t>title</a:t>
            </a:r>
            <a:endParaRPr lang="en-CA" dirty="0"/>
          </a:p>
        </p:txBody>
      </p:sp>
      <p:sp>
        <p:nvSpPr>
          <p:cNvPr id="3" name="Footer Placeholder 2"/>
          <p:cNvSpPr>
            <a:spLocks noGrp="1"/>
          </p:cNvSpPr>
          <p:nvPr>
            <p:ph type="ftr" sz="quarter" idx="10"/>
          </p:nvPr>
        </p:nvSpPr>
        <p:spPr/>
        <p:txBody>
          <a:bodyPr/>
          <a:lstStyle/>
          <a:p>
            <a:r>
              <a:rPr lang="en-CA"/>
              <a:t>GO TO INSERT HEADER/FOOTER FUNTION TO ADD PRESENTATION TITLE HERE</a:t>
            </a:r>
            <a:endParaRPr lang="en-CA" dirty="0"/>
          </a:p>
        </p:txBody>
      </p:sp>
      <p:sp>
        <p:nvSpPr>
          <p:cNvPr id="4" name="Slide Number Placeholder 3"/>
          <p:cNvSpPr>
            <a:spLocks noGrp="1"/>
          </p:cNvSpPr>
          <p:nvPr>
            <p:ph type="sldNum" sz="quarter" idx="11"/>
          </p:nvPr>
        </p:nvSpPr>
        <p:spPr/>
        <p:txBody>
          <a:bodyPr/>
          <a:lstStyle/>
          <a:p>
            <a:fld id="{92C2B5FE-85A3-4695-A105-D949C58EEF53}" type="slidenum">
              <a:rPr lang="en-CA" smtClean="0"/>
              <a:pPr/>
              <a:t>‹#›</a:t>
            </a:fld>
            <a:endParaRPr lang="en-CA" dirty="0"/>
          </a:p>
        </p:txBody>
      </p:sp>
      <p:sp>
        <p:nvSpPr>
          <p:cNvPr id="5" name="Subtitle 2"/>
          <p:cNvSpPr>
            <a:spLocks noGrp="1"/>
          </p:cNvSpPr>
          <p:nvPr>
            <p:ph type="subTitle" idx="1" hasCustomPrompt="1"/>
          </p:nvPr>
        </p:nvSpPr>
        <p:spPr>
          <a:xfrm>
            <a:off x="606209" y="1815319"/>
            <a:ext cx="10948675" cy="512763"/>
          </a:xfrm>
        </p:spPr>
        <p:txBody>
          <a:bodyPr>
            <a:noAutofit/>
          </a:bodyPr>
          <a:lstStyle>
            <a:lvl1pPr marL="0" indent="0" algn="l">
              <a:buNone/>
              <a:defRPr sz="3733">
                <a:solidFill>
                  <a:schemeClr val="tx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Click </a:t>
            </a:r>
            <a:r>
              <a:rPr lang="fr-FR" dirty="0" err="1"/>
              <a:t>here</a:t>
            </a:r>
            <a:r>
              <a:rPr lang="fr-FR" dirty="0"/>
              <a:t> to </a:t>
            </a:r>
            <a:r>
              <a:rPr lang="fr-FR" dirty="0" err="1"/>
              <a:t>add</a:t>
            </a:r>
            <a:r>
              <a:rPr lang="fr-FR" dirty="0"/>
              <a:t> </a:t>
            </a:r>
            <a:r>
              <a:rPr lang="fr-FR" dirty="0" err="1"/>
              <a:t>subtitle</a:t>
            </a:r>
            <a:endParaRPr lang="en-CA" dirty="0"/>
          </a:p>
        </p:txBody>
      </p:sp>
      <p:sp>
        <p:nvSpPr>
          <p:cNvPr id="6" name="Text Placeholder 12"/>
          <p:cNvSpPr>
            <a:spLocks noGrp="1"/>
          </p:cNvSpPr>
          <p:nvPr>
            <p:ph type="body" sz="quarter" idx="13" hasCustomPrompt="1"/>
          </p:nvPr>
        </p:nvSpPr>
        <p:spPr>
          <a:xfrm>
            <a:off x="606210" y="2556682"/>
            <a:ext cx="10953751" cy="3321303"/>
          </a:xfrm>
        </p:spPr>
        <p:txBody>
          <a:bodyPr>
            <a:normAutofit/>
          </a:bodyPr>
          <a:lstStyle>
            <a:lvl1pPr marL="0" indent="0">
              <a:buNone/>
              <a:defRPr sz="2133">
                <a:solidFill>
                  <a:srgbClr val="000000"/>
                </a:solidFill>
                <a:latin typeface="Arial" panose="020B0604020202020204" pitchFamily="34" charset="0"/>
                <a:cs typeface="Arial" panose="020B0604020202020204" pitchFamily="34" charset="0"/>
              </a:defRPr>
            </a:lvl1pPr>
            <a:lvl2pPr marL="457189" indent="0">
              <a:buNone/>
              <a:defRPr sz="2133">
                <a:solidFill>
                  <a:schemeClr val="bg1">
                    <a:lumMod val="50000"/>
                  </a:schemeClr>
                </a:solidFill>
                <a:latin typeface="Slate Std Bk"/>
              </a:defRPr>
            </a:lvl2pPr>
            <a:lvl3pPr marL="914377" indent="0">
              <a:buNone/>
              <a:defRPr sz="2133">
                <a:solidFill>
                  <a:schemeClr val="bg1">
                    <a:lumMod val="50000"/>
                  </a:schemeClr>
                </a:solidFill>
                <a:latin typeface="Slate Std Bk"/>
              </a:defRPr>
            </a:lvl3pPr>
            <a:lvl4pPr marL="1371566" indent="0">
              <a:buNone/>
              <a:defRPr sz="2133">
                <a:solidFill>
                  <a:schemeClr val="bg1">
                    <a:lumMod val="50000"/>
                  </a:schemeClr>
                </a:solidFill>
                <a:latin typeface="Slate Std Bk"/>
              </a:defRPr>
            </a:lvl4pPr>
            <a:lvl5pPr marL="1828754" indent="0">
              <a:buNone/>
              <a:defRPr sz="2133">
                <a:solidFill>
                  <a:schemeClr val="bg1">
                    <a:lumMod val="50000"/>
                  </a:schemeClr>
                </a:solidFill>
                <a:latin typeface="Slate Std Bk"/>
              </a:defRPr>
            </a:lvl5pPr>
          </a:lstStyle>
          <a:p>
            <a:pPr lvl="0"/>
            <a:r>
              <a:rPr lang="en-US" dirty="0"/>
              <a:t>Insert text</a:t>
            </a:r>
            <a:endParaRPr lang="en-CA"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00581" y="169086"/>
            <a:ext cx="1791419" cy="746903"/>
          </a:xfrm>
          <a:prstGeom prst="rect">
            <a:avLst/>
          </a:prstGeom>
        </p:spPr>
      </p:pic>
    </p:spTree>
    <p:extLst>
      <p:ext uri="{BB962C8B-B14F-4D97-AF65-F5344CB8AC3E}">
        <p14:creationId xmlns:p14="http://schemas.microsoft.com/office/powerpoint/2010/main" val="12943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55258-B392-4BD9-A264-16218C5F26C2}"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70493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55258-B392-4BD9-A264-16218C5F26C2}"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41920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755258-B392-4BD9-A264-16218C5F26C2}"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281829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755258-B392-4BD9-A264-16218C5F26C2}" type="datetimeFigureOut">
              <a:rPr lang="en-US" smtClean="0"/>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49261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755258-B392-4BD9-A264-16218C5F26C2}" type="datetimeFigureOut">
              <a:rPr lang="en-US" smtClean="0"/>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58148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55258-B392-4BD9-A264-16218C5F26C2}" type="datetimeFigureOut">
              <a:rPr lang="en-US" smtClean="0"/>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217137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755258-B392-4BD9-A264-16218C5F26C2}"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182280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755258-B392-4BD9-A264-16218C5F26C2}" type="datetimeFigureOut">
              <a:rPr lang="en-US" smtClean="0"/>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637C3-4B45-4F6C-8D02-1FBA97B59F4D}" type="slidenum">
              <a:rPr lang="en-US" smtClean="0"/>
              <a:t>‹#›</a:t>
            </a:fld>
            <a:endParaRPr lang="en-US"/>
          </a:p>
        </p:txBody>
      </p:sp>
    </p:spTree>
    <p:extLst>
      <p:ext uri="{BB962C8B-B14F-4D97-AF65-F5344CB8AC3E}">
        <p14:creationId xmlns:p14="http://schemas.microsoft.com/office/powerpoint/2010/main" val="161005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55258-B392-4BD9-A264-16218C5F26C2}" type="datetimeFigureOut">
              <a:rPr lang="en-US" smtClean="0"/>
              <a:t>11/16/2021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637C3-4B45-4F6C-8D02-1FBA97B59F4D}" type="slidenum">
              <a:rPr lang="en-US" smtClean="0"/>
              <a:t>‹#›</a:t>
            </a:fld>
            <a:endParaRPr lang="en-US"/>
          </a:p>
        </p:txBody>
      </p:sp>
    </p:spTree>
    <p:extLst>
      <p:ext uri="{BB962C8B-B14F-4D97-AF65-F5344CB8AC3E}">
        <p14:creationId xmlns:p14="http://schemas.microsoft.com/office/powerpoint/2010/main" val="34606107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hashicorp.com/tutorials/terraform/install-cli"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docs.microsoft.com/en-us/azure/developer/terraform/get-started-windows-powershell?tabs=bash"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1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D35D1-5BB9-43A1-B4E5-A90CE2465DDD}"/>
              </a:ext>
            </a:extLst>
          </p:cNvPr>
          <p:cNvSpPr>
            <a:spLocks noGrp="1"/>
          </p:cNvSpPr>
          <p:nvPr>
            <p:ph type="subTitle" idx="1"/>
          </p:nvPr>
        </p:nvSpPr>
        <p:spPr/>
        <p:txBody>
          <a:bodyPr/>
          <a:lstStyle/>
          <a:p>
            <a:endParaRPr lang="en-US" dirty="0"/>
          </a:p>
        </p:txBody>
      </p:sp>
      <p:pic>
        <p:nvPicPr>
          <p:cNvPr id="4" name="Picture 3" descr="https://hackernoon.com/hn-images/1*wRaNDbgT7X2Bf5e-JCp5Iw.jpeg">
            <a:extLst>
              <a:ext uri="{FF2B5EF4-FFF2-40B4-BE49-F238E27FC236}">
                <a16:creationId xmlns:a16="http://schemas.microsoft.com/office/drawing/2014/main" id="{3A24C9FD-4C94-48D9-BEA2-3ED2104B67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372" y="218115"/>
            <a:ext cx="11845255" cy="6031684"/>
          </a:xfrm>
          <a:prstGeom prst="rect">
            <a:avLst/>
          </a:prstGeom>
          <a:noFill/>
          <a:ln>
            <a:noFill/>
          </a:ln>
        </p:spPr>
      </p:pic>
      <p:sp>
        <p:nvSpPr>
          <p:cNvPr id="5" name="Titre 15">
            <a:extLst>
              <a:ext uri="{FF2B5EF4-FFF2-40B4-BE49-F238E27FC236}">
                <a16:creationId xmlns:a16="http://schemas.microsoft.com/office/drawing/2014/main" id="{39FD353F-E709-4FD0-A5D8-971FB6246B38}"/>
              </a:ext>
            </a:extLst>
          </p:cNvPr>
          <p:cNvSpPr txBox="1">
            <a:spLocks/>
          </p:cNvSpPr>
          <p:nvPr/>
        </p:nvSpPr>
        <p:spPr>
          <a:xfrm>
            <a:off x="305458" y="599115"/>
            <a:ext cx="7965345" cy="1620336"/>
          </a:xfrm>
          <a:prstGeom prst="rect">
            <a:avLst/>
          </a:prstGeom>
          <a:ln w="44450">
            <a:no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spcBef>
                <a:spcPts val="450"/>
              </a:spcBef>
            </a:pPr>
            <a:r>
              <a:rPr lang="en-CA" sz="2400" dirty="0">
                <a:solidFill>
                  <a:srgbClr val="18BAC4"/>
                </a:solidFill>
                <a:highlight>
                  <a:srgbClr val="FFFFFF"/>
                </a:highlight>
                <a:latin typeface="Arial Black" panose="020B0A04020102020204" pitchFamily="34" charset="0"/>
              </a:rPr>
              <a:t>Intact Insurance Specialty Solutions</a:t>
            </a:r>
            <a:br>
              <a:rPr lang="en-CA" sz="2400" dirty="0">
                <a:solidFill>
                  <a:srgbClr val="18BAC4"/>
                </a:solidFill>
                <a:highlight>
                  <a:srgbClr val="FFFFFF"/>
                </a:highlight>
                <a:latin typeface="Arial Black" panose="020B0A04020102020204" pitchFamily="34" charset="0"/>
              </a:rPr>
            </a:br>
            <a:r>
              <a:rPr lang="en-CA" sz="2400" dirty="0">
                <a:solidFill>
                  <a:schemeClr val="accent2">
                    <a:lumMod val="75000"/>
                  </a:schemeClr>
                </a:solidFill>
              </a:rPr>
              <a:t>Infrastructure as Code using Terraform for Microsoft Azure</a:t>
            </a:r>
          </a:p>
          <a:p>
            <a:pPr algn="l">
              <a:lnSpc>
                <a:spcPct val="150000"/>
              </a:lnSpc>
              <a:spcBef>
                <a:spcPts val="450"/>
              </a:spcBef>
            </a:pPr>
            <a:r>
              <a:rPr lang="en-CA" sz="1000" dirty="0">
                <a:solidFill>
                  <a:schemeClr val="accent1"/>
                </a:solidFill>
                <a:latin typeface="Arial Black" panose="020B0A04020102020204" pitchFamily="34" charset="0"/>
              </a:rPr>
              <a:t>providers | provisioners | modules | cli | tfstate | execution plan | backend | HCL</a:t>
            </a:r>
          </a:p>
        </p:txBody>
      </p:sp>
      <p:pic>
        <p:nvPicPr>
          <p:cNvPr id="7" name="Image 13">
            <a:extLst>
              <a:ext uri="{FF2B5EF4-FFF2-40B4-BE49-F238E27FC236}">
                <a16:creationId xmlns:a16="http://schemas.microsoft.com/office/drawing/2014/main" id="{49BF4950-94CB-4545-904A-C88D7D2F8E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6382" b="30130"/>
          <a:stretch/>
        </p:blipFill>
        <p:spPr>
          <a:xfrm>
            <a:off x="10989414" y="6355775"/>
            <a:ext cx="1048788" cy="351222"/>
          </a:xfrm>
          <a:prstGeom prst="rect">
            <a:avLst/>
          </a:prstGeom>
        </p:spPr>
      </p:pic>
      <p:sp>
        <p:nvSpPr>
          <p:cNvPr id="8" name="Rectangle 7">
            <a:extLst>
              <a:ext uri="{FF2B5EF4-FFF2-40B4-BE49-F238E27FC236}">
                <a16:creationId xmlns:a16="http://schemas.microsoft.com/office/drawing/2014/main" id="{8E6681D3-6BEC-407D-846E-0901341CAB58}"/>
              </a:ext>
            </a:extLst>
          </p:cNvPr>
          <p:cNvSpPr/>
          <p:nvPr/>
        </p:nvSpPr>
        <p:spPr>
          <a:xfrm>
            <a:off x="462206" y="5841122"/>
            <a:ext cx="1831207" cy="307777"/>
          </a:xfrm>
          <a:prstGeom prst="rect">
            <a:avLst/>
          </a:prstGeom>
        </p:spPr>
        <p:txBody>
          <a:bodyPr wrap="none">
            <a:spAutoFit/>
          </a:bodyPr>
          <a:lstStyle/>
          <a:p>
            <a:pPr algn="ctr"/>
            <a:r>
              <a:rPr lang="en-US" i="1" dirty="0">
                <a:solidFill>
                  <a:schemeClr val="accent6">
                    <a:lumMod val="50000"/>
                  </a:schemeClr>
                </a:solidFill>
                <a:latin typeface="Brush Script MT" panose="03060802040406070304" pitchFamily="66" charset="0"/>
              </a:rPr>
              <a:t>Making the Future Together</a:t>
            </a:r>
          </a:p>
        </p:txBody>
      </p:sp>
    </p:spTree>
    <p:extLst>
      <p:ext uri="{BB962C8B-B14F-4D97-AF65-F5344CB8AC3E}">
        <p14:creationId xmlns:p14="http://schemas.microsoft.com/office/powerpoint/2010/main" val="8613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a:xfrm>
            <a:off x="4872276" y="99203"/>
            <a:ext cx="1953067" cy="628585"/>
          </a:xfrm>
        </p:spPr>
        <p:txBody>
          <a:bodyPr>
            <a:normAutofit fontScale="90000"/>
          </a:bodyPr>
          <a:lstStyle/>
          <a:p>
            <a:r>
              <a:rPr lang="en-GB" sz="3200" dirty="0">
                <a:solidFill>
                  <a:srgbClr val="0F4DBC"/>
                </a:solidFill>
              </a:rPr>
              <a:t>Workflow</a:t>
            </a:r>
          </a:p>
        </p:txBody>
      </p:sp>
      <p:sp>
        <p:nvSpPr>
          <p:cNvPr id="5" name="Slide Number Placeholder 4"/>
          <p:cNvSpPr>
            <a:spLocks noGrp="1"/>
          </p:cNvSpPr>
          <p:nvPr>
            <p:ph type="sldNum" sz="quarter" idx="11"/>
          </p:nvPr>
        </p:nvSpPr>
        <p:spPr/>
        <p:txBody>
          <a:bodyPr/>
          <a:lstStyle/>
          <a:p>
            <a:fld id="{5E4D2043-7E31-4A53-BD33-72A88E682172}" type="slidenum">
              <a:rPr lang="en-GB" smtClean="0"/>
              <a:pPr/>
              <a:t>10</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r>
              <a:rPr lang="en-GB" sz="1867" dirty="0">
                <a:latin typeface="+mj-lt"/>
                <a:cs typeface="Leelawadee UI" panose="020B0502040204020203" pitchFamily="34" charset="-34"/>
              </a:rPr>
              <a:t>					</a:t>
            </a:r>
          </a:p>
        </p:txBody>
      </p:sp>
      <p:graphicFrame>
        <p:nvGraphicFramePr>
          <p:cNvPr id="8" name="Diagram 7">
            <a:extLst>
              <a:ext uri="{FF2B5EF4-FFF2-40B4-BE49-F238E27FC236}">
                <a16:creationId xmlns:a16="http://schemas.microsoft.com/office/drawing/2014/main" id="{9C2BC5C6-415C-4193-A000-63C466C3ED4F}"/>
              </a:ext>
            </a:extLst>
          </p:cNvPr>
          <p:cNvGraphicFramePr/>
          <p:nvPr>
            <p:extLst>
              <p:ext uri="{D42A27DB-BD31-4B8C-83A1-F6EECF244321}">
                <p14:modId xmlns:p14="http://schemas.microsoft.com/office/powerpoint/2010/main" val="2368200089"/>
              </p:ext>
            </p:extLst>
          </p:nvPr>
        </p:nvGraphicFramePr>
        <p:xfrm>
          <a:off x="637117" y="2498073"/>
          <a:ext cx="10751755" cy="3596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Oval 8">
            <a:extLst>
              <a:ext uri="{FF2B5EF4-FFF2-40B4-BE49-F238E27FC236}">
                <a16:creationId xmlns:a16="http://schemas.microsoft.com/office/drawing/2014/main" id="{1111E18D-8926-40C8-A409-65FE668BDA67}"/>
              </a:ext>
            </a:extLst>
          </p:cNvPr>
          <p:cNvSpPr/>
          <p:nvPr/>
        </p:nvSpPr>
        <p:spPr>
          <a:xfrm>
            <a:off x="804353" y="2881799"/>
            <a:ext cx="350093" cy="47798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9B32DBDF-810E-49F2-906C-3697065E4F8C}"/>
              </a:ext>
            </a:extLst>
          </p:cNvPr>
          <p:cNvSpPr/>
          <p:nvPr/>
        </p:nvSpPr>
        <p:spPr>
          <a:xfrm>
            <a:off x="2998449" y="2881799"/>
            <a:ext cx="350093" cy="47798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7CCB3EAB-2236-48D2-BEE0-7095410492FE}"/>
              </a:ext>
            </a:extLst>
          </p:cNvPr>
          <p:cNvSpPr/>
          <p:nvPr/>
        </p:nvSpPr>
        <p:spPr>
          <a:xfrm>
            <a:off x="5311583" y="2881799"/>
            <a:ext cx="350093" cy="47798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634A75AA-EBB7-418D-B299-B51C191E7C5F}"/>
              </a:ext>
            </a:extLst>
          </p:cNvPr>
          <p:cNvSpPr/>
          <p:nvPr/>
        </p:nvSpPr>
        <p:spPr>
          <a:xfrm>
            <a:off x="7449670" y="2881799"/>
            <a:ext cx="350093" cy="47798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a:extLst>
              <a:ext uri="{FF2B5EF4-FFF2-40B4-BE49-F238E27FC236}">
                <a16:creationId xmlns:a16="http://schemas.microsoft.com/office/drawing/2014/main" id="{ED4A61BC-3C4E-40DE-AED2-46EF9E258D91}"/>
              </a:ext>
            </a:extLst>
          </p:cNvPr>
          <p:cNvSpPr/>
          <p:nvPr/>
        </p:nvSpPr>
        <p:spPr>
          <a:xfrm>
            <a:off x="9567101" y="2881799"/>
            <a:ext cx="350093" cy="47798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45A26251-C14E-457A-8403-483914F88698}"/>
              </a:ext>
            </a:extLst>
          </p:cNvPr>
          <p:cNvSpPr/>
          <p:nvPr/>
        </p:nvSpPr>
        <p:spPr>
          <a:xfrm>
            <a:off x="802505" y="5185067"/>
            <a:ext cx="1851605" cy="51954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a:t>
            </a:r>
            <a:r>
              <a:rPr lang="en-US" dirty="0" err="1"/>
              <a:t>init</a:t>
            </a:r>
            <a:endParaRPr lang="en-US" dirty="0"/>
          </a:p>
        </p:txBody>
      </p:sp>
      <p:sp>
        <p:nvSpPr>
          <p:cNvPr id="15" name="Rectangle 14">
            <a:extLst>
              <a:ext uri="{FF2B5EF4-FFF2-40B4-BE49-F238E27FC236}">
                <a16:creationId xmlns:a16="http://schemas.microsoft.com/office/drawing/2014/main" id="{9565DC5E-A140-4BA9-A02F-67FB16CBA82A}"/>
              </a:ext>
            </a:extLst>
          </p:cNvPr>
          <p:cNvSpPr/>
          <p:nvPr/>
        </p:nvSpPr>
        <p:spPr>
          <a:xfrm>
            <a:off x="2889048" y="5122273"/>
            <a:ext cx="1851605" cy="5195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validate</a:t>
            </a:r>
          </a:p>
        </p:txBody>
      </p:sp>
      <p:sp>
        <p:nvSpPr>
          <p:cNvPr id="16" name="Rectangle 15">
            <a:extLst>
              <a:ext uri="{FF2B5EF4-FFF2-40B4-BE49-F238E27FC236}">
                <a16:creationId xmlns:a16="http://schemas.microsoft.com/office/drawing/2014/main" id="{1FAFEFD5-0F34-467E-ABA6-57747456D707}"/>
              </a:ext>
            </a:extLst>
          </p:cNvPr>
          <p:cNvSpPr/>
          <p:nvPr/>
        </p:nvSpPr>
        <p:spPr>
          <a:xfrm>
            <a:off x="5040823" y="5122273"/>
            <a:ext cx="1851605" cy="5195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plan</a:t>
            </a:r>
          </a:p>
        </p:txBody>
      </p:sp>
      <p:sp>
        <p:nvSpPr>
          <p:cNvPr id="17" name="Rectangle 16">
            <a:extLst>
              <a:ext uri="{FF2B5EF4-FFF2-40B4-BE49-F238E27FC236}">
                <a16:creationId xmlns:a16="http://schemas.microsoft.com/office/drawing/2014/main" id="{4B304BD7-6066-4FB4-9D5F-E940117F587B}"/>
              </a:ext>
            </a:extLst>
          </p:cNvPr>
          <p:cNvSpPr/>
          <p:nvPr/>
        </p:nvSpPr>
        <p:spPr>
          <a:xfrm>
            <a:off x="7138960" y="5125740"/>
            <a:ext cx="1851605" cy="51954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apply</a:t>
            </a:r>
          </a:p>
        </p:txBody>
      </p:sp>
      <p:sp>
        <p:nvSpPr>
          <p:cNvPr id="18" name="Rectangle 17">
            <a:extLst>
              <a:ext uri="{FF2B5EF4-FFF2-40B4-BE49-F238E27FC236}">
                <a16:creationId xmlns:a16="http://schemas.microsoft.com/office/drawing/2014/main" id="{F9EFEE20-364D-47FD-81E8-64FB30F768CB}"/>
              </a:ext>
            </a:extLst>
          </p:cNvPr>
          <p:cNvSpPr/>
          <p:nvPr/>
        </p:nvSpPr>
        <p:spPr>
          <a:xfrm>
            <a:off x="9213909" y="5122273"/>
            <a:ext cx="1851605" cy="51954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terraform destroy</a:t>
            </a:r>
          </a:p>
        </p:txBody>
      </p:sp>
      <p:sp>
        <p:nvSpPr>
          <p:cNvPr id="19" name="Rounded Rectangle 4">
            <a:extLst>
              <a:ext uri="{FF2B5EF4-FFF2-40B4-BE49-F238E27FC236}">
                <a16:creationId xmlns:a16="http://schemas.microsoft.com/office/drawing/2014/main" id="{3A2E8719-4A1B-43BA-AAB5-D4268D09C2BB}"/>
              </a:ext>
            </a:extLst>
          </p:cNvPr>
          <p:cNvSpPr/>
          <p:nvPr/>
        </p:nvSpPr>
        <p:spPr>
          <a:xfrm>
            <a:off x="720123" y="1024269"/>
            <a:ext cx="10751754" cy="84166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Terraform Workflow</a:t>
            </a:r>
          </a:p>
        </p:txBody>
      </p:sp>
    </p:spTree>
    <p:extLst>
      <p:ext uri="{BB962C8B-B14F-4D97-AF65-F5344CB8AC3E}">
        <p14:creationId xmlns:p14="http://schemas.microsoft.com/office/powerpoint/2010/main" val="98637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a:xfrm>
            <a:off x="3591340" y="99203"/>
            <a:ext cx="4731026" cy="628585"/>
          </a:xfrm>
        </p:spPr>
        <p:txBody>
          <a:bodyPr>
            <a:normAutofit/>
          </a:bodyPr>
          <a:lstStyle/>
          <a:p>
            <a:r>
              <a:rPr lang="en-US" sz="3200" b="1" dirty="0">
                <a:solidFill>
                  <a:srgbClr val="0F4DBC"/>
                </a:solidFill>
                <a:latin typeface="Arial" panose="020B0604020202020204" pitchFamily="34" charset="0"/>
                <a:cs typeface="Arial" panose="020B0604020202020204" pitchFamily="34" charset="0"/>
              </a:rPr>
              <a:t>Feature Comparison</a:t>
            </a:r>
            <a:endParaRPr lang="en-GB" sz="3200" dirty="0">
              <a:solidFill>
                <a:srgbClr val="0F4DBC"/>
              </a:solidFill>
            </a:endParaRPr>
          </a:p>
        </p:txBody>
      </p:sp>
      <p:sp>
        <p:nvSpPr>
          <p:cNvPr id="5" name="Slide Number Placeholder 4"/>
          <p:cNvSpPr>
            <a:spLocks noGrp="1"/>
          </p:cNvSpPr>
          <p:nvPr>
            <p:ph type="sldNum" sz="quarter" idx="11"/>
          </p:nvPr>
        </p:nvSpPr>
        <p:spPr/>
        <p:txBody>
          <a:bodyPr/>
          <a:lstStyle/>
          <a:p>
            <a:fld id="{5E4D2043-7E31-4A53-BD33-72A88E682172}" type="slidenum">
              <a:rPr lang="en-GB" smtClean="0"/>
              <a:pPr/>
              <a:t>11</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r>
              <a:rPr lang="en-GB" sz="1867">
                <a:latin typeface="+mj-lt"/>
                <a:cs typeface="Leelawadee UI" panose="020B0502040204020203" pitchFamily="34" charset="-34"/>
              </a:rPr>
              <a:t>					</a:t>
            </a:r>
            <a:endParaRPr lang="en-GB" sz="1867" dirty="0">
              <a:latin typeface="+mj-lt"/>
              <a:cs typeface="Leelawadee UI" panose="020B0502040204020203" pitchFamily="34" charset="-34"/>
            </a:endParaRPr>
          </a:p>
        </p:txBody>
      </p:sp>
      <p:graphicFrame>
        <p:nvGraphicFramePr>
          <p:cNvPr id="8" name="Table 7">
            <a:extLst>
              <a:ext uri="{FF2B5EF4-FFF2-40B4-BE49-F238E27FC236}">
                <a16:creationId xmlns:a16="http://schemas.microsoft.com/office/drawing/2014/main" id="{748ACAEF-8882-4BE9-89AE-A8F62DCE7C7A}"/>
              </a:ext>
            </a:extLst>
          </p:cNvPr>
          <p:cNvGraphicFramePr>
            <a:graphicFrameLocks noGrp="1"/>
          </p:cNvGraphicFramePr>
          <p:nvPr>
            <p:extLst>
              <p:ext uri="{D42A27DB-BD31-4B8C-83A1-F6EECF244321}">
                <p14:modId xmlns:p14="http://schemas.microsoft.com/office/powerpoint/2010/main" val="117528375"/>
              </p:ext>
            </p:extLst>
          </p:nvPr>
        </p:nvGraphicFramePr>
        <p:xfrm>
          <a:off x="838199" y="1107132"/>
          <a:ext cx="10716684" cy="5212945"/>
        </p:xfrm>
        <a:graphic>
          <a:graphicData uri="http://schemas.openxmlformats.org/drawingml/2006/table">
            <a:tbl>
              <a:tblPr firstRow="1" bandRow="1">
                <a:tableStyleId>{69012ECD-51FC-41F1-AA8D-1B2483CD663E}</a:tableStyleId>
              </a:tblPr>
              <a:tblGrid>
                <a:gridCol w="3572228">
                  <a:extLst>
                    <a:ext uri="{9D8B030D-6E8A-4147-A177-3AD203B41FA5}">
                      <a16:colId xmlns:a16="http://schemas.microsoft.com/office/drawing/2014/main" val="2853850187"/>
                    </a:ext>
                  </a:extLst>
                </a:gridCol>
                <a:gridCol w="3572228">
                  <a:extLst>
                    <a:ext uri="{9D8B030D-6E8A-4147-A177-3AD203B41FA5}">
                      <a16:colId xmlns:a16="http://schemas.microsoft.com/office/drawing/2014/main" val="3384502772"/>
                    </a:ext>
                  </a:extLst>
                </a:gridCol>
                <a:gridCol w="3572228">
                  <a:extLst>
                    <a:ext uri="{9D8B030D-6E8A-4147-A177-3AD203B41FA5}">
                      <a16:colId xmlns:a16="http://schemas.microsoft.com/office/drawing/2014/main" val="2152733527"/>
                    </a:ext>
                  </a:extLst>
                </a:gridCol>
              </a:tblGrid>
              <a:tr h="378729">
                <a:tc>
                  <a:txBody>
                    <a:bodyPr/>
                    <a:lstStyle/>
                    <a:p>
                      <a:r>
                        <a:rPr lang="en-US" sz="1300" dirty="0">
                          <a:solidFill>
                            <a:schemeClr val="tx1"/>
                          </a:solidFill>
                        </a:rPr>
                        <a:t>Feature</a:t>
                      </a:r>
                    </a:p>
                  </a:txBody>
                  <a:tcPr marL="85146" marR="85146" marT="42573" marB="42573">
                    <a:solidFill>
                      <a:srgbClr val="1609BD"/>
                    </a:solidFill>
                  </a:tcPr>
                </a:tc>
                <a:tc>
                  <a:txBody>
                    <a:bodyPr/>
                    <a:lstStyle/>
                    <a:p>
                      <a:r>
                        <a:rPr lang="en-US" sz="1300" dirty="0">
                          <a:solidFill>
                            <a:schemeClr val="tx1"/>
                          </a:solidFill>
                        </a:rPr>
                        <a:t>ARM/ AZ CLI /BICEP</a:t>
                      </a:r>
                    </a:p>
                  </a:txBody>
                  <a:tcPr marL="85146" marR="85146" marT="42573" marB="42573">
                    <a:solidFill>
                      <a:srgbClr val="1609BD"/>
                    </a:solidFill>
                  </a:tcPr>
                </a:tc>
                <a:tc>
                  <a:txBody>
                    <a:bodyPr/>
                    <a:lstStyle/>
                    <a:p>
                      <a:r>
                        <a:rPr lang="en-US" sz="1300" dirty="0">
                          <a:solidFill>
                            <a:schemeClr val="tx1"/>
                          </a:solidFill>
                        </a:rPr>
                        <a:t>Terraform</a:t>
                      </a:r>
                    </a:p>
                  </a:txBody>
                  <a:tcPr marL="85146" marR="85146" marT="42573" marB="42573">
                    <a:solidFill>
                      <a:srgbClr val="1609BD"/>
                    </a:solidFill>
                  </a:tcPr>
                </a:tc>
                <a:extLst>
                  <a:ext uri="{0D108BD9-81ED-4DB2-BD59-A6C34878D82A}">
                    <a16:rowId xmlns:a16="http://schemas.microsoft.com/office/drawing/2014/main" val="1311643127"/>
                  </a:ext>
                </a:extLst>
              </a:tr>
              <a:tr h="378729">
                <a:tc>
                  <a:txBody>
                    <a:bodyPr/>
                    <a:lstStyle/>
                    <a:p>
                      <a:r>
                        <a:rPr lang="en-US" sz="1300" dirty="0"/>
                        <a:t>Infrastructure as Code (</a:t>
                      </a:r>
                      <a:r>
                        <a:rPr lang="en-US" sz="1300" dirty="0" err="1"/>
                        <a:t>IaC</a:t>
                      </a:r>
                      <a:r>
                        <a:rPr lang="en-US" sz="1300" dirty="0"/>
                        <a:t>)</a:t>
                      </a:r>
                    </a:p>
                  </a:txBody>
                  <a:tcPr marL="85146" marR="85146" marT="42573" marB="42573"/>
                </a:tc>
                <a:tc>
                  <a:txBody>
                    <a:bodyPr/>
                    <a:lstStyle/>
                    <a:p>
                      <a:r>
                        <a:rPr lang="en-US" sz="1300"/>
                        <a:t>Yes</a:t>
                      </a:r>
                    </a:p>
                  </a:txBody>
                  <a:tcPr marL="85146" marR="85146" marT="42573" marB="42573"/>
                </a:tc>
                <a:tc>
                  <a:txBody>
                    <a:bodyPr/>
                    <a:lstStyle/>
                    <a:p>
                      <a:r>
                        <a:rPr lang="en-US" sz="1300"/>
                        <a:t>Yes</a:t>
                      </a:r>
                    </a:p>
                  </a:txBody>
                  <a:tcPr marL="85146" marR="85146" marT="42573" marB="42573"/>
                </a:tc>
                <a:extLst>
                  <a:ext uri="{0D108BD9-81ED-4DB2-BD59-A6C34878D82A}">
                    <a16:rowId xmlns:a16="http://schemas.microsoft.com/office/drawing/2014/main" val="1561058047"/>
                  </a:ext>
                </a:extLst>
              </a:tr>
              <a:tr h="378729">
                <a:tc>
                  <a:txBody>
                    <a:bodyPr/>
                    <a:lstStyle/>
                    <a:p>
                      <a:r>
                        <a:rPr lang="en-US" sz="1300" dirty="0"/>
                        <a:t>Readability</a:t>
                      </a:r>
                    </a:p>
                  </a:txBody>
                  <a:tcPr marL="85146" marR="85146" marT="42573" marB="42573"/>
                </a:tc>
                <a:tc>
                  <a:txBody>
                    <a:bodyPr/>
                    <a:lstStyle/>
                    <a:p>
                      <a:r>
                        <a:rPr lang="en-US" sz="1300"/>
                        <a:t>JSON </a:t>
                      </a:r>
                    </a:p>
                  </a:txBody>
                  <a:tcPr marL="85146" marR="85146" marT="42573" marB="42573"/>
                </a:tc>
                <a:tc>
                  <a:txBody>
                    <a:bodyPr/>
                    <a:lstStyle/>
                    <a:p>
                      <a:r>
                        <a:rPr lang="en-US" sz="1300"/>
                        <a:t>HashiCorp Config Language (HCL) </a:t>
                      </a:r>
                    </a:p>
                  </a:txBody>
                  <a:tcPr marL="85146" marR="85146" marT="42573" marB="42573"/>
                </a:tc>
                <a:extLst>
                  <a:ext uri="{0D108BD9-81ED-4DB2-BD59-A6C34878D82A}">
                    <a16:rowId xmlns:a16="http://schemas.microsoft.com/office/drawing/2014/main" val="4229276622"/>
                  </a:ext>
                </a:extLst>
              </a:tr>
              <a:tr h="378729">
                <a:tc>
                  <a:txBody>
                    <a:bodyPr/>
                    <a:lstStyle/>
                    <a:p>
                      <a:r>
                        <a:rPr lang="en-US" sz="1300"/>
                        <a:t>Execution plans</a:t>
                      </a:r>
                    </a:p>
                  </a:txBody>
                  <a:tcPr marL="85146" marR="85146" marT="42573" marB="42573"/>
                </a:tc>
                <a:tc>
                  <a:txBody>
                    <a:bodyPr/>
                    <a:lstStyle/>
                    <a:p>
                      <a:r>
                        <a:rPr lang="en-US" sz="1300"/>
                        <a:t>No</a:t>
                      </a:r>
                    </a:p>
                  </a:txBody>
                  <a:tcPr marL="85146" marR="85146" marT="42573" marB="42573"/>
                </a:tc>
                <a:tc>
                  <a:txBody>
                    <a:bodyPr/>
                    <a:lstStyle/>
                    <a:p>
                      <a:r>
                        <a:rPr lang="en-US" sz="1300" b="1" dirty="0"/>
                        <a:t>Yes</a:t>
                      </a:r>
                    </a:p>
                  </a:txBody>
                  <a:tcPr marL="85146" marR="85146" marT="42573" marB="42573"/>
                </a:tc>
                <a:extLst>
                  <a:ext uri="{0D108BD9-81ED-4DB2-BD59-A6C34878D82A}">
                    <a16:rowId xmlns:a16="http://schemas.microsoft.com/office/drawing/2014/main" val="1094247897"/>
                  </a:ext>
                </a:extLst>
              </a:tr>
              <a:tr h="378729">
                <a:tc>
                  <a:txBody>
                    <a:bodyPr/>
                    <a:lstStyle/>
                    <a:p>
                      <a:r>
                        <a:rPr lang="en-US" sz="1300"/>
                        <a:t>Dependencies</a:t>
                      </a:r>
                    </a:p>
                  </a:txBody>
                  <a:tcPr marL="85146" marR="85146" marT="42573" marB="42573"/>
                </a:tc>
                <a:tc>
                  <a:txBody>
                    <a:bodyPr/>
                    <a:lstStyle/>
                    <a:p>
                      <a:r>
                        <a:rPr lang="en-US" sz="1300"/>
                        <a:t>Yes (Explicit)</a:t>
                      </a:r>
                    </a:p>
                  </a:txBody>
                  <a:tcPr marL="85146" marR="85146" marT="42573" marB="42573"/>
                </a:tc>
                <a:tc>
                  <a:txBody>
                    <a:bodyPr/>
                    <a:lstStyle/>
                    <a:p>
                      <a:r>
                        <a:rPr lang="en-US" sz="1300" dirty="0"/>
                        <a:t>Yes (Implied)</a:t>
                      </a:r>
                    </a:p>
                  </a:txBody>
                  <a:tcPr marL="85146" marR="85146" marT="42573" marB="42573"/>
                </a:tc>
                <a:extLst>
                  <a:ext uri="{0D108BD9-81ED-4DB2-BD59-A6C34878D82A}">
                    <a16:rowId xmlns:a16="http://schemas.microsoft.com/office/drawing/2014/main" val="2959406475"/>
                  </a:ext>
                </a:extLst>
              </a:tr>
              <a:tr h="378729">
                <a:tc>
                  <a:txBody>
                    <a:bodyPr/>
                    <a:lstStyle/>
                    <a:p>
                      <a:r>
                        <a:rPr lang="en-US" sz="1300"/>
                        <a:t>Multi-Cloud</a:t>
                      </a:r>
                    </a:p>
                  </a:txBody>
                  <a:tcPr marL="85146" marR="85146" marT="42573" marB="42573"/>
                </a:tc>
                <a:tc>
                  <a:txBody>
                    <a:bodyPr/>
                    <a:lstStyle/>
                    <a:p>
                      <a:r>
                        <a:rPr lang="en-US" sz="1300"/>
                        <a:t>No</a:t>
                      </a:r>
                    </a:p>
                  </a:txBody>
                  <a:tcPr marL="85146" marR="85146" marT="42573" marB="42573"/>
                </a:tc>
                <a:tc>
                  <a:txBody>
                    <a:bodyPr/>
                    <a:lstStyle/>
                    <a:p>
                      <a:r>
                        <a:rPr lang="en-US" sz="1300" b="1"/>
                        <a:t>Yes</a:t>
                      </a:r>
                    </a:p>
                  </a:txBody>
                  <a:tcPr marL="85146" marR="85146" marT="42573" marB="42573"/>
                </a:tc>
                <a:extLst>
                  <a:ext uri="{0D108BD9-81ED-4DB2-BD59-A6C34878D82A}">
                    <a16:rowId xmlns:a16="http://schemas.microsoft.com/office/drawing/2014/main" val="3397876775"/>
                  </a:ext>
                </a:extLst>
              </a:tr>
              <a:tr h="378729">
                <a:tc>
                  <a:txBody>
                    <a:bodyPr/>
                    <a:lstStyle/>
                    <a:p>
                      <a:r>
                        <a:rPr lang="en-US" sz="1300" dirty="0"/>
                        <a:t>Rollback State</a:t>
                      </a:r>
                    </a:p>
                  </a:txBody>
                  <a:tcPr marL="85146" marR="85146" marT="42573" marB="42573"/>
                </a:tc>
                <a:tc>
                  <a:txBody>
                    <a:bodyPr/>
                    <a:lstStyle/>
                    <a:p>
                      <a:r>
                        <a:rPr lang="en-US" sz="1300"/>
                        <a:t>Yes – deploy prior template / rollback</a:t>
                      </a:r>
                    </a:p>
                  </a:txBody>
                  <a:tcPr marL="85146" marR="85146" marT="42573" marB="42573"/>
                </a:tc>
                <a:tc>
                  <a:txBody>
                    <a:bodyPr/>
                    <a:lstStyle/>
                    <a:p>
                      <a:r>
                        <a:rPr lang="en-US" sz="1300" dirty="0"/>
                        <a:t>Yes – maintains state</a:t>
                      </a:r>
                    </a:p>
                  </a:txBody>
                  <a:tcPr marL="85146" marR="85146" marT="42573" marB="42573"/>
                </a:tc>
                <a:extLst>
                  <a:ext uri="{0D108BD9-81ED-4DB2-BD59-A6C34878D82A}">
                    <a16:rowId xmlns:a16="http://schemas.microsoft.com/office/drawing/2014/main" val="1633045234"/>
                  </a:ext>
                </a:extLst>
              </a:tr>
              <a:tr h="378729">
                <a:tc>
                  <a:txBody>
                    <a:bodyPr/>
                    <a:lstStyle/>
                    <a:p>
                      <a:r>
                        <a:rPr lang="en-US" sz="1300"/>
                        <a:t>Corrupted State</a:t>
                      </a:r>
                    </a:p>
                  </a:txBody>
                  <a:tcPr marL="85146" marR="85146" marT="42573" marB="42573"/>
                </a:tc>
                <a:tc>
                  <a:txBody>
                    <a:bodyPr/>
                    <a:lstStyle/>
                    <a:p>
                      <a:r>
                        <a:rPr lang="en-US" sz="1300" b="1"/>
                        <a:t>State not needed</a:t>
                      </a:r>
                    </a:p>
                  </a:txBody>
                  <a:tcPr marL="85146" marR="85146" marT="42573" marB="42573"/>
                </a:tc>
                <a:tc>
                  <a:txBody>
                    <a:bodyPr/>
                    <a:lstStyle/>
                    <a:p>
                      <a:r>
                        <a:rPr lang="en-US" sz="1300" dirty="0"/>
                        <a:t>Can be an issue</a:t>
                      </a:r>
                    </a:p>
                  </a:txBody>
                  <a:tcPr marL="85146" marR="85146" marT="42573" marB="42573"/>
                </a:tc>
                <a:extLst>
                  <a:ext uri="{0D108BD9-81ED-4DB2-BD59-A6C34878D82A}">
                    <a16:rowId xmlns:a16="http://schemas.microsoft.com/office/drawing/2014/main" val="3790357697"/>
                  </a:ext>
                </a:extLst>
              </a:tr>
              <a:tr h="289468">
                <a:tc>
                  <a:txBody>
                    <a:bodyPr/>
                    <a:lstStyle/>
                    <a:p>
                      <a:r>
                        <a:rPr lang="en-US" sz="1300" dirty="0"/>
                        <a:t>Supports Dev Ops</a:t>
                      </a:r>
                    </a:p>
                  </a:txBody>
                  <a:tcPr marL="85146" marR="85146" marT="42573" marB="42573"/>
                </a:tc>
                <a:tc>
                  <a:txBody>
                    <a:bodyPr/>
                    <a:lstStyle/>
                    <a:p>
                      <a:r>
                        <a:rPr lang="en-US" sz="1300"/>
                        <a:t>Yes</a:t>
                      </a:r>
                    </a:p>
                  </a:txBody>
                  <a:tcPr marL="85146" marR="85146" marT="42573" marB="42573"/>
                </a:tc>
                <a:tc>
                  <a:txBody>
                    <a:bodyPr/>
                    <a:lstStyle/>
                    <a:p>
                      <a:r>
                        <a:rPr lang="en-US" sz="1300"/>
                        <a:t>Yes</a:t>
                      </a:r>
                    </a:p>
                  </a:txBody>
                  <a:tcPr marL="85146" marR="85146" marT="42573" marB="42573"/>
                </a:tc>
                <a:extLst>
                  <a:ext uri="{0D108BD9-81ED-4DB2-BD59-A6C34878D82A}">
                    <a16:rowId xmlns:a16="http://schemas.microsoft.com/office/drawing/2014/main" val="353617522"/>
                  </a:ext>
                </a:extLst>
              </a:tr>
              <a:tr h="378729">
                <a:tc>
                  <a:txBody>
                    <a:bodyPr/>
                    <a:lstStyle/>
                    <a:p>
                      <a:r>
                        <a:rPr lang="en-US" sz="1300"/>
                        <a:t>Cost / Support</a:t>
                      </a:r>
                    </a:p>
                  </a:txBody>
                  <a:tcPr marL="85146" marR="85146" marT="42573" marB="42573"/>
                </a:tc>
                <a:tc>
                  <a:txBody>
                    <a:bodyPr/>
                    <a:lstStyle/>
                    <a:p>
                      <a:r>
                        <a:rPr lang="en-US" sz="1300" b="1"/>
                        <a:t>Free</a:t>
                      </a:r>
                      <a:r>
                        <a:rPr lang="en-US" sz="1300"/>
                        <a:t>, uses Azure support</a:t>
                      </a:r>
                    </a:p>
                  </a:txBody>
                  <a:tcPr marL="85146" marR="85146" marT="42573" marB="42573"/>
                </a:tc>
                <a:tc>
                  <a:txBody>
                    <a:bodyPr/>
                    <a:lstStyle/>
                    <a:p>
                      <a:r>
                        <a:rPr lang="en-US" sz="1300" dirty="0"/>
                        <a:t>Free / Paid (purchase support)</a:t>
                      </a:r>
                    </a:p>
                  </a:txBody>
                  <a:tcPr marL="85146" marR="85146" marT="42573" marB="42573"/>
                </a:tc>
                <a:extLst>
                  <a:ext uri="{0D108BD9-81ED-4DB2-BD59-A6C34878D82A}">
                    <a16:rowId xmlns:a16="http://schemas.microsoft.com/office/drawing/2014/main" val="3207184507"/>
                  </a:ext>
                </a:extLst>
              </a:tr>
              <a:tr h="378729">
                <a:tc>
                  <a:txBody>
                    <a:bodyPr/>
                    <a:lstStyle/>
                    <a:p>
                      <a:r>
                        <a:rPr lang="en-US" sz="1300" dirty="0"/>
                        <a:t>Parallel deployments</a:t>
                      </a:r>
                    </a:p>
                  </a:txBody>
                  <a:tcPr marL="85146" marR="85146" marT="42573" marB="42573"/>
                </a:tc>
                <a:tc>
                  <a:txBody>
                    <a:bodyPr/>
                    <a:lstStyle/>
                    <a:p>
                      <a:r>
                        <a:rPr lang="en-US" sz="1300"/>
                        <a:t>Yes</a:t>
                      </a:r>
                    </a:p>
                  </a:txBody>
                  <a:tcPr marL="85146" marR="85146" marT="42573" marB="42573"/>
                </a:tc>
                <a:tc>
                  <a:txBody>
                    <a:bodyPr/>
                    <a:lstStyle/>
                    <a:p>
                      <a:r>
                        <a:rPr lang="en-US" sz="1300" dirty="0"/>
                        <a:t>Yes</a:t>
                      </a:r>
                    </a:p>
                  </a:txBody>
                  <a:tcPr marL="85146" marR="85146" marT="42573" marB="42573"/>
                </a:tc>
                <a:extLst>
                  <a:ext uri="{0D108BD9-81ED-4DB2-BD59-A6C34878D82A}">
                    <a16:rowId xmlns:a16="http://schemas.microsoft.com/office/drawing/2014/main" val="898236158"/>
                  </a:ext>
                </a:extLst>
              </a:tr>
              <a:tr h="378729">
                <a:tc>
                  <a:txBody>
                    <a:bodyPr/>
                    <a:lstStyle/>
                    <a:p>
                      <a:pPr marL="0" algn="l" defTabSz="914400" rtl="0" eaLnBrk="1" latinLnBrk="0" hangingPunct="1"/>
                      <a:r>
                        <a:rPr lang="en-US" sz="1300" kern="1200" dirty="0">
                          <a:solidFill>
                            <a:schemeClr val="tx1"/>
                          </a:solidFill>
                          <a:latin typeface="+mn-lt"/>
                          <a:ea typeface="+mn-ea"/>
                          <a:cs typeface="+mn-cs"/>
                        </a:rPr>
                        <a:t>Runs “Locally”</a:t>
                      </a:r>
                    </a:p>
                  </a:txBody>
                  <a:tcPr/>
                </a:tc>
                <a:tc>
                  <a:txBody>
                    <a:bodyPr/>
                    <a:lstStyle/>
                    <a:p>
                      <a:pPr marL="0" algn="l" defTabSz="914400" rtl="0" eaLnBrk="1" latinLnBrk="0" hangingPunct="1"/>
                      <a:r>
                        <a:rPr lang="en-US" sz="1300" kern="1200" dirty="0">
                          <a:solidFill>
                            <a:schemeClr val="tx1"/>
                          </a:solidFill>
                          <a:latin typeface="+mn-lt"/>
                          <a:ea typeface="+mn-ea"/>
                          <a:cs typeface="+mn-cs"/>
                        </a:rPr>
                        <a:t>ARM template is uploaded / deployed in Azure</a:t>
                      </a:r>
                    </a:p>
                  </a:txBody>
                  <a:tcPr/>
                </a:tc>
                <a:tc>
                  <a:txBody>
                    <a:bodyPr/>
                    <a:lstStyle/>
                    <a:p>
                      <a:pPr marL="0" algn="l" defTabSz="914400" rtl="0" eaLnBrk="1" latinLnBrk="0" hangingPunct="1"/>
                      <a:r>
                        <a:rPr lang="en-US" sz="1300" kern="1200" dirty="0">
                          <a:solidFill>
                            <a:schemeClr val="tx1"/>
                          </a:solidFill>
                          <a:latin typeface="+mn-lt"/>
                          <a:ea typeface="+mn-ea"/>
                          <a:cs typeface="+mn-cs"/>
                        </a:rPr>
                        <a:t>Terraform uses REST calls via a client machine</a:t>
                      </a:r>
                    </a:p>
                  </a:txBody>
                  <a:tcPr/>
                </a:tc>
                <a:extLst>
                  <a:ext uri="{0D108BD9-81ED-4DB2-BD59-A6C34878D82A}">
                    <a16:rowId xmlns:a16="http://schemas.microsoft.com/office/drawing/2014/main" val="4210828437"/>
                  </a:ext>
                </a:extLst>
              </a:tr>
              <a:tr h="378729">
                <a:tc>
                  <a:txBody>
                    <a:bodyPr/>
                    <a:lstStyle/>
                    <a:p>
                      <a:pPr marL="0" algn="l" defTabSz="914400" rtl="0" eaLnBrk="1" latinLnBrk="0" hangingPunct="1"/>
                      <a:r>
                        <a:rPr lang="en-US" sz="1300" kern="1200" dirty="0">
                          <a:solidFill>
                            <a:schemeClr val="tx1"/>
                          </a:solidFill>
                          <a:latin typeface="+mn-lt"/>
                          <a:ea typeface="+mn-ea"/>
                          <a:cs typeface="+mn-cs"/>
                        </a:rPr>
                        <a:t>Sub-Templates/Modules</a:t>
                      </a:r>
                    </a:p>
                  </a:txBody>
                  <a:tcPr/>
                </a:tc>
                <a:tc>
                  <a:txBody>
                    <a:bodyPr/>
                    <a:lstStyle/>
                    <a:p>
                      <a:pPr marL="0" algn="l" defTabSz="914400" rtl="0" eaLnBrk="1" latinLnBrk="0" hangingPunct="1"/>
                      <a:r>
                        <a:rPr lang="en-US" sz="1300" kern="1200" dirty="0">
                          <a:solidFill>
                            <a:schemeClr val="tx1"/>
                          </a:solidFill>
                          <a:latin typeface="+mn-lt"/>
                          <a:ea typeface="+mn-ea"/>
                          <a:cs typeface="+mn-cs"/>
                        </a:rPr>
                        <a:t>Yes – Linked Templates</a:t>
                      </a:r>
                    </a:p>
                  </a:txBody>
                  <a:tcPr/>
                </a:tc>
                <a:tc>
                  <a:txBody>
                    <a:bodyPr/>
                    <a:lstStyle/>
                    <a:p>
                      <a:pPr marL="0" algn="l" defTabSz="914400" rtl="0" eaLnBrk="1" latinLnBrk="0" hangingPunct="1"/>
                      <a:r>
                        <a:rPr lang="en-US" sz="1300" kern="1200" dirty="0">
                          <a:solidFill>
                            <a:schemeClr val="tx1"/>
                          </a:solidFill>
                          <a:latin typeface="+mn-lt"/>
                          <a:ea typeface="+mn-ea"/>
                          <a:cs typeface="+mn-cs"/>
                        </a:rPr>
                        <a:t>Yes – Modules</a:t>
                      </a:r>
                    </a:p>
                  </a:txBody>
                  <a:tcPr/>
                </a:tc>
                <a:extLst>
                  <a:ext uri="{0D108BD9-81ED-4DB2-BD59-A6C34878D82A}">
                    <a16:rowId xmlns:a16="http://schemas.microsoft.com/office/drawing/2014/main" val="2686202550"/>
                  </a:ext>
                </a:extLst>
              </a:tr>
              <a:tr h="378729">
                <a:tc>
                  <a:txBody>
                    <a:bodyPr/>
                    <a:lstStyle/>
                    <a:p>
                      <a:pPr marL="0" algn="l" defTabSz="914400" rtl="0" eaLnBrk="1" latinLnBrk="0" hangingPunct="1"/>
                      <a:r>
                        <a:rPr lang="en-US" sz="1300" kern="1200" dirty="0">
                          <a:solidFill>
                            <a:schemeClr val="tx1"/>
                          </a:solidFill>
                          <a:latin typeface="+mn-lt"/>
                          <a:ea typeface="+mn-ea"/>
                          <a:cs typeface="+mn-cs"/>
                        </a:rPr>
                        <a:t>Deploy to multiple resource groups</a:t>
                      </a:r>
                    </a:p>
                  </a:txBody>
                  <a:tcPr/>
                </a:tc>
                <a:tc>
                  <a:txBody>
                    <a:bodyPr/>
                    <a:lstStyle/>
                    <a:p>
                      <a:pPr marL="0" algn="l" defTabSz="914400" rtl="0" eaLnBrk="1" latinLnBrk="0" hangingPunct="1"/>
                      <a:r>
                        <a:rPr lang="en-US" sz="1300" kern="1200" dirty="0">
                          <a:solidFill>
                            <a:schemeClr val="tx1"/>
                          </a:solidFill>
                          <a:latin typeface="+mn-lt"/>
                          <a:ea typeface="+mn-ea"/>
                          <a:cs typeface="+mn-cs"/>
                        </a:rPr>
                        <a:t>Requires many template</a:t>
                      </a:r>
                    </a:p>
                  </a:txBody>
                  <a:tcPr/>
                </a:tc>
                <a:tc>
                  <a:txBody>
                    <a:bodyPr/>
                    <a:lstStyle/>
                    <a:p>
                      <a:pPr marL="0" algn="l" defTabSz="914400" rtl="0" eaLnBrk="1" latinLnBrk="0" hangingPunct="1"/>
                      <a:r>
                        <a:rPr lang="en-US" sz="1300" kern="1200" dirty="0">
                          <a:solidFill>
                            <a:schemeClr val="tx1"/>
                          </a:solidFill>
                          <a:latin typeface="+mn-lt"/>
                          <a:ea typeface="+mn-ea"/>
                          <a:cs typeface="+mn-cs"/>
                        </a:rPr>
                        <a:t>Can be done in one template</a:t>
                      </a:r>
                    </a:p>
                  </a:txBody>
                  <a:tcPr/>
                </a:tc>
                <a:extLst>
                  <a:ext uri="{0D108BD9-81ED-4DB2-BD59-A6C34878D82A}">
                    <a16:rowId xmlns:a16="http://schemas.microsoft.com/office/drawing/2014/main" val="269289148"/>
                  </a:ext>
                </a:extLst>
              </a:tr>
            </a:tbl>
          </a:graphicData>
        </a:graphic>
      </p:graphicFrame>
    </p:spTree>
    <p:extLst>
      <p:ext uri="{BB962C8B-B14F-4D97-AF65-F5344CB8AC3E}">
        <p14:creationId xmlns:p14="http://schemas.microsoft.com/office/powerpoint/2010/main" val="153759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B8EED5-10FB-489C-8FB9-6C853CB089C3}"/>
              </a:ext>
            </a:extLst>
          </p:cNvPr>
          <p:cNvSpPr>
            <a:spLocks noGrp="1"/>
          </p:cNvSpPr>
          <p:nvPr>
            <p:ph type="title"/>
          </p:nvPr>
        </p:nvSpPr>
        <p:spPr>
          <a:xfrm>
            <a:off x="554248" y="741507"/>
            <a:ext cx="10946697" cy="709043"/>
          </a:xfrm>
        </p:spPr>
        <p:txBody>
          <a:bodyPr>
            <a:noAutofit/>
          </a:bodyPr>
          <a:lstStyle/>
          <a:p>
            <a:r>
              <a:rPr lang="en-GB" sz="3200" dirty="0">
                <a:solidFill>
                  <a:srgbClr val="0F4DBC"/>
                </a:solidFill>
              </a:rPr>
              <a:t>Why Terraform?</a:t>
            </a:r>
          </a:p>
        </p:txBody>
      </p:sp>
      <p:sp>
        <p:nvSpPr>
          <p:cNvPr id="8" name="Slide Number Placeholder 7"/>
          <p:cNvSpPr>
            <a:spLocks noGrp="1"/>
          </p:cNvSpPr>
          <p:nvPr>
            <p:ph type="sldNum" sz="quarter" idx="11"/>
          </p:nvPr>
        </p:nvSpPr>
        <p:spPr/>
        <p:txBody>
          <a:bodyPr/>
          <a:lstStyle/>
          <a:p>
            <a:fld id="{5E4D2043-7E31-4A53-BD33-72A88E682172}" type="slidenum">
              <a:rPr lang="en-GB" smtClean="0"/>
              <a:pPr/>
              <a:t>2</a:t>
            </a:fld>
            <a:endParaRPr lang="en-GB" dirty="0"/>
          </a:p>
        </p:txBody>
      </p:sp>
      <p:sp>
        <p:nvSpPr>
          <p:cNvPr id="5" name="Rectangle 4">
            <a:extLst>
              <a:ext uri="{FF2B5EF4-FFF2-40B4-BE49-F238E27FC236}">
                <a16:creationId xmlns:a16="http://schemas.microsoft.com/office/drawing/2014/main" id="{4B781C6F-1D1C-4BC0-9A09-534D3ECB04DA}"/>
              </a:ext>
            </a:extLst>
          </p:cNvPr>
          <p:cNvSpPr/>
          <p:nvPr/>
        </p:nvSpPr>
        <p:spPr>
          <a:xfrm>
            <a:off x="629747" y="1345134"/>
            <a:ext cx="11165173" cy="4961358"/>
          </a:xfrm>
          <a:prstGeom prst="rect">
            <a:avLst/>
          </a:prstGeom>
          <a:noFill/>
        </p:spPr>
        <p:txBody>
          <a:bodyPr wrap="square">
            <a:spAutoFit/>
          </a:bodyPr>
          <a:lstStyle/>
          <a:p>
            <a:pPr>
              <a:lnSpc>
                <a:spcPct val="90000"/>
              </a:lnSpc>
              <a:spcBef>
                <a:spcPct val="0"/>
              </a:spcBef>
              <a:defRPr/>
            </a:pPr>
            <a:endParaRPr lang="en-US" sz="1400" b="1" dirty="0">
              <a:solidFill>
                <a:srgbClr val="0F4DBC"/>
              </a:solidFill>
              <a:latin typeface="Arial" panose="020B0604020202020204" pitchFamily="34" charset="0"/>
              <a:ea typeface="+mj-ea"/>
              <a:cs typeface="Arial" panose="020B0604020202020204" pitchFamily="34" charset="0"/>
            </a:endParaRP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1.  Deployment Alternatives for Azure</a:t>
            </a:r>
          </a:p>
          <a:p>
            <a:pPr>
              <a:lnSpc>
                <a:spcPct val="90000"/>
              </a:lnSpc>
              <a:spcBef>
                <a:spcPct val="0"/>
              </a:spcBef>
              <a:defRPr/>
            </a:pPr>
            <a:endParaRPr lang="en-US" sz="1400" dirty="0">
              <a:latin typeface="Arial" panose="020B0604020202020204" pitchFamily="34" charset="0"/>
              <a:ea typeface="+mj-ea"/>
              <a:cs typeface="Arial" panose="020B0604020202020204" pitchFamily="34" charset="0"/>
            </a:endParaRP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 Azure Portal</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 Azure RM Templates</a:t>
            </a: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Azure PowerShell</a:t>
            </a: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Azure CLI</a:t>
            </a: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Azure Management SDK/REST</a:t>
            </a:r>
          </a:p>
          <a:p>
            <a:pPr>
              <a:lnSpc>
                <a:spcPct val="90000"/>
              </a:lnSpc>
              <a:spcBef>
                <a:spcPct val="0"/>
              </a:spcBef>
              <a:defRPr/>
            </a:pPr>
            <a:endParaRPr lang="en-US" sz="1400" spc="-20" dirty="0">
              <a:latin typeface="Arial" panose="020B0604020202020204" pitchFamily="34" charset="0"/>
              <a:ea typeface="+mj-ea"/>
              <a:cs typeface="Arial" panose="020B0604020202020204" pitchFamily="34" charset="0"/>
            </a:endParaRPr>
          </a:p>
          <a:p>
            <a:pPr marL="228600" indent="-228600">
              <a:lnSpc>
                <a:spcPct val="90000"/>
              </a:lnSpc>
              <a:spcBef>
                <a:spcPct val="0"/>
              </a:spcBef>
              <a:buAutoNum type="arabicPeriod" startAt="2"/>
              <a:defRPr/>
            </a:pPr>
            <a:r>
              <a:rPr lang="en-US" sz="1400" spc="-20" dirty="0">
                <a:latin typeface="Arial" panose="020B0604020202020204" pitchFamily="34" charset="0"/>
                <a:ea typeface="+mj-ea"/>
                <a:cs typeface="Arial" panose="020B0604020202020204" pitchFamily="34" charset="0"/>
              </a:rPr>
              <a:t>Terraform Advantages (Pros)</a:t>
            </a:r>
          </a:p>
          <a:p>
            <a:pPr marL="342900" indent="-342900">
              <a:lnSpc>
                <a:spcPct val="90000"/>
              </a:lnSpc>
              <a:spcBef>
                <a:spcPct val="0"/>
              </a:spcBef>
              <a:buAutoNum type="arabicPeriod" startAt="2"/>
              <a:defRPr/>
            </a:pPr>
            <a:endParaRPr lang="en-US" sz="1400" spc="-20" dirty="0">
              <a:latin typeface="Arial" panose="020B0604020202020204" pitchFamily="34" charset="0"/>
              <a:ea typeface="+mj-ea"/>
              <a:cs typeface="Arial" panose="020B0604020202020204" pitchFamily="34" charset="0"/>
            </a:endParaRP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Facilitates multi-cloud deployments</a:t>
            </a: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Integration with multiple cloud providers (e.g. azure, aws, gcp) </a:t>
            </a: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Integration with multiple configuration managers (e.g. ansible, chef, puppet)</a:t>
            </a:r>
          </a:p>
          <a:p>
            <a:pPr>
              <a:lnSpc>
                <a:spcPct val="90000"/>
              </a:lnSpc>
              <a:spcBef>
                <a:spcPct val="0"/>
              </a:spcBef>
              <a:defRPr/>
            </a:pPr>
            <a:r>
              <a:rPr lang="en-US" sz="1400" spc="-20" dirty="0">
                <a:latin typeface="Arial" panose="020B0604020202020204" pitchFamily="34" charset="0"/>
                <a:ea typeface="+mj-ea"/>
                <a:cs typeface="Arial" panose="020B0604020202020204" pitchFamily="34" charset="0"/>
              </a:rPr>
              <a:t>	- Execution plans (dry run)</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 Open Source as well as Enterprise version for which Terraform provides support.</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3. Terraform Disadvantages (Cons)</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 Uses its own DSL called Hashicorp Configuration language</a:t>
            </a:r>
          </a:p>
          <a:p>
            <a:pPr>
              <a:lnSpc>
                <a:spcPct val="90000"/>
              </a:lnSpc>
              <a:spcBef>
                <a:spcPct val="0"/>
              </a:spcBef>
              <a:defRPr/>
            </a:pPr>
            <a:r>
              <a:rPr lang="en-US" sz="1400" dirty="0">
                <a:latin typeface="Arial" panose="020B0604020202020204" pitchFamily="34" charset="0"/>
                <a:ea typeface="+mj-ea"/>
                <a:cs typeface="Arial" panose="020B0604020202020204" pitchFamily="34" charset="0"/>
              </a:rPr>
              <a:t>                  - Slightly lagging support for latest resources</a:t>
            </a:r>
          </a:p>
          <a:p>
            <a:pPr>
              <a:lnSpc>
                <a:spcPct val="90000"/>
              </a:lnSpc>
              <a:spcBef>
                <a:spcPct val="0"/>
              </a:spcBef>
              <a:defRPr/>
            </a:pPr>
            <a:r>
              <a:rPr lang="en-US" sz="1400" b="1" dirty="0">
                <a:solidFill>
                  <a:srgbClr val="0F4DBC"/>
                </a:solidFill>
                <a:latin typeface="Arial" panose="020B0604020202020204" pitchFamily="34" charset="0"/>
                <a:ea typeface="+mj-ea"/>
                <a:cs typeface="Arial" panose="020B0604020202020204" pitchFamily="34" charset="0"/>
              </a:rPr>
              <a:t>                  - </a:t>
            </a:r>
            <a:r>
              <a:rPr lang="en-US" sz="1400" dirty="0">
                <a:latin typeface="Arial" panose="020B0604020202020204" pitchFamily="34" charset="0"/>
                <a:ea typeface="+mj-ea"/>
                <a:cs typeface="Arial" panose="020B0604020202020204" pitchFamily="34" charset="0"/>
              </a:rPr>
              <a:t>State file stores secrets in plain text which is a bad idea (we overcome this by storing state file in Azure storage account with 	   	  limited access to users) (version) / Enterprise Version</a:t>
            </a:r>
          </a:p>
          <a:p>
            <a:pPr>
              <a:lnSpc>
                <a:spcPct val="90000"/>
              </a:lnSpc>
              <a:spcBef>
                <a:spcPct val="0"/>
              </a:spcBef>
              <a:defRPr/>
            </a:pPr>
            <a:r>
              <a:rPr lang="en-US" sz="1400" spc="-20" dirty="0">
                <a:solidFill>
                  <a:prstClr val="white"/>
                </a:solidFill>
                <a:latin typeface="Arial" panose="020B0604020202020204" pitchFamily="34" charset="0"/>
                <a:ea typeface="+mj-ea"/>
                <a:cs typeface="Arial" panose="020B0604020202020204" pitchFamily="34" charset="0"/>
              </a:rPr>
              <a:t>- </a:t>
            </a:r>
            <a:r>
              <a:rPr lang="en-US" sz="1400" spc="-20" dirty="0" err="1">
                <a:solidFill>
                  <a:prstClr val="white"/>
                </a:solidFill>
                <a:latin typeface="Arial" panose="020B0604020202020204" pitchFamily="34" charset="0"/>
                <a:ea typeface="+mj-ea"/>
                <a:cs typeface="Arial" panose="020B0604020202020204" pitchFamily="34" charset="0"/>
              </a:rPr>
              <a:t>Vers</a:t>
            </a:r>
            <a:endParaRPr lang="en-US" sz="1400" spc="-20" dirty="0">
              <a:solidFill>
                <a:prstClr val="white"/>
              </a:solidFill>
              <a:latin typeface="Arial" panose="020B0604020202020204" pitchFamily="34" charset="0"/>
              <a:cs typeface="Arial" panose="020B0604020202020204" pitchFamily="34" charset="0"/>
            </a:endParaRPr>
          </a:p>
          <a:p>
            <a:pPr>
              <a:defRPr/>
            </a:pPr>
            <a:endParaRPr lang="en-US" sz="1400" spc="-2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6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p:txBody>
          <a:bodyPr>
            <a:normAutofit/>
          </a:bodyPr>
          <a:lstStyle/>
          <a:p>
            <a:r>
              <a:rPr lang="en-GB" sz="3200" dirty="0">
                <a:solidFill>
                  <a:srgbClr val="0F4DBC"/>
                </a:solidFill>
              </a:rPr>
              <a:t>Installation and Tool Needed</a:t>
            </a:r>
          </a:p>
        </p:txBody>
      </p:sp>
      <p:sp>
        <p:nvSpPr>
          <p:cNvPr id="5" name="Slide Number Placeholder 4"/>
          <p:cNvSpPr>
            <a:spLocks noGrp="1"/>
          </p:cNvSpPr>
          <p:nvPr>
            <p:ph type="sldNum" sz="quarter" idx="11"/>
          </p:nvPr>
        </p:nvSpPr>
        <p:spPr/>
        <p:txBody>
          <a:bodyPr/>
          <a:lstStyle/>
          <a:p>
            <a:fld id="{5E4D2043-7E31-4A53-BD33-72A88E682172}" type="slidenum">
              <a:rPr lang="en-GB" smtClean="0"/>
              <a:pPr/>
              <a:t>3</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r>
              <a:rPr lang="en-GB" sz="1800" dirty="0">
                <a:latin typeface="+mj-lt"/>
                <a:cs typeface="Leelawadee UI" panose="020B0502040204020203" pitchFamily="34" charset="-34"/>
              </a:rPr>
              <a:t>1. Installation</a:t>
            </a:r>
          </a:p>
          <a:p>
            <a:r>
              <a:rPr lang="en-GB" sz="1800" dirty="0">
                <a:latin typeface="+mj-lt"/>
                <a:cs typeface="Leelawadee UI" panose="020B0502040204020203" pitchFamily="34" charset="-34"/>
              </a:rPr>
              <a:t>        windows | Linux | MacOS</a:t>
            </a:r>
          </a:p>
          <a:p>
            <a:r>
              <a:rPr lang="en-GB" sz="1800" dirty="0">
                <a:latin typeface="+mj-lt"/>
                <a:cs typeface="Leelawadee UI" panose="020B0502040204020203" pitchFamily="34" charset="-34"/>
              </a:rPr>
              <a:t>         reference: </a:t>
            </a:r>
            <a:r>
              <a:rPr lang="en-GB" sz="1800" dirty="0">
                <a:latin typeface="+mj-lt"/>
                <a:cs typeface="Leelawadee UI" panose="020B0502040204020203" pitchFamily="34" charset="-34"/>
                <a:hlinkClick r:id="rId3"/>
              </a:rPr>
              <a:t>https://learn.hashicorp.com/tutorials/terraform/install-cli</a:t>
            </a:r>
            <a:endParaRPr lang="en-GB" sz="1800" dirty="0">
              <a:latin typeface="+mj-lt"/>
              <a:cs typeface="Leelawadee UI" panose="020B0502040204020203" pitchFamily="34" charset="-34"/>
            </a:endParaRPr>
          </a:p>
          <a:p>
            <a:r>
              <a:rPr lang="en-GB" sz="1800" dirty="0">
                <a:latin typeface="+mj-lt"/>
                <a:cs typeface="Leelawadee UI" panose="020B0502040204020203" pitchFamily="34" charset="-34"/>
              </a:rPr>
              <a:t>                            </a:t>
            </a:r>
            <a:r>
              <a:rPr lang="en-GB" sz="1800" dirty="0">
                <a:latin typeface="+mj-lt"/>
                <a:cs typeface="Leelawadee UI" panose="020B0502040204020203" pitchFamily="34" charset="-34"/>
                <a:hlinkClick r:id="rId4"/>
              </a:rPr>
              <a:t>https://docs.microsoft.com/en-us/azure/developer/terraform/get-started-windows-powershell?tabs=bash</a:t>
            </a:r>
            <a:endParaRPr lang="en-GB" sz="1800" dirty="0">
              <a:latin typeface="+mj-lt"/>
              <a:cs typeface="Leelawadee UI" panose="020B0502040204020203" pitchFamily="34" charset="-34"/>
            </a:endParaRPr>
          </a:p>
          <a:p>
            <a:r>
              <a:rPr lang="en-GB" sz="1800" dirty="0">
                <a:latin typeface="+mj-lt"/>
                <a:cs typeface="Leelawadee UI" panose="020B0502040204020203" pitchFamily="34" charset="-34"/>
              </a:rPr>
              <a:t>         Add terraform.exe location to PATH</a:t>
            </a:r>
          </a:p>
          <a:p>
            <a:r>
              <a:rPr lang="en-GB" sz="1800" dirty="0">
                <a:latin typeface="+mj-lt"/>
                <a:cs typeface="Leelawadee UI" panose="020B0502040204020203" pitchFamily="34" charset="-34"/>
              </a:rPr>
              <a:t>         verify by running </a:t>
            </a:r>
            <a:r>
              <a:rPr lang="en-GB" sz="1800" b="1" dirty="0">
                <a:solidFill>
                  <a:schemeClr val="bg1"/>
                </a:solidFill>
                <a:highlight>
                  <a:srgbClr val="0000FF"/>
                </a:highlight>
                <a:latin typeface="+mj-lt"/>
                <a:cs typeface="Leelawadee UI" panose="020B0502040204020203" pitchFamily="34" charset="-34"/>
              </a:rPr>
              <a:t>terraform version</a:t>
            </a:r>
          </a:p>
          <a:p>
            <a:r>
              <a:rPr lang="en-GB" sz="1800" dirty="0">
                <a:latin typeface="+mj-lt"/>
                <a:cs typeface="Leelawadee UI" panose="020B0502040204020203" pitchFamily="34" charset="-34"/>
              </a:rPr>
              <a:t>2. Azure CLI</a:t>
            </a:r>
          </a:p>
          <a:p>
            <a:r>
              <a:rPr lang="en-GB" sz="1800" dirty="0">
                <a:latin typeface="+mj-lt"/>
                <a:cs typeface="Leelawadee UI" panose="020B0502040204020203" pitchFamily="34" charset="-34"/>
              </a:rPr>
              <a:t>3. VSCode and Azure Terraform VSCode extension</a:t>
            </a:r>
            <a:r>
              <a:rPr lang="en-GB" sz="1867" dirty="0">
                <a:latin typeface="+mj-lt"/>
                <a:cs typeface="Leelawadee UI" panose="020B0502040204020203" pitchFamily="34" charset="-34"/>
              </a:rPr>
              <a:t>	</a:t>
            </a:r>
          </a:p>
          <a:p>
            <a:r>
              <a:rPr lang="en-GB" sz="1867" dirty="0">
                <a:latin typeface="+mj-lt"/>
                <a:cs typeface="Leelawadee UI" panose="020B0502040204020203" pitchFamily="34" charset="-34"/>
              </a:rPr>
              <a:t>4. Git / Appendix</a:t>
            </a:r>
          </a:p>
        </p:txBody>
      </p:sp>
    </p:spTree>
    <p:extLst>
      <p:ext uri="{BB962C8B-B14F-4D97-AF65-F5344CB8AC3E}">
        <p14:creationId xmlns:p14="http://schemas.microsoft.com/office/powerpoint/2010/main" val="146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p:txBody>
          <a:bodyPr>
            <a:normAutofit/>
          </a:bodyPr>
          <a:lstStyle/>
          <a:p>
            <a:r>
              <a:rPr lang="en-GB" sz="3200" dirty="0">
                <a:solidFill>
                  <a:srgbClr val="0F4DBC"/>
                </a:solidFill>
              </a:rPr>
              <a:t>Terminology</a:t>
            </a:r>
          </a:p>
        </p:txBody>
      </p:sp>
      <p:sp>
        <p:nvSpPr>
          <p:cNvPr id="5" name="Slide Number Placeholder 4"/>
          <p:cNvSpPr>
            <a:spLocks noGrp="1"/>
          </p:cNvSpPr>
          <p:nvPr>
            <p:ph type="sldNum" sz="quarter" idx="11"/>
          </p:nvPr>
        </p:nvSpPr>
        <p:spPr/>
        <p:txBody>
          <a:bodyPr/>
          <a:lstStyle/>
          <a:p>
            <a:fld id="{5E4D2043-7E31-4A53-BD33-72A88E682172}" type="slidenum">
              <a:rPr lang="en-GB" smtClean="0"/>
              <a:pPr/>
              <a:t>4</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r>
              <a:rPr lang="en-GB" sz="1800" dirty="0">
                <a:latin typeface="+mj-lt"/>
                <a:cs typeface="Leelawadee UI" panose="020B0502040204020203" pitchFamily="34" charset="-34"/>
              </a:rPr>
              <a:t>1. Providers represent a cloud provider (e.g. azurerm, aws) or a local provider (</a:t>
            </a:r>
            <a:r>
              <a:rPr lang="en-GB" sz="1800" dirty="0" err="1">
                <a:latin typeface="+mj-lt"/>
                <a:cs typeface="Leelawadee UI" panose="020B0502040204020203" pitchFamily="34" charset="-34"/>
              </a:rPr>
              <a:t>netscaler</a:t>
            </a:r>
            <a:r>
              <a:rPr lang="en-GB" sz="1800" dirty="0">
                <a:latin typeface="+mj-lt"/>
                <a:cs typeface="Leelawadee UI" panose="020B0502040204020203" pitchFamily="34" charset="-34"/>
              </a:rPr>
              <a:t>, net app, </a:t>
            </a:r>
            <a:r>
              <a:rPr lang="en-GB" sz="1800" dirty="0" err="1">
                <a:latin typeface="+mj-lt"/>
                <a:cs typeface="Leelawadee UI" panose="020B0502040204020203" pitchFamily="34" charset="-34"/>
              </a:rPr>
              <a:t>vmware</a:t>
            </a:r>
            <a:r>
              <a:rPr lang="en-GB" sz="1800" dirty="0">
                <a:latin typeface="+mj-lt"/>
                <a:cs typeface="Leelawadee UI" panose="020B0502040204020203" pitchFamily="34" charset="-34"/>
              </a:rPr>
              <a:t>)</a:t>
            </a:r>
          </a:p>
          <a:p>
            <a:r>
              <a:rPr lang="en-GB" sz="1800" dirty="0">
                <a:latin typeface="+mj-lt"/>
                <a:cs typeface="Leelawadee UI" panose="020B0502040204020203" pitchFamily="34" charset="-34"/>
              </a:rPr>
              <a:t>       - A provider offers multiple resources &amp; data sources.</a:t>
            </a:r>
          </a:p>
          <a:p>
            <a:r>
              <a:rPr lang="en-GB" sz="1800" dirty="0">
                <a:latin typeface="+mj-lt"/>
                <a:cs typeface="Leelawadee UI" panose="020B0502040204020203" pitchFamily="34" charset="-34"/>
              </a:rPr>
              <a:t>2. Resources can be invoked to create/update infrastructure locally or on the cloud.</a:t>
            </a:r>
          </a:p>
          <a:p>
            <a:r>
              <a:rPr lang="en-GB" sz="1800" dirty="0">
                <a:latin typeface="+mj-lt"/>
                <a:cs typeface="Leelawadee UI" panose="020B0502040204020203" pitchFamily="34" charset="-34"/>
              </a:rPr>
              <a:t>3. Data Sources are “read-only” resources.</a:t>
            </a:r>
          </a:p>
          <a:p>
            <a:r>
              <a:rPr lang="en-GB" sz="1800" dirty="0">
                <a:latin typeface="+mj-lt"/>
                <a:cs typeface="Leelawadee UI" panose="020B0502040204020203" pitchFamily="34" charset="-34"/>
              </a:rPr>
              <a:t>4. Scripts/configuration are Terraform (.</a:t>
            </a:r>
            <a:r>
              <a:rPr lang="en-GB" sz="1800" dirty="0" err="1">
                <a:latin typeface="+mj-lt"/>
                <a:cs typeface="Leelawadee UI" panose="020B0502040204020203" pitchFamily="34" charset="-34"/>
              </a:rPr>
              <a:t>tf</a:t>
            </a:r>
            <a:r>
              <a:rPr lang="en-GB" sz="1800" dirty="0">
                <a:latin typeface="+mj-lt"/>
                <a:cs typeface="Leelawadee UI" panose="020B0502040204020203" pitchFamily="34" charset="-34"/>
              </a:rPr>
              <a:t>) script files in HCL language.</a:t>
            </a:r>
          </a:p>
          <a:p>
            <a:r>
              <a:rPr lang="en-GB" sz="1800" dirty="0">
                <a:latin typeface="+mj-lt"/>
                <a:cs typeface="Leelawadee UI" panose="020B0502040204020203" pitchFamily="34" charset="-34"/>
              </a:rPr>
              <a:t>5. Modules are reusable libraries that allow creation of complex resources.</a:t>
            </a:r>
          </a:p>
          <a:p>
            <a:r>
              <a:rPr lang="en-GB" sz="1800" dirty="0">
                <a:latin typeface="+mj-lt"/>
                <a:cs typeface="Leelawadee UI" panose="020B0502040204020203" pitchFamily="34" charset="-34"/>
              </a:rPr>
              <a:t>6. Provisioners are used to execute scripts on a local or remote machine.</a:t>
            </a:r>
          </a:p>
          <a:p>
            <a:r>
              <a:rPr lang="en-GB" sz="1800" dirty="0">
                <a:latin typeface="+mj-lt"/>
                <a:cs typeface="Leelawadee UI" panose="020B0502040204020203" pitchFamily="34" charset="-34"/>
              </a:rPr>
              <a:t>7. State is representation of the infrastructure created/updated by terraform.</a:t>
            </a:r>
          </a:p>
          <a:p>
            <a:r>
              <a:rPr lang="en-GB" sz="1800" dirty="0">
                <a:latin typeface="+mj-lt"/>
                <a:cs typeface="Leelawadee UI" panose="020B0502040204020203" pitchFamily="34" charset="-34"/>
              </a:rPr>
              <a:t>    - By default state is stored in a local file (</a:t>
            </a:r>
            <a:r>
              <a:rPr lang="en-GB" sz="1800" dirty="0" err="1">
                <a:latin typeface="+mj-lt"/>
                <a:cs typeface="Leelawadee UI" panose="020B0502040204020203" pitchFamily="34" charset="-34"/>
              </a:rPr>
              <a:t>terraform.tfstate</a:t>
            </a:r>
            <a:r>
              <a:rPr lang="en-GB" sz="1800" dirty="0">
                <a:latin typeface="+mj-lt"/>
                <a:cs typeface="Leelawadee UI" panose="020B0502040204020203" pitchFamily="34" charset="-34"/>
              </a:rPr>
              <a:t>) but can also be stored in a remote backend.</a:t>
            </a:r>
            <a:endParaRPr lang="en-GB" sz="1867" dirty="0">
              <a:latin typeface="+mj-lt"/>
              <a:cs typeface="Leelawadee UI" panose="020B0502040204020203" pitchFamily="34" charset="-34"/>
            </a:endParaRPr>
          </a:p>
        </p:txBody>
      </p:sp>
    </p:spTree>
    <p:extLst>
      <p:ext uri="{BB962C8B-B14F-4D97-AF65-F5344CB8AC3E}">
        <p14:creationId xmlns:p14="http://schemas.microsoft.com/office/powerpoint/2010/main" val="330936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E4D2043-7E31-4A53-BD33-72A88E682172}" type="slidenum">
              <a:rPr lang="en-GB" smtClean="0"/>
              <a:pPr/>
              <a:t>5</a:t>
            </a:fld>
            <a:endParaRPr lang="en-GB" dirty="0"/>
          </a:p>
        </p:txBody>
      </p:sp>
      <p:sp>
        <p:nvSpPr>
          <p:cNvPr id="12" name="Title 3">
            <a:extLst>
              <a:ext uri="{FF2B5EF4-FFF2-40B4-BE49-F238E27FC236}">
                <a16:creationId xmlns:a16="http://schemas.microsoft.com/office/drawing/2014/main" id="{62394AA0-A3F5-4772-B4A1-95D49A2FD5E6}"/>
              </a:ext>
            </a:extLst>
          </p:cNvPr>
          <p:cNvSpPr>
            <a:spLocks noGrp="1"/>
          </p:cNvSpPr>
          <p:nvPr>
            <p:ph type="title"/>
          </p:nvPr>
        </p:nvSpPr>
        <p:spPr>
          <a:xfrm>
            <a:off x="606612" y="100139"/>
            <a:ext cx="3939514" cy="645643"/>
          </a:xfrm>
        </p:spPr>
        <p:txBody>
          <a:bodyPr>
            <a:normAutofit/>
          </a:bodyPr>
          <a:lstStyle/>
          <a:p>
            <a:r>
              <a:rPr lang="en-US" sz="3200" dirty="0">
                <a:solidFill>
                  <a:srgbClr val="0F4DBC"/>
                </a:solidFill>
              </a:rPr>
              <a:t>Local State File</a:t>
            </a:r>
          </a:p>
        </p:txBody>
      </p:sp>
      <p:pic>
        <p:nvPicPr>
          <p:cNvPr id="13" name="Graphic 12" descr="User with solid fill">
            <a:extLst>
              <a:ext uri="{FF2B5EF4-FFF2-40B4-BE49-F238E27FC236}">
                <a16:creationId xmlns:a16="http://schemas.microsoft.com/office/drawing/2014/main" id="{CAD05138-F68E-4B34-B83C-A31C66856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432" y="1033463"/>
            <a:ext cx="760265" cy="762000"/>
          </a:xfrm>
          <a:prstGeom prst="rect">
            <a:avLst/>
          </a:prstGeom>
        </p:spPr>
      </p:pic>
      <p:pic>
        <p:nvPicPr>
          <p:cNvPr id="14" name="Graphic 13" descr="User with solid fill">
            <a:extLst>
              <a:ext uri="{FF2B5EF4-FFF2-40B4-BE49-F238E27FC236}">
                <a16:creationId xmlns:a16="http://schemas.microsoft.com/office/drawing/2014/main" id="{7D8A52A4-3DE8-4FCA-A877-A4DFD9A391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9014" y="1033463"/>
            <a:ext cx="760265" cy="762000"/>
          </a:xfrm>
          <a:prstGeom prst="rect">
            <a:avLst/>
          </a:prstGeom>
        </p:spPr>
      </p:pic>
      <p:pic>
        <p:nvPicPr>
          <p:cNvPr id="15" name="Graphic 14" descr="User with solid fill">
            <a:extLst>
              <a:ext uri="{FF2B5EF4-FFF2-40B4-BE49-F238E27FC236}">
                <a16:creationId xmlns:a16="http://schemas.microsoft.com/office/drawing/2014/main" id="{889A8025-1E3E-457F-A7CB-F539114615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45002" y="1033463"/>
            <a:ext cx="760265" cy="762000"/>
          </a:xfrm>
          <a:prstGeom prst="rect">
            <a:avLst/>
          </a:prstGeom>
        </p:spPr>
      </p:pic>
      <p:pic>
        <p:nvPicPr>
          <p:cNvPr id="16" name="Graphic 15" descr="Computer with solid fill">
            <a:extLst>
              <a:ext uri="{FF2B5EF4-FFF2-40B4-BE49-F238E27FC236}">
                <a16:creationId xmlns:a16="http://schemas.microsoft.com/office/drawing/2014/main" id="{C770EFC6-9879-419D-A32F-B2A6F2D849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7767" y="3030888"/>
            <a:ext cx="760265" cy="762000"/>
          </a:xfrm>
          <a:prstGeom prst="rect">
            <a:avLst/>
          </a:prstGeom>
        </p:spPr>
      </p:pic>
      <p:pic>
        <p:nvPicPr>
          <p:cNvPr id="17" name="Graphic 16" descr="Document with solid fill">
            <a:extLst>
              <a:ext uri="{FF2B5EF4-FFF2-40B4-BE49-F238E27FC236}">
                <a16:creationId xmlns:a16="http://schemas.microsoft.com/office/drawing/2014/main" id="{25C0DE0B-51C5-4C43-B4EA-2D2B9F309A7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49819" y="3141141"/>
            <a:ext cx="666712" cy="668233"/>
          </a:xfrm>
          <a:prstGeom prst="rect">
            <a:avLst/>
          </a:prstGeom>
        </p:spPr>
      </p:pic>
      <p:sp>
        <p:nvSpPr>
          <p:cNvPr id="18" name="Rectangle 17">
            <a:extLst>
              <a:ext uri="{FF2B5EF4-FFF2-40B4-BE49-F238E27FC236}">
                <a16:creationId xmlns:a16="http://schemas.microsoft.com/office/drawing/2014/main" id="{49A5A747-1CDC-48EB-9478-323B2FAD2DAF}"/>
              </a:ext>
            </a:extLst>
          </p:cNvPr>
          <p:cNvSpPr/>
          <p:nvPr/>
        </p:nvSpPr>
        <p:spPr>
          <a:xfrm>
            <a:off x="107949" y="2981241"/>
            <a:ext cx="3249924" cy="1163934"/>
          </a:xfrm>
          <a:prstGeom prst="rect">
            <a:avLst/>
          </a:prstGeom>
          <a:no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
        <p:nvSpPr>
          <p:cNvPr id="19" name="TextBox 18">
            <a:extLst>
              <a:ext uri="{FF2B5EF4-FFF2-40B4-BE49-F238E27FC236}">
                <a16:creationId xmlns:a16="http://schemas.microsoft.com/office/drawing/2014/main" id="{17DE7880-1766-43D6-864C-26F264583335}"/>
              </a:ext>
            </a:extLst>
          </p:cNvPr>
          <p:cNvSpPr txBox="1"/>
          <p:nvPr/>
        </p:nvSpPr>
        <p:spPr>
          <a:xfrm>
            <a:off x="344639" y="3689863"/>
            <a:ext cx="793392" cy="502573"/>
          </a:xfrm>
          <a:prstGeom prst="rect">
            <a:avLst/>
          </a:prstGeom>
          <a:noFill/>
        </p:spPr>
        <p:txBody>
          <a:bodyPr wrap="square" rtlCol="0">
            <a:spAutoFit/>
          </a:bodyPr>
          <a:lstStyle/>
          <a:p>
            <a:r>
              <a:rPr lang="en-US" sz="1333" dirty="0"/>
              <a:t>Admin1</a:t>
            </a:r>
          </a:p>
          <a:p>
            <a:r>
              <a:rPr lang="en-US" sz="1333" dirty="0"/>
              <a:t>Desktop</a:t>
            </a:r>
          </a:p>
        </p:txBody>
      </p:sp>
      <p:sp>
        <p:nvSpPr>
          <p:cNvPr id="20" name="TextBox 19">
            <a:extLst>
              <a:ext uri="{FF2B5EF4-FFF2-40B4-BE49-F238E27FC236}">
                <a16:creationId xmlns:a16="http://schemas.microsoft.com/office/drawing/2014/main" id="{82CDD0CF-E786-4BB5-91E3-4BA3556635D1}"/>
              </a:ext>
            </a:extLst>
          </p:cNvPr>
          <p:cNvSpPr txBox="1"/>
          <p:nvPr/>
        </p:nvSpPr>
        <p:spPr>
          <a:xfrm>
            <a:off x="1734589" y="3748620"/>
            <a:ext cx="1563342" cy="323165"/>
          </a:xfrm>
          <a:prstGeom prst="rect">
            <a:avLst/>
          </a:prstGeom>
          <a:noFill/>
        </p:spPr>
        <p:txBody>
          <a:bodyPr wrap="square" rtlCol="0">
            <a:spAutoFit/>
          </a:bodyPr>
          <a:lstStyle/>
          <a:p>
            <a:r>
              <a:rPr lang="en-US" sz="1500" dirty="0" err="1"/>
              <a:t>terraform.tfstate</a:t>
            </a:r>
            <a:endParaRPr lang="en-US" sz="1500" dirty="0"/>
          </a:p>
        </p:txBody>
      </p:sp>
      <p:sp>
        <p:nvSpPr>
          <p:cNvPr id="21" name="Rectangle 20">
            <a:extLst>
              <a:ext uri="{FF2B5EF4-FFF2-40B4-BE49-F238E27FC236}">
                <a16:creationId xmlns:a16="http://schemas.microsoft.com/office/drawing/2014/main" id="{26AEDB15-E747-46AE-B8F0-B60F800EB0D3}"/>
              </a:ext>
            </a:extLst>
          </p:cNvPr>
          <p:cNvSpPr/>
          <p:nvPr/>
        </p:nvSpPr>
        <p:spPr>
          <a:xfrm>
            <a:off x="633257" y="4998412"/>
            <a:ext cx="2272441" cy="1163934"/>
          </a:xfrm>
          <a:prstGeom prst="rect">
            <a:avLst/>
          </a:prstGeom>
          <a:noFill/>
          <a:ln w="603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accent1"/>
              </a:solidFill>
            </a:endParaRPr>
          </a:p>
        </p:txBody>
      </p:sp>
      <p:sp>
        <p:nvSpPr>
          <p:cNvPr id="22" name="TextBox 21">
            <a:extLst>
              <a:ext uri="{FF2B5EF4-FFF2-40B4-BE49-F238E27FC236}">
                <a16:creationId xmlns:a16="http://schemas.microsoft.com/office/drawing/2014/main" id="{657573DA-45EF-43FC-B72C-0CB5C36B44E0}"/>
              </a:ext>
            </a:extLst>
          </p:cNvPr>
          <p:cNvSpPr txBox="1"/>
          <p:nvPr/>
        </p:nvSpPr>
        <p:spPr>
          <a:xfrm>
            <a:off x="229782" y="769323"/>
            <a:ext cx="833092" cy="323165"/>
          </a:xfrm>
          <a:prstGeom prst="rect">
            <a:avLst/>
          </a:prstGeom>
          <a:noFill/>
        </p:spPr>
        <p:txBody>
          <a:bodyPr wrap="square" rtlCol="0">
            <a:spAutoFit/>
          </a:bodyPr>
          <a:lstStyle/>
          <a:p>
            <a:r>
              <a:rPr lang="en-US" sz="1500" dirty="0"/>
              <a:t>Admin1</a:t>
            </a:r>
          </a:p>
        </p:txBody>
      </p:sp>
      <p:sp>
        <p:nvSpPr>
          <p:cNvPr id="23" name="TextBox 22">
            <a:extLst>
              <a:ext uri="{FF2B5EF4-FFF2-40B4-BE49-F238E27FC236}">
                <a16:creationId xmlns:a16="http://schemas.microsoft.com/office/drawing/2014/main" id="{259DBB3C-6F4A-4C6F-882A-84D6471973D6}"/>
              </a:ext>
            </a:extLst>
          </p:cNvPr>
          <p:cNvSpPr txBox="1"/>
          <p:nvPr/>
        </p:nvSpPr>
        <p:spPr>
          <a:xfrm>
            <a:off x="1366566" y="769323"/>
            <a:ext cx="833091" cy="323165"/>
          </a:xfrm>
          <a:prstGeom prst="rect">
            <a:avLst/>
          </a:prstGeom>
          <a:noFill/>
        </p:spPr>
        <p:txBody>
          <a:bodyPr wrap="square" rtlCol="0">
            <a:spAutoFit/>
          </a:bodyPr>
          <a:lstStyle/>
          <a:p>
            <a:r>
              <a:rPr lang="en-US" sz="1500" dirty="0"/>
              <a:t>Admin2</a:t>
            </a:r>
          </a:p>
        </p:txBody>
      </p:sp>
      <p:sp>
        <p:nvSpPr>
          <p:cNvPr id="24" name="TextBox 23">
            <a:extLst>
              <a:ext uri="{FF2B5EF4-FFF2-40B4-BE49-F238E27FC236}">
                <a16:creationId xmlns:a16="http://schemas.microsoft.com/office/drawing/2014/main" id="{7C33CF95-E3BE-46D6-B155-35E3FDFD62CE}"/>
              </a:ext>
            </a:extLst>
          </p:cNvPr>
          <p:cNvSpPr txBox="1"/>
          <p:nvPr/>
        </p:nvSpPr>
        <p:spPr>
          <a:xfrm>
            <a:off x="2400269" y="769323"/>
            <a:ext cx="869603" cy="323165"/>
          </a:xfrm>
          <a:prstGeom prst="rect">
            <a:avLst/>
          </a:prstGeom>
          <a:noFill/>
        </p:spPr>
        <p:txBody>
          <a:bodyPr wrap="square" rtlCol="0">
            <a:spAutoFit/>
          </a:bodyPr>
          <a:lstStyle/>
          <a:p>
            <a:r>
              <a:rPr lang="en-US" sz="1500" dirty="0"/>
              <a:t>Admin3</a:t>
            </a:r>
          </a:p>
        </p:txBody>
      </p:sp>
      <p:sp>
        <p:nvSpPr>
          <p:cNvPr id="25" name="Title 3">
            <a:extLst>
              <a:ext uri="{FF2B5EF4-FFF2-40B4-BE49-F238E27FC236}">
                <a16:creationId xmlns:a16="http://schemas.microsoft.com/office/drawing/2014/main" id="{7BCF4E45-41B4-4B75-89AA-C1200D9A7FFC}"/>
              </a:ext>
            </a:extLst>
          </p:cNvPr>
          <p:cNvSpPr txBox="1">
            <a:spLocks/>
          </p:cNvSpPr>
          <p:nvPr/>
        </p:nvSpPr>
        <p:spPr>
          <a:xfrm>
            <a:off x="6387567" y="153682"/>
            <a:ext cx="3939514" cy="591976"/>
          </a:xfrm>
          <a:prstGeom prst="rect">
            <a:avLst/>
          </a:prstGeom>
        </p:spPr>
        <p:txBody>
          <a:bodyPr vert="horz" lIns="91440" tIns="45720" rIns="91440" bIns="45720" rtlCol="0" anchor="ctr">
            <a:normAutofit/>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3500" b="1" dirty="0">
                <a:solidFill>
                  <a:srgbClr val="0F4DBC"/>
                </a:solidFill>
                <a:latin typeface="Arial" panose="020B0604020202020204" pitchFamily="34" charset="0"/>
                <a:cs typeface="Arial" panose="020B0604020202020204" pitchFamily="34" charset="0"/>
              </a:rPr>
              <a:t>Remote State File</a:t>
            </a:r>
          </a:p>
        </p:txBody>
      </p:sp>
      <p:cxnSp>
        <p:nvCxnSpPr>
          <p:cNvPr id="26" name="Straight Connector 25">
            <a:extLst>
              <a:ext uri="{FF2B5EF4-FFF2-40B4-BE49-F238E27FC236}">
                <a16:creationId xmlns:a16="http://schemas.microsoft.com/office/drawing/2014/main" id="{596BAF11-F5D9-4FEE-BA38-D0EEF6078684}"/>
              </a:ext>
            </a:extLst>
          </p:cNvPr>
          <p:cNvCxnSpPr>
            <a:cxnSpLocks/>
          </p:cNvCxnSpPr>
          <p:nvPr/>
        </p:nvCxnSpPr>
        <p:spPr>
          <a:xfrm>
            <a:off x="6012263" y="125604"/>
            <a:ext cx="0" cy="6171363"/>
          </a:xfrm>
          <a:prstGeom prst="line">
            <a:avLst/>
          </a:prstGeom>
          <a:ln w="63500">
            <a:solidFill>
              <a:srgbClr val="1609BD"/>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8AF0D2E-0AD8-433C-9F51-75D608C45A58}"/>
              </a:ext>
            </a:extLst>
          </p:cNvPr>
          <p:cNvSpPr txBox="1"/>
          <p:nvPr/>
        </p:nvSpPr>
        <p:spPr>
          <a:xfrm>
            <a:off x="1079849" y="5847634"/>
            <a:ext cx="1122746" cy="323165"/>
          </a:xfrm>
          <a:prstGeom prst="rect">
            <a:avLst/>
          </a:prstGeom>
          <a:noFill/>
        </p:spPr>
        <p:txBody>
          <a:bodyPr wrap="square" rtlCol="0">
            <a:spAutoFit/>
          </a:bodyPr>
          <a:lstStyle/>
          <a:p>
            <a:r>
              <a:rPr lang="en-US" sz="1500" dirty="0"/>
              <a:t>Azure Cloud</a:t>
            </a:r>
          </a:p>
        </p:txBody>
      </p:sp>
      <p:sp>
        <p:nvSpPr>
          <p:cNvPr id="28" name="TextBox 27">
            <a:extLst>
              <a:ext uri="{FF2B5EF4-FFF2-40B4-BE49-F238E27FC236}">
                <a16:creationId xmlns:a16="http://schemas.microsoft.com/office/drawing/2014/main" id="{41F2C619-AF92-4B40-A85C-5E50A72E502D}"/>
              </a:ext>
            </a:extLst>
          </p:cNvPr>
          <p:cNvSpPr txBox="1"/>
          <p:nvPr/>
        </p:nvSpPr>
        <p:spPr>
          <a:xfrm>
            <a:off x="1585858" y="5146448"/>
            <a:ext cx="990000" cy="553998"/>
          </a:xfrm>
          <a:prstGeom prst="rect">
            <a:avLst/>
          </a:prstGeom>
          <a:noFill/>
        </p:spPr>
        <p:txBody>
          <a:bodyPr wrap="square" rtlCol="0">
            <a:spAutoFit/>
          </a:bodyPr>
          <a:lstStyle/>
          <a:p>
            <a:r>
              <a:rPr lang="en-US" sz="1500" dirty="0"/>
              <a:t>Azure VM </a:t>
            </a:r>
          </a:p>
          <a:p>
            <a:r>
              <a:rPr lang="en-US" sz="1500" dirty="0"/>
              <a:t>Instance</a:t>
            </a:r>
          </a:p>
        </p:txBody>
      </p:sp>
      <p:cxnSp>
        <p:nvCxnSpPr>
          <p:cNvPr id="29" name="Straight Arrow Connector 28">
            <a:extLst>
              <a:ext uri="{FF2B5EF4-FFF2-40B4-BE49-F238E27FC236}">
                <a16:creationId xmlns:a16="http://schemas.microsoft.com/office/drawing/2014/main" id="{7F357E84-98FF-49CE-AF67-5593EA1B2904}"/>
              </a:ext>
            </a:extLst>
          </p:cNvPr>
          <p:cNvCxnSpPr>
            <a:stCxn id="13" idx="2"/>
          </p:cNvCxnSpPr>
          <p:nvPr/>
        </p:nvCxnSpPr>
        <p:spPr>
          <a:xfrm flipH="1">
            <a:off x="619698" y="1795463"/>
            <a:ext cx="867" cy="1185779"/>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465443-7284-4FEF-A202-0C65412C6E01}"/>
              </a:ext>
            </a:extLst>
          </p:cNvPr>
          <p:cNvCxnSpPr>
            <a:cxnSpLocks/>
          </p:cNvCxnSpPr>
          <p:nvPr/>
        </p:nvCxnSpPr>
        <p:spPr>
          <a:xfrm>
            <a:off x="1738973" y="1795463"/>
            <a:ext cx="0" cy="1185778"/>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7A3D3D3-1C2D-43DD-B9DB-086DED5868AA}"/>
              </a:ext>
            </a:extLst>
          </p:cNvPr>
          <p:cNvCxnSpPr>
            <a:cxnSpLocks/>
          </p:cNvCxnSpPr>
          <p:nvPr/>
        </p:nvCxnSpPr>
        <p:spPr>
          <a:xfrm>
            <a:off x="2724268" y="1795462"/>
            <a:ext cx="0" cy="1185778"/>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FDDE73F-7435-404C-AFB0-3991247B31CF}"/>
              </a:ext>
            </a:extLst>
          </p:cNvPr>
          <p:cNvCxnSpPr>
            <a:cxnSpLocks/>
          </p:cNvCxnSpPr>
          <p:nvPr/>
        </p:nvCxnSpPr>
        <p:spPr>
          <a:xfrm>
            <a:off x="999303" y="4124229"/>
            <a:ext cx="0" cy="874183"/>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8B7755-5869-4C8F-A4D9-0C31401EDFC2}"/>
              </a:ext>
            </a:extLst>
          </p:cNvPr>
          <p:cNvCxnSpPr>
            <a:cxnSpLocks/>
          </p:cNvCxnSpPr>
          <p:nvPr/>
        </p:nvCxnSpPr>
        <p:spPr>
          <a:xfrm>
            <a:off x="1439272" y="2262877"/>
            <a:ext cx="655226" cy="418681"/>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8AF433E-9415-4C01-8FB0-1189DC4BCF92}"/>
              </a:ext>
            </a:extLst>
          </p:cNvPr>
          <p:cNvCxnSpPr>
            <a:cxnSpLocks/>
          </p:cNvCxnSpPr>
          <p:nvPr/>
        </p:nvCxnSpPr>
        <p:spPr>
          <a:xfrm flipV="1">
            <a:off x="1439272" y="2271252"/>
            <a:ext cx="655226" cy="376813"/>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F6FCB01-16BF-4EF4-ACB4-E5ED5705BEC6}"/>
              </a:ext>
            </a:extLst>
          </p:cNvPr>
          <p:cNvCxnSpPr>
            <a:cxnSpLocks/>
          </p:cNvCxnSpPr>
          <p:nvPr/>
        </p:nvCxnSpPr>
        <p:spPr>
          <a:xfrm>
            <a:off x="2424569" y="2279203"/>
            <a:ext cx="655226" cy="418681"/>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80E4800-8A85-4198-AE05-F0A16FD24AED}"/>
              </a:ext>
            </a:extLst>
          </p:cNvPr>
          <p:cNvCxnSpPr>
            <a:cxnSpLocks/>
          </p:cNvCxnSpPr>
          <p:nvPr/>
        </p:nvCxnSpPr>
        <p:spPr>
          <a:xfrm flipV="1">
            <a:off x="2424569" y="2287578"/>
            <a:ext cx="655226" cy="376813"/>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pic>
        <p:nvPicPr>
          <p:cNvPr id="37" name="Graphic 36" descr="User with solid fill">
            <a:extLst>
              <a:ext uri="{FF2B5EF4-FFF2-40B4-BE49-F238E27FC236}">
                <a16:creationId xmlns:a16="http://schemas.microsoft.com/office/drawing/2014/main" id="{5721DF86-6D65-4A8D-9A4B-3B8FB58B6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53557" y="1063465"/>
            <a:ext cx="760265" cy="762000"/>
          </a:xfrm>
          <a:prstGeom prst="rect">
            <a:avLst/>
          </a:prstGeom>
        </p:spPr>
      </p:pic>
      <p:pic>
        <p:nvPicPr>
          <p:cNvPr id="38" name="Graphic 37" descr="User with solid fill">
            <a:extLst>
              <a:ext uri="{FF2B5EF4-FFF2-40B4-BE49-F238E27FC236}">
                <a16:creationId xmlns:a16="http://schemas.microsoft.com/office/drawing/2014/main" id="{E0730EDF-3323-4A10-AD6C-60C28BC067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02140" y="1063465"/>
            <a:ext cx="760265" cy="762000"/>
          </a:xfrm>
          <a:prstGeom prst="rect">
            <a:avLst/>
          </a:prstGeom>
        </p:spPr>
      </p:pic>
      <p:pic>
        <p:nvPicPr>
          <p:cNvPr id="39" name="Graphic 38" descr="User with solid fill">
            <a:extLst>
              <a:ext uri="{FF2B5EF4-FFF2-40B4-BE49-F238E27FC236}">
                <a16:creationId xmlns:a16="http://schemas.microsoft.com/office/drawing/2014/main" id="{B31700BE-63C3-4F57-94FB-E5A2DB8418D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8128" y="1063465"/>
            <a:ext cx="760265" cy="762000"/>
          </a:xfrm>
          <a:prstGeom prst="rect">
            <a:avLst/>
          </a:prstGeom>
        </p:spPr>
      </p:pic>
      <p:pic>
        <p:nvPicPr>
          <p:cNvPr id="40" name="Graphic 39" descr="Computer with solid fill">
            <a:extLst>
              <a:ext uri="{FF2B5EF4-FFF2-40B4-BE49-F238E27FC236}">
                <a16:creationId xmlns:a16="http://schemas.microsoft.com/office/drawing/2014/main" id="{61F1F128-B330-43CA-972A-88C2BBCA75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2284" y="1993716"/>
            <a:ext cx="760265" cy="762000"/>
          </a:xfrm>
          <a:prstGeom prst="rect">
            <a:avLst/>
          </a:prstGeom>
        </p:spPr>
      </p:pic>
      <p:pic>
        <p:nvPicPr>
          <p:cNvPr id="41" name="Graphic 40" descr="Document with solid fill">
            <a:extLst>
              <a:ext uri="{FF2B5EF4-FFF2-40B4-BE49-F238E27FC236}">
                <a16:creationId xmlns:a16="http://schemas.microsoft.com/office/drawing/2014/main" id="{514A9872-EFFA-49B6-8A2A-B4D2441A7BF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62945" y="3171143"/>
            <a:ext cx="666712" cy="668233"/>
          </a:xfrm>
          <a:prstGeom prst="rect">
            <a:avLst/>
          </a:prstGeom>
        </p:spPr>
      </p:pic>
      <p:sp>
        <p:nvSpPr>
          <p:cNvPr id="42" name="Rectangle 41">
            <a:extLst>
              <a:ext uri="{FF2B5EF4-FFF2-40B4-BE49-F238E27FC236}">
                <a16:creationId xmlns:a16="http://schemas.microsoft.com/office/drawing/2014/main" id="{710A7FC6-8954-4C2F-885F-0F29BD39B3E0}"/>
              </a:ext>
            </a:extLst>
          </p:cNvPr>
          <p:cNvSpPr/>
          <p:nvPr/>
        </p:nvSpPr>
        <p:spPr>
          <a:xfrm>
            <a:off x="8721074" y="3011243"/>
            <a:ext cx="3249924" cy="1163934"/>
          </a:xfrm>
          <a:prstGeom prst="rect">
            <a:avLst/>
          </a:prstGeom>
          <a:no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accent1"/>
              </a:solidFill>
            </a:endParaRPr>
          </a:p>
        </p:txBody>
      </p:sp>
      <p:sp>
        <p:nvSpPr>
          <p:cNvPr id="43" name="TextBox 42">
            <a:extLst>
              <a:ext uri="{FF2B5EF4-FFF2-40B4-BE49-F238E27FC236}">
                <a16:creationId xmlns:a16="http://schemas.microsoft.com/office/drawing/2014/main" id="{74AF785A-C06F-4D51-B77B-6428C483BAA2}"/>
              </a:ext>
            </a:extLst>
          </p:cNvPr>
          <p:cNvSpPr txBox="1"/>
          <p:nvPr/>
        </p:nvSpPr>
        <p:spPr>
          <a:xfrm>
            <a:off x="8474458" y="1722000"/>
            <a:ext cx="793392" cy="502573"/>
          </a:xfrm>
          <a:prstGeom prst="rect">
            <a:avLst/>
          </a:prstGeom>
          <a:noFill/>
        </p:spPr>
        <p:txBody>
          <a:bodyPr wrap="square" rtlCol="0">
            <a:spAutoFit/>
          </a:bodyPr>
          <a:lstStyle/>
          <a:p>
            <a:r>
              <a:rPr lang="en-US" sz="1333" dirty="0"/>
              <a:t>Admin1</a:t>
            </a:r>
          </a:p>
          <a:p>
            <a:r>
              <a:rPr lang="en-US" sz="1333" dirty="0"/>
              <a:t>Desktop</a:t>
            </a:r>
          </a:p>
        </p:txBody>
      </p:sp>
      <p:sp>
        <p:nvSpPr>
          <p:cNvPr id="44" name="TextBox 43">
            <a:extLst>
              <a:ext uri="{FF2B5EF4-FFF2-40B4-BE49-F238E27FC236}">
                <a16:creationId xmlns:a16="http://schemas.microsoft.com/office/drawing/2014/main" id="{63BAA8DB-B508-44D5-934F-A813C94230AB}"/>
              </a:ext>
            </a:extLst>
          </p:cNvPr>
          <p:cNvSpPr txBox="1"/>
          <p:nvPr/>
        </p:nvSpPr>
        <p:spPr>
          <a:xfrm>
            <a:off x="10407342" y="3778446"/>
            <a:ext cx="1637537" cy="323165"/>
          </a:xfrm>
          <a:prstGeom prst="rect">
            <a:avLst/>
          </a:prstGeom>
          <a:noFill/>
        </p:spPr>
        <p:txBody>
          <a:bodyPr wrap="square" rtlCol="0">
            <a:spAutoFit/>
          </a:bodyPr>
          <a:lstStyle/>
          <a:p>
            <a:r>
              <a:rPr lang="en-US" sz="1500" dirty="0" err="1"/>
              <a:t>terraform.tfstate</a:t>
            </a:r>
            <a:endParaRPr lang="en-US" sz="1500" dirty="0"/>
          </a:p>
        </p:txBody>
      </p:sp>
      <p:sp>
        <p:nvSpPr>
          <p:cNvPr id="45" name="Rectangle 44">
            <a:extLst>
              <a:ext uri="{FF2B5EF4-FFF2-40B4-BE49-F238E27FC236}">
                <a16:creationId xmlns:a16="http://schemas.microsoft.com/office/drawing/2014/main" id="{9CDAD0FA-86FE-4523-AF85-E6B1129AB85E}"/>
              </a:ext>
            </a:extLst>
          </p:cNvPr>
          <p:cNvSpPr/>
          <p:nvPr/>
        </p:nvSpPr>
        <p:spPr>
          <a:xfrm>
            <a:off x="9246383" y="5028414"/>
            <a:ext cx="2272441" cy="1163934"/>
          </a:xfrm>
          <a:prstGeom prst="rect">
            <a:avLst/>
          </a:prstGeom>
          <a:noFill/>
          <a:ln w="603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accent1"/>
              </a:solidFill>
            </a:endParaRPr>
          </a:p>
        </p:txBody>
      </p:sp>
      <p:sp>
        <p:nvSpPr>
          <p:cNvPr id="46" name="TextBox 45">
            <a:extLst>
              <a:ext uri="{FF2B5EF4-FFF2-40B4-BE49-F238E27FC236}">
                <a16:creationId xmlns:a16="http://schemas.microsoft.com/office/drawing/2014/main" id="{78648F85-0FD6-46C7-A837-542B75ACAFC8}"/>
              </a:ext>
            </a:extLst>
          </p:cNvPr>
          <p:cNvSpPr txBox="1"/>
          <p:nvPr/>
        </p:nvSpPr>
        <p:spPr>
          <a:xfrm>
            <a:off x="8843025" y="799325"/>
            <a:ext cx="884778" cy="323165"/>
          </a:xfrm>
          <a:prstGeom prst="rect">
            <a:avLst/>
          </a:prstGeom>
          <a:noFill/>
        </p:spPr>
        <p:txBody>
          <a:bodyPr wrap="square" rtlCol="0">
            <a:spAutoFit/>
          </a:bodyPr>
          <a:lstStyle/>
          <a:p>
            <a:r>
              <a:rPr lang="en-US" sz="1500" dirty="0"/>
              <a:t>Admin1</a:t>
            </a:r>
          </a:p>
        </p:txBody>
      </p:sp>
      <p:sp>
        <p:nvSpPr>
          <p:cNvPr id="47" name="TextBox 46">
            <a:extLst>
              <a:ext uri="{FF2B5EF4-FFF2-40B4-BE49-F238E27FC236}">
                <a16:creationId xmlns:a16="http://schemas.microsoft.com/office/drawing/2014/main" id="{6CC63FA3-7AD2-4988-9FB7-58348E23B550}"/>
              </a:ext>
            </a:extLst>
          </p:cNvPr>
          <p:cNvSpPr txBox="1"/>
          <p:nvPr/>
        </p:nvSpPr>
        <p:spPr>
          <a:xfrm>
            <a:off x="9979602" y="799325"/>
            <a:ext cx="793391" cy="323165"/>
          </a:xfrm>
          <a:prstGeom prst="rect">
            <a:avLst/>
          </a:prstGeom>
          <a:noFill/>
        </p:spPr>
        <p:txBody>
          <a:bodyPr wrap="square" rtlCol="0">
            <a:spAutoFit/>
          </a:bodyPr>
          <a:lstStyle/>
          <a:p>
            <a:r>
              <a:rPr lang="en-US" sz="1500" dirty="0"/>
              <a:t>Admin2</a:t>
            </a:r>
          </a:p>
        </p:txBody>
      </p:sp>
      <p:sp>
        <p:nvSpPr>
          <p:cNvPr id="48" name="TextBox 47">
            <a:extLst>
              <a:ext uri="{FF2B5EF4-FFF2-40B4-BE49-F238E27FC236}">
                <a16:creationId xmlns:a16="http://schemas.microsoft.com/office/drawing/2014/main" id="{DD5A15C8-BA10-4072-A3B8-A98C6594818D}"/>
              </a:ext>
            </a:extLst>
          </p:cNvPr>
          <p:cNvSpPr txBox="1"/>
          <p:nvPr/>
        </p:nvSpPr>
        <p:spPr>
          <a:xfrm>
            <a:off x="11013222" y="799325"/>
            <a:ext cx="793391" cy="323165"/>
          </a:xfrm>
          <a:prstGeom prst="rect">
            <a:avLst/>
          </a:prstGeom>
          <a:noFill/>
        </p:spPr>
        <p:txBody>
          <a:bodyPr wrap="square" rtlCol="0">
            <a:spAutoFit/>
          </a:bodyPr>
          <a:lstStyle/>
          <a:p>
            <a:r>
              <a:rPr lang="en-US" sz="1500" dirty="0"/>
              <a:t>Admin3</a:t>
            </a:r>
          </a:p>
        </p:txBody>
      </p:sp>
      <p:sp>
        <p:nvSpPr>
          <p:cNvPr id="49" name="TextBox 48">
            <a:extLst>
              <a:ext uri="{FF2B5EF4-FFF2-40B4-BE49-F238E27FC236}">
                <a16:creationId xmlns:a16="http://schemas.microsoft.com/office/drawing/2014/main" id="{3E6B3551-C3EB-46D6-823D-A744A95EDA42}"/>
              </a:ext>
            </a:extLst>
          </p:cNvPr>
          <p:cNvSpPr txBox="1"/>
          <p:nvPr/>
        </p:nvSpPr>
        <p:spPr>
          <a:xfrm>
            <a:off x="9686660" y="5855866"/>
            <a:ext cx="1122746" cy="323165"/>
          </a:xfrm>
          <a:prstGeom prst="rect">
            <a:avLst/>
          </a:prstGeom>
          <a:noFill/>
        </p:spPr>
        <p:txBody>
          <a:bodyPr wrap="square" rtlCol="0">
            <a:spAutoFit/>
          </a:bodyPr>
          <a:lstStyle/>
          <a:p>
            <a:r>
              <a:rPr lang="en-US" sz="1500" dirty="0"/>
              <a:t>Azure Cloud</a:t>
            </a:r>
          </a:p>
        </p:txBody>
      </p:sp>
      <p:sp>
        <p:nvSpPr>
          <p:cNvPr id="50" name="TextBox 49">
            <a:extLst>
              <a:ext uri="{FF2B5EF4-FFF2-40B4-BE49-F238E27FC236}">
                <a16:creationId xmlns:a16="http://schemas.microsoft.com/office/drawing/2014/main" id="{57D62CB0-29BF-4B1B-8C1F-BED8E569AA4B}"/>
              </a:ext>
            </a:extLst>
          </p:cNvPr>
          <p:cNvSpPr txBox="1"/>
          <p:nvPr/>
        </p:nvSpPr>
        <p:spPr>
          <a:xfrm>
            <a:off x="10198983" y="5176450"/>
            <a:ext cx="990000" cy="553998"/>
          </a:xfrm>
          <a:prstGeom prst="rect">
            <a:avLst/>
          </a:prstGeom>
          <a:noFill/>
        </p:spPr>
        <p:txBody>
          <a:bodyPr wrap="square" rtlCol="0">
            <a:spAutoFit/>
          </a:bodyPr>
          <a:lstStyle/>
          <a:p>
            <a:r>
              <a:rPr lang="en-US" sz="1500" dirty="0"/>
              <a:t>Azure VM </a:t>
            </a:r>
          </a:p>
          <a:p>
            <a:r>
              <a:rPr lang="en-US" sz="1500" dirty="0"/>
              <a:t>Instance</a:t>
            </a:r>
          </a:p>
        </p:txBody>
      </p:sp>
      <p:cxnSp>
        <p:nvCxnSpPr>
          <p:cNvPr id="51" name="Straight Arrow Connector 50">
            <a:extLst>
              <a:ext uri="{FF2B5EF4-FFF2-40B4-BE49-F238E27FC236}">
                <a16:creationId xmlns:a16="http://schemas.microsoft.com/office/drawing/2014/main" id="{EC67239D-6868-435E-A2E4-86988F7EDCBE}"/>
              </a:ext>
            </a:extLst>
          </p:cNvPr>
          <p:cNvCxnSpPr>
            <a:cxnSpLocks/>
            <a:stCxn id="37" idx="2"/>
          </p:cNvCxnSpPr>
          <p:nvPr/>
        </p:nvCxnSpPr>
        <p:spPr>
          <a:xfrm flipH="1">
            <a:off x="9232823" y="1825465"/>
            <a:ext cx="867" cy="338273"/>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457EE79-8197-4BAB-B970-1EC5FD066CC1}"/>
              </a:ext>
            </a:extLst>
          </p:cNvPr>
          <p:cNvCxnSpPr>
            <a:cxnSpLocks/>
          </p:cNvCxnSpPr>
          <p:nvPr/>
        </p:nvCxnSpPr>
        <p:spPr>
          <a:xfrm>
            <a:off x="9612428" y="4154231"/>
            <a:ext cx="0" cy="874183"/>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3" name="Graphic 52" descr="Computer with solid fill">
            <a:extLst>
              <a:ext uri="{FF2B5EF4-FFF2-40B4-BE49-F238E27FC236}">
                <a16:creationId xmlns:a16="http://schemas.microsoft.com/office/drawing/2014/main" id="{F44F9102-7093-4170-AD3A-568B0498F45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35284" y="1995417"/>
            <a:ext cx="760265" cy="762000"/>
          </a:xfrm>
          <a:prstGeom prst="rect">
            <a:avLst/>
          </a:prstGeom>
        </p:spPr>
      </p:pic>
      <p:sp>
        <p:nvSpPr>
          <p:cNvPr id="54" name="TextBox 53">
            <a:extLst>
              <a:ext uri="{FF2B5EF4-FFF2-40B4-BE49-F238E27FC236}">
                <a16:creationId xmlns:a16="http://schemas.microsoft.com/office/drawing/2014/main" id="{45F869DF-EAB5-439B-9253-26935C3E4745}"/>
              </a:ext>
            </a:extLst>
          </p:cNvPr>
          <p:cNvSpPr txBox="1"/>
          <p:nvPr/>
        </p:nvSpPr>
        <p:spPr>
          <a:xfrm>
            <a:off x="9633170" y="1704956"/>
            <a:ext cx="793392" cy="502573"/>
          </a:xfrm>
          <a:prstGeom prst="rect">
            <a:avLst/>
          </a:prstGeom>
          <a:noFill/>
        </p:spPr>
        <p:txBody>
          <a:bodyPr wrap="square" rtlCol="0">
            <a:spAutoFit/>
          </a:bodyPr>
          <a:lstStyle/>
          <a:p>
            <a:r>
              <a:rPr lang="en-US" sz="1333" dirty="0"/>
              <a:t>Admin2</a:t>
            </a:r>
          </a:p>
          <a:p>
            <a:r>
              <a:rPr lang="en-US" sz="1333" dirty="0"/>
              <a:t>Desktop</a:t>
            </a:r>
          </a:p>
        </p:txBody>
      </p:sp>
      <p:cxnSp>
        <p:nvCxnSpPr>
          <p:cNvPr id="55" name="Straight Arrow Connector 54">
            <a:extLst>
              <a:ext uri="{FF2B5EF4-FFF2-40B4-BE49-F238E27FC236}">
                <a16:creationId xmlns:a16="http://schemas.microsoft.com/office/drawing/2014/main" id="{90843382-47CA-4866-BFE9-8F931297FAF4}"/>
              </a:ext>
            </a:extLst>
          </p:cNvPr>
          <p:cNvCxnSpPr>
            <a:cxnSpLocks/>
          </p:cNvCxnSpPr>
          <p:nvPr/>
        </p:nvCxnSpPr>
        <p:spPr>
          <a:xfrm>
            <a:off x="10375823" y="1827166"/>
            <a:ext cx="0" cy="338273"/>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6" name="Graphic 55" descr="Computer with solid fill">
            <a:extLst>
              <a:ext uri="{FF2B5EF4-FFF2-40B4-BE49-F238E27FC236}">
                <a16:creationId xmlns:a16="http://schemas.microsoft.com/office/drawing/2014/main" id="{B610D9CE-75BE-438D-8657-CE9A79B872D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106385" y="1995483"/>
            <a:ext cx="760265" cy="762000"/>
          </a:xfrm>
          <a:prstGeom prst="rect">
            <a:avLst/>
          </a:prstGeom>
        </p:spPr>
      </p:pic>
      <p:cxnSp>
        <p:nvCxnSpPr>
          <p:cNvPr id="57" name="Straight Arrow Connector 56">
            <a:extLst>
              <a:ext uri="{FF2B5EF4-FFF2-40B4-BE49-F238E27FC236}">
                <a16:creationId xmlns:a16="http://schemas.microsoft.com/office/drawing/2014/main" id="{B8830CAD-F970-4365-A23E-AC39B4C969DC}"/>
              </a:ext>
            </a:extLst>
          </p:cNvPr>
          <p:cNvCxnSpPr>
            <a:cxnSpLocks/>
          </p:cNvCxnSpPr>
          <p:nvPr/>
        </p:nvCxnSpPr>
        <p:spPr>
          <a:xfrm>
            <a:off x="11346924" y="1827233"/>
            <a:ext cx="0" cy="338273"/>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CF2B01E-59E7-4D39-96FE-8D536E77A2EE}"/>
              </a:ext>
            </a:extLst>
          </p:cNvPr>
          <p:cNvSpPr txBox="1"/>
          <p:nvPr/>
        </p:nvSpPr>
        <p:spPr>
          <a:xfrm>
            <a:off x="11409917" y="1684928"/>
            <a:ext cx="793392" cy="502573"/>
          </a:xfrm>
          <a:prstGeom prst="rect">
            <a:avLst/>
          </a:prstGeom>
          <a:noFill/>
        </p:spPr>
        <p:txBody>
          <a:bodyPr wrap="square" rtlCol="0">
            <a:spAutoFit/>
          </a:bodyPr>
          <a:lstStyle/>
          <a:p>
            <a:r>
              <a:rPr lang="en-US" sz="1333" dirty="0"/>
              <a:t>Admin3</a:t>
            </a:r>
          </a:p>
          <a:p>
            <a:r>
              <a:rPr lang="en-US" sz="1333" dirty="0"/>
              <a:t>Desktop</a:t>
            </a:r>
          </a:p>
        </p:txBody>
      </p:sp>
      <p:cxnSp>
        <p:nvCxnSpPr>
          <p:cNvPr id="59" name="Straight Arrow Connector 58">
            <a:extLst>
              <a:ext uri="{FF2B5EF4-FFF2-40B4-BE49-F238E27FC236}">
                <a16:creationId xmlns:a16="http://schemas.microsoft.com/office/drawing/2014/main" id="{5723574B-939A-4187-9A04-E5EDE9DA76B2}"/>
              </a:ext>
            </a:extLst>
          </p:cNvPr>
          <p:cNvCxnSpPr>
            <a:cxnSpLocks/>
          </p:cNvCxnSpPr>
          <p:nvPr/>
        </p:nvCxnSpPr>
        <p:spPr>
          <a:xfrm>
            <a:off x="9241197" y="2586579"/>
            <a:ext cx="0" cy="430675"/>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44E109C-13AE-4E8D-A208-FED08CAB788E}"/>
              </a:ext>
            </a:extLst>
          </p:cNvPr>
          <p:cNvCxnSpPr>
            <a:cxnSpLocks/>
          </p:cNvCxnSpPr>
          <p:nvPr/>
        </p:nvCxnSpPr>
        <p:spPr>
          <a:xfrm>
            <a:off x="10412169" y="2586579"/>
            <a:ext cx="4627" cy="430675"/>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6EE61AD-7A05-40ED-8E72-DE5482B10F4B}"/>
              </a:ext>
            </a:extLst>
          </p:cNvPr>
          <p:cNvCxnSpPr>
            <a:cxnSpLocks/>
          </p:cNvCxnSpPr>
          <p:nvPr/>
        </p:nvCxnSpPr>
        <p:spPr>
          <a:xfrm>
            <a:off x="11355298" y="2588347"/>
            <a:ext cx="0" cy="379258"/>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E7F9611-CA47-44FF-A806-EF5520DE1994}"/>
              </a:ext>
            </a:extLst>
          </p:cNvPr>
          <p:cNvCxnSpPr>
            <a:cxnSpLocks/>
          </p:cNvCxnSpPr>
          <p:nvPr/>
        </p:nvCxnSpPr>
        <p:spPr>
          <a:xfrm>
            <a:off x="10462573" y="4175177"/>
            <a:ext cx="0" cy="875487"/>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97AE747-99D5-4868-84F9-68948AA38A39}"/>
              </a:ext>
            </a:extLst>
          </p:cNvPr>
          <p:cNvCxnSpPr>
            <a:cxnSpLocks/>
          </p:cNvCxnSpPr>
          <p:nvPr/>
        </p:nvCxnSpPr>
        <p:spPr>
          <a:xfrm>
            <a:off x="11224243" y="4175177"/>
            <a:ext cx="0" cy="853237"/>
          </a:xfrm>
          <a:prstGeom prst="straightConnector1">
            <a:avLst/>
          </a:prstGeom>
          <a:ln w="508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A700480-A595-41C8-A6F5-53540D19E24D}"/>
              </a:ext>
            </a:extLst>
          </p:cNvPr>
          <p:cNvSpPr/>
          <p:nvPr/>
        </p:nvSpPr>
        <p:spPr>
          <a:xfrm>
            <a:off x="3326247" y="724419"/>
            <a:ext cx="2627014" cy="1403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Multiple Team members </a:t>
            </a:r>
          </a:p>
          <a:p>
            <a:r>
              <a:rPr lang="en-US" sz="1500" dirty="0">
                <a:solidFill>
                  <a:schemeClr val="tx1"/>
                </a:solidFill>
              </a:rPr>
              <a:t>cannot update the infrastructure as they don’t have access to State File</a:t>
            </a:r>
          </a:p>
        </p:txBody>
      </p:sp>
      <p:sp>
        <p:nvSpPr>
          <p:cNvPr id="65" name="Rectangle 64">
            <a:extLst>
              <a:ext uri="{FF2B5EF4-FFF2-40B4-BE49-F238E27FC236}">
                <a16:creationId xmlns:a16="http://schemas.microsoft.com/office/drawing/2014/main" id="{776150AE-00CA-43EB-9F47-C4EF2568C184}"/>
              </a:ext>
            </a:extLst>
          </p:cNvPr>
          <p:cNvSpPr/>
          <p:nvPr/>
        </p:nvSpPr>
        <p:spPr>
          <a:xfrm>
            <a:off x="3587404" y="2407109"/>
            <a:ext cx="2335693" cy="1066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This means we need store the state file in a shared location.</a:t>
            </a:r>
          </a:p>
        </p:txBody>
      </p:sp>
      <p:sp>
        <p:nvSpPr>
          <p:cNvPr id="66" name="Rectangle 65">
            <a:extLst>
              <a:ext uri="{FF2B5EF4-FFF2-40B4-BE49-F238E27FC236}">
                <a16:creationId xmlns:a16="http://schemas.microsoft.com/office/drawing/2014/main" id="{5620442C-E369-4B46-B60D-E13F4084F697}"/>
              </a:ext>
            </a:extLst>
          </p:cNvPr>
          <p:cNvSpPr/>
          <p:nvPr/>
        </p:nvSpPr>
        <p:spPr>
          <a:xfrm>
            <a:off x="6128698" y="733253"/>
            <a:ext cx="2335693" cy="152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Using Terraform Backend concept we can use Azure SA as the shared storage for State Files</a:t>
            </a:r>
          </a:p>
        </p:txBody>
      </p:sp>
      <p:sp>
        <p:nvSpPr>
          <p:cNvPr id="67" name="Rectangle 66">
            <a:extLst>
              <a:ext uri="{FF2B5EF4-FFF2-40B4-BE49-F238E27FC236}">
                <a16:creationId xmlns:a16="http://schemas.microsoft.com/office/drawing/2014/main" id="{E2C68EDF-D182-4EC1-A4C0-5F8E43AA2F24}"/>
              </a:ext>
            </a:extLst>
          </p:cNvPr>
          <p:cNvSpPr/>
          <p:nvPr/>
        </p:nvSpPr>
        <p:spPr>
          <a:xfrm>
            <a:off x="6128698" y="2393266"/>
            <a:ext cx="2335693" cy="3437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rPr>
              <a:t>If two team members are running Terraform at the same time, you may run into race conditions as multiple Terraform processes make concurrent updates to the state files, leading to conflicts, data loss, and state file corruption.</a:t>
            </a:r>
            <a:endParaRPr lang="en-US" sz="1500" dirty="0">
              <a:solidFill>
                <a:schemeClr val="tx1"/>
              </a:solidFill>
            </a:endParaRPr>
          </a:p>
        </p:txBody>
      </p:sp>
      <p:sp>
        <p:nvSpPr>
          <p:cNvPr id="68" name="Rectangle 67">
            <a:extLst>
              <a:ext uri="{FF2B5EF4-FFF2-40B4-BE49-F238E27FC236}">
                <a16:creationId xmlns:a16="http://schemas.microsoft.com/office/drawing/2014/main" id="{989CA2A9-F8DC-471F-94DC-FBC5E8D34AC6}"/>
              </a:ext>
            </a:extLst>
          </p:cNvPr>
          <p:cNvSpPr/>
          <p:nvPr/>
        </p:nvSpPr>
        <p:spPr>
          <a:xfrm>
            <a:off x="6158292" y="5969929"/>
            <a:ext cx="1842151" cy="2714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State Locking</a:t>
            </a:r>
          </a:p>
        </p:txBody>
      </p:sp>
      <p:pic>
        <p:nvPicPr>
          <p:cNvPr id="69" name="Graphic 68">
            <a:extLst>
              <a:ext uri="{FF2B5EF4-FFF2-40B4-BE49-F238E27FC236}">
                <a16:creationId xmlns:a16="http://schemas.microsoft.com/office/drawing/2014/main" id="{11E66A81-F8CD-4311-BD56-A7C592F5AB1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9454" y="5095746"/>
            <a:ext cx="872193" cy="874183"/>
          </a:xfrm>
          <a:prstGeom prst="rect">
            <a:avLst/>
          </a:prstGeom>
        </p:spPr>
      </p:pic>
      <p:pic>
        <p:nvPicPr>
          <p:cNvPr id="70" name="Graphic 69">
            <a:extLst>
              <a:ext uri="{FF2B5EF4-FFF2-40B4-BE49-F238E27FC236}">
                <a16:creationId xmlns:a16="http://schemas.microsoft.com/office/drawing/2014/main" id="{C9BA4CD5-533F-4EEC-880E-55091D95E2C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24532" y="5143287"/>
            <a:ext cx="872193" cy="874183"/>
          </a:xfrm>
          <a:prstGeom prst="rect">
            <a:avLst/>
          </a:prstGeom>
        </p:spPr>
      </p:pic>
      <p:sp>
        <p:nvSpPr>
          <p:cNvPr id="71" name="TextBox 70">
            <a:extLst>
              <a:ext uri="{FF2B5EF4-FFF2-40B4-BE49-F238E27FC236}">
                <a16:creationId xmlns:a16="http://schemas.microsoft.com/office/drawing/2014/main" id="{A5C839D4-A00D-41F9-97B8-18BCC7047BC2}"/>
              </a:ext>
            </a:extLst>
          </p:cNvPr>
          <p:cNvSpPr txBox="1"/>
          <p:nvPr/>
        </p:nvSpPr>
        <p:spPr>
          <a:xfrm>
            <a:off x="8857603" y="3581907"/>
            <a:ext cx="1452916" cy="553998"/>
          </a:xfrm>
          <a:prstGeom prst="rect">
            <a:avLst/>
          </a:prstGeom>
          <a:noFill/>
        </p:spPr>
        <p:txBody>
          <a:bodyPr wrap="square" rtlCol="0">
            <a:spAutoFit/>
          </a:bodyPr>
          <a:lstStyle/>
          <a:p>
            <a:pPr algn="ctr"/>
            <a:r>
              <a:rPr lang="en-US" sz="1500" dirty="0"/>
              <a:t>Azure </a:t>
            </a:r>
          </a:p>
          <a:p>
            <a:pPr algn="ctr"/>
            <a:r>
              <a:rPr lang="en-US" sz="1500" dirty="0"/>
              <a:t>Storage Account</a:t>
            </a:r>
          </a:p>
        </p:txBody>
      </p:sp>
      <p:pic>
        <p:nvPicPr>
          <p:cNvPr id="72" name="Graphic 71">
            <a:extLst>
              <a:ext uri="{FF2B5EF4-FFF2-40B4-BE49-F238E27FC236}">
                <a16:creationId xmlns:a16="http://schemas.microsoft.com/office/drawing/2014/main" id="{EF67FCC3-2814-4F77-9E01-0BD900029B9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213960" y="3024394"/>
            <a:ext cx="738568" cy="740253"/>
          </a:xfrm>
          <a:prstGeom prst="rect">
            <a:avLst/>
          </a:prstGeom>
        </p:spPr>
      </p:pic>
    </p:spTree>
    <p:extLst>
      <p:ext uri="{BB962C8B-B14F-4D97-AF65-F5344CB8AC3E}">
        <p14:creationId xmlns:p14="http://schemas.microsoft.com/office/powerpoint/2010/main" val="220522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p:txBody>
          <a:bodyPr>
            <a:normAutofit/>
          </a:bodyPr>
          <a:lstStyle/>
          <a:p>
            <a:r>
              <a:rPr lang="en-GB" sz="3200" dirty="0">
                <a:solidFill>
                  <a:srgbClr val="0F4DBC"/>
                </a:solidFill>
              </a:rPr>
              <a:t>Providers</a:t>
            </a:r>
          </a:p>
        </p:txBody>
      </p:sp>
      <p:sp>
        <p:nvSpPr>
          <p:cNvPr id="5" name="Slide Number Placeholder 4"/>
          <p:cNvSpPr>
            <a:spLocks noGrp="1"/>
          </p:cNvSpPr>
          <p:nvPr>
            <p:ph type="sldNum" sz="quarter" idx="11"/>
          </p:nvPr>
        </p:nvSpPr>
        <p:spPr/>
        <p:txBody>
          <a:bodyPr/>
          <a:lstStyle/>
          <a:p>
            <a:fld id="{5E4D2043-7E31-4A53-BD33-72A88E682172}" type="slidenum">
              <a:rPr lang="en-GB" smtClean="0"/>
              <a:pPr/>
              <a:t>6</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endParaRPr lang="en-GB" sz="1800" dirty="0">
              <a:latin typeface="+mj-lt"/>
              <a:cs typeface="Leelawadee UI" panose="020B0502040204020203" pitchFamily="34" charset="-34"/>
            </a:endParaRPr>
          </a:p>
          <a:p>
            <a:r>
              <a:rPr lang="en-GB" sz="1800" dirty="0">
                <a:latin typeface="+mj-lt"/>
                <a:cs typeface="Leelawadee UI" panose="020B0502040204020203" pitchFamily="34" charset="-34"/>
              </a:rPr>
              <a:t>1. Terraform providers for Azure</a:t>
            </a:r>
          </a:p>
          <a:p>
            <a:r>
              <a:rPr lang="en-GB" sz="1800" dirty="0">
                <a:latin typeface="+mj-lt"/>
                <a:cs typeface="Leelawadee UI" panose="020B0502040204020203" pitchFamily="34" charset="-34"/>
              </a:rPr>
              <a:t>       - </a:t>
            </a:r>
            <a:r>
              <a:rPr lang="en-GB" sz="1800" dirty="0" err="1">
                <a:latin typeface="+mj-lt"/>
                <a:cs typeface="Leelawadee UI" panose="020B0502040204020203" pitchFamily="34" charset="-34"/>
              </a:rPr>
              <a:t>AzureRM</a:t>
            </a:r>
            <a:r>
              <a:rPr lang="en-GB" sz="1800" dirty="0">
                <a:latin typeface="+mj-lt"/>
                <a:cs typeface="Leelawadee UI" panose="020B0502040204020203" pitchFamily="34" charset="-34"/>
              </a:rPr>
              <a:t> provider</a:t>
            </a:r>
          </a:p>
          <a:p>
            <a:r>
              <a:rPr lang="en-GB" sz="1800" dirty="0">
                <a:latin typeface="+mj-lt"/>
                <a:cs typeface="Leelawadee UI" panose="020B0502040204020203" pitchFamily="34" charset="-34"/>
              </a:rPr>
              <a:t>       - </a:t>
            </a:r>
            <a:r>
              <a:rPr lang="en-GB" sz="1800" dirty="0" err="1">
                <a:latin typeface="+mj-lt"/>
                <a:cs typeface="Leelawadee UI" panose="020B0502040204020203" pitchFamily="34" charset="-34"/>
              </a:rPr>
              <a:t>AzureAD</a:t>
            </a:r>
            <a:r>
              <a:rPr lang="en-GB" sz="1800" dirty="0">
                <a:latin typeface="+mj-lt"/>
                <a:cs typeface="Leelawadee UI" panose="020B0502040204020203" pitchFamily="34" charset="-34"/>
              </a:rPr>
              <a:t> provider</a:t>
            </a:r>
          </a:p>
          <a:p>
            <a:r>
              <a:rPr lang="en-GB" sz="1800" dirty="0">
                <a:latin typeface="+mj-lt"/>
                <a:cs typeface="Leelawadee UI" panose="020B0502040204020203" pitchFamily="34" charset="-34"/>
              </a:rPr>
              <a:t>       - </a:t>
            </a:r>
            <a:r>
              <a:rPr lang="en-GB" sz="1800" dirty="0" err="1">
                <a:latin typeface="+mj-lt"/>
                <a:cs typeface="Leelawadee UI" panose="020B0502040204020203" pitchFamily="34" charset="-34"/>
              </a:rPr>
              <a:t>AzureStack</a:t>
            </a:r>
            <a:r>
              <a:rPr lang="en-GB" sz="1800" dirty="0">
                <a:latin typeface="+mj-lt"/>
                <a:cs typeface="Leelawadee UI" panose="020B0502040204020203" pitchFamily="34" charset="-34"/>
              </a:rPr>
              <a:t> provider</a:t>
            </a:r>
          </a:p>
          <a:p>
            <a:r>
              <a:rPr lang="en-GB" sz="1800" dirty="0">
                <a:latin typeface="+mj-lt"/>
                <a:cs typeface="Leelawadee UI" panose="020B0502040204020203" pitchFamily="34" charset="-34"/>
              </a:rPr>
              <a:t>2. Authenticate with</a:t>
            </a:r>
          </a:p>
          <a:p>
            <a:r>
              <a:rPr lang="en-GB" sz="1800" dirty="0">
                <a:latin typeface="+mj-lt"/>
                <a:cs typeface="Leelawadee UI" panose="020B0502040204020203" pitchFamily="34" charset="-34"/>
              </a:rPr>
              <a:t>       - Azure CLI</a:t>
            </a:r>
          </a:p>
          <a:p>
            <a:r>
              <a:rPr lang="en-GB" sz="1800" dirty="0">
                <a:latin typeface="+mj-lt"/>
                <a:cs typeface="Leelawadee UI" panose="020B0502040204020203" pitchFamily="34" charset="-34"/>
              </a:rPr>
              <a:t>       - Azure Service principal</a:t>
            </a:r>
          </a:p>
          <a:p>
            <a:r>
              <a:rPr lang="en-GB" sz="1800" dirty="0">
                <a:latin typeface="+mj-lt"/>
                <a:cs typeface="Leelawadee UI" panose="020B0502040204020203" pitchFamily="34" charset="-34"/>
              </a:rPr>
              <a:t>       - Azure Managed Service Identity</a:t>
            </a:r>
          </a:p>
        </p:txBody>
      </p:sp>
      <p:pic>
        <p:nvPicPr>
          <p:cNvPr id="11" name="Picture 10" descr="Text&#10;&#10;Description automatically generated">
            <a:extLst>
              <a:ext uri="{FF2B5EF4-FFF2-40B4-BE49-F238E27FC236}">
                <a16:creationId xmlns:a16="http://schemas.microsoft.com/office/drawing/2014/main" id="{5026CADF-3BAB-4E93-A534-8375F23C4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69" y="2217990"/>
            <a:ext cx="2715004" cy="3029373"/>
          </a:xfrm>
          <a:prstGeom prst="rect">
            <a:avLst/>
          </a:prstGeom>
        </p:spPr>
      </p:pic>
    </p:spTree>
    <p:extLst>
      <p:ext uri="{BB962C8B-B14F-4D97-AF65-F5344CB8AC3E}">
        <p14:creationId xmlns:p14="http://schemas.microsoft.com/office/powerpoint/2010/main" val="1737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p:txBody>
          <a:bodyPr>
            <a:normAutofit/>
          </a:bodyPr>
          <a:lstStyle/>
          <a:p>
            <a:r>
              <a:rPr lang="en-GB" sz="3200" dirty="0">
                <a:solidFill>
                  <a:srgbClr val="0F4DBC"/>
                </a:solidFill>
              </a:rPr>
              <a:t>Resource &amp; Data Sources</a:t>
            </a:r>
          </a:p>
        </p:txBody>
      </p:sp>
      <p:sp>
        <p:nvSpPr>
          <p:cNvPr id="5" name="Slide Number Placeholder 4"/>
          <p:cNvSpPr>
            <a:spLocks noGrp="1"/>
          </p:cNvSpPr>
          <p:nvPr>
            <p:ph type="sldNum" sz="quarter" idx="11"/>
          </p:nvPr>
        </p:nvSpPr>
        <p:spPr/>
        <p:txBody>
          <a:bodyPr/>
          <a:lstStyle/>
          <a:p>
            <a:fld id="{5E4D2043-7E31-4A53-BD33-72A88E682172}" type="slidenum">
              <a:rPr lang="en-GB" smtClean="0"/>
              <a:pPr/>
              <a:t>7</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pPr marL="342900" indent="-342900">
              <a:buAutoNum type="arabicPeriod"/>
            </a:pPr>
            <a:r>
              <a:rPr lang="en-GB" sz="1800" dirty="0">
                <a:latin typeface="+mj-lt"/>
                <a:cs typeface="Leelawadee UI" panose="020B0502040204020203" pitchFamily="34" charset="-34"/>
              </a:rPr>
              <a:t>Resource meta-arguments</a:t>
            </a:r>
          </a:p>
          <a:p>
            <a:r>
              <a:rPr lang="en-GB" sz="1800" dirty="0">
                <a:latin typeface="+mj-lt"/>
                <a:cs typeface="Leelawadee UI" panose="020B0502040204020203" pitchFamily="34" charset="-34"/>
              </a:rPr>
              <a:t>       - depends_on</a:t>
            </a:r>
          </a:p>
          <a:p>
            <a:r>
              <a:rPr lang="en-GB" sz="1800" dirty="0">
                <a:latin typeface="+mj-lt"/>
                <a:cs typeface="Leelawadee UI" panose="020B0502040204020203" pitchFamily="34" charset="-34"/>
              </a:rPr>
              <a:t>       - count</a:t>
            </a:r>
          </a:p>
          <a:p>
            <a:r>
              <a:rPr lang="en-GB" sz="1800" dirty="0">
                <a:latin typeface="+mj-lt"/>
                <a:cs typeface="Leelawadee UI" panose="020B0502040204020203" pitchFamily="34" charset="-34"/>
              </a:rPr>
              <a:t>       - for_each</a:t>
            </a:r>
          </a:p>
          <a:p>
            <a:r>
              <a:rPr lang="en-GB" sz="1800" dirty="0">
                <a:latin typeface="+mj-lt"/>
                <a:cs typeface="Leelawadee UI" panose="020B0502040204020203" pitchFamily="34" charset="-34"/>
              </a:rPr>
              <a:t>     </a:t>
            </a:r>
            <a:endParaRPr lang="en-GB" sz="1867" dirty="0">
              <a:latin typeface="+mj-lt"/>
              <a:cs typeface="Leelawadee UI" panose="020B0502040204020203" pitchFamily="34" charset="-34"/>
            </a:endParaRPr>
          </a:p>
        </p:txBody>
      </p:sp>
      <p:pic>
        <p:nvPicPr>
          <p:cNvPr id="6" name="Picture 5">
            <a:extLst>
              <a:ext uri="{FF2B5EF4-FFF2-40B4-BE49-F238E27FC236}">
                <a16:creationId xmlns:a16="http://schemas.microsoft.com/office/drawing/2014/main" id="{A2991651-50AD-4277-ACB9-9D12FB5B4881}"/>
              </a:ext>
            </a:extLst>
          </p:cNvPr>
          <p:cNvPicPr>
            <a:picLocks noChangeAspect="1"/>
          </p:cNvPicPr>
          <p:nvPr/>
        </p:nvPicPr>
        <p:blipFill>
          <a:blip r:embed="rId3"/>
          <a:stretch>
            <a:fillRect/>
          </a:stretch>
        </p:blipFill>
        <p:spPr>
          <a:xfrm>
            <a:off x="1033695" y="3249068"/>
            <a:ext cx="3696216" cy="1019317"/>
          </a:xfrm>
          <a:prstGeom prst="rect">
            <a:avLst/>
          </a:prstGeom>
        </p:spPr>
      </p:pic>
      <p:pic>
        <p:nvPicPr>
          <p:cNvPr id="8" name="Picture 7">
            <a:extLst>
              <a:ext uri="{FF2B5EF4-FFF2-40B4-BE49-F238E27FC236}">
                <a16:creationId xmlns:a16="http://schemas.microsoft.com/office/drawing/2014/main" id="{889D6710-763A-4330-9D0E-756221C6B6C2}"/>
              </a:ext>
            </a:extLst>
          </p:cNvPr>
          <p:cNvPicPr>
            <a:picLocks noChangeAspect="1"/>
          </p:cNvPicPr>
          <p:nvPr/>
        </p:nvPicPr>
        <p:blipFill>
          <a:blip r:embed="rId4"/>
          <a:stretch>
            <a:fillRect/>
          </a:stretch>
        </p:blipFill>
        <p:spPr>
          <a:xfrm>
            <a:off x="2005690" y="4408881"/>
            <a:ext cx="3791479" cy="1686160"/>
          </a:xfrm>
          <a:prstGeom prst="rect">
            <a:avLst/>
          </a:prstGeom>
        </p:spPr>
      </p:pic>
      <p:pic>
        <p:nvPicPr>
          <p:cNvPr id="10" name="Picture 9">
            <a:extLst>
              <a:ext uri="{FF2B5EF4-FFF2-40B4-BE49-F238E27FC236}">
                <a16:creationId xmlns:a16="http://schemas.microsoft.com/office/drawing/2014/main" id="{F85F3014-BE20-4410-BED8-D3040BC40E39}"/>
              </a:ext>
            </a:extLst>
          </p:cNvPr>
          <p:cNvPicPr>
            <a:picLocks noChangeAspect="1"/>
          </p:cNvPicPr>
          <p:nvPr/>
        </p:nvPicPr>
        <p:blipFill>
          <a:blip r:embed="rId5"/>
          <a:stretch>
            <a:fillRect/>
          </a:stretch>
        </p:blipFill>
        <p:spPr>
          <a:xfrm>
            <a:off x="5928350" y="1646245"/>
            <a:ext cx="5229955" cy="4448796"/>
          </a:xfrm>
          <a:prstGeom prst="rect">
            <a:avLst/>
          </a:prstGeom>
        </p:spPr>
      </p:pic>
    </p:spTree>
    <p:extLst>
      <p:ext uri="{BB962C8B-B14F-4D97-AF65-F5344CB8AC3E}">
        <p14:creationId xmlns:p14="http://schemas.microsoft.com/office/powerpoint/2010/main" val="374130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p:txBody>
          <a:bodyPr>
            <a:normAutofit/>
          </a:bodyPr>
          <a:lstStyle/>
          <a:p>
            <a:r>
              <a:rPr lang="en-GB" sz="3200" dirty="0">
                <a:solidFill>
                  <a:srgbClr val="0F4DBC"/>
                </a:solidFill>
              </a:rPr>
              <a:t>Modules</a:t>
            </a:r>
          </a:p>
        </p:txBody>
      </p:sp>
      <p:sp>
        <p:nvSpPr>
          <p:cNvPr id="5" name="Slide Number Placeholder 4"/>
          <p:cNvSpPr>
            <a:spLocks noGrp="1"/>
          </p:cNvSpPr>
          <p:nvPr>
            <p:ph type="sldNum" sz="quarter" idx="11"/>
          </p:nvPr>
        </p:nvSpPr>
        <p:spPr/>
        <p:txBody>
          <a:bodyPr/>
          <a:lstStyle/>
          <a:p>
            <a:fld id="{5E4D2043-7E31-4A53-BD33-72A88E682172}" type="slidenum">
              <a:rPr lang="en-GB" smtClean="0"/>
              <a:pPr/>
              <a:t>8</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r>
              <a:rPr lang="en-GB" sz="1800" dirty="0">
                <a:latin typeface="+mj-lt"/>
                <a:cs typeface="Leelawadee UI" panose="020B0502040204020203" pitchFamily="34" charset="-34"/>
              </a:rPr>
              <a:t>1. Modules are libraries/packages that allow you to create multiple resources together.</a:t>
            </a:r>
          </a:p>
          <a:p>
            <a:r>
              <a:rPr lang="en-GB" sz="1800" dirty="0">
                <a:latin typeface="+mj-lt"/>
                <a:cs typeface="Leelawadee UI" panose="020B0502040204020203" pitchFamily="34" charset="-34"/>
              </a:rPr>
              <a:t>2. Modules can be loaded from </a:t>
            </a:r>
          </a:p>
          <a:p>
            <a:r>
              <a:rPr lang="en-GB" sz="1800" dirty="0">
                <a:latin typeface="+mj-lt"/>
                <a:cs typeface="Leelawadee UI" panose="020B0502040204020203" pitchFamily="34" charset="-34"/>
              </a:rPr>
              <a:t>    - local paths</a:t>
            </a:r>
          </a:p>
          <a:p>
            <a:r>
              <a:rPr lang="en-GB" sz="1800" dirty="0">
                <a:latin typeface="+mj-lt"/>
                <a:cs typeface="Leelawadee UI" panose="020B0502040204020203" pitchFamily="34" charset="-34"/>
              </a:rPr>
              <a:t>    - Terraform registry</a:t>
            </a:r>
          </a:p>
          <a:p>
            <a:r>
              <a:rPr lang="en-GB" sz="1800" dirty="0">
                <a:latin typeface="+mj-lt"/>
                <a:cs typeface="Leelawadee UI" panose="020B0502040204020203" pitchFamily="34" charset="-34"/>
              </a:rPr>
              <a:t>    - Source code repositories</a:t>
            </a:r>
          </a:p>
          <a:p>
            <a:r>
              <a:rPr lang="en-GB" sz="1800" dirty="0">
                <a:latin typeface="+mj-lt"/>
                <a:cs typeface="Leelawadee UI" panose="020B0502040204020203" pitchFamily="34" charset="-34"/>
              </a:rPr>
              <a:t>3. Typical module structure</a:t>
            </a:r>
          </a:p>
          <a:p>
            <a:r>
              <a:rPr lang="en-GB" sz="1800" dirty="0">
                <a:latin typeface="+mj-lt"/>
                <a:cs typeface="Leelawadee UI" panose="020B0502040204020203" pitchFamily="34" charset="-34"/>
              </a:rPr>
              <a:t>     - Input variables</a:t>
            </a:r>
          </a:p>
          <a:p>
            <a:r>
              <a:rPr lang="en-GB" sz="1800" dirty="0">
                <a:latin typeface="+mj-lt"/>
                <a:cs typeface="Leelawadee UI" panose="020B0502040204020203" pitchFamily="34" charset="-34"/>
              </a:rPr>
              <a:t>     - Output values</a:t>
            </a:r>
          </a:p>
          <a:p>
            <a:r>
              <a:rPr lang="en-GB" sz="1800" dirty="0">
                <a:latin typeface="+mj-lt"/>
                <a:cs typeface="Leelawadee UI" panose="020B0502040204020203" pitchFamily="34" charset="-34"/>
              </a:rPr>
              <a:t>     - Resources </a:t>
            </a:r>
          </a:p>
        </p:txBody>
      </p:sp>
    </p:spTree>
    <p:extLst>
      <p:ext uri="{BB962C8B-B14F-4D97-AF65-F5344CB8AC3E}">
        <p14:creationId xmlns:p14="http://schemas.microsoft.com/office/powerpoint/2010/main" val="17002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4FA1C-68B6-42FC-B830-950CAC5C352D}"/>
              </a:ext>
            </a:extLst>
          </p:cNvPr>
          <p:cNvSpPr>
            <a:spLocks noGrp="1"/>
          </p:cNvSpPr>
          <p:nvPr>
            <p:ph type="title"/>
          </p:nvPr>
        </p:nvSpPr>
        <p:spPr>
          <a:xfrm>
            <a:off x="4872276" y="99203"/>
            <a:ext cx="875381" cy="628585"/>
          </a:xfrm>
        </p:spPr>
        <p:txBody>
          <a:bodyPr>
            <a:normAutofit/>
          </a:bodyPr>
          <a:lstStyle/>
          <a:p>
            <a:r>
              <a:rPr lang="en-GB" sz="3200" dirty="0">
                <a:solidFill>
                  <a:srgbClr val="0F4DBC"/>
                </a:solidFill>
              </a:rPr>
              <a:t>CLI</a:t>
            </a:r>
          </a:p>
        </p:txBody>
      </p:sp>
      <p:sp>
        <p:nvSpPr>
          <p:cNvPr id="5" name="Slide Number Placeholder 4"/>
          <p:cNvSpPr>
            <a:spLocks noGrp="1"/>
          </p:cNvSpPr>
          <p:nvPr>
            <p:ph type="sldNum" sz="quarter" idx="11"/>
          </p:nvPr>
        </p:nvSpPr>
        <p:spPr/>
        <p:txBody>
          <a:bodyPr/>
          <a:lstStyle/>
          <a:p>
            <a:fld id="{5E4D2043-7E31-4A53-BD33-72A88E682172}" type="slidenum">
              <a:rPr lang="en-GB" smtClean="0"/>
              <a:pPr/>
              <a:t>9</a:t>
            </a:fld>
            <a:endParaRPr lang="en-GB" dirty="0"/>
          </a:p>
        </p:txBody>
      </p:sp>
      <p:sp>
        <p:nvSpPr>
          <p:cNvPr id="2" name="Content Placeholder 1">
            <a:extLst>
              <a:ext uri="{FF2B5EF4-FFF2-40B4-BE49-F238E27FC236}">
                <a16:creationId xmlns:a16="http://schemas.microsoft.com/office/drawing/2014/main" id="{B474F3AB-6ACF-4401-9660-C7ECA1FBCBA4}"/>
              </a:ext>
            </a:extLst>
          </p:cNvPr>
          <p:cNvSpPr>
            <a:spLocks noGrp="1"/>
          </p:cNvSpPr>
          <p:nvPr>
            <p:ph type="subTitle" idx="1"/>
          </p:nvPr>
        </p:nvSpPr>
        <p:spPr>
          <a:xfrm>
            <a:off x="606210" y="1815318"/>
            <a:ext cx="10948673" cy="4018413"/>
          </a:xfrm>
        </p:spPr>
        <p:txBody>
          <a:bodyPr>
            <a:normAutofit/>
          </a:bodyPr>
          <a:lstStyle/>
          <a:p>
            <a:r>
              <a:rPr lang="en-GB" sz="1867">
                <a:latin typeface="+mj-lt"/>
                <a:cs typeface="Leelawadee UI" panose="020B0502040204020203" pitchFamily="34" charset="-34"/>
              </a:rPr>
              <a:t>					</a:t>
            </a:r>
            <a:endParaRPr lang="en-GB" sz="1867" dirty="0">
              <a:latin typeface="+mj-lt"/>
              <a:cs typeface="Leelawadee UI" panose="020B0502040204020203" pitchFamily="34" charset="-34"/>
            </a:endParaRPr>
          </a:p>
        </p:txBody>
      </p:sp>
      <p:pic>
        <p:nvPicPr>
          <p:cNvPr id="6" name="Picture 5">
            <a:extLst>
              <a:ext uri="{FF2B5EF4-FFF2-40B4-BE49-F238E27FC236}">
                <a16:creationId xmlns:a16="http://schemas.microsoft.com/office/drawing/2014/main" id="{D195D0C3-7348-4A9E-B3C7-3BCE490315CD}"/>
              </a:ext>
            </a:extLst>
          </p:cNvPr>
          <p:cNvPicPr>
            <a:picLocks noChangeAspect="1"/>
          </p:cNvPicPr>
          <p:nvPr/>
        </p:nvPicPr>
        <p:blipFill>
          <a:blip r:embed="rId3"/>
          <a:stretch>
            <a:fillRect/>
          </a:stretch>
        </p:blipFill>
        <p:spPr>
          <a:xfrm>
            <a:off x="1779814" y="1165225"/>
            <a:ext cx="8763000" cy="5191125"/>
          </a:xfrm>
          <a:prstGeom prst="rect">
            <a:avLst/>
          </a:prstGeom>
        </p:spPr>
      </p:pic>
    </p:spTree>
    <p:extLst>
      <p:ext uri="{BB962C8B-B14F-4D97-AF65-F5344CB8AC3E}">
        <p14:creationId xmlns:p14="http://schemas.microsoft.com/office/powerpoint/2010/main" val="2066112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8838</TotalTime>
  <Words>869</Words>
  <Application>Microsoft Office PowerPoint</Application>
  <PresentationFormat>Widescreen</PresentationFormat>
  <Paragraphs>189</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Brush Script MT</vt:lpstr>
      <vt:lpstr>Calibri</vt:lpstr>
      <vt:lpstr>Calibri Light</vt:lpstr>
      <vt:lpstr>Slate Std Bk</vt:lpstr>
      <vt:lpstr>Office Theme</vt:lpstr>
      <vt:lpstr>PowerPoint Presentation</vt:lpstr>
      <vt:lpstr>Why Terraform?</vt:lpstr>
      <vt:lpstr>Installation and Tool Needed</vt:lpstr>
      <vt:lpstr>Terminology</vt:lpstr>
      <vt:lpstr>Local State File</vt:lpstr>
      <vt:lpstr>Providers</vt:lpstr>
      <vt:lpstr>Resource &amp; Data Sources</vt:lpstr>
      <vt:lpstr>Modules</vt:lpstr>
      <vt:lpstr>CLI</vt:lpstr>
      <vt:lpstr>Workflow</vt:lpstr>
      <vt:lpstr>Feature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Khuntia, Pradeep</dc:creator>
  <cp:lastModifiedBy>Khuntia, Pradeep</cp:lastModifiedBy>
  <cp:revision>10</cp:revision>
  <dcterms:created xsi:type="dcterms:W3CDTF">2021-11-16T04:32:21Z</dcterms:created>
  <dcterms:modified xsi:type="dcterms:W3CDTF">2021-11-22T07:57:45Z</dcterms:modified>
</cp:coreProperties>
</file>