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embeddedFontLst>
    <p:embeddedFont>
      <p:font typeface="Average" panose="020B0604020202020204" charset="0"/>
      <p:regular r:id="rId46"/>
    </p:embeddedFont>
    <p:embeddedFont>
      <p:font typeface="Calibri" panose="020F0502020204030204" pitchFamily="34" charset="0"/>
      <p:regular r:id="rId47"/>
      <p:bold r:id="rId48"/>
      <p:italic r:id="rId49"/>
      <p:boldItalic r:id="rId50"/>
    </p:embeddedFont>
    <p:embeddedFont>
      <p:font typeface="Fira Sans Extra Condensed Medium" panose="020B0604020202020204" charset="0"/>
      <p:regular r:id="rId51"/>
      <p:bold r:id="rId52"/>
      <p:italic r:id="rId53"/>
      <p:boldItalic r:id="rId54"/>
    </p:embeddedFont>
    <p:embeddedFont>
      <p:font typeface="Nunito" pitchFamily="2"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F97D45-E65A-4FB2-9D8B-8B2715B007F0}">
  <a:tblStyle styleId="{38F97D45-E65A-4FB2-9D8B-8B2715B007F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048aea5f65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1048aea5f65_0_1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SzPts val="1200"/>
              <a:buChar char="●"/>
            </a:pPr>
            <a:r>
              <a:rPr lang="en" sz="1200"/>
              <a:t>Alright, so it’s interesting to see that the most satisfied passengers are between 40 and 60 years old. The satisfaction level actually takes a spike around 60!</a:t>
            </a:r>
            <a:endParaRPr sz="1200"/>
          </a:p>
          <a:p>
            <a:pPr marL="457200" lvl="0" indent="-304800" algn="l" rtl="0">
              <a:lnSpc>
                <a:spcPct val="100000"/>
              </a:lnSpc>
              <a:spcBef>
                <a:spcPts val="0"/>
              </a:spcBef>
              <a:spcAft>
                <a:spcPts val="0"/>
              </a:spcAft>
              <a:buSzPts val="1200"/>
              <a:buChar char="●"/>
            </a:pPr>
            <a:r>
              <a:rPr lang="en" sz="1200"/>
              <a:t>Now compared to that, it looks like younger passengers or those above 60 make the most dissatisfied group. </a:t>
            </a:r>
            <a:endParaRPr sz="1200"/>
          </a:p>
          <a:p>
            <a:pPr marL="457200" lvl="0" indent="-304800" algn="l" rtl="0">
              <a:lnSpc>
                <a:spcPct val="100000"/>
              </a:lnSpc>
              <a:spcBef>
                <a:spcPts val="0"/>
              </a:spcBef>
              <a:spcAft>
                <a:spcPts val="0"/>
              </a:spcAft>
              <a:buSzPts val="1200"/>
              <a:buChar char="●"/>
            </a:pPr>
            <a:r>
              <a:rPr lang="en" sz="1200"/>
              <a:t>The dissatisfaction among these groups could be connected to factors like the level of flight services offered, flight distance, or the flight class, some of which we’re gonna take a look at in a minute.</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048aea5f65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g1048aea5f65_0_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200"/>
              <a:t>Now that we have age figured out, we want to see how flight classes affect satisfaction. And the classes are </a:t>
            </a:r>
            <a:r>
              <a:rPr lang="en" sz="1200" b="1"/>
              <a:t>“Eco”</a:t>
            </a:r>
            <a:r>
              <a:rPr lang="en" sz="1200"/>
              <a:t>, </a:t>
            </a:r>
            <a:r>
              <a:rPr lang="en" sz="1200" b="1"/>
              <a:t>“Eco Plus”</a:t>
            </a:r>
            <a:r>
              <a:rPr lang="en" sz="1200"/>
              <a:t>, and</a:t>
            </a:r>
            <a:r>
              <a:rPr lang="en" sz="1200" b="1"/>
              <a:t> “Business”</a:t>
            </a:r>
            <a:r>
              <a:rPr lang="en" sz="1200"/>
              <a:t>.</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048aea5f6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1048aea5f65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SzPts val="1200"/>
              <a:buChar char="●"/>
            </a:pPr>
            <a:r>
              <a:rPr lang="en" sz="1200"/>
              <a:t>So to set expectations, we have the left pie chart and it seems like the majority of passengers are leaned towards </a:t>
            </a:r>
            <a:r>
              <a:rPr lang="en" sz="1200" b="1"/>
              <a:t>“Eco”</a:t>
            </a:r>
            <a:r>
              <a:rPr lang="en" sz="1200"/>
              <a:t> and </a:t>
            </a:r>
            <a:r>
              <a:rPr lang="en" sz="1200" b="1"/>
              <a:t>“Eco Plus”</a:t>
            </a:r>
            <a:r>
              <a:rPr lang="en" sz="1200"/>
              <a:t>, so we expect to have more satisfaction for those two classes. But the plot on the right says something else.</a:t>
            </a:r>
            <a:endParaRPr sz="1200"/>
          </a:p>
          <a:p>
            <a:pPr marL="457200" lvl="0" indent="-304800" algn="l" rtl="0">
              <a:lnSpc>
                <a:spcPct val="100000"/>
              </a:lnSpc>
              <a:spcBef>
                <a:spcPts val="0"/>
              </a:spcBef>
              <a:spcAft>
                <a:spcPts val="0"/>
              </a:spcAft>
              <a:buSzPts val="1200"/>
              <a:buChar char="●"/>
            </a:pPr>
            <a:r>
              <a:rPr lang="en" sz="1200" b="1"/>
              <a:t>Eco Plus</a:t>
            </a:r>
            <a:r>
              <a:rPr lang="en" sz="1200"/>
              <a:t> so far has </a:t>
            </a:r>
            <a:r>
              <a:rPr lang="en" sz="1200" b="1"/>
              <a:t>the worst rating in satisfaction </a:t>
            </a:r>
            <a:r>
              <a:rPr lang="en" sz="1200"/>
              <a:t>and </a:t>
            </a:r>
            <a:r>
              <a:rPr lang="en" sz="1200" b="1"/>
              <a:t>Business the highest</a:t>
            </a:r>
            <a:r>
              <a:rPr lang="en" sz="1200"/>
              <a:t>. people usually want better service if they pay a little extra for </a:t>
            </a:r>
            <a:r>
              <a:rPr lang="en" sz="1200" b="1"/>
              <a:t>Eco plus</a:t>
            </a:r>
            <a:r>
              <a:rPr lang="en" sz="1200"/>
              <a:t>. So that’s a serious disadvantage for the airline.</a:t>
            </a:r>
            <a:endParaRPr sz="1200"/>
          </a:p>
          <a:p>
            <a:pPr marL="457200" lvl="0" indent="-304800" algn="l" rtl="0">
              <a:lnSpc>
                <a:spcPct val="100000"/>
              </a:lnSpc>
              <a:spcBef>
                <a:spcPts val="0"/>
              </a:spcBef>
              <a:spcAft>
                <a:spcPts val="0"/>
              </a:spcAft>
              <a:buSzPts val="1200"/>
              <a:buChar char="●"/>
            </a:pPr>
            <a:r>
              <a:rPr lang="en" sz="1200"/>
              <a:t>We’re thinking one of the things it might have something to do with is </a:t>
            </a:r>
            <a:r>
              <a:rPr lang="en" sz="1200" b="1"/>
              <a:t>flight distance</a:t>
            </a:r>
            <a:r>
              <a:rPr lang="en" sz="1200"/>
              <a:t> that turns the tables? Not sure though, we need to take a look at the next slide.</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48aea5f6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g1048aea5f65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SzPts val="1200"/>
              <a:buChar char="●"/>
            </a:pPr>
            <a:r>
              <a:rPr lang="en" sz="1200"/>
              <a:t>Sooo… yep. If you look at the purple bars, it seems like one reason that </a:t>
            </a:r>
            <a:r>
              <a:rPr lang="en" sz="1200" b="1"/>
              <a:t>Business</a:t>
            </a:r>
            <a:r>
              <a:rPr lang="en" sz="1200"/>
              <a:t> class has the most satisfaction is because it’s the dominant option for long distance flights.</a:t>
            </a:r>
            <a:endParaRPr sz="1200"/>
          </a:p>
          <a:p>
            <a:pPr marL="457200" lvl="0" indent="-304800" algn="l" rtl="0">
              <a:lnSpc>
                <a:spcPct val="100000"/>
              </a:lnSpc>
              <a:spcBef>
                <a:spcPts val="0"/>
              </a:spcBef>
              <a:spcAft>
                <a:spcPts val="0"/>
              </a:spcAft>
              <a:buSzPts val="1200"/>
              <a:buChar char="●"/>
            </a:pPr>
            <a:r>
              <a:rPr lang="en" sz="1200"/>
              <a:t>Although the majority use Economics class for their short distance flights, they’re not really happy about it.</a:t>
            </a:r>
            <a:endParaRPr sz="1200"/>
          </a:p>
          <a:p>
            <a:pPr marL="457200" lvl="0" indent="-304800" algn="l" rtl="0">
              <a:lnSpc>
                <a:spcPct val="100000"/>
              </a:lnSpc>
              <a:spcBef>
                <a:spcPts val="0"/>
              </a:spcBef>
              <a:spcAft>
                <a:spcPts val="0"/>
              </a:spcAft>
              <a:buSzPts val="1200"/>
              <a:buChar char="●"/>
            </a:pPr>
            <a:r>
              <a:rPr lang="en" sz="1200">
                <a:highlight>
                  <a:srgbClr val="FFFF00"/>
                </a:highlight>
              </a:rPr>
              <a:t>Business class are dominant by the business type of travel with long range flight distance</a:t>
            </a:r>
            <a:endParaRPr sz="1200">
              <a:highlight>
                <a:srgbClr val="FFFF00"/>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048aea5f65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g1048aea5f65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200"/>
              <a:t>And that’s why we need to see who uses each flight class. And the factors we’re gonna be looking at are customer and travel types. </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048aea5f6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1048aea5f65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SzPts val="1200"/>
              <a:buChar char="●"/>
            </a:pPr>
            <a:r>
              <a:rPr lang="en" sz="1200"/>
              <a:t>As expected, </a:t>
            </a:r>
            <a:r>
              <a:rPr lang="en" sz="1200" b="1"/>
              <a:t>loyal customers</a:t>
            </a:r>
            <a:r>
              <a:rPr lang="en" sz="1200"/>
              <a:t> of this airline are rocking both </a:t>
            </a:r>
            <a:r>
              <a:rPr lang="en" sz="1200" b="1"/>
              <a:t>Business</a:t>
            </a:r>
            <a:r>
              <a:rPr lang="en" sz="1200"/>
              <a:t> and </a:t>
            </a:r>
            <a:r>
              <a:rPr lang="en" sz="1200" b="1"/>
              <a:t>Eco</a:t>
            </a:r>
            <a:r>
              <a:rPr lang="en" sz="1200"/>
              <a:t> classes compared to the </a:t>
            </a:r>
            <a:r>
              <a:rPr lang="en" sz="1200" b="1"/>
              <a:t>disloyal group</a:t>
            </a:r>
            <a:r>
              <a:rPr lang="en" sz="1200"/>
              <a:t>.</a:t>
            </a:r>
            <a:endParaRPr sz="1200"/>
          </a:p>
          <a:p>
            <a:pPr marL="457200" lvl="0" indent="-304800" algn="l" rtl="0">
              <a:lnSpc>
                <a:spcPct val="100000"/>
              </a:lnSpc>
              <a:spcBef>
                <a:spcPts val="0"/>
              </a:spcBef>
              <a:spcAft>
                <a:spcPts val="0"/>
              </a:spcAft>
              <a:buSzPts val="1200"/>
              <a:buChar char="●"/>
            </a:pPr>
            <a:r>
              <a:rPr lang="en" sz="1200"/>
              <a:t>And </a:t>
            </a:r>
            <a:r>
              <a:rPr lang="en" sz="1200" b="1"/>
              <a:t>Eco Plus</a:t>
            </a:r>
            <a:r>
              <a:rPr lang="en" sz="1200"/>
              <a:t> continues to have the </a:t>
            </a:r>
            <a:r>
              <a:rPr lang="en" sz="1200" b="1"/>
              <a:t>least popularity</a:t>
            </a:r>
            <a:r>
              <a:rPr lang="en" sz="1200"/>
              <a:t> among both groups.</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048aea5f65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g1048aea5f65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Now when we add the satisfaction level to the previous diagram, most obvious things that we can spot quickly is that those who are </a:t>
            </a:r>
            <a:r>
              <a:rPr lang="en" b="1"/>
              <a:t>Loyal customers</a:t>
            </a:r>
            <a:r>
              <a:rPr lang="en"/>
              <a:t> and in the </a:t>
            </a:r>
            <a:r>
              <a:rPr lang="en" b="1"/>
              <a:t>Business class </a:t>
            </a:r>
            <a:r>
              <a:rPr lang="en"/>
              <a:t>are the passengers with the </a:t>
            </a:r>
            <a:r>
              <a:rPr lang="en" b="1"/>
              <a:t>highest satisfaction rate</a:t>
            </a:r>
            <a:r>
              <a:rPr lang="en"/>
              <a:t>. </a:t>
            </a:r>
            <a:endParaRPr/>
          </a:p>
          <a:p>
            <a:pPr marL="457200" lvl="0" indent="-298450" algn="l" rtl="0">
              <a:lnSpc>
                <a:spcPct val="100000"/>
              </a:lnSpc>
              <a:spcBef>
                <a:spcPts val="0"/>
              </a:spcBef>
              <a:spcAft>
                <a:spcPts val="0"/>
              </a:spcAft>
              <a:buSzPts val="1100"/>
              <a:buChar char="●"/>
            </a:pPr>
            <a:r>
              <a:rPr lang="en"/>
              <a:t>Comparatively, passengers who are</a:t>
            </a:r>
            <a:r>
              <a:rPr lang="en" b="1"/>
              <a:t> Loyal</a:t>
            </a:r>
            <a:r>
              <a:rPr lang="en"/>
              <a:t> and in the </a:t>
            </a:r>
            <a:r>
              <a:rPr lang="en" b="1"/>
              <a:t>Eco </a:t>
            </a:r>
            <a:r>
              <a:rPr lang="en"/>
              <a:t>class are the passengers with the </a:t>
            </a:r>
            <a:r>
              <a:rPr lang="en" b="1"/>
              <a:t>highest dissatisfaction rate</a:t>
            </a:r>
            <a:r>
              <a:rPr lang="en"/>
              <a:t>.</a:t>
            </a:r>
            <a:endParaRPr/>
          </a:p>
          <a:p>
            <a:pPr marL="457200" lvl="0" indent="-298450" algn="l" rtl="0">
              <a:lnSpc>
                <a:spcPct val="100000"/>
              </a:lnSpc>
              <a:spcBef>
                <a:spcPts val="0"/>
              </a:spcBef>
              <a:spcAft>
                <a:spcPts val="0"/>
              </a:spcAft>
              <a:buSzPts val="1100"/>
              <a:buChar char="●"/>
            </a:pPr>
            <a:r>
              <a:rPr lang="en"/>
              <a:t>Also regardless of anything, </a:t>
            </a:r>
            <a:r>
              <a:rPr lang="en" b="1"/>
              <a:t>Disloyal passengers</a:t>
            </a:r>
            <a:r>
              <a:rPr lang="en"/>
              <a:t> are dissatisfied with </a:t>
            </a:r>
            <a:r>
              <a:rPr lang="en" b="1"/>
              <a:t>all 3 flight classes</a:t>
            </a:r>
            <a:r>
              <a:rPr lang="en"/>
              <a:t> which can make sense.</a:t>
            </a:r>
            <a:endParaRPr/>
          </a:p>
          <a:p>
            <a:pPr marL="457200" lvl="0" indent="-298450" algn="l" rtl="0">
              <a:lnSpc>
                <a:spcPct val="100000"/>
              </a:lnSpc>
              <a:spcBef>
                <a:spcPts val="0"/>
              </a:spcBef>
              <a:spcAft>
                <a:spcPts val="0"/>
              </a:spcAft>
              <a:buSzPts val="1100"/>
              <a:buChar char="●"/>
            </a:pPr>
            <a:r>
              <a:rPr lang="en"/>
              <a:t>In earlier slides we saw that all 3 flight classes are mostly used by loyal customers as one would expect. And so that is to say that here we can justify it since we can see that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048aea5f6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g1048aea5f65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alibri"/>
              <a:buChar char="●"/>
            </a:pPr>
            <a:r>
              <a:rPr lang="en" sz="1200">
                <a:solidFill>
                  <a:schemeClr val="dk1"/>
                </a:solidFill>
                <a:latin typeface="Calibri"/>
                <a:ea typeface="Calibri"/>
                <a:cs typeface="Calibri"/>
                <a:sym typeface="Calibri"/>
              </a:rPr>
              <a:t>Just a little clarification on this slide. It’s the same as the last one except </a:t>
            </a:r>
            <a:r>
              <a:rPr lang="en" sz="1200" b="1">
                <a:solidFill>
                  <a:schemeClr val="dk1"/>
                </a:solidFill>
                <a:latin typeface="Calibri"/>
                <a:ea typeface="Calibri"/>
                <a:cs typeface="Calibri"/>
                <a:sym typeface="Calibri"/>
              </a:rPr>
              <a:t>“Travel Type”</a:t>
            </a:r>
            <a:r>
              <a:rPr lang="en" sz="1200">
                <a:solidFill>
                  <a:schemeClr val="dk1"/>
                </a:solidFill>
                <a:latin typeface="Calibri"/>
                <a:ea typeface="Calibri"/>
                <a:cs typeface="Calibri"/>
                <a:sym typeface="Calibri"/>
              </a:rPr>
              <a:t> is also added to the diagram. The left diagram shows analysis for</a:t>
            </a:r>
            <a:r>
              <a:rPr lang="en" sz="1200" b="1">
                <a:solidFill>
                  <a:schemeClr val="dk1"/>
                </a:solidFill>
                <a:latin typeface="Calibri"/>
                <a:ea typeface="Calibri"/>
                <a:cs typeface="Calibri"/>
                <a:sym typeface="Calibri"/>
              </a:rPr>
              <a:t> “loyal customers”</a:t>
            </a:r>
            <a:r>
              <a:rPr lang="en" sz="1200">
                <a:solidFill>
                  <a:schemeClr val="dk1"/>
                </a:solidFill>
                <a:latin typeface="Calibri"/>
                <a:ea typeface="Calibri"/>
                <a:cs typeface="Calibri"/>
                <a:sym typeface="Calibri"/>
              </a:rPr>
              <a:t> and the right one for the </a:t>
            </a:r>
            <a:r>
              <a:rPr lang="en" sz="1200" b="1">
                <a:solidFill>
                  <a:schemeClr val="dk1"/>
                </a:solidFill>
                <a:latin typeface="Calibri"/>
                <a:ea typeface="Calibri"/>
                <a:cs typeface="Calibri"/>
                <a:sym typeface="Calibri"/>
              </a:rPr>
              <a:t>disloyal group</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solidFill>
                  <a:schemeClr val="dk1"/>
                </a:solidFill>
                <a:latin typeface="Calibri"/>
                <a:ea typeface="Calibri"/>
                <a:cs typeface="Calibri"/>
                <a:sym typeface="Calibri"/>
              </a:rPr>
              <a:t>So</a:t>
            </a:r>
            <a:r>
              <a:rPr lang="en" sz="1200" b="1">
                <a:solidFill>
                  <a:schemeClr val="dk1"/>
                </a:solidFill>
                <a:latin typeface="Calibri"/>
                <a:ea typeface="Calibri"/>
                <a:cs typeface="Calibri"/>
                <a:sym typeface="Calibri"/>
              </a:rPr>
              <a:t> Business class</a:t>
            </a:r>
            <a:r>
              <a:rPr lang="en" sz="1200">
                <a:solidFill>
                  <a:schemeClr val="dk1"/>
                </a:solidFill>
                <a:latin typeface="Calibri"/>
                <a:ea typeface="Calibri"/>
                <a:cs typeface="Calibri"/>
                <a:sym typeface="Calibri"/>
              </a:rPr>
              <a:t> for</a:t>
            </a:r>
            <a:r>
              <a:rPr lang="en" sz="1200" b="1">
                <a:solidFill>
                  <a:schemeClr val="dk1"/>
                </a:solidFill>
                <a:latin typeface="Calibri"/>
                <a:ea typeface="Calibri"/>
                <a:cs typeface="Calibri"/>
                <a:sym typeface="Calibri"/>
              </a:rPr>
              <a:t> business flights</a:t>
            </a:r>
            <a:r>
              <a:rPr lang="en" sz="1200">
                <a:solidFill>
                  <a:schemeClr val="dk1"/>
                </a:solidFill>
                <a:latin typeface="Calibri"/>
                <a:ea typeface="Calibri"/>
                <a:cs typeface="Calibri"/>
                <a:sym typeface="Calibri"/>
              </a:rPr>
              <a:t> and</a:t>
            </a:r>
            <a:r>
              <a:rPr lang="en" sz="1200" b="1">
                <a:solidFill>
                  <a:schemeClr val="dk1"/>
                </a:solidFill>
                <a:latin typeface="Calibri"/>
                <a:ea typeface="Calibri"/>
                <a:cs typeface="Calibri"/>
                <a:sym typeface="Calibri"/>
              </a:rPr>
              <a:t> eco</a:t>
            </a:r>
            <a:r>
              <a:rPr lang="en" sz="1200">
                <a:solidFill>
                  <a:schemeClr val="dk1"/>
                </a:solidFill>
                <a:latin typeface="Calibri"/>
                <a:ea typeface="Calibri"/>
                <a:cs typeface="Calibri"/>
                <a:sym typeface="Calibri"/>
              </a:rPr>
              <a:t> class for</a:t>
            </a:r>
            <a:r>
              <a:rPr lang="en" sz="1200" b="1">
                <a:solidFill>
                  <a:schemeClr val="dk1"/>
                </a:solidFill>
                <a:latin typeface="Calibri"/>
                <a:ea typeface="Calibri"/>
                <a:cs typeface="Calibri"/>
                <a:sym typeface="Calibri"/>
              </a:rPr>
              <a:t> personal flight</a:t>
            </a:r>
            <a:r>
              <a:rPr lang="en" sz="1200">
                <a:solidFill>
                  <a:schemeClr val="dk1"/>
                </a:solidFill>
                <a:latin typeface="Calibri"/>
                <a:ea typeface="Calibri"/>
                <a:cs typeface="Calibri"/>
                <a:sym typeface="Calibri"/>
              </a:rPr>
              <a:t> are pretty popular between </a:t>
            </a:r>
            <a:r>
              <a:rPr lang="en" sz="1200" b="1">
                <a:solidFill>
                  <a:schemeClr val="dk1"/>
                </a:solidFill>
                <a:latin typeface="Calibri"/>
                <a:ea typeface="Calibri"/>
                <a:cs typeface="Calibri"/>
                <a:sym typeface="Calibri"/>
              </a:rPr>
              <a:t>loyal customers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And at this point, we’re just gonna ignore </a:t>
            </a:r>
            <a:r>
              <a:rPr lang="en" sz="1200" b="1">
                <a:solidFill>
                  <a:schemeClr val="dk1"/>
                </a:solidFill>
                <a:latin typeface="Calibri"/>
                <a:ea typeface="Calibri"/>
                <a:cs typeface="Calibri"/>
                <a:sym typeface="Calibri"/>
              </a:rPr>
              <a:t>“Eco Plus”</a:t>
            </a:r>
            <a:r>
              <a:rPr lang="en" sz="1200">
                <a:solidFill>
                  <a:schemeClr val="dk1"/>
                </a:solidFill>
                <a:latin typeface="Calibri"/>
                <a:ea typeface="Calibri"/>
                <a:cs typeface="Calibri"/>
                <a:sym typeface="Calibri"/>
              </a:rPr>
              <a:t> class since it has the lowest popularity in general.</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Something else we can see is that</a:t>
            </a:r>
            <a:r>
              <a:rPr lang="en" sz="1200" b="1">
                <a:solidFill>
                  <a:schemeClr val="dk1"/>
                </a:solidFill>
                <a:latin typeface="Calibri"/>
                <a:ea typeface="Calibri"/>
                <a:cs typeface="Calibri"/>
                <a:sym typeface="Calibri"/>
              </a:rPr>
              <a:t> disloyal customers</a:t>
            </a:r>
            <a:r>
              <a:rPr lang="en" sz="1200">
                <a:solidFill>
                  <a:schemeClr val="dk1"/>
                </a:solidFill>
                <a:latin typeface="Calibri"/>
                <a:ea typeface="Calibri"/>
                <a:cs typeface="Calibri"/>
                <a:sym typeface="Calibri"/>
              </a:rPr>
              <a:t> usually use</a:t>
            </a:r>
            <a:r>
              <a:rPr lang="en" sz="1200" b="1">
                <a:solidFill>
                  <a:schemeClr val="dk1"/>
                </a:solidFill>
                <a:latin typeface="Calibri"/>
                <a:ea typeface="Calibri"/>
                <a:cs typeface="Calibri"/>
                <a:sym typeface="Calibri"/>
              </a:rPr>
              <a:t> “Eco”</a:t>
            </a:r>
            <a:r>
              <a:rPr lang="en" sz="1200">
                <a:solidFill>
                  <a:schemeClr val="dk1"/>
                </a:solidFill>
                <a:latin typeface="Calibri"/>
                <a:ea typeface="Calibri"/>
                <a:cs typeface="Calibri"/>
                <a:sym typeface="Calibri"/>
              </a:rPr>
              <a:t> class for their business trips and that makes sense. If you’re not a loyal customer, why would you pay extra.</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 previously saw that passengers usually choose </a:t>
            </a:r>
            <a:r>
              <a:rPr lang="en" sz="1200" b="1">
                <a:solidFill>
                  <a:schemeClr val="dk1"/>
                </a:solidFill>
                <a:latin typeface="Calibri"/>
                <a:ea typeface="Calibri"/>
                <a:cs typeface="Calibri"/>
                <a:sym typeface="Calibri"/>
              </a:rPr>
              <a:t>Business class</a:t>
            </a:r>
            <a:r>
              <a:rPr lang="en" sz="1200">
                <a:solidFill>
                  <a:schemeClr val="dk1"/>
                </a:solidFill>
                <a:latin typeface="Calibri"/>
                <a:ea typeface="Calibri"/>
                <a:cs typeface="Calibri"/>
                <a:sym typeface="Calibri"/>
              </a:rPr>
              <a:t> for </a:t>
            </a:r>
            <a:r>
              <a:rPr lang="en" sz="1200" b="1">
                <a:solidFill>
                  <a:schemeClr val="dk1"/>
                </a:solidFill>
                <a:latin typeface="Calibri"/>
                <a:ea typeface="Calibri"/>
                <a:cs typeface="Calibri"/>
                <a:sym typeface="Calibri"/>
              </a:rPr>
              <a:t>long distance flights</a:t>
            </a:r>
            <a:r>
              <a:rPr lang="en" sz="1200">
                <a:solidFill>
                  <a:schemeClr val="dk1"/>
                </a:solidFill>
                <a:latin typeface="Calibri"/>
                <a:ea typeface="Calibri"/>
                <a:cs typeface="Calibri"/>
                <a:sym typeface="Calibri"/>
              </a:rPr>
              <a:t>, therefore we can conclude that </a:t>
            </a:r>
            <a:r>
              <a:rPr lang="en" sz="1200" b="1">
                <a:solidFill>
                  <a:schemeClr val="dk1"/>
                </a:solidFill>
                <a:latin typeface="Calibri"/>
                <a:ea typeface="Calibri"/>
                <a:cs typeface="Calibri"/>
                <a:sym typeface="Calibri"/>
              </a:rPr>
              <a:t>Business class</a:t>
            </a:r>
            <a:r>
              <a:rPr lang="en" sz="1200">
                <a:solidFill>
                  <a:schemeClr val="dk1"/>
                </a:solidFill>
                <a:latin typeface="Calibri"/>
                <a:ea typeface="Calibri"/>
                <a:cs typeface="Calibri"/>
                <a:sym typeface="Calibri"/>
              </a:rPr>
              <a:t> are the dominant choice for </a:t>
            </a:r>
            <a:r>
              <a:rPr lang="en" sz="1200" b="1">
                <a:solidFill>
                  <a:schemeClr val="dk1"/>
                </a:solidFill>
                <a:latin typeface="Calibri"/>
                <a:ea typeface="Calibri"/>
                <a:cs typeface="Calibri"/>
                <a:sym typeface="Calibri"/>
              </a:rPr>
              <a:t>business type</a:t>
            </a:r>
            <a:r>
              <a:rPr lang="en" sz="1200">
                <a:solidFill>
                  <a:schemeClr val="dk1"/>
                </a:solidFill>
                <a:latin typeface="Calibri"/>
                <a:ea typeface="Calibri"/>
                <a:cs typeface="Calibri"/>
                <a:sym typeface="Calibri"/>
              </a:rPr>
              <a:t> of travel with</a:t>
            </a:r>
            <a:r>
              <a:rPr lang="en" sz="1200" b="1">
                <a:solidFill>
                  <a:schemeClr val="dk1"/>
                </a:solidFill>
                <a:latin typeface="Calibri"/>
                <a:ea typeface="Calibri"/>
                <a:cs typeface="Calibri"/>
                <a:sym typeface="Calibri"/>
              </a:rPr>
              <a:t> long range flight distance.</a:t>
            </a:r>
            <a:endParaRPr sz="1200" b="1">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48aea5f6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g1048aea5f65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So Eco Plus so far has the worst rating.</a:t>
            </a:r>
            <a:endParaRPr/>
          </a:p>
          <a:p>
            <a:pPr marL="457200" lvl="0" indent="-298450" algn="l" rtl="0">
              <a:lnSpc>
                <a:spcPct val="100000"/>
              </a:lnSpc>
              <a:spcBef>
                <a:spcPts val="0"/>
              </a:spcBef>
              <a:spcAft>
                <a:spcPts val="0"/>
              </a:spcAft>
              <a:buSzPts val="1100"/>
              <a:buChar char="●"/>
            </a:pPr>
            <a:r>
              <a:rPr lang="en"/>
              <a:t>people want better service if they pay a little extra for Eco plus.</a:t>
            </a:r>
            <a:endParaRPr/>
          </a:p>
          <a:p>
            <a:pPr marL="457200" lvl="0" indent="-298450" algn="l" rtl="0">
              <a:lnSpc>
                <a:spcPct val="100000"/>
              </a:lnSpc>
              <a:spcBef>
                <a:spcPts val="0"/>
              </a:spcBef>
              <a:spcAft>
                <a:spcPts val="0"/>
              </a:spcAft>
              <a:buSzPts val="1100"/>
              <a:buChar char="●"/>
            </a:pPr>
            <a:r>
              <a:rPr lang="en"/>
              <a:t>More people are satifasted.</a:t>
            </a:r>
            <a:endParaRPr/>
          </a:p>
          <a:p>
            <a:pPr marL="457200" lvl="0" indent="-298450" algn="l" rtl="0">
              <a:lnSpc>
                <a:spcPct val="100000"/>
              </a:lnSpc>
              <a:spcBef>
                <a:spcPts val="0"/>
              </a:spcBef>
              <a:spcAft>
                <a:spcPts val="0"/>
              </a:spcAft>
              <a:buSzPts val="1100"/>
              <a:buChar char="●"/>
            </a:pPr>
            <a:r>
              <a:rPr lang="en"/>
              <a:t>I want to create a plan to make it work, I'll only think about how to improve the Eco Plus experience.</a:t>
            </a:r>
            <a:endParaRPr/>
          </a:p>
          <a:p>
            <a:pPr marL="457200" lvl="0" indent="-298450" algn="l" rtl="0">
              <a:lnSpc>
                <a:spcPct val="100000"/>
              </a:lnSpc>
              <a:spcBef>
                <a:spcPts val="0"/>
              </a:spcBef>
              <a:spcAft>
                <a:spcPts val="0"/>
              </a:spcAft>
              <a:buSzPts val="1100"/>
              <a:buChar char="●"/>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048aea5f6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g1048aea5f65_0_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So this section we’re going to focus on the flight services that can drastically move around the satisfaction rate. Those services are:  </a:t>
            </a:r>
            <a:endParaRPr/>
          </a:p>
          <a:p>
            <a:pPr marL="457200" lvl="0" indent="-298450" algn="l" rtl="0">
              <a:lnSpc>
                <a:spcPct val="100000"/>
              </a:lnSpc>
              <a:spcBef>
                <a:spcPts val="0"/>
              </a:spcBef>
              <a:spcAft>
                <a:spcPts val="0"/>
              </a:spcAft>
              <a:buSzPts val="1100"/>
              <a:buChar char="●"/>
            </a:pPr>
            <a:r>
              <a:rPr lang="en"/>
              <a:t>Inflight Wifi Service</a:t>
            </a:r>
            <a:endParaRPr/>
          </a:p>
          <a:p>
            <a:pPr marL="457200" lvl="0" indent="-298450" algn="l" rtl="0">
              <a:lnSpc>
                <a:spcPct val="100000"/>
              </a:lnSpc>
              <a:spcBef>
                <a:spcPts val="0"/>
              </a:spcBef>
              <a:spcAft>
                <a:spcPts val="0"/>
              </a:spcAft>
              <a:buSzPts val="1100"/>
              <a:buChar char="●"/>
            </a:pPr>
            <a:r>
              <a:rPr lang="en"/>
              <a:t>Inflight Entertainment</a:t>
            </a:r>
            <a:endParaRPr/>
          </a:p>
          <a:p>
            <a:pPr marL="457200" lvl="0" indent="-298450" algn="l" rtl="0">
              <a:lnSpc>
                <a:spcPct val="100000"/>
              </a:lnSpc>
              <a:spcBef>
                <a:spcPts val="0"/>
              </a:spcBef>
              <a:spcAft>
                <a:spcPts val="0"/>
              </a:spcAft>
              <a:buSzPts val="1100"/>
              <a:buChar char="●"/>
            </a:pPr>
            <a:r>
              <a:rPr lang="en"/>
              <a:t>Ease of Online Booking</a:t>
            </a:r>
            <a:endParaRPr/>
          </a:p>
          <a:p>
            <a:pPr marL="457200" lvl="0" indent="-298450" algn="l" rtl="0">
              <a:lnSpc>
                <a:spcPct val="100000"/>
              </a:lnSpc>
              <a:spcBef>
                <a:spcPts val="0"/>
              </a:spcBef>
              <a:spcAft>
                <a:spcPts val="0"/>
              </a:spcAft>
              <a:buSzPts val="1100"/>
              <a:buChar char="●"/>
            </a:pPr>
            <a:r>
              <a:rPr lang="en"/>
              <a:t>Seat Comfort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048aea5f65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g1048aea5f65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solidFill>
                  <a:schemeClr val="dk1"/>
                </a:solidFill>
                <a:latin typeface="Calibri"/>
                <a:ea typeface="Calibri"/>
                <a:cs typeface="Calibri"/>
                <a:sym typeface="Calibri"/>
              </a:rPr>
              <a:t>The diagrams look easier than they looks. The fade-colored bars in the back are the actual ratings for that service from 0 to 5. And the double bars in the front are the overall passenger satisfaction who gave that particular service a specific rate. </a:t>
            </a:r>
            <a:endParaRPr sz="1200">
              <a:solidFill>
                <a:schemeClr val="dk1"/>
              </a:solidFill>
              <a:latin typeface="Calibri"/>
              <a:ea typeface="Calibri"/>
              <a:cs typeface="Calibri"/>
              <a:sym typeface="Calibri"/>
            </a:endParaRPr>
          </a:p>
          <a:p>
            <a:pPr marL="457200" lvl="0" indent="-304800" algn="l" rtl="0">
              <a:spcBef>
                <a:spcPts val="0"/>
              </a:spcBef>
              <a:spcAft>
                <a:spcPts val="0"/>
              </a:spcAft>
              <a:buSzPts val="1200"/>
              <a:buChar char="●"/>
            </a:pPr>
            <a:r>
              <a:rPr lang="en" sz="1200">
                <a:solidFill>
                  <a:schemeClr val="dk1"/>
                </a:solidFill>
                <a:latin typeface="Calibri"/>
                <a:ea typeface="Calibri"/>
                <a:cs typeface="Calibri"/>
                <a:sym typeface="Calibri"/>
              </a:rPr>
              <a:t>For </a:t>
            </a:r>
            <a:r>
              <a:rPr lang="en" sz="1200" b="1">
                <a:solidFill>
                  <a:schemeClr val="dk1"/>
                </a:solidFill>
                <a:latin typeface="Calibri"/>
                <a:ea typeface="Calibri"/>
                <a:cs typeface="Calibri"/>
                <a:sym typeface="Calibri"/>
              </a:rPr>
              <a:t>inflight wifi service</a:t>
            </a:r>
            <a:r>
              <a:rPr lang="en" sz="1200">
                <a:solidFill>
                  <a:schemeClr val="dk1"/>
                </a:solidFill>
                <a:latin typeface="Calibri"/>
                <a:ea typeface="Calibri"/>
                <a:cs typeface="Calibri"/>
                <a:sym typeface="Calibri"/>
              </a:rPr>
              <a:t> most of the data are in </a:t>
            </a:r>
            <a:r>
              <a:rPr lang="en" sz="1200" b="1">
                <a:solidFill>
                  <a:schemeClr val="dk1"/>
                </a:solidFill>
                <a:latin typeface="Calibri"/>
                <a:ea typeface="Calibri"/>
                <a:cs typeface="Calibri"/>
                <a:sym typeface="Calibri"/>
              </a:rPr>
              <a:t>2</a:t>
            </a:r>
            <a:r>
              <a:rPr lang="en" sz="1200">
                <a:solidFill>
                  <a:schemeClr val="dk1"/>
                </a:solidFill>
                <a:latin typeface="Calibri"/>
                <a:ea typeface="Calibri"/>
                <a:cs typeface="Calibri"/>
                <a:sym typeface="Calibri"/>
              </a:rPr>
              <a:t> and </a:t>
            </a:r>
            <a:r>
              <a:rPr lang="en" sz="1200" b="1">
                <a:solidFill>
                  <a:schemeClr val="dk1"/>
                </a:solidFill>
                <a:latin typeface="Calibri"/>
                <a:ea typeface="Calibri"/>
                <a:cs typeface="Calibri"/>
                <a:sym typeface="Calibri"/>
              </a:rPr>
              <a:t>3</a:t>
            </a:r>
            <a:r>
              <a:rPr lang="en" sz="1200">
                <a:solidFill>
                  <a:schemeClr val="dk1"/>
                </a:solidFill>
                <a:latin typeface="Calibri"/>
                <a:ea typeface="Calibri"/>
                <a:cs typeface="Calibri"/>
                <a:sym typeface="Calibri"/>
              </a:rPr>
              <a:t> point but still passengers end up with high dissatisfaction.</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But as for</a:t>
            </a:r>
            <a:r>
              <a:rPr lang="en" sz="1200" b="1">
                <a:solidFill>
                  <a:schemeClr val="dk1"/>
                </a:solidFill>
                <a:latin typeface="Calibri"/>
                <a:ea typeface="Calibri"/>
                <a:cs typeface="Calibri"/>
                <a:sym typeface="Calibri"/>
              </a:rPr>
              <a:t> Inflight Entertainment.</a:t>
            </a:r>
            <a:r>
              <a:rPr lang="en" sz="1200">
                <a:solidFill>
                  <a:schemeClr val="dk1"/>
                </a:solidFill>
                <a:latin typeface="Calibri"/>
                <a:ea typeface="Calibri"/>
                <a:cs typeface="Calibri"/>
                <a:sym typeface="Calibri"/>
              </a:rPr>
              <a:t> The ratings are at </a:t>
            </a:r>
            <a:r>
              <a:rPr lang="en" sz="1200" b="1">
                <a:solidFill>
                  <a:schemeClr val="dk1"/>
                </a:solidFill>
                <a:latin typeface="Calibri"/>
                <a:ea typeface="Calibri"/>
                <a:cs typeface="Calibri"/>
                <a:sym typeface="Calibri"/>
              </a:rPr>
              <a:t>4 </a:t>
            </a:r>
            <a:r>
              <a:rPr lang="en" sz="1200">
                <a:solidFill>
                  <a:schemeClr val="dk1"/>
                </a:solidFill>
                <a:latin typeface="Calibri"/>
                <a:ea typeface="Calibri"/>
                <a:cs typeface="Calibri"/>
                <a:sym typeface="Calibri"/>
              </a:rPr>
              <a:t>and </a:t>
            </a:r>
            <a:r>
              <a:rPr lang="en" sz="1200" b="1">
                <a:solidFill>
                  <a:schemeClr val="dk1"/>
                </a:solidFill>
                <a:latin typeface="Calibri"/>
                <a:ea typeface="Calibri"/>
                <a:cs typeface="Calibri"/>
                <a:sym typeface="Calibri"/>
              </a:rPr>
              <a:t>5</a:t>
            </a:r>
            <a:r>
              <a:rPr lang="en" sz="1200">
                <a:solidFill>
                  <a:schemeClr val="dk1"/>
                </a:solidFill>
                <a:latin typeface="Calibri"/>
                <a:ea typeface="Calibri"/>
                <a:cs typeface="Calibri"/>
                <a:sym typeface="Calibri"/>
              </a:rPr>
              <a:t>. And we see that reflected on the overall satisfaction level for those 2 ratings.</a:t>
            </a:r>
            <a:endParaRPr sz="1200">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048aea5f65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g1048aea5f65_0_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solidFill>
                  <a:schemeClr val="dk1"/>
                </a:solidFill>
                <a:latin typeface="Calibri"/>
                <a:ea typeface="Calibri"/>
                <a:cs typeface="Calibri"/>
                <a:sym typeface="Calibri"/>
              </a:rPr>
              <a:t>Same thing here. We have </a:t>
            </a:r>
            <a:r>
              <a:rPr lang="en" sz="1200" b="1">
                <a:solidFill>
                  <a:schemeClr val="dk1"/>
                </a:solidFill>
                <a:latin typeface="Calibri"/>
                <a:ea typeface="Calibri"/>
                <a:cs typeface="Calibri"/>
                <a:sym typeface="Calibri"/>
              </a:rPr>
              <a:t>ease of online booking </a:t>
            </a:r>
            <a:r>
              <a:rPr lang="en" sz="1200">
                <a:solidFill>
                  <a:schemeClr val="dk1"/>
                </a:solidFill>
                <a:latin typeface="Calibri"/>
                <a:ea typeface="Calibri"/>
                <a:cs typeface="Calibri"/>
                <a:sym typeface="Calibri"/>
              </a:rPr>
              <a:t>and it looks like, if the ratings for this service decreases, the overall satisfaction drastically increases. So the airline needs to keep an easy and user-friendly online booking service to get more loyal customers.</a:t>
            </a:r>
            <a:endParaRPr sz="1200">
              <a:solidFill>
                <a:schemeClr val="dk1"/>
              </a:solidFill>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 sz="1200" b="1">
                <a:solidFill>
                  <a:schemeClr val="dk1"/>
                </a:solidFill>
                <a:latin typeface="Calibri"/>
                <a:ea typeface="Calibri"/>
                <a:cs typeface="Calibri"/>
                <a:sym typeface="Calibri"/>
              </a:rPr>
              <a:t>Seat comfort</a:t>
            </a:r>
            <a:r>
              <a:rPr lang="en" sz="1200">
                <a:solidFill>
                  <a:schemeClr val="dk1"/>
                </a:solidFill>
                <a:latin typeface="Calibri"/>
                <a:ea typeface="Calibri"/>
                <a:cs typeface="Calibri"/>
                <a:sym typeface="Calibri"/>
              </a:rPr>
              <a:t> also has a significant effect on increasing the satisfaction when they have high ratings. Th airline probably needs to pay attention to the level of comfort for older people who tend to be more dissatisfied and for long flights.</a:t>
            </a:r>
            <a:endParaRPr sz="1200">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47eadc9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g1047eadc93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So this section we’re going to focus on the flight services that can drastically move around the satisfaction rate. Those services are:  </a:t>
            </a:r>
            <a:endParaRPr/>
          </a:p>
          <a:p>
            <a:pPr marL="457200" lvl="0" indent="-298450" algn="l" rtl="0">
              <a:lnSpc>
                <a:spcPct val="100000"/>
              </a:lnSpc>
              <a:spcBef>
                <a:spcPts val="0"/>
              </a:spcBef>
              <a:spcAft>
                <a:spcPts val="0"/>
              </a:spcAft>
              <a:buSzPts val="1100"/>
              <a:buChar char="●"/>
            </a:pPr>
            <a:r>
              <a:rPr lang="en"/>
              <a:t>Inflight Wifi Service</a:t>
            </a:r>
            <a:endParaRPr/>
          </a:p>
          <a:p>
            <a:pPr marL="457200" lvl="0" indent="-298450" algn="l" rtl="0">
              <a:lnSpc>
                <a:spcPct val="100000"/>
              </a:lnSpc>
              <a:spcBef>
                <a:spcPts val="0"/>
              </a:spcBef>
              <a:spcAft>
                <a:spcPts val="0"/>
              </a:spcAft>
              <a:buSzPts val="1100"/>
              <a:buChar char="●"/>
            </a:pPr>
            <a:r>
              <a:rPr lang="en"/>
              <a:t>Inflight Entertainment</a:t>
            </a:r>
            <a:endParaRPr/>
          </a:p>
          <a:p>
            <a:pPr marL="457200" lvl="0" indent="-298450" algn="l" rtl="0">
              <a:lnSpc>
                <a:spcPct val="100000"/>
              </a:lnSpc>
              <a:spcBef>
                <a:spcPts val="0"/>
              </a:spcBef>
              <a:spcAft>
                <a:spcPts val="0"/>
              </a:spcAft>
              <a:buSzPts val="1100"/>
              <a:buChar char="●"/>
            </a:pPr>
            <a:r>
              <a:rPr lang="en"/>
              <a:t>Ease of Online Booking</a:t>
            </a:r>
            <a:endParaRPr/>
          </a:p>
          <a:p>
            <a:pPr marL="457200" lvl="0" indent="-298450" algn="l" rtl="0">
              <a:lnSpc>
                <a:spcPct val="100000"/>
              </a:lnSpc>
              <a:spcBef>
                <a:spcPts val="0"/>
              </a:spcBef>
              <a:spcAft>
                <a:spcPts val="0"/>
              </a:spcAft>
              <a:buSzPts val="1100"/>
              <a:buChar char="●"/>
            </a:pPr>
            <a:r>
              <a:rPr lang="en"/>
              <a:t>Seat Comfort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1200"/>
              </a:spcAft>
              <a:buSzPts val="1100"/>
              <a:buNone/>
            </a:pPr>
            <a:r>
              <a:rPr lang="en">
                <a:solidFill>
                  <a:schemeClr val="dk1"/>
                </a:solidFill>
              </a:rPr>
              <a:t>Here, our estimate for this subset is less precise that the previous one since the margin error is greater.</a:t>
            </a:r>
            <a:endParaRPr sz="1050">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04b17c9ff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g104b17c9ffa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So this section we’re going to focus on the flight services that can drastically move around the satisfaction rate. Those services are:  </a:t>
            </a:r>
            <a:endParaRPr/>
          </a:p>
          <a:p>
            <a:pPr marL="457200" lvl="0" indent="-298450" algn="l" rtl="0">
              <a:lnSpc>
                <a:spcPct val="100000"/>
              </a:lnSpc>
              <a:spcBef>
                <a:spcPts val="0"/>
              </a:spcBef>
              <a:spcAft>
                <a:spcPts val="0"/>
              </a:spcAft>
              <a:buSzPts val="1100"/>
              <a:buChar char="●"/>
            </a:pPr>
            <a:r>
              <a:rPr lang="en"/>
              <a:t>Inflight Wifi Service</a:t>
            </a:r>
            <a:endParaRPr/>
          </a:p>
          <a:p>
            <a:pPr marL="457200" lvl="0" indent="-298450" algn="l" rtl="0">
              <a:lnSpc>
                <a:spcPct val="100000"/>
              </a:lnSpc>
              <a:spcBef>
                <a:spcPts val="0"/>
              </a:spcBef>
              <a:spcAft>
                <a:spcPts val="0"/>
              </a:spcAft>
              <a:buSzPts val="1100"/>
              <a:buChar char="●"/>
            </a:pPr>
            <a:r>
              <a:rPr lang="en"/>
              <a:t>Inflight Entertainment</a:t>
            </a:r>
            <a:endParaRPr/>
          </a:p>
          <a:p>
            <a:pPr marL="457200" lvl="0" indent="-298450" algn="l" rtl="0">
              <a:lnSpc>
                <a:spcPct val="100000"/>
              </a:lnSpc>
              <a:spcBef>
                <a:spcPts val="0"/>
              </a:spcBef>
              <a:spcAft>
                <a:spcPts val="0"/>
              </a:spcAft>
              <a:buSzPts val="1100"/>
              <a:buChar char="●"/>
            </a:pPr>
            <a:r>
              <a:rPr lang="en"/>
              <a:t>Ease of Online Booking</a:t>
            </a:r>
            <a:endParaRPr/>
          </a:p>
          <a:p>
            <a:pPr marL="457200" lvl="0" indent="-298450" algn="l" rtl="0">
              <a:lnSpc>
                <a:spcPct val="100000"/>
              </a:lnSpc>
              <a:spcBef>
                <a:spcPts val="0"/>
              </a:spcBef>
              <a:spcAft>
                <a:spcPts val="0"/>
              </a:spcAft>
              <a:buSzPts val="1100"/>
              <a:buChar char="●"/>
            </a:pPr>
            <a:r>
              <a:rPr lang="en"/>
              <a:t>Seat Comfort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cf9e5d87fe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gcf9e5d87fe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1200"/>
              </a:spcAft>
              <a:buSzPts val="1100"/>
              <a:buNone/>
            </a:pPr>
            <a:r>
              <a:rPr lang="en">
                <a:solidFill>
                  <a:schemeClr val="dk1"/>
                </a:solidFill>
              </a:rPr>
              <a:t>Here, our estimate for this subset is less precise that the previous one since the margin error is greater.</a:t>
            </a:r>
            <a:endParaRPr sz="1050">
              <a:solidFill>
                <a:schemeClr val="dk1"/>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047eadc93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g1047eadc930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So this section we’re going to focus on the flight services that can drastically move around the satisfaction rate. Those services are:  </a:t>
            </a:r>
            <a:endParaRPr/>
          </a:p>
          <a:p>
            <a:pPr marL="457200" lvl="0" indent="-298450" algn="l" rtl="0">
              <a:lnSpc>
                <a:spcPct val="100000"/>
              </a:lnSpc>
              <a:spcBef>
                <a:spcPts val="0"/>
              </a:spcBef>
              <a:spcAft>
                <a:spcPts val="0"/>
              </a:spcAft>
              <a:buSzPts val="1100"/>
              <a:buChar char="●"/>
            </a:pPr>
            <a:r>
              <a:rPr lang="en"/>
              <a:t>Inflight Wifi Service</a:t>
            </a:r>
            <a:endParaRPr/>
          </a:p>
          <a:p>
            <a:pPr marL="457200" lvl="0" indent="-298450" algn="l" rtl="0">
              <a:lnSpc>
                <a:spcPct val="100000"/>
              </a:lnSpc>
              <a:spcBef>
                <a:spcPts val="0"/>
              </a:spcBef>
              <a:spcAft>
                <a:spcPts val="0"/>
              </a:spcAft>
              <a:buSzPts val="1100"/>
              <a:buChar char="●"/>
            </a:pPr>
            <a:r>
              <a:rPr lang="en"/>
              <a:t>Inflight Entertainment</a:t>
            </a:r>
            <a:endParaRPr/>
          </a:p>
          <a:p>
            <a:pPr marL="457200" lvl="0" indent="-298450" algn="l" rtl="0">
              <a:lnSpc>
                <a:spcPct val="100000"/>
              </a:lnSpc>
              <a:spcBef>
                <a:spcPts val="0"/>
              </a:spcBef>
              <a:spcAft>
                <a:spcPts val="0"/>
              </a:spcAft>
              <a:buSzPts val="1100"/>
              <a:buChar char="●"/>
            </a:pPr>
            <a:r>
              <a:rPr lang="en"/>
              <a:t>Ease of Online Booking</a:t>
            </a:r>
            <a:endParaRPr/>
          </a:p>
          <a:p>
            <a:pPr marL="457200" lvl="0" indent="-298450" algn="l" rtl="0">
              <a:lnSpc>
                <a:spcPct val="100000"/>
              </a:lnSpc>
              <a:spcBef>
                <a:spcPts val="0"/>
              </a:spcBef>
              <a:spcAft>
                <a:spcPts val="0"/>
              </a:spcAft>
              <a:buSzPts val="1100"/>
              <a:buChar char="●"/>
            </a:pPr>
            <a:r>
              <a:rPr lang="en"/>
              <a:t>Seat Comfort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cf9e5d87f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4" name="Google Shape;414;gcf9e5d87fe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1200"/>
              </a:spcAft>
              <a:buSzPts val="1100"/>
              <a:buNone/>
            </a:pPr>
            <a:r>
              <a:rPr lang="en">
                <a:solidFill>
                  <a:schemeClr val="dk1"/>
                </a:solidFill>
              </a:rPr>
              <a:t>Here, our estimate for this subset is less precise that the previous one since the margin error is greater.</a:t>
            </a:r>
            <a:endParaRPr sz="1050">
              <a:solidFill>
                <a:schemeClr val="dk1"/>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04b17c9ffa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7" name="Google Shape;427;g104b17c9ffa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So this section we’re going to focus on the flight services that can drastically move around the satisfaction rate. Those services are:  </a:t>
            </a:r>
            <a:endParaRPr/>
          </a:p>
          <a:p>
            <a:pPr marL="457200" lvl="0" indent="-298450" algn="l" rtl="0">
              <a:lnSpc>
                <a:spcPct val="100000"/>
              </a:lnSpc>
              <a:spcBef>
                <a:spcPts val="0"/>
              </a:spcBef>
              <a:spcAft>
                <a:spcPts val="0"/>
              </a:spcAft>
              <a:buSzPts val="1100"/>
              <a:buChar char="●"/>
            </a:pPr>
            <a:r>
              <a:rPr lang="en"/>
              <a:t>Inflight Wifi Service</a:t>
            </a:r>
            <a:endParaRPr/>
          </a:p>
          <a:p>
            <a:pPr marL="457200" lvl="0" indent="-298450" algn="l" rtl="0">
              <a:lnSpc>
                <a:spcPct val="100000"/>
              </a:lnSpc>
              <a:spcBef>
                <a:spcPts val="0"/>
              </a:spcBef>
              <a:spcAft>
                <a:spcPts val="0"/>
              </a:spcAft>
              <a:buSzPts val="1100"/>
              <a:buChar char="●"/>
            </a:pPr>
            <a:r>
              <a:rPr lang="en"/>
              <a:t>Inflight Entertainment</a:t>
            </a:r>
            <a:endParaRPr/>
          </a:p>
          <a:p>
            <a:pPr marL="457200" lvl="0" indent="-298450" algn="l" rtl="0">
              <a:lnSpc>
                <a:spcPct val="100000"/>
              </a:lnSpc>
              <a:spcBef>
                <a:spcPts val="0"/>
              </a:spcBef>
              <a:spcAft>
                <a:spcPts val="0"/>
              </a:spcAft>
              <a:buSzPts val="1100"/>
              <a:buChar char="●"/>
            </a:pPr>
            <a:r>
              <a:rPr lang="en"/>
              <a:t>Ease of Online Booking</a:t>
            </a:r>
            <a:endParaRPr/>
          </a:p>
          <a:p>
            <a:pPr marL="457200" lvl="0" indent="-298450" algn="l" rtl="0">
              <a:lnSpc>
                <a:spcPct val="100000"/>
              </a:lnSpc>
              <a:spcBef>
                <a:spcPts val="0"/>
              </a:spcBef>
              <a:spcAft>
                <a:spcPts val="0"/>
              </a:spcAft>
              <a:buSzPts val="1100"/>
              <a:buChar char="●"/>
            </a:pPr>
            <a:r>
              <a:rPr lang="en"/>
              <a:t>Seat Comfort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048aea5f65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3" name="Google Shape;433;g1048aea5f65_0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1200"/>
              </a:spcAft>
              <a:buSzPts val="1100"/>
              <a:buNone/>
            </a:pPr>
            <a:r>
              <a:rPr lang="en">
                <a:solidFill>
                  <a:schemeClr val="dk1"/>
                </a:solidFill>
              </a:rPr>
              <a:t>Here, our estimate for this subset is less precise that the previous one since the margin error is greater.</a:t>
            </a:r>
            <a:endParaRPr sz="1050">
              <a:solidFill>
                <a:schemeClr val="dk1"/>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047eadc93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g1047eadc930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So this section we’re going to focus on the flight services that can drastically move around the satisfaction rate. Those services are:  </a:t>
            </a:r>
            <a:endParaRPr/>
          </a:p>
          <a:p>
            <a:pPr marL="457200" lvl="0" indent="-298450" algn="l" rtl="0">
              <a:lnSpc>
                <a:spcPct val="100000"/>
              </a:lnSpc>
              <a:spcBef>
                <a:spcPts val="0"/>
              </a:spcBef>
              <a:spcAft>
                <a:spcPts val="0"/>
              </a:spcAft>
              <a:buSzPts val="1100"/>
              <a:buChar char="●"/>
            </a:pPr>
            <a:r>
              <a:rPr lang="en"/>
              <a:t>Inflight Wifi Service</a:t>
            </a:r>
            <a:endParaRPr/>
          </a:p>
          <a:p>
            <a:pPr marL="457200" lvl="0" indent="-298450" algn="l" rtl="0">
              <a:lnSpc>
                <a:spcPct val="100000"/>
              </a:lnSpc>
              <a:spcBef>
                <a:spcPts val="0"/>
              </a:spcBef>
              <a:spcAft>
                <a:spcPts val="0"/>
              </a:spcAft>
              <a:buSzPts val="1100"/>
              <a:buChar char="●"/>
            </a:pPr>
            <a:r>
              <a:rPr lang="en"/>
              <a:t>Inflight Entertainment</a:t>
            </a:r>
            <a:endParaRPr/>
          </a:p>
          <a:p>
            <a:pPr marL="457200" lvl="0" indent="-298450" algn="l" rtl="0">
              <a:lnSpc>
                <a:spcPct val="100000"/>
              </a:lnSpc>
              <a:spcBef>
                <a:spcPts val="0"/>
              </a:spcBef>
              <a:spcAft>
                <a:spcPts val="0"/>
              </a:spcAft>
              <a:buSzPts val="1100"/>
              <a:buChar char="●"/>
            </a:pPr>
            <a:r>
              <a:rPr lang="en"/>
              <a:t>Ease of Online Booking</a:t>
            </a:r>
            <a:endParaRPr/>
          </a:p>
          <a:p>
            <a:pPr marL="457200" lvl="0" indent="-298450" algn="l" rtl="0">
              <a:lnSpc>
                <a:spcPct val="100000"/>
              </a:lnSpc>
              <a:spcBef>
                <a:spcPts val="0"/>
              </a:spcBef>
              <a:spcAft>
                <a:spcPts val="0"/>
              </a:spcAft>
              <a:buSzPts val="1100"/>
              <a:buChar char="●"/>
            </a:pPr>
            <a:r>
              <a:rPr lang="en"/>
              <a:t>Seat Comfort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048aea5f65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g1048aea5f65_1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1200"/>
              </a:spcAft>
              <a:buSzPts val="1100"/>
              <a:buNone/>
            </a:pPr>
            <a:r>
              <a:rPr lang="en">
                <a:solidFill>
                  <a:schemeClr val="dk1"/>
                </a:solidFill>
              </a:rPr>
              <a:t>Here, our estimate for this subset is less precise that the previous one since the margin error is greater.</a:t>
            </a:r>
            <a:endParaRPr sz="1050">
              <a:solidFill>
                <a:schemeClr val="dk1"/>
              </a:solidFill>
              <a:highlight>
                <a:srgbClr val="FFFFFF"/>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04b17c9ffa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2" name="Google Shape;472;g104b17c9ffa_0_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So this section we’re going to focus on the flight services that can drastically move around the satisfaction rate. Those services are:  </a:t>
            </a:r>
            <a:endParaRPr/>
          </a:p>
          <a:p>
            <a:pPr marL="457200" lvl="0" indent="-298450" algn="l" rtl="0">
              <a:lnSpc>
                <a:spcPct val="100000"/>
              </a:lnSpc>
              <a:spcBef>
                <a:spcPts val="0"/>
              </a:spcBef>
              <a:spcAft>
                <a:spcPts val="0"/>
              </a:spcAft>
              <a:buSzPts val="1100"/>
              <a:buChar char="●"/>
            </a:pPr>
            <a:r>
              <a:rPr lang="en"/>
              <a:t>Inflight Wifi Service</a:t>
            </a:r>
            <a:endParaRPr/>
          </a:p>
          <a:p>
            <a:pPr marL="457200" lvl="0" indent="-298450" algn="l" rtl="0">
              <a:lnSpc>
                <a:spcPct val="100000"/>
              </a:lnSpc>
              <a:spcBef>
                <a:spcPts val="0"/>
              </a:spcBef>
              <a:spcAft>
                <a:spcPts val="0"/>
              </a:spcAft>
              <a:buSzPts val="1100"/>
              <a:buChar char="●"/>
            </a:pPr>
            <a:r>
              <a:rPr lang="en"/>
              <a:t>Inflight Entertainment</a:t>
            </a:r>
            <a:endParaRPr/>
          </a:p>
          <a:p>
            <a:pPr marL="457200" lvl="0" indent="-298450" algn="l" rtl="0">
              <a:lnSpc>
                <a:spcPct val="100000"/>
              </a:lnSpc>
              <a:spcBef>
                <a:spcPts val="0"/>
              </a:spcBef>
              <a:spcAft>
                <a:spcPts val="0"/>
              </a:spcAft>
              <a:buSzPts val="1100"/>
              <a:buChar char="●"/>
            </a:pPr>
            <a:r>
              <a:rPr lang="en"/>
              <a:t>Ease of Online Booking</a:t>
            </a:r>
            <a:endParaRPr/>
          </a:p>
          <a:p>
            <a:pPr marL="457200" lvl="0" indent="-298450" algn="l" rtl="0">
              <a:lnSpc>
                <a:spcPct val="100000"/>
              </a:lnSpc>
              <a:spcBef>
                <a:spcPts val="0"/>
              </a:spcBef>
              <a:spcAft>
                <a:spcPts val="0"/>
              </a:spcAft>
              <a:buSzPts val="1100"/>
              <a:buChar char="●"/>
            </a:pPr>
            <a:r>
              <a:rPr lang="en"/>
              <a:t>Seat Comfort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048aea5f6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8" name="Google Shape;478;g1048aea5f6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1200"/>
              </a:spcAft>
              <a:buSzPts val="1100"/>
              <a:buNone/>
            </a:pPr>
            <a:r>
              <a:rPr lang="en">
                <a:solidFill>
                  <a:schemeClr val="dk1"/>
                </a:solidFill>
              </a:rPr>
              <a:t>Here, our estimate for this subset is less precise that the previous one since the margin error is greater.</a:t>
            </a:r>
            <a:endParaRPr sz="1050">
              <a:solidFill>
                <a:schemeClr val="dk1"/>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04b17c9ffa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6" name="Google Shape;496;g104b17c9ffa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So this section we’re going to focus on the flight services that can drastically move around the satisfaction rate. Those services are:  </a:t>
            </a:r>
            <a:endParaRPr/>
          </a:p>
          <a:p>
            <a:pPr marL="457200" lvl="0" indent="-298450" algn="l" rtl="0">
              <a:lnSpc>
                <a:spcPct val="100000"/>
              </a:lnSpc>
              <a:spcBef>
                <a:spcPts val="0"/>
              </a:spcBef>
              <a:spcAft>
                <a:spcPts val="0"/>
              </a:spcAft>
              <a:buSzPts val="1100"/>
              <a:buChar char="●"/>
            </a:pPr>
            <a:r>
              <a:rPr lang="en"/>
              <a:t>Inflight Wifi Service</a:t>
            </a:r>
            <a:endParaRPr/>
          </a:p>
          <a:p>
            <a:pPr marL="457200" lvl="0" indent="-298450" algn="l" rtl="0">
              <a:lnSpc>
                <a:spcPct val="100000"/>
              </a:lnSpc>
              <a:spcBef>
                <a:spcPts val="0"/>
              </a:spcBef>
              <a:spcAft>
                <a:spcPts val="0"/>
              </a:spcAft>
              <a:buSzPts val="1100"/>
              <a:buChar char="●"/>
            </a:pPr>
            <a:r>
              <a:rPr lang="en"/>
              <a:t>Inflight Entertainment</a:t>
            </a:r>
            <a:endParaRPr/>
          </a:p>
          <a:p>
            <a:pPr marL="457200" lvl="0" indent="-298450" algn="l" rtl="0">
              <a:lnSpc>
                <a:spcPct val="100000"/>
              </a:lnSpc>
              <a:spcBef>
                <a:spcPts val="0"/>
              </a:spcBef>
              <a:spcAft>
                <a:spcPts val="0"/>
              </a:spcAft>
              <a:buSzPts val="1100"/>
              <a:buChar char="●"/>
            </a:pPr>
            <a:r>
              <a:rPr lang="en"/>
              <a:t>Ease of Online Booking</a:t>
            </a:r>
            <a:endParaRPr/>
          </a:p>
          <a:p>
            <a:pPr marL="457200" lvl="0" indent="-298450" algn="l" rtl="0">
              <a:lnSpc>
                <a:spcPct val="100000"/>
              </a:lnSpc>
              <a:spcBef>
                <a:spcPts val="0"/>
              </a:spcBef>
              <a:spcAft>
                <a:spcPts val="0"/>
              </a:spcAft>
              <a:buSzPts val="1100"/>
              <a:buChar char="●"/>
            </a:pPr>
            <a:r>
              <a:rPr lang="en"/>
              <a:t>Seat Comfort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048aea5f65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2" name="Google Shape;502;g1048aea5f65_1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1200"/>
              </a:spcAft>
              <a:buSzPts val="1100"/>
              <a:buNone/>
            </a:pPr>
            <a:r>
              <a:rPr lang="en">
                <a:solidFill>
                  <a:schemeClr val="dk1"/>
                </a:solidFill>
              </a:rPr>
              <a:t>Here, our estimate for this subset is less precise that the previous one since the margin error is greater.</a:t>
            </a:r>
            <a:endParaRPr sz="1050">
              <a:solidFill>
                <a:schemeClr val="dk1"/>
              </a:solidFill>
              <a:highlight>
                <a:srgbClr val="FFFFFF"/>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04b17c9ffa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1" name="Google Shape;521;g104b17c9ffa_0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So this section we’re going to focus on the flight services that can drastically move around the satisfaction rate. Those services are:  </a:t>
            </a:r>
            <a:endParaRPr/>
          </a:p>
          <a:p>
            <a:pPr marL="457200" lvl="0" indent="-298450" algn="l" rtl="0">
              <a:lnSpc>
                <a:spcPct val="100000"/>
              </a:lnSpc>
              <a:spcBef>
                <a:spcPts val="0"/>
              </a:spcBef>
              <a:spcAft>
                <a:spcPts val="0"/>
              </a:spcAft>
              <a:buSzPts val="1100"/>
              <a:buChar char="●"/>
            </a:pPr>
            <a:r>
              <a:rPr lang="en"/>
              <a:t>Inflight Wifi Service</a:t>
            </a:r>
            <a:endParaRPr/>
          </a:p>
          <a:p>
            <a:pPr marL="457200" lvl="0" indent="-298450" algn="l" rtl="0">
              <a:lnSpc>
                <a:spcPct val="100000"/>
              </a:lnSpc>
              <a:spcBef>
                <a:spcPts val="0"/>
              </a:spcBef>
              <a:spcAft>
                <a:spcPts val="0"/>
              </a:spcAft>
              <a:buSzPts val="1100"/>
              <a:buChar char="●"/>
            </a:pPr>
            <a:r>
              <a:rPr lang="en"/>
              <a:t>Inflight Entertainment</a:t>
            </a:r>
            <a:endParaRPr/>
          </a:p>
          <a:p>
            <a:pPr marL="457200" lvl="0" indent="-298450" algn="l" rtl="0">
              <a:lnSpc>
                <a:spcPct val="100000"/>
              </a:lnSpc>
              <a:spcBef>
                <a:spcPts val="0"/>
              </a:spcBef>
              <a:spcAft>
                <a:spcPts val="0"/>
              </a:spcAft>
              <a:buSzPts val="1100"/>
              <a:buChar char="●"/>
            </a:pPr>
            <a:r>
              <a:rPr lang="en"/>
              <a:t>Ease of Online Booking</a:t>
            </a:r>
            <a:endParaRPr/>
          </a:p>
          <a:p>
            <a:pPr marL="457200" lvl="0" indent="-298450" algn="l" rtl="0">
              <a:lnSpc>
                <a:spcPct val="100000"/>
              </a:lnSpc>
              <a:spcBef>
                <a:spcPts val="0"/>
              </a:spcBef>
              <a:spcAft>
                <a:spcPts val="0"/>
              </a:spcAft>
              <a:buSzPts val="1100"/>
              <a:buChar char="●"/>
            </a:pPr>
            <a:r>
              <a:rPr lang="en"/>
              <a:t>Seat Comfort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104b17c9ff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7" name="Google Shape;527;g104b17c9ffa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Char char="●"/>
            </a:pPr>
            <a:r>
              <a:rPr lang="en">
                <a:solidFill>
                  <a:schemeClr val="dk1"/>
                </a:solidFill>
              </a:rPr>
              <a:t>So the elbow method decided we have 3 custers and we did. And just a side note here, since most of our data was categorical, a scatter plot didn’t really work hence the bar plot.</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The bar plot on the left side, is the level of satisfaction of the passengers in all 3 clusters. Just by looking at it, cluster 2 is the dominant cluster in having the highest percentage in satisfied passengers (it’s a tiny bit over 50%).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On to the next one, we have cluster 1 (the greyish one) that has the second highest satisfied passengers. And cluster 0 is really aiming for dissatisfaction because nearly 50% of dissatisfied passengers are grouped into cluster 0.</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Now what we want to see is what factors resulted the satisfaction levels to be distributed like this between clusters and that’s when we can find out what factors the airline should focus on to increase satisfaction.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So, that’s why we move on to the right diagram where it’s clear that cluster 2 with highest satisfaction happen to have the highest loyal customers among compare to the other 2, and it makes sense. There must have been some services that they were pretty satisfy with to become a loyal customer. We’re gonna take a look at those services in a minute.</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04b17c9ffa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 name="Google Shape;540;g104b17c9ffa_0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1200"/>
              </a:spcAft>
              <a:buSzPts val="1100"/>
              <a:buNone/>
            </a:pPr>
            <a:r>
              <a:rPr lang="en">
                <a:solidFill>
                  <a:schemeClr val="dk1"/>
                </a:solidFill>
              </a:rPr>
              <a:t>Here we have the same clustering for </a:t>
            </a:r>
            <a:r>
              <a:rPr lang="en" b="1">
                <a:solidFill>
                  <a:schemeClr val="dk1"/>
                </a:solidFill>
              </a:rPr>
              <a:t>Travel type</a:t>
            </a:r>
            <a:r>
              <a:rPr lang="en">
                <a:solidFill>
                  <a:schemeClr val="dk1"/>
                </a:solidFill>
              </a:rPr>
              <a:t> and flight Class where we can see that cluster 2 being the most satisfied, have the highest </a:t>
            </a:r>
            <a:r>
              <a:rPr lang="en" b="1">
                <a:solidFill>
                  <a:schemeClr val="dk1"/>
                </a:solidFill>
              </a:rPr>
              <a:t>business travel</a:t>
            </a:r>
            <a:r>
              <a:rPr lang="en">
                <a:solidFill>
                  <a:schemeClr val="dk1"/>
                </a:solidFill>
              </a:rPr>
              <a:t> record and are predominant with using </a:t>
            </a:r>
            <a:r>
              <a:rPr lang="en" b="1">
                <a:solidFill>
                  <a:schemeClr val="dk1"/>
                </a:solidFill>
              </a:rPr>
              <a:t>Business Class</a:t>
            </a:r>
            <a:r>
              <a:rPr lang="en">
                <a:solidFill>
                  <a:schemeClr val="dk1"/>
                </a:solidFill>
              </a:rPr>
              <a:t>. Also, earlier in the EDA section we saw that Eco Plus had basically the worst satisfaction rating and we can justify that here by looking at cluster 0 &amp; 1 in the right plot where Eco Plus class seems to have more popularity. SO that’s definitely something that the airline should address.</a:t>
            </a:r>
            <a:endParaRPr sz="1050">
              <a:solidFill>
                <a:schemeClr val="dk1"/>
              </a:solidFill>
              <a:highlight>
                <a:srgbClr val="FFFFFF"/>
              </a:high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04b17c9ff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3" name="Google Shape;553;g104b17c9ffa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50000"/>
              </a:lnSpc>
              <a:spcBef>
                <a:spcPts val="1200"/>
              </a:spcBef>
              <a:spcAft>
                <a:spcPts val="0"/>
              </a:spcAft>
              <a:buClr>
                <a:schemeClr val="dk1"/>
              </a:buClr>
              <a:buSzPts val="1100"/>
              <a:buChar char="●"/>
            </a:pPr>
            <a:r>
              <a:rPr lang="en">
                <a:solidFill>
                  <a:schemeClr val="dk1"/>
                </a:solidFill>
              </a:rPr>
              <a:t>So in this and the next slide, we’re gonna do the same analysis on 4 of the services offered by the airline to see how they are distributed between clusters.</a:t>
            </a:r>
            <a:endParaRPr>
              <a:solidFill>
                <a:schemeClr val="dk1"/>
              </a:solidFill>
            </a:endParaRPr>
          </a:p>
          <a:p>
            <a:pPr marL="457200" lvl="0" indent="-298450" algn="l" rtl="0">
              <a:lnSpc>
                <a:spcPct val="150000"/>
              </a:lnSpc>
              <a:spcBef>
                <a:spcPts val="0"/>
              </a:spcBef>
              <a:spcAft>
                <a:spcPts val="0"/>
              </a:spcAft>
              <a:buClr>
                <a:schemeClr val="dk1"/>
              </a:buClr>
              <a:buSzPts val="1100"/>
              <a:buChar char="●"/>
            </a:pPr>
            <a:r>
              <a:rPr lang="en">
                <a:solidFill>
                  <a:schemeClr val="dk1"/>
                </a:solidFill>
              </a:rPr>
              <a:t>Here, we have Inflight Entertainment (things like movies, music, etc) and inflight Wifi Service. And seems like Inflight Wifi service is a good determining factor for increasing satisfaction because cluster 2’s rating of this service ranges between 3 to 5.</a:t>
            </a:r>
            <a:endParaRPr>
              <a:solidFill>
                <a:schemeClr val="dk1"/>
              </a:solidFill>
            </a:endParaRPr>
          </a:p>
          <a:p>
            <a:pPr marL="457200" lvl="0" indent="-298450" algn="l" rtl="0">
              <a:lnSpc>
                <a:spcPct val="150000"/>
              </a:lnSpc>
              <a:spcBef>
                <a:spcPts val="0"/>
              </a:spcBef>
              <a:spcAft>
                <a:spcPts val="0"/>
              </a:spcAft>
              <a:buClr>
                <a:schemeClr val="dk1"/>
              </a:buClr>
              <a:buSzPts val="1100"/>
              <a:buChar char="●"/>
            </a:pPr>
            <a:r>
              <a:rPr lang="en">
                <a:solidFill>
                  <a:schemeClr val="dk1"/>
                </a:solidFill>
              </a:rPr>
              <a:t>On the other hand, Inflight Entertainment seems to have very low rating (between 1 to 3) for cluster 0 which we established to have the most dissatisfaction rate among clusters. So we CAN say that low inflight entertainment can have an important role in decreasing satisfaction.</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04b17c9ffa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3" name="Google Shape;563;g104b17c9ffa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SzPts val="1100"/>
              <a:buNone/>
            </a:pPr>
            <a:r>
              <a:rPr lang="en">
                <a:solidFill>
                  <a:schemeClr val="dk1"/>
                </a:solidFill>
              </a:rPr>
              <a:t>Ok the services we’re looking at here are </a:t>
            </a:r>
            <a:r>
              <a:rPr lang="en" b="1">
                <a:solidFill>
                  <a:schemeClr val="dk1"/>
                </a:solidFill>
              </a:rPr>
              <a:t>ease of online booking</a:t>
            </a:r>
            <a:r>
              <a:rPr lang="en">
                <a:solidFill>
                  <a:schemeClr val="dk1"/>
                </a:solidFill>
              </a:rPr>
              <a:t> and s</a:t>
            </a:r>
            <a:r>
              <a:rPr lang="en" b="1">
                <a:solidFill>
                  <a:schemeClr val="dk1"/>
                </a:solidFill>
              </a:rPr>
              <a:t>eat comfort</a:t>
            </a:r>
            <a:r>
              <a:rPr lang="en">
                <a:solidFill>
                  <a:schemeClr val="dk1"/>
                </a:solidFill>
              </a:rPr>
              <a:t>. Again cluster 2 holds the highest rating of 3 to 5 for ease of online booking, so this could be another factor that can directly cause satisfaction level to fluctuate. And last but not least, seat comfort got some noticeable low ratings from cluster 0 which again brings us back it being important (especially for younger and older people) when analyzing satisfaction. I say younger and older passengers because earlier we saw that middle aged passengers between 40-60 were the most satisfied.</a:t>
            </a:r>
            <a:endParaRPr>
              <a:solidFill>
                <a:schemeClr val="dk1"/>
              </a:solidFill>
            </a:endParaRPr>
          </a:p>
          <a:p>
            <a:pPr marL="0" lvl="0" indent="0" algn="l" rtl="0">
              <a:lnSpc>
                <a:spcPct val="150000"/>
              </a:lnSpc>
              <a:spcBef>
                <a:spcPts val="1200"/>
              </a:spcBef>
              <a:spcAft>
                <a:spcPts val="1200"/>
              </a:spcAft>
              <a:buSzPts val="1100"/>
              <a:buNone/>
            </a:pPr>
            <a:r>
              <a:rPr lang="en">
                <a:solidFill>
                  <a:schemeClr val="dk1"/>
                </a:solidFill>
              </a:rPr>
              <a:t>Alright, cool, now I pass it on to mahsa for final words.</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04b17c9ffa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3" name="Google Shape;573;g104b17c9ffa_0_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So this section we’re going to focus on the flight services that can drastically move around the satisfaction rate. Those services are:  </a:t>
            </a:r>
            <a:endParaRPr/>
          </a:p>
          <a:p>
            <a:pPr marL="457200" lvl="0" indent="-298450" algn="l" rtl="0">
              <a:lnSpc>
                <a:spcPct val="100000"/>
              </a:lnSpc>
              <a:spcBef>
                <a:spcPts val="0"/>
              </a:spcBef>
              <a:spcAft>
                <a:spcPts val="0"/>
              </a:spcAft>
              <a:buSzPts val="1100"/>
              <a:buChar char="●"/>
            </a:pPr>
            <a:r>
              <a:rPr lang="en"/>
              <a:t>Inflight Wifi Service</a:t>
            </a:r>
            <a:endParaRPr/>
          </a:p>
          <a:p>
            <a:pPr marL="457200" lvl="0" indent="-298450" algn="l" rtl="0">
              <a:lnSpc>
                <a:spcPct val="100000"/>
              </a:lnSpc>
              <a:spcBef>
                <a:spcPts val="0"/>
              </a:spcBef>
              <a:spcAft>
                <a:spcPts val="0"/>
              </a:spcAft>
              <a:buSzPts val="1100"/>
              <a:buChar char="●"/>
            </a:pPr>
            <a:r>
              <a:rPr lang="en"/>
              <a:t>Inflight Entertainment</a:t>
            </a:r>
            <a:endParaRPr/>
          </a:p>
          <a:p>
            <a:pPr marL="457200" lvl="0" indent="-298450" algn="l" rtl="0">
              <a:lnSpc>
                <a:spcPct val="100000"/>
              </a:lnSpc>
              <a:spcBef>
                <a:spcPts val="0"/>
              </a:spcBef>
              <a:spcAft>
                <a:spcPts val="0"/>
              </a:spcAft>
              <a:buSzPts val="1100"/>
              <a:buChar char="●"/>
            </a:pPr>
            <a:r>
              <a:rPr lang="en"/>
              <a:t>Ease of Online Booking</a:t>
            </a:r>
            <a:endParaRPr/>
          </a:p>
          <a:p>
            <a:pPr marL="457200" lvl="0" indent="-298450" algn="l" rtl="0">
              <a:lnSpc>
                <a:spcPct val="100000"/>
              </a:lnSpc>
              <a:spcBef>
                <a:spcPts val="0"/>
              </a:spcBef>
              <a:spcAft>
                <a:spcPts val="0"/>
              </a:spcAft>
              <a:buSzPts val="1100"/>
              <a:buChar char="●"/>
            </a:pPr>
            <a:r>
              <a:rPr lang="en"/>
              <a:t>Seat Comfort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04b17c9ffa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9" name="Google Shape;579;g104b17c9ffa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1200"/>
              </a:spcAft>
              <a:buSzPts val="1100"/>
              <a:buNone/>
            </a:pPr>
            <a:r>
              <a:rPr lang="en">
                <a:solidFill>
                  <a:schemeClr val="dk1"/>
                </a:solidFill>
              </a:rPr>
              <a:t>Here, our estimate for this subset is less precise that the previous one since the margin error is greater.</a:t>
            </a:r>
            <a:endParaRPr sz="1050">
              <a:solidFill>
                <a:schemeClr val="dk1"/>
              </a:solidFill>
              <a:highlight>
                <a:srgbClr val="FFFFFF"/>
              </a:high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0" name="Google Shape;590;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After doing some inspection on the data, we start with the </a:t>
            </a:r>
            <a:r>
              <a:rPr lang="en-US"/>
              <a:t>data cleaning.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48aea5f65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1048aea5f65_1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048aea5f65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1048aea5f65_0_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SzPts val="1200"/>
              <a:buChar char="●"/>
            </a:pPr>
            <a:r>
              <a:rPr lang="en" sz="1200"/>
              <a:t>So the first thing we probably should do is to take a quick look at the overall passenger satisfaction, and it doesn’t look very good!</a:t>
            </a:r>
            <a:endParaRPr sz="1200"/>
          </a:p>
          <a:p>
            <a:pPr marL="457200" lvl="0" indent="-304800" algn="l" rtl="0">
              <a:lnSpc>
                <a:spcPct val="100000"/>
              </a:lnSpc>
              <a:spcBef>
                <a:spcPts val="0"/>
              </a:spcBef>
              <a:spcAft>
                <a:spcPts val="0"/>
              </a:spcAft>
              <a:buSzPts val="1200"/>
              <a:buChar char="●"/>
            </a:pPr>
            <a:r>
              <a:rPr lang="en" sz="1200"/>
              <a:t>Exactly 59% of passengers of this airline are either indifferent or dissatisfied with their flights. So that’s what we need to focus on and dig into for the upcoming evaluations.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200"/>
              <a:t>We’re gonna start easy and set the objective here to figure out if there is any relationship between passenger age and their satisfaction (because usually with flights - especially long distance flights- age makes a determining factor)</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2"/>
          <p:cNvGrpSpPr/>
          <p:nvPr/>
        </p:nvGrpSpPr>
        <p:grpSpPr>
          <a:xfrm>
            <a:off x="199149" y="4055652"/>
            <a:ext cx="2795413"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2"/>
          <p:cNvSpPr txBox="1">
            <a:spLocks noGrp="1"/>
          </p:cNvSpPr>
          <p:nvPr>
            <p:ph type="ctrTitle"/>
          </p:nvPr>
        </p:nvSpPr>
        <p:spPr>
          <a:xfrm>
            <a:off x="1858703" y="1822833"/>
            <a:ext cx="5361300" cy="14481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p11"/>
          <p:cNvGrpSpPr/>
          <p:nvPr/>
        </p:nvGrpSpPr>
        <p:grpSpPr>
          <a:xfrm>
            <a:off x="5959222" y="4119576"/>
            <a:ext cx="2520951"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 name="Google Shape;115;p11"/>
          <p:cNvGrpSpPr/>
          <p:nvPr/>
        </p:nvGrpSpPr>
        <p:grpSpPr>
          <a:xfrm>
            <a:off x="199149" y="2"/>
            <a:ext cx="2795413"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 name="Google Shape;119;p11"/>
          <p:cNvSpPr txBox="1">
            <a:spLocks noGrp="1"/>
          </p:cNvSpPr>
          <p:nvPr>
            <p:ph type="title" hasCustomPrompt="1"/>
          </p:nvPr>
        </p:nvSpPr>
        <p:spPr>
          <a:xfrm>
            <a:off x="1385850" y="1383850"/>
            <a:ext cx="6372300" cy="13797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SzPts val="1300"/>
              <a:buChar char="●"/>
              <a:defRPr/>
            </a:lvl1pPr>
            <a:lvl2pPr marL="914400" lvl="1" indent="-298450" algn="ctr">
              <a:lnSpc>
                <a:spcPct val="115000"/>
              </a:lnSpc>
              <a:spcBef>
                <a:spcPts val="0"/>
              </a:spcBef>
              <a:spcAft>
                <a:spcPts val="0"/>
              </a:spcAft>
              <a:buSzPts val="1100"/>
              <a:buChar char="○"/>
              <a:defRPr/>
            </a:lvl2pPr>
            <a:lvl3pPr marL="1371600" lvl="2" indent="-298450" algn="ctr">
              <a:lnSpc>
                <a:spcPct val="115000"/>
              </a:lnSpc>
              <a:spcBef>
                <a:spcPts val="0"/>
              </a:spcBef>
              <a:spcAft>
                <a:spcPts val="0"/>
              </a:spcAft>
              <a:buSzPts val="1100"/>
              <a:buChar char="■"/>
              <a:defRPr/>
            </a:lvl3pPr>
            <a:lvl4pPr marL="1828800" lvl="3" indent="-298450" algn="ctr">
              <a:lnSpc>
                <a:spcPct val="115000"/>
              </a:lnSpc>
              <a:spcBef>
                <a:spcPts val="0"/>
              </a:spcBef>
              <a:spcAft>
                <a:spcPts val="0"/>
              </a:spcAft>
              <a:buSzPts val="1100"/>
              <a:buChar char="●"/>
              <a:defRPr/>
            </a:lvl4pPr>
            <a:lvl5pPr marL="2286000" lvl="4" indent="-298450" algn="ctr">
              <a:lnSpc>
                <a:spcPct val="115000"/>
              </a:lnSpc>
              <a:spcBef>
                <a:spcPts val="0"/>
              </a:spcBef>
              <a:spcAft>
                <a:spcPts val="0"/>
              </a:spcAft>
              <a:buSzPts val="1100"/>
              <a:buChar char="○"/>
              <a:defRPr/>
            </a:lvl5pPr>
            <a:lvl6pPr marL="2743200" lvl="5" indent="-298450" algn="ctr">
              <a:lnSpc>
                <a:spcPct val="115000"/>
              </a:lnSpc>
              <a:spcBef>
                <a:spcPts val="0"/>
              </a:spcBef>
              <a:spcAft>
                <a:spcPts val="0"/>
              </a:spcAft>
              <a:buSzPts val="1100"/>
              <a:buChar char="■"/>
              <a:defRPr/>
            </a:lvl6pPr>
            <a:lvl7pPr marL="3200400" lvl="6" indent="-298450" algn="ctr">
              <a:lnSpc>
                <a:spcPct val="115000"/>
              </a:lnSpc>
              <a:spcBef>
                <a:spcPts val="0"/>
              </a:spcBef>
              <a:spcAft>
                <a:spcPts val="0"/>
              </a:spcAft>
              <a:buSzPts val="1100"/>
              <a:buChar char="●"/>
              <a:defRPr/>
            </a:lvl7pPr>
            <a:lvl8pPr marL="3657600" lvl="7" indent="-298450" algn="ctr">
              <a:lnSpc>
                <a:spcPct val="115000"/>
              </a:lnSpc>
              <a:spcBef>
                <a:spcPts val="0"/>
              </a:spcBef>
              <a:spcAft>
                <a:spcPts val="0"/>
              </a:spcAft>
              <a:buSzPts val="1100"/>
              <a:buChar char="○"/>
              <a:defRPr/>
            </a:lvl8pPr>
            <a:lvl9pPr marL="4114800" lvl="8" indent="-298450" algn="ctr">
              <a:lnSpc>
                <a:spcPct val="115000"/>
              </a:lnSpc>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2" name="Google Shape;42;p3"/>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3" name="Google Shape;43;p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44"/>
        <p:cNvGrpSpPr/>
        <p:nvPr/>
      </p:nvGrpSpPr>
      <p:grpSpPr>
        <a:xfrm>
          <a:off x="0" y="0"/>
          <a:ext cx="0" cy="0"/>
          <a:chOff x="0" y="0"/>
          <a:chExt cx="0" cy="0"/>
        </a:xfrm>
      </p:grpSpPr>
      <p:sp>
        <p:nvSpPr>
          <p:cNvPr id="45" name="Google Shape;45;p4"/>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 name="Google Shape;46;p4"/>
          <p:cNvGrpSpPr/>
          <p:nvPr/>
        </p:nvGrpSpPr>
        <p:grpSpPr>
          <a:xfrm>
            <a:off x="5594190" y="3961115"/>
            <a:ext cx="2910144" cy="1182340"/>
            <a:chOff x="6917201" y="0"/>
            <a:chExt cx="2227777" cy="863400"/>
          </a:xfrm>
        </p:grpSpPr>
        <p:sp>
          <p:nvSpPr>
            <p:cNvPr id="47" name="Google Shape;47;p4"/>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4"/>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50;p4"/>
          <p:cNvGrpSpPr/>
          <p:nvPr/>
        </p:nvGrpSpPr>
        <p:grpSpPr>
          <a:xfrm>
            <a:off x="199149" y="2"/>
            <a:ext cx="2795413" cy="1083308"/>
            <a:chOff x="6917201" y="0"/>
            <a:chExt cx="2227777" cy="863400"/>
          </a:xfrm>
        </p:grpSpPr>
        <p:sp>
          <p:nvSpPr>
            <p:cNvPr id="51" name="Google Shape;51;p4"/>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4"/>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4"/>
          <p:cNvSpPr txBox="1">
            <a:spLocks noGrp="1"/>
          </p:cNvSpPr>
          <p:nvPr>
            <p:ph type="title"/>
          </p:nvPr>
        </p:nvSpPr>
        <p:spPr>
          <a:xfrm>
            <a:off x="1888684" y="1746100"/>
            <a:ext cx="5377500" cy="16461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5"/>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6"/>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7"/>
          <p:cNvSpPr txBox="1">
            <a:spLocks noGrp="1"/>
          </p:cNvSpPr>
          <p:nvPr>
            <p:ph type="title"/>
          </p:nvPr>
        </p:nvSpPr>
        <p:spPr>
          <a:xfrm>
            <a:off x="819150" y="845600"/>
            <a:ext cx="3709200" cy="1383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8"/>
          <p:cNvGrpSpPr/>
          <p:nvPr/>
        </p:nvGrpSpPr>
        <p:grpSpPr>
          <a:xfrm>
            <a:off x="5886353" y="1243"/>
            <a:ext cx="3257454"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 name="Google Shape;93;p8"/>
          <p:cNvSpPr txBox="1">
            <a:spLocks noGrp="1"/>
          </p:cNvSpPr>
          <p:nvPr>
            <p:ph type="title"/>
          </p:nvPr>
        </p:nvSpPr>
        <p:spPr>
          <a:xfrm>
            <a:off x="1393929" y="1301146"/>
            <a:ext cx="6366900" cy="2539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9"/>
          <p:cNvSpPr txBox="1">
            <a:spLocks noGrp="1"/>
          </p:cNvSpPr>
          <p:nvPr>
            <p:ph type="title"/>
          </p:nvPr>
        </p:nvSpPr>
        <p:spPr>
          <a:xfrm>
            <a:off x="819150" y="845600"/>
            <a:ext cx="6424200" cy="705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0"/>
          <p:cNvSpPr txBox="1">
            <a:spLocks noGrp="1"/>
          </p:cNvSpPr>
          <p:nvPr>
            <p:ph type="body" idx="1"/>
          </p:nvPr>
        </p:nvSpPr>
        <p:spPr>
          <a:xfrm>
            <a:off x="328025" y="4163500"/>
            <a:ext cx="7415100" cy="605100"/>
          </a:xfrm>
          <a:prstGeom prst="rect">
            <a:avLst/>
          </a:prstGeom>
          <a:noFill/>
          <a:ln>
            <a:noFill/>
          </a:ln>
        </p:spPr>
        <p:txBody>
          <a:bodyPr spcFirstLastPara="1" wrap="square" lIns="91425" tIns="91425" rIns="91425" bIns="91425" anchor="b"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203600" y="1822825"/>
            <a:ext cx="8711700" cy="12741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79166"/>
              <a:buNone/>
            </a:pPr>
            <a:r>
              <a:rPr lang="en" sz="4800" b="1">
                <a:solidFill>
                  <a:srgbClr val="434343"/>
                </a:solidFill>
                <a:latin typeface="Average"/>
                <a:ea typeface="Average"/>
                <a:cs typeface="Average"/>
                <a:sym typeface="Average"/>
              </a:rPr>
              <a:t>Flight Passenger Satisfaction</a:t>
            </a:r>
            <a:endParaRPr sz="4800" b="1">
              <a:solidFill>
                <a:srgbClr val="434343"/>
              </a:solidFill>
              <a:latin typeface="Average"/>
              <a:ea typeface="Average"/>
              <a:cs typeface="Average"/>
              <a:sym typeface="Average"/>
            </a:endParaRPr>
          </a:p>
          <a:p>
            <a:pPr marL="0" lvl="0" indent="0" algn="ctr" rtl="0">
              <a:lnSpc>
                <a:spcPct val="100000"/>
              </a:lnSpc>
              <a:spcBef>
                <a:spcPts val="0"/>
              </a:spcBef>
              <a:spcAft>
                <a:spcPts val="0"/>
              </a:spcAft>
              <a:buSzPct val="85074"/>
              <a:buNone/>
            </a:pPr>
            <a:r>
              <a:rPr lang="en" sz="4466" b="1">
                <a:solidFill>
                  <a:srgbClr val="434343"/>
                </a:solidFill>
                <a:latin typeface="Average"/>
                <a:ea typeface="Average"/>
                <a:cs typeface="Average"/>
                <a:sym typeface="Average"/>
              </a:rPr>
              <a:t>(US Airline)</a:t>
            </a:r>
            <a:endParaRPr sz="4466" b="1">
              <a:solidFill>
                <a:srgbClr val="434343"/>
              </a:solidFill>
              <a:latin typeface="Average"/>
              <a:ea typeface="Average"/>
              <a:cs typeface="Average"/>
              <a:sym typeface="Average"/>
            </a:endParaRPr>
          </a:p>
        </p:txBody>
      </p:sp>
      <p:sp>
        <p:nvSpPr>
          <p:cNvPr id="129" name="Google Shape;129;p13"/>
          <p:cNvSpPr txBox="1">
            <a:spLocks noGrp="1"/>
          </p:cNvSpPr>
          <p:nvPr>
            <p:ph type="subTitle" idx="1"/>
          </p:nvPr>
        </p:nvSpPr>
        <p:spPr>
          <a:xfrm>
            <a:off x="1878800" y="3196051"/>
            <a:ext cx="5361300" cy="557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1600"/>
              <a:buNone/>
            </a:pPr>
            <a:r>
              <a:rPr lang="en" sz="2000" b="1">
                <a:solidFill>
                  <a:srgbClr val="B45F06"/>
                </a:solidFill>
                <a:latin typeface="Average"/>
                <a:ea typeface="Average"/>
                <a:cs typeface="Average"/>
                <a:sym typeface="Average"/>
              </a:rPr>
              <a:t>ACIT 4880 - Data Analytics - Project 2</a:t>
            </a:r>
            <a:endParaRPr/>
          </a:p>
        </p:txBody>
      </p:sp>
      <p:sp>
        <p:nvSpPr>
          <p:cNvPr id="130" name="Google Shape;130;p13"/>
          <p:cNvSpPr txBox="1">
            <a:spLocks noGrp="1"/>
          </p:cNvSpPr>
          <p:nvPr>
            <p:ph type="subTitle" idx="1"/>
          </p:nvPr>
        </p:nvSpPr>
        <p:spPr>
          <a:xfrm>
            <a:off x="5304225" y="4318400"/>
            <a:ext cx="3611100" cy="557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1400" b="1">
                <a:solidFill>
                  <a:srgbClr val="B45F06"/>
                </a:solidFill>
                <a:latin typeface="Average"/>
                <a:ea typeface="Average"/>
                <a:cs typeface="Average"/>
                <a:sym typeface="Average"/>
              </a:rPr>
              <a:t>Group 2: Maryam Taer, Mahsa Taer</a:t>
            </a:r>
            <a:endParaRPr sz="1400" b="1">
              <a:solidFill>
                <a:srgbClr val="B45F06"/>
              </a:solidFill>
              <a:latin typeface="Average"/>
              <a:ea typeface="Average"/>
              <a:cs typeface="Average"/>
              <a:sym typeface="Average"/>
            </a:endParaRPr>
          </a:p>
          <a:p>
            <a:pPr marL="0" lvl="0" indent="0" algn="ctr" rtl="0">
              <a:lnSpc>
                <a:spcPct val="100000"/>
              </a:lnSpc>
              <a:spcBef>
                <a:spcPts val="0"/>
              </a:spcBef>
              <a:spcAft>
                <a:spcPts val="0"/>
              </a:spcAft>
              <a:buSzPts val="16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pSp>
        <p:nvGrpSpPr>
          <p:cNvPr id="252" name="Google Shape;252;p22"/>
          <p:cNvGrpSpPr/>
          <p:nvPr/>
        </p:nvGrpSpPr>
        <p:grpSpPr>
          <a:xfrm>
            <a:off x="29" y="358133"/>
            <a:ext cx="5422072" cy="891096"/>
            <a:chOff x="710275" y="2360561"/>
            <a:chExt cx="5013938" cy="939875"/>
          </a:xfrm>
        </p:grpSpPr>
        <p:sp>
          <p:nvSpPr>
            <p:cNvPr id="253" name="Google Shape;253;p22"/>
            <p:cNvSpPr/>
            <p:nvPr/>
          </p:nvSpPr>
          <p:spPr>
            <a:xfrm>
              <a:off x="1106031" y="2441873"/>
              <a:ext cx="4618181"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22"/>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D5A6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2"/>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A64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2"/>
            <p:cNvSpPr txBox="1"/>
            <p:nvPr/>
          </p:nvSpPr>
          <p:spPr>
            <a:xfrm>
              <a:off x="1362620" y="2552964"/>
              <a:ext cx="4272300"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434343"/>
                  </a:solidFill>
                  <a:latin typeface="Average"/>
                  <a:ea typeface="Average"/>
                  <a:cs typeface="Average"/>
                  <a:sym typeface="Average"/>
                </a:rPr>
                <a:t>EDA - </a:t>
              </a:r>
              <a:r>
                <a:rPr lang="en" sz="3000" b="1">
                  <a:solidFill>
                    <a:srgbClr val="434343"/>
                  </a:solidFill>
                  <a:latin typeface="Average"/>
                  <a:ea typeface="Average"/>
                  <a:cs typeface="Average"/>
                  <a:sym typeface="Average"/>
                </a:rPr>
                <a:t>Age &amp; Satisfaction</a:t>
              </a:r>
              <a:endParaRPr sz="2800" b="1" i="0" u="none" strike="noStrike" cap="none">
                <a:solidFill>
                  <a:srgbClr val="434343"/>
                </a:solidFill>
                <a:latin typeface="Average"/>
                <a:ea typeface="Average"/>
                <a:cs typeface="Average"/>
                <a:sym typeface="Average"/>
              </a:endParaRPr>
            </a:p>
          </p:txBody>
        </p:sp>
      </p:grpSp>
      <p:sp>
        <p:nvSpPr>
          <p:cNvPr id="258" name="Google Shape;258;p22"/>
          <p:cNvSpPr txBox="1"/>
          <p:nvPr/>
        </p:nvSpPr>
        <p:spPr>
          <a:xfrm>
            <a:off x="5524900" y="2439325"/>
            <a:ext cx="31788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Passengers with age of &lt;40 &amp; &gt;60 are the most satisfied in general.</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The most dissatisfied group range between 20 and &gt;40 years old.</a:t>
            </a:r>
            <a:endParaRPr>
              <a:latin typeface="Calibri"/>
              <a:ea typeface="Calibri"/>
              <a:cs typeface="Calibri"/>
              <a:sym typeface="Calibri"/>
            </a:endParaRPr>
          </a:p>
        </p:txBody>
      </p:sp>
      <p:pic>
        <p:nvPicPr>
          <p:cNvPr id="259" name="Google Shape;259;p22"/>
          <p:cNvPicPr preferRelativeResize="0"/>
          <p:nvPr/>
        </p:nvPicPr>
        <p:blipFill>
          <a:blip r:embed="rId3">
            <a:alphaModFix/>
          </a:blip>
          <a:stretch>
            <a:fillRect/>
          </a:stretch>
        </p:blipFill>
        <p:spPr>
          <a:xfrm>
            <a:off x="7500926" y="440525"/>
            <a:ext cx="1093000" cy="1093000"/>
          </a:xfrm>
          <a:prstGeom prst="rect">
            <a:avLst/>
          </a:prstGeom>
          <a:noFill/>
          <a:ln>
            <a:noFill/>
          </a:ln>
        </p:spPr>
      </p:pic>
      <p:pic>
        <p:nvPicPr>
          <p:cNvPr id="260" name="Google Shape;260;p22"/>
          <p:cNvPicPr preferRelativeResize="0"/>
          <p:nvPr/>
        </p:nvPicPr>
        <p:blipFill>
          <a:blip r:embed="rId4">
            <a:alphaModFix/>
          </a:blip>
          <a:stretch>
            <a:fillRect/>
          </a:stretch>
        </p:blipFill>
        <p:spPr>
          <a:xfrm>
            <a:off x="506224" y="1613350"/>
            <a:ext cx="4514601" cy="2914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3"/>
          <p:cNvSpPr txBox="1">
            <a:spLocks noGrp="1"/>
          </p:cNvSpPr>
          <p:nvPr>
            <p:ph type="title"/>
          </p:nvPr>
        </p:nvSpPr>
        <p:spPr>
          <a:xfrm>
            <a:off x="1883259" y="1168550"/>
            <a:ext cx="5377500" cy="16461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200"/>
              <a:buNone/>
            </a:pPr>
            <a:r>
              <a:rPr lang="en" sz="3300" b="1">
                <a:latin typeface="Average"/>
                <a:ea typeface="Average"/>
                <a:cs typeface="Average"/>
                <a:sym typeface="Average"/>
              </a:rPr>
              <a:t>How Flight Class affects Passenger Satisfaction?</a:t>
            </a:r>
            <a:endParaRPr sz="3300" b="1">
              <a:latin typeface="Average"/>
              <a:ea typeface="Average"/>
              <a:cs typeface="Average"/>
              <a:sym typeface="Average"/>
            </a:endParaRPr>
          </a:p>
        </p:txBody>
      </p:sp>
      <p:sp>
        <p:nvSpPr>
          <p:cNvPr id="266" name="Google Shape;266;p23"/>
          <p:cNvSpPr txBox="1"/>
          <p:nvPr/>
        </p:nvSpPr>
        <p:spPr>
          <a:xfrm>
            <a:off x="3586500" y="2814650"/>
            <a:ext cx="1971000" cy="9234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Average"/>
              <a:buChar char="●"/>
            </a:pPr>
            <a:r>
              <a:rPr lang="en" sz="1200" b="1">
                <a:latin typeface="Average"/>
                <a:ea typeface="Average"/>
                <a:cs typeface="Average"/>
                <a:sym typeface="Average"/>
              </a:rPr>
              <a:t>Flight Classes are:</a:t>
            </a:r>
            <a:endParaRPr sz="1200" b="1">
              <a:latin typeface="Average"/>
              <a:ea typeface="Average"/>
              <a:cs typeface="Average"/>
              <a:sym typeface="Average"/>
            </a:endParaRPr>
          </a:p>
          <a:p>
            <a:pPr marL="914400" marR="0" lvl="1" indent="-304800" algn="l" rtl="0">
              <a:lnSpc>
                <a:spcPct val="100000"/>
              </a:lnSpc>
              <a:spcBef>
                <a:spcPts val="0"/>
              </a:spcBef>
              <a:spcAft>
                <a:spcPts val="0"/>
              </a:spcAft>
              <a:buSzPts val="1200"/>
              <a:buFont typeface="Average"/>
              <a:buChar char="○"/>
            </a:pPr>
            <a:r>
              <a:rPr lang="en" sz="1200" b="1">
                <a:latin typeface="Average"/>
                <a:ea typeface="Average"/>
                <a:cs typeface="Average"/>
                <a:sym typeface="Average"/>
              </a:rPr>
              <a:t>Eco</a:t>
            </a:r>
            <a:endParaRPr sz="1200" b="1">
              <a:latin typeface="Average"/>
              <a:ea typeface="Average"/>
              <a:cs typeface="Average"/>
              <a:sym typeface="Average"/>
            </a:endParaRPr>
          </a:p>
          <a:p>
            <a:pPr marL="914400" marR="0" lvl="1" indent="-304800" algn="l" rtl="0">
              <a:lnSpc>
                <a:spcPct val="100000"/>
              </a:lnSpc>
              <a:spcBef>
                <a:spcPts val="0"/>
              </a:spcBef>
              <a:spcAft>
                <a:spcPts val="0"/>
              </a:spcAft>
              <a:buSzPts val="1200"/>
              <a:buFont typeface="Average"/>
              <a:buChar char="○"/>
            </a:pPr>
            <a:r>
              <a:rPr lang="en" sz="1200" b="1">
                <a:latin typeface="Average"/>
                <a:ea typeface="Average"/>
                <a:cs typeface="Average"/>
                <a:sym typeface="Average"/>
              </a:rPr>
              <a:t>Eco Plus</a:t>
            </a:r>
            <a:endParaRPr sz="1200" b="1">
              <a:latin typeface="Average"/>
              <a:ea typeface="Average"/>
              <a:cs typeface="Average"/>
              <a:sym typeface="Average"/>
            </a:endParaRPr>
          </a:p>
          <a:p>
            <a:pPr marL="914400" marR="0" lvl="1" indent="-304800" algn="l" rtl="0">
              <a:lnSpc>
                <a:spcPct val="100000"/>
              </a:lnSpc>
              <a:spcBef>
                <a:spcPts val="0"/>
              </a:spcBef>
              <a:spcAft>
                <a:spcPts val="0"/>
              </a:spcAft>
              <a:buSzPts val="1200"/>
              <a:buFont typeface="Average"/>
              <a:buChar char="○"/>
            </a:pPr>
            <a:r>
              <a:rPr lang="en" sz="1200" b="1">
                <a:latin typeface="Average"/>
                <a:ea typeface="Average"/>
                <a:cs typeface="Average"/>
                <a:sym typeface="Average"/>
              </a:rPr>
              <a:t>Business</a:t>
            </a:r>
            <a:endParaRPr sz="1200" b="1">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grpSp>
        <p:nvGrpSpPr>
          <p:cNvPr id="271" name="Google Shape;271;p24"/>
          <p:cNvGrpSpPr/>
          <p:nvPr/>
        </p:nvGrpSpPr>
        <p:grpSpPr>
          <a:xfrm>
            <a:off x="29" y="358133"/>
            <a:ext cx="4221849" cy="891096"/>
            <a:chOff x="710275" y="2360561"/>
            <a:chExt cx="3904059" cy="939875"/>
          </a:xfrm>
        </p:grpSpPr>
        <p:sp>
          <p:nvSpPr>
            <p:cNvPr id="272" name="Google Shape;272;p24"/>
            <p:cNvSpPr/>
            <p:nvPr/>
          </p:nvSpPr>
          <p:spPr>
            <a:xfrm>
              <a:off x="1106031" y="2441873"/>
              <a:ext cx="3508303"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4"/>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D5A6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4"/>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A64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4"/>
            <p:cNvSpPr txBox="1"/>
            <p:nvPr/>
          </p:nvSpPr>
          <p:spPr>
            <a:xfrm>
              <a:off x="1362620" y="2552964"/>
              <a:ext cx="3132900"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434343"/>
                  </a:solidFill>
                  <a:latin typeface="Average"/>
                  <a:ea typeface="Average"/>
                  <a:cs typeface="Average"/>
                  <a:sym typeface="Average"/>
                </a:rPr>
                <a:t>EDA - </a:t>
              </a:r>
              <a:r>
                <a:rPr lang="en" sz="3000" b="1">
                  <a:solidFill>
                    <a:srgbClr val="434343"/>
                  </a:solidFill>
                  <a:latin typeface="Average"/>
                  <a:ea typeface="Average"/>
                  <a:cs typeface="Average"/>
                  <a:sym typeface="Average"/>
                </a:rPr>
                <a:t>Flight Class</a:t>
              </a:r>
              <a:endParaRPr sz="2800" b="1" i="0" u="none" strike="noStrike" cap="none">
                <a:solidFill>
                  <a:srgbClr val="434343"/>
                </a:solidFill>
                <a:latin typeface="Average"/>
                <a:ea typeface="Average"/>
                <a:cs typeface="Average"/>
                <a:sym typeface="Average"/>
              </a:endParaRPr>
            </a:p>
          </p:txBody>
        </p:sp>
      </p:grpSp>
      <p:pic>
        <p:nvPicPr>
          <p:cNvPr id="277" name="Google Shape;277;p24"/>
          <p:cNvPicPr preferRelativeResize="0"/>
          <p:nvPr/>
        </p:nvPicPr>
        <p:blipFill rotWithShape="1">
          <a:blip r:embed="rId3">
            <a:alphaModFix/>
          </a:blip>
          <a:srcRect l="11584" r="2089" b="4297"/>
          <a:stretch/>
        </p:blipFill>
        <p:spPr>
          <a:xfrm>
            <a:off x="890375" y="1423375"/>
            <a:ext cx="3257550" cy="3248625"/>
          </a:xfrm>
          <a:prstGeom prst="rect">
            <a:avLst/>
          </a:prstGeom>
          <a:noFill/>
          <a:ln>
            <a:noFill/>
          </a:ln>
        </p:spPr>
      </p:pic>
      <p:pic>
        <p:nvPicPr>
          <p:cNvPr id="278" name="Google Shape;278;p24"/>
          <p:cNvPicPr preferRelativeResize="0"/>
          <p:nvPr/>
        </p:nvPicPr>
        <p:blipFill>
          <a:blip r:embed="rId4">
            <a:alphaModFix/>
          </a:blip>
          <a:stretch>
            <a:fillRect/>
          </a:stretch>
        </p:blipFill>
        <p:spPr>
          <a:xfrm>
            <a:off x="4373325" y="1494750"/>
            <a:ext cx="4289974" cy="29848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grpSp>
        <p:nvGrpSpPr>
          <p:cNvPr id="283" name="Google Shape;283;p25"/>
          <p:cNvGrpSpPr/>
          <p:nvPr/>
        </p:nvGrpSpPr>
        <p:grpSpPr>
          <a:xfrm>
            <a:off x="29" y="358133"/>
            <a:ext cx="6371117" cy="891096"/>
            <a:chOff x="710275" y="2360561"/>
            <a:chExt cx="5891545" cy="939875"/>
          </a:xfrm>
        </p:grpSpPr>
        <p:sp>
          <p:nvSpPr>
            <p:cNvPr id="284" name="Google Shape;284;p25"/>
            <p:cNvSpPr/>
            <p:nvPr/>
          </p:nvSpPr>
          <p:spPr>
            <a:xfrm>
              <a:off x="1106031" y="2441873"/>
              <a:ext cx="5495750"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5"/>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D5A6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5"/>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A64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5"/>
            <p:cNvSpPr txBox="1"/>
            <p:nvPr/>
          </p:nvSpPr>
          <p:spPr>
            <a:xfrm>
              <a:off x="1362620" y="2552964"/>
              <a:ext cx="5239200"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434343"/>
                  </a:solidFill>
                  <a:latin typeface="Average"/>
                  <a:ea typeface="Average"/>
                  <a:cs typeface="Average"/>
                  <a:sym typeface="Average"/>
                </a:rPr>
                <a:t>EDA - </a:t>
              </a:r>
              <a:r>
                <a:rPr lang="en" sz="3000" b="1">
                  <a:solidFill>
                    <a:srgbClr val="434343"/>
                  </a:solidFill>
                  <a:latin typeface="Average"/>
                  <a:ea typeface="Average"/>
                  <a:cs typeface="Average"/>
                  <a:sym typeface="Average"/>
                </a:rPr>
                <a:t>Flight Class &amp; Satisfaction</a:t>
              </a:r>
              <a:endParaRPr sz="2800" b="1" i="0" u="none" strike="noStrike" cap="none">
                <a:solidFill>
                  <a:srgbClr val="434343"/>
                </a:solidFill>
                <a:latin typeface="Average"/>
                <a:ea typeface="Average"/>
                <a:cs typeface="Average"/>
                <a:sym typeface="Average"/>
              </a:endParaRPr>
            </a:p>
          </p:txBody>
        </p:sp>
      </p:grpSp>
      <p:pic>
        <p:nvPicPr>
          <p:cNvPr id="288" name="Google Shape;288;p25"/>
          <p:cNvPicPr preferRelativeResize="0"/>
          <p:nvPr/>
        </p:nvPicPr>
        <p:blipFill rotWithShape="1">
          <a:blip r:embed="rId3">
            <a:alphaModFix/>
          </a:blip>
          <a:srcRect l="1342" r="17297" b="2723"/>
          <a:stretch/>
        </p:blipFill>
        <p:spPr>
          <a:xfrm>
            <a:off x="265600" y="1738550"/>
            <a:ext cx="4306400" cy="2452074"/>
          </a:xfrm>
          <a:prstGeom prst="rect">
            <a:avLst/>
          </a:prstGeom>
          <a:noFill/>
          <a:ln>
            <a:noFill/>
          </a:ln>
        </p:spPr>
      </p:pic>
      <p:sp>
        <p:nvSpPr>
          <p:cNvPr id="289" name="Google Shape;289;p25"/>
          <p:cNvSpPr txBox="1"/>
          <p:nvPr/>
        </p:nvSpPr>
        <p:spPr>
          <a:xfrm>
            <a:off x="3589650" y="2423275"/>
            <a:ext cx="982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alibri"/>
                <a:ea typeface="Calibri"/>
                <a:cs typeface="Calibri"/>
                <a:sym typeface="Calibri"/>
              </a:rPr>
              <a:t>Average </a:t>
            </a:r>
            <a:r>
              <a:rPr lang="en" sz="800">
                <a:latin typeface="Calibri"/>
                <a:ea typeface="Calibri"/>
                <a:cs typeface="Calibri"/>
                <a:sym typeface="Calibri"/>
              </a:rPr>
              <a:t>refers to average flight distance.</a:t>
            </a:r>
            <a:endParaRPr sz="800">
              <a:latin typeface="Calibri"/>
              <a:ea typeface="Calibri"/>
              <a:cs typeface="Calibri"/>
              <a:sym typeface="Calibri"/>
            </a:endParaRPr>
          </a:p>
        </p:txBody>
      </p:sp>
      <p:pic>
        <p:nvPicPr>
          <p:cNvPr id="290" name="Google Shape;290;p25"/>
          <p:cNvPicPr preferRelativeResize="0"/>
          <p:nvPr/>
        </p:nvPicPr>
        <p:blipFill rotWithShape="1">
          <a:blip r:embed="rId4">
            <a:alphaModFix/>
          </a:blip>
          <a:srcRect l="2467"/>
          <a:stretch/>
        </p:blipFill>
        <p:spPr>
          <a:xfrm>
            <a:off x="4616786" y="1916025"/>
            <a:ext cx="4227990" cy="2274600"/>
          </a:xfrm>
          <a:prstGeom prst="rect">
            <a:avLst/>
          </a:prstGeom>
          <a:noFill/>
          <a:ln>
            <a:noFill/>
          </a:ln>
        </p:spPr>
      </p:pic>
      <p:pic>
        <p:nvPicPr>
          <p:cNvPr id="291" name="Google Shape;291;p25"/>
          <p:cNvPicPr preferRelativeResize="0"/>
          <p:nvPr/>
        </p:nvPicPr>
        <p:blipFill>
          <a:blip r:embed="rId5">
            <a:alphaModFix/>
          </a:blip>
          <a:stretch>
            <a:fillRect/>
          </a:stretch>
        </p:blipFill>
        <p:spPr>
          <a:xfrm>
            <a:off x="3589650" y="1984700"/>
            <a:ext cx="930650" cy="438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title"/>
          </p:nvPr>
        </p:nvSpPr>
        <p:spPr>
          <a:xfrm>
            <a:off x="1883259" y="1168550"/>
            <a:ext cx="5377500" cy="16461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200"/>
              <a:buNone/>
            </a:pPr>
            <a:r>
              <a:rPr lang="en" sz="3300" b="1">
                <a:latin typeface="Average"/>
                <a:ea typeface="Average"/>
                <a:cs typeface="Average"/>
                <a:sym typeface="Average"/>
              </a:rPr>
              <a:t>Let’s see who uses each flight class and for what purpose.</a:t>
            </a:r>
            <a:endParaRPr sz="3300" b="1">
              <a:latin typeface="Average"/>
              <a:ea typeface="Average"/>
              <a:cs typeface="Average"/>
              <a:sym typeface="Average"/>
            </a:endParaRPr>
          </a:p>
        </p:txBody>
      </p:sp>
      <p:sp>
        <p:nvSpPr>
          <p:cNvPr id="297" name="Google Shape;297;p26"/>
          <p:cNvSpPr txBox="1"/>
          <p:nvPr/>
        </p:nvSpPr>
        <p:spPr>
          <a:xfrm>
            <a:off x="3390000" y="2814650"/>
            <a:ext cx="2364000" cy="14775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Average"/>
              <a:buChar char="●"/>
            </a:pPr>
            <a:r>
              <a:rPr lang="en" sz="1200" b="1">
                <a:latin typeface="Average"/>
                <a:ea typeface="Average"/>
                <a:cs typeface="Average"/>
                <a:sym typeface="Average"/>
              </a:rPr>
              <a:t>Customer Types are:</a:t>
            </a:r>
            <a:endParaRPr sz="1200" b="1">
              <a:latin typeface="Average"/>
              <a:ea typeface="Average"/>
              <a:cs typeface="Average"/>
              <a:sym typeface="Average"/>
            </a:endParaRPr>
          </a:p>
          <a:p>
            <a:pPr marL="914400" marR="0" lvl="1" indent="-304800" algn="l" rtl="0">
              <a:lnSpc>
                <a:spcPct val="100000"/>
              </a:lnSpc>
              <a:spcBef>
                <a:spcPts val="0"/>
              </a:spcBef>
              <a:spcAft>
                <a:spcPts val="0"/>
              </a:spcAft>
              <a:buSzPts val="1200"/>
              <a:buFont typeface="Average"/>
              <a:buChar char="○"/>
            </a:pPr>
            <a:r>
              <a:rPr lang="en" sz="1200" b="1">
                <a:latin typeface="Average"/>
                <a:ea typeface="Average"/>
                <a:cs typeface="Average"/>
                <a:sym typeface="Average"/>
              </a:rPr>
              <a:t>Loyal customers</a:t>
            </a:r>
            <a:endParaRPr sz="1200" b="1">
              <a:latin typeface="Average"/>
              <a:ea typeface="Average"/>
              <a:cs typeface="Average"/>
              <a:sym typeface="Average"/>
            </a:endParaRPr>
          </a:p>
          <a:p>
            <a:pPr marL="914400" marR="0" lvl="1" indent="-304800" algn="l" rtl="0">
              <a:lnSpc>
                <a:spcPct val="100000"/>
              </a:lnSpc>
              <a:spcBef>
                <a:spcPts val="0"/>
              </a:spcBef>
              <a:spcAft>
                <a:spcPts val="0"/>
              </a:spcAft>
              <a:buSzPts val="1200"/>
              <a:buFont typeface="Average"/>
              <a:buChar char="○"/>
            </a:pPr>
            <a:r>
              <a:rPr lang="en" sz="1200" b="1">
                <a:latin typeface="Average"/>
                <a:ea typeface="Average"/>
                <a:cs typeface="Average"/>
                <a:sym typeface="Average"/>
              </a:rPr>
              <a:t>Disloyal customers</a:t>
            </a:r>
            <a:br>
              <a:rPr lang="en" sz="1200" b="1">
                <a:latin typeface="Average"/>
                <a:ea typeface="Average"/>
                <a:cs typeface="Average"/>
                <a:sym typeface="Average"/>
              </a:rPr>
            </a:br>
            <a:endParaRPr sz="1200" b="1">
              <a:latin typeface="Average"/>
              <a:ea typeface="Average"/>
              <a:cs typeface="Average"/>
              <a:sym typeface="Average"/>
            </a:endParaRPr>
          </a:p>
          <a:p>
            <a:pPr marL="457200" marR="0" lvl="0" indent="-304800" algn="l" rtl="0">
              <a:lnSpc>
                <a:spcPct val="100000"/>
              </a:lnSpc>
              <a:spcBef>
                <a:spcPts val="0"/>
              </a:spcBef>
              <a:spcAft>
                <a:spcPts val="0"/>
              </a:spcAft>
              <a:buSzPts val="1200"/>
              <a:buFont typeface="Average"/>
              <a:buChar char="●"/>
            </a:pPr>
            <a:r>
              <a:rPr lang="en" sz="1200" b="1">
                <a:latin typeface="Average"/>
                <a:ea typeface="Average"/>
                <a:cs typeface="Average"/>
                <a:sym typeface="Average"/>
              </a:rPr>
              <a:t>Travel Type:</a:t>
            </a:r>
            <a:endParaRPr sz="1200" b="1">
              <a:latin typeface="Average"/>
              <a:ea typeface="Average"/>
              <a:cs typeface="Average"/>
              <a:sym typeface="Average"/>
            </a:endParaRPr>
          </a:p>
          <a:p>
            <a:pPr marL="914400" marR="0" lvl="1" indent="-304800" algn="l" rtl="0">
              <a:lnSpc>
                <a:spcPct val="100000"/>
              </a:lnSpc>
              <a:spcBef>
                <a:spcPts val="0"/>
              </a:spcBef>
              <a:spcAft>
                <a:spcPts val="0"/>
              </a:spcAft>
              <a:buSzPts val="1200"/>
              <a:buFont typeface="Average"/>
              <a:buChar char="○"/>
            </a:pPr>
            <a:r>
              <a:rPr lang="en" sz="1200" b="1">
                <a:latin typeface="Average"/>
                <a:ea typeface="Average"/>
                <a:cs typeface="Average"/>
                <a:sym typeface="Average"/>
              </a:rPr>
              <a:t>Personal</a:t>
            </a:r>
            <a:endParaRPr sz="1200" b="1">
              <a:latin typeface="Average"/>
              <a:ea typeface="Average"/>
              <a:cs typeface="Average"/>
              <a:sym typeface="Average"/>
            </a:endParaRPr>
          </a:p>
          <a:p>
            <a:pPr marL="914400" marR="0" lvl="1" indent="-304800" algn="l" rtl="0">
              <a:lnSpc>
                <a:spcPct val="100000"/>
              </a:lnSpc>
              <a:spcBef>
                <a:spcPts val="0"/>
              </a:spcBef>
              <a:spcAft>
                <a:spcPts val="0"/>
              </a:spcAft>
              <a:buSzPts val="1200"/>
              <a:buFont typeface="Average"/>
              <a:buChar char="○"/>
            </a:pPr>
            <a:r>
              <a:rPr lang="en" sz="1200" b="1">
                <a:latin typeface="Average"/>
                <a:ea typeface="Average"/>
                <a:cs typeface="Average"/>
                <a:sym typeface="Average"/>
              </a:rPr>
              <a:t>Business</a:t>
            </a:r>
            <a:endParaRPr sz="1200" b="1">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grpSp>
        <p:nvGrpSpPr>
          <p:cNvPr id="302" name="Google Shape;302;p27"/>
          <p:cNvGrpSpPr/>
          <p:nvPr/>
        </p:nvGrpSpPr>
        <p:grpSpPr>
          <a:xfrm>
            <a:off x="29" y="358133"/>
            <a:ext cx="6449571" cy="891096"/>
            <a:chOff x="710275" y="2360561"/>
            <a:chExt cx="5964093" cy="939875"/>
          </a:xfrm>
        </p:grpSpPr>
        <p:sp>
          <p:nvSpPr>
            <p:cNvPr id="303" name="Google Shape;303;p27"/>
            <p:cNvSpPr/>
            <p:nvPr/>
          </p:nvSpPr>
          <p:spPr>
            <a:xfrm>
              <a:off x="1106031" y="2441873"/>
              <a:ext cx="5568337"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7"/>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D5A6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7"/>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A64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27"/>
            <p:cNvSpPr txBox="1"/>
            <p:nvPr/>
          </p:nvSpPr>
          <p:spPr>
            <a:xfrm>
              <a:off x="1362620" y="2552964"/>
              <a:ext cx="5044500"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434343"/>
                  </a:solidFill>
                  <a:latin typeface="Average"/>
                  <a:ea typeface="Average"/>
                  <a:cs typeface="Average"/>
                  <a:sym typeface="Average"/>
                </a:rPr>
                <a:t>EDA - </a:t>
              </a:r>
              <a:r>
                <a:rPr lang="en" sz="3000" b="1">
                  <a:solidFill>
                    <a:srgbClr val="434343"/>
                  </a:solidFill>
                  <a:latin typeface="Average"/>
                  <a:ea typeface="Average"/>
                  <a:cs typeface="Average"/>
                  <a:sym typeface="Average"/>
                </a:rPr>
                <a:t>Customer Type &amp; Class</a:t>
              </a:r>
              <a:endParaRPr sz="2800" b="1" i="0" u="none" strike="noStrike" cap="none">
                <a:solidFill>
                  <a:srgbClr val="434343"/>
                </a:solidFill>
                <a:latin typeface="Average"/>
                <a:ea typeface="Average"/>
                <a:cs typeface="Average"/>
                <a:sym typeface="Average"/>
              </a:endParaRPr>
            </a:p>
          </p:txBody>
        </p:sp>
      </p:grpSp>
      <p:pic>
        <p:nvPicPr>
          <p:cNvPr id="308" name="Google Shape;308;p27"/>
          <p:cNvPicPr preferRelativeResize="0"/>
          <p:nvPr/>
        </p:nvPicPr>
        <p:blipFill>
          <a:blip r:embed="rId3">
            <a:alphaModFix/>
          </a:blip>
          <a:stretch>
            <a:fillRect/>
          </a:stretch>
        </p:blipFill>
        <p:spPr>
          <a:xfrm>
            <a:off x="346925" y="1309750"/>
            <a:ext cx="8450126" cy="3382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pSp>
        <p:nvGrpSpPr>
          <p:cNvPr id="313" name="Google Shape;313;p28"/>
          <p:cNvGrpSpPr/>
          <p:nvPr/>
        </p:nvGrpSpPr>
        <p:grpSpPr>
          <a:xfrm>
            <a:off x="29" y="358133"/>
            <a:ext cx="8773487" cy="891096"/>
            <a:chOff x="710275" y="2360561"/>
            <a:chExt cx="8113082" cy="939875"/>
          </a:xfrm>
        </p:grpSpPr>
        <p:sp>
          <p:nvSpPr>
            <p:cNvPr id="314" name="Google Shape;314;p28"/>
            <p:cNvSpPr/>
            <p:nvPr/>
          </p:nvSpPr>
          <p:spPr>
            <a:xfrm>
              <a:off x="1106031" y="2441873"/>
              <a:ext cx="7717326"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8"/>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D5A6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28"/>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A64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8"/>
            <p:cNvSpPr txBox="1"/>
            <p:nvPr/>
          </p:nvSpPr>
          <p:spPr>
            <a:xfrm>
              <a:off x="1362620" y="2552964"/>
              <a:ext cx="7113600"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434343"/>
                  </a:solidFill>
                  <a:latin typeface="Average"/>
                  <a:ea typeface="Average"/>
                  <a:cs typeface="Average"/>
                  <a:sym typeface="Average"/>
                </a:rPr>
                <a:t>EDA - </a:t>
              </a:r>
              <a:r>
                <a:rPr lang="en" sz="3000" b="1">
                  <a:solidFill>
                    <a:srgbClr val="434343"/>
                  </a:solidFill>
                  <a:latin typeface="Average"/>
                  <a:ea typeface="Average"/>
                  <a:cs typeface="Average"/>
                  <a:sym typeface="Average"/>
                </a:rPr>
                <a:t>Customer Type &amp; Class &amp; Satisfaction</a:t>
              </a:r>
              <a:endParaRPr sz="2800" b="1" i="0" u="none" strike="noStrike" cap="none">
                <a:solidFill>
                  <a:srgbClr val="434343"/>
                </a:solidFill>
                <a:latin typeface="Average"/>
                <a:ea typeface="Average"/>
                <a:cs typeface="Average"/>
                <a:sym typeface="Average"/>
              </a:endParaRPr>
            </a:p>
          </p:txBody>
        </p:sp>
      </p:grpSp>
      <p:pic>
        <p:nvPicPr>
          <p:cNvPr id="319" name="Google Shape;319;p28"/>
          <p:cNvPicPr preferRelativeResize="0"/>
          <p:nvPr/>
        </p:nvPicPr>
        <p:blipFill rotWithShape="1">
          <a:blip r:embed="rId3">
            <a:alphaModFix/>
          </a:blip>
          <a:srcRect/>
          <a:stretch/>
        </p:blipFill>
        <p:spPr>
          <a:xfrm>
            <a:off x="368688" y="1479550"/>
            <a:ext cx="8406624" cy="3224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grpSp>
        <p:nvGrpSpPr>
          <p:cNvPr id="324" name="Google Shape;324;p29"/>
          <p:cNvGrpSpPr/>
          <p:nvPr/>
        </p:nvGrpSpPr>
        <p:grpSpPr>
          <a:xfrm>
            <a:off x="29" y="358133"/>
            <a:ext cx="8640388" cy="891096"/>
            <a:chOff x="710275" y="2360561"/>
            <a:chExt cx="7990002" cy="939875"/>
          </a:xfrm>
        </p:grpSpPr>
        <p:sp>
          <p:nvSpPr>
            <p:cNvPr id="325" name="Google Shape;325;p29"/>
            <p:cNvSpPr/>
            <p:nvPr/>
          </p:nvSpPr>
          <p:spPr>
            <a:xfrm>
              <a:off x="1106031" y="2441873"/>
              <a:ext cx="7594246"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9"/>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D5A6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9"/>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A64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29"/>
            <p:cNvSpPr txBox="1"/>
            <p:nvPr/>
          </p:nvSpPr>
          <p:spPr>
            <a:xfrm>
              <a:off x="1362620" y="2552964"/>
              <a:ext cx="7153838"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dirty="0">
                  <a:solidFill>
                    <a:srgbClr val="434343"/>
                  </a:solidFill>
                  <a:latin typeface="Average"/>
                  <a:ea typeface="Average"/>
                  <a:cs typeface="Average"/>
                  <a:sym typeface="Average"/>
                </a:rPr>
                <a:t>EDA - </a:t>
              </a:r>
              <a:r>
                <a:rPr lang="en" sz="3000" b="1" dirty="0">
                  <a:solidFill>
                    <a:srgbClr val="434343"/>
                  </a:solidFill>
                  <a:latin typeface="Average"/>
                  <a:ea typeface="Average"/>
                  <a:cs typeface="Average"/>
                  <a:sym typeface="Average"/>
                </a:rPr>
                <a:t>Customer Type &amp; Class &amp; Travel Type</a:t>
              </a:r>
              <a:endParaRPr sz="2800" b="1" i="0" u="none" strike="noStrike" cap="none" dirty="0">
                <a:solidFill>
                  <a:srgbClr val="434343"/>
                </a:solidFill>
                <a:latin typeface="Average"/>
                <a:ea typeface="Average"/>
                <a:cs typeface="Average"/>
                <a:sym typeface="Average"/>
              </a:endParaRPr>
            </a:p>
          </p:txBody>
        </p:sp>
      </p:grpSp>
      <p:sp>
        <p:nvSpPr>
          <p:cNvPr id="330" name="Google Shape;330;p29"/>
          <p:cNvSpPr txBox="1"/>
          <p:nvPr/>
        </p:nvSpPr>
        <p:spPr>
          <a:xfrm>
            <a:off x="4572000" y="1222350"/>
            <a:ext cx="31092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Disloyal customers do not even use this airline for their personal travels!</a:t>
            </a:r>
            <a:endParaRPr sz="1300">
              <a:latin typeface="Calibri"/>
              <a:ea typeface="Calibri"/>
              <a:cs typeface="Calibri"/>
              <a:sym typeface="Calibri"/>
            </a:endParaRPr>
          </a:p>
        </p:txBody>
      </p:sp>
      <p:pic>
        <p:nvPicPr>
          <p:cNvPr id="331" name="Google Shape;331;p29"/>
          <p:cNvPicPr preferRelativeResize="0"/>
          <p:nvPr/>
        </p:nvPicPr>
        <p:blipFill>
          <a:blip r:embed="rId3">
            <a:alphaModFix/>
          </a:blip>
          <a:stretch>
            <a:fillRect/>
          </a:stretch>
        </p:blipFill>
        <p:spPr>
          <a:xfrm>
            <a:off x="354038" y="1807350"/>
            <a:ext cx="8435925" cy="2928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335"/>
        <p:cNvGrpSpPr/>
        <p:nvPr/>
      </p:nvGrpSpPr>
      <p:grpSpPr>
        <a:xfrm>
          <a:off x="0" y="0"/>
          <a:ext cx="0" cy="0"/>
          <a:chOff x="0" y="0"/>
          <a:chExt cx="0" cy="0"/>
        </a:xfrm>
      </p:grpSpPr>
      <p:grpSp>
        <p:nvGrpSpPr>
          <p:cNvPr id="336" name="Google Shape;336;p30"/>
          <p:cNvGrpSpPr/>
          <p:nvPr/>
        </p:nvGrpSpPr>
        <p:grpSpPr>
          <a:xfrm>
            <a:off x="29" y="358133"/>
            <a:ext cx="5154955" cy="891096"/>
            <a:chOff x="710275" y="2360561"/>
            <a:chExt cx="4766927" cy="939875"/>
          </a:xfrm>
        </p:grpSpPr>
        <p:sp>
          <p:nvSpPr>
            <p:cNvPr id="337" name="Google Shape;337;p30"/>
            <p:cNvSpPr/>
            <p:nvPr/>
          </p:nvSpPr>
          <p:spPr>
            <a:xfrm>
              <a:off x="1106031" y="2441873"/>
              <a:ext cx="4371171"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30"/>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D5A6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30"/>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A64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0"/>
            <p:cNvSpPr txBox="1"/>
            <p:nvPr/>
          </p:nvSpPr>
          <p:spPr>
            <a:xfrm>
              <a:off x="1362620" y="2552964"/>
              <a:ext cx="3967200"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434343"/>
                  </a:solidFill>
                  <a:latin typeface="Average"/>
                  <a:ea typeface="Average"/>
                  <a:cs typeface="Average"/>
                  <a:sym typeface="Average"/>
                </a:rPr>
                <a:t>EDA - </a:t>
              </a:r>
              <a:r>
                <a:rPr lang="en" sz="3000" b="1">
                  <a:solidFill>
                    <a:srgbClr val="434343"/>
                  </a:solidFill>
                  <a:latin typeface="Average"/>
                  <a:ea typeface="Average"/>
                  <a:cs typeface="Average"/>
                  <a:sym typeface="Average"/>
                </a:rPr>
                <a:t>Customer Type</a:t>
              </a:r>
              <a:endParaRPr sz="2800" b="1" i="0" u="none" strike="noStrike" cap="none">
                <a:solidFill>
                  <a:srgbClr val="434343"/>
                </a:solidFill>
                <a:latin typeface="Average"/>
                <a:ea typeface="Average"/>
                <a:cs typeface="Average"/>
                <a:sym typeface="Average"/>
              </a:endParaRPr>
            </a:p>
          </p:txBody>
        </p:sp>
      </p:grpSp>
      <p:pic>
        <p:nvPicPr>
          <p:cNvPr id="342" name="Google Shape;342;p30"/>
          <p:cNvPicPr preferRelativeResize="0"/>
          <p:nvPr/>
        </p:nvPicPr>
        <p:blipFill rotWithShape="1">
          <a:blip r:embed="rId3">
            <a:alphaModFix/>
          </a:blip>
          <a:srcRect l="1646" r="1520" b="4443"/>
          <a:stretch/>
        </p:blipFill>
        <p:spPr>
          <a:xfrm>
            <a:off x="445638" y="1501425"/>
            <a:ext cx="8252724" cy="3265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346"/>
        <p:cNvGrpSpPr/>
        <p:nvPr/>
      </p:nvGrpSpPr>
      <p:grpSpPr>
        <a:xfrm>
          <a:off x="0" y="0"/>
          <a:ext cx="0" cy="0"/>
          <a:chOff x="0" y="0"/>
          <a:chExt cx="0" cy="0"/>
        </a:xfrm>
      </p:grpSpPr>
      <p:sp>
        <p:nvSpPr>
          <p:cNvPr id="347" name="Google Shape;347;p31"/>
          <p:cNvSpPr txBox="1">
            <a:spLocks noGrp="1"/>
          </p:cNvSpPr>
          <p:nvPr>
            <p:ph type="title"/>
          </p:nvPr>
        </p:nvSpPr>
        <p:spPr>
          <a:xfrm>
            <a:off x="1883259" y="1168550"/>
            <a:ext cx="5377500" cy="16461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200"/>
              <a:buNone/>
            </a:pPr>
            <a:r>
              <a:rPr lang="en" sz="3300" b="1">
                <a:latin typeface="Average"/>
                <a:ea typeface="Average"/>
                <a:cs typeface="Average"/>
                <a:sym typeface="Average"/>
              </a:rPr>
              <a:t>How Flight Services affect Passenger Satisfaction?</a:t>
            </a:r>
            <a:endParaRPr sz="3300" b="1">
              <a:latin typeface="Average"/>
              <a:ea typeface="Average"/>
              <a:cs typeface="Average"/>
              <a:sym typeface="Average"/>
            </a:endParaRPr>
          </a:p>
        </p:txBody>
      </p:sp>
      <p:sp>
        <p:nvSpPr>
          <p:cNvPr id="348" name="Google Shape;348;p31"/>
          <p:cNvSpPr txBox="1"/>
          <p:nvPr/>
        </p:nvSpPr>
        <p:spPr>
          <a:xfrm>
            <a:off x="2546700" y="2814650"/>
            <a:ext cx="4050600" cy="1662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200" b="1">
                <a:latin typeface="Average"/>
                <a:ea typeface="Average"/>
                <a:cs typeface="Average"/>
                <a:sym typeface="Average"/>
              </a:rPr>
              <a:t>The services we are going to be evaluating satisfaction with:</a:t>
            </a:r>
            <a:endParaRPr sz="1200" b="1">
              <a:latin typeface="Average"/>
              <a:ea typeface="Average"/>
              <a:cs typeface="Average"/>
              <a:sym typeface="Average"/>
            </a:endParaRPr>
          </a:p>
          <a:p>
            <a:pPr marL="457200" marR="0" lvl="0" indent="-304800" algn="l" rtl="0">
              <a:lnSpc>
                <a:spcPct val="100000"/>
              </a:lnSpc>
              <a:spcBef>
                <a:spcPts val="0"/>
              </a:spcBef>
              <a:spcAft>
                <a:spcPts val="0"/>
              </a:spcAft>
              <a:buSzPts val="1200"/>
              <a:buFont typeface="Average"/>
              <a:buChar char="●"/>
            </a:pPr>
            <a:r>
              <a:rPr lang="en" sz="1200" b="1">
                <a:latin typeface="Average"/>
                <a:ea typeface="Average"/>
                <a:cs typeface="Average"/>
                <a:sym typeface="Average"/>
              </a:rPr>
              <a:t>Inflight Wifi Service</a:t>
            </a:r>
            <a:endParaRPr sz="1200" b="1">
              <a:latin typeface="Average"/>
              <a:ea typeface="Average"/>
              <a:cs typeface="Average"/>
              <a:sym typeface="Average"/>
            </a:endParaRPr>
          </a:p>
          <a:p>
            <a:pPr marL="457200" marR="0" lvl="0" indent="-304800" algn="l" rtl="0">
              <a:lnSpc>
                <a:spcPct val="100000"/>
              </a:lnSpc>
              <a:spcBef>
                <a:spcPts val="0"/>
              </a:spcBef>
              <a:spcAft>
                <a:spcPts val="0"/>
              </a:spcAft>
              <a:buSzPts val="1200"/>
              <a:buFont typeface="Average"/>
              <a:buChar char="●"/>
            </a:pPr>
            <a:r>
              <a:rPr lang="en" sz="1200" b="1">
                <a:latin typeface="Average"/>
                <a:ea typeface="Average"/>
                <a:cs typeface="Average"/>
                <a:sym typeface="Average"/>
              </a:rPr>
              <a:t>Inflight Entertainment</a:t>
            </a:r>
            <a:endParaRPr sz="1200" b="1">
              <a:latin typeface="Average"/>
              <a:ea typeface="Average"/>
              <a:cs typeface="Average"/>
              <a:sym typeface="Average"/>
            </a:endParaRPr>
          </a:p>
          <a:p>
            <a:pPr marL="457200" marR="0" lvl="0" indent="-304800" algn="l" rtl="0">
              <a:lnSpc>
                <a:spcPct val="100000"/>
              </a:lnSpc>
              <a:spcBef>
                <a:spcPts val="0"/>
              </a:spcBef>
              <a:spcAft>
                <a:spcPts val="0"/>
              </a:spcAft>
              <a:buSzPts val="1200"/>
              <a:buFont typeface="Average"/>
              <a:buChar char="●"/>
            </a:pPr>
            <a:r>
              <a:rPr lang="en" sz="1200" b="1">
                <a:latin typeface="Average"/>
                <a:ea typeface="Average"/>
                <a:cs typeface="Average"/>
                <a:sym typeface="Average"/>
              </a:rPr>
              <a:t>Ease of Online Booking</a:t>
            </a:r>
            <a:endParaRPr sz="1200" b="1">
              <a:latin typeface="Average"/>
              <a:ea typeface="Average"/>
              <a:cs typeface="Average"/>
              <a:sym typeface="Average"/>
            </a:endParaRPr>
          </a:p>
          <a:p>
            <a:pPr marL="457200" marR="0" lvl="0" indent="-304800" algn="l" rtl="0">
              <a:lnSpc>
                <a:spcPct val="100000"/>
              </a:lnSpc>
              <a:spcBef>
                <a:spcPts val="0"/>
              </a:spcBef>
              <a:spcAft>
                <a:spcPts val="0"/>
              </a:spcAft>
              <a:buSzPts val="1200"/>
              <a:buFont typeface="Average"/>
              <a:buChar char="●"/>
            </a:pPr>
            <a:r>
              <a:rPr lang="en" sz="1200" b="1">
                <a:latin typeface="Average"/>
                <a:ea typeface="Average"/>
                <a:cs typeface="Average"/>
                <a:sym typeface="Average"/>
              </a:rPr>
              <a:t>Seat Comfort</a:t>
            </a:r>
            <a:endParaRPr sz="1200" b="1">
              <a:latin typeface="Average"/>
              <a:ea typeface="Average"/>
              <a:cs typeface="Average"/>
              <a:sym typeface="Average"/>
            </a:endParaRPr>
          </a:p>
          <a:p>
            <a:pPr marL="0" marR="0" lvl="0" indent="0" algn="l" rtl="0">
              <a:lnSpc>
                <a:spcPct val="100000"/>
              </a:lnSpc>
              <a:spcBef>
                <a:spcPts val="0"/>
              </a:spcBef>
              <a:spcAft>
                <a:spcPts val="0"/>
              </a:spcAft>
              <a:buNone/>
            </a:pPr>
            <a:endParaRPr sz="1200" b="1">
              <a:latin typeface="Average"/>
              <a:ea typeface="Average"/>
              <a:cs typeface="Average"/>
              <a:sym typeface="Average"/>
            </a:endParaRPr>
          </a:p>
          <a:p>
            <a:pPr marL="0" marR="0" lvl="0" indent="0" algn="l" rtl="0">
              <a:lnSpc>
                <a:spcPct val="100000"/>
              </a:lnSpc>
              <a:spcBef>
                <a:spcPts val="0"/>
              </a:spcBef>
              <a:spcAft>
                <a:spcPts val="0"/>
              </a:spcAft>
              <a:buNone/>
            </a:pPr>
            <a:r>
              <a:rPr lang="en" sz="1200" b="1">
                <a:solidFill>
                  <a:srgbClr val="990000"/>
                </a:solidFill>
                <a:latin typeface="Average"/>
                <a:ea typeface="Average"/>
                <a:cs typeface="Average"/>
                <a:sym typeface="Average"/>
              </a:rPr>
              <a:t>Note: </a:t>
            </a:r>
            <a:r>
              <a:rPr lang="en" sz="1200" b="1">
                <a:latin typeface="Average"/>
                <a:ea typeface="Average"/>
                <a:cs typeface="Average"/>
                <a:sym typeface="Average"/>
              </a:rPr>
              <a:t>They are all out of 5 ratings (0 being completely dissatisfied and 5, completely satisfied)</a:t>
            </a:r>
            <a:endParaRPr sz="1200" b="1">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p:nvPr/>
        </p:nvSpPr>
        <p:spPr>
          <a:xfrm>
            <a:off x="460950" y="460263"/>
            <a:ext cx="1531500" cy="572700"/>
          </a:xfrm>
          <a:prstGeom prst="rect">
            <a:avLst/>
          </a:prstGeom>
          <a:noFill/>
          <a:ln>
            <a:noFill/>
          </a:ln>
        </p:spPr>
        <p:txBody>
          <a:bodyPr spcFirstLastPara="1" wrap="square" lIns="91425" tIns="91425" rIns="91425" bIns="91425" anchor="t" anchorCtr="0">
            <a:normAutofit fontScale="92500"/>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434343"/>
                </a:solidFill>
                <a:latin typeface="Average"/>
                <a:ea typeface="Average"/>
                <a:cs typeface="Average"/>
                <a:sym typeface="Average"/>
              </a:rPr>
              <a:t>Agenda</a:t>
            </a:r>
            <a:endParaRPr sz="3000" b="1" i="0" u="none" strike="noStrike" cap="none">
              <a:solidFill>
                <a:srgbClr val="434343"/>
              </a:solidFill>
              <a:latin typeface="Average"/>
              <a:ea typeface="Average"/>
              <a:cs typeface="Average"/>
              <a:sym typeface="Average"/>
            </a:endParaRPr>
          </a:p>
        </p:txBody>
      </p:sp>
      <p:grpSp>
        <p:nvGrpSpPr>
          <p:cNvPr id="136" name="Google Shape;136;p14"/>
          <p:cNvGrpSpPr/>
          <p:nvPr/>
        </p:nvGrpSpPr>
        <p:grpSpPr>
          <a:xfrm>
            <a:off x="969625" y="3265150"/>
            <a:ext cx="3602370" cy="1586650"/>
            <a:chOff x="1394811" y="1382988"/>
            <a:chExt cx="3870603" cy="1586650"/>
          </a:xfrm>
        </p:grpSpPr>
        <p:sp>
          <p:nvSpPr>
            <p:cNvPr id="137" name="Google Shape;137;p14"/>
            <p:cNvSpPr/>
            <p:nvPr/>
          </p:nvSpPr>
          <p:spPr>
            <a:xfrm>
              <a:off x="2479750" y="2849938"/>
              <a:ext cx="1999100" cy="119700"/>
            </a:xfrm>
            <a:custGeom>
              <a:avLst/>
              <a:gdLst/>
              <a:ahLst/>
              <a:cxnLst/>
              <a:rect l="l" t="t" r="r" b="b"/>
              <a:pathLst>
                <a:path w="79964" h="4788" extrusionOk="0">
                  <a:moveTo>
                    <a:pt x="1" y="1"/>
                  </a:moveTo>
                  <a:cubicBezTo>
                    <a:pt x="1" y="596"/>
                    <a:pt x="120" y="1180"/>
                    <a:pt x="310" y="1703"/>
                  </a:cubicBezTo>
                  <a:cubicBezTo>
                    <a:pt x="334" y="1751"/>
                    <a:pt x="358" y="1811"/>
                    <a:pt x="370" y="1858"/>
                  </a:cubicBezTo>
                  <a:cubicBezTo>
                    <a:pt x="1096" y="3573"/>
                    <a:pt x="2799" y="4787"/>
                    <a:pt x="4787" y="4787"/>
                  </a:cubicBezTo>
                  <a:lnTo>
                    <a:pt x="77582" y="4787"/>
                  </a:lnTo>
                  <a:cubicBezTo>
                    <a:pt x="78237" y="4787"/>
                    <a:pt x="78832" y="4525"/>
                    <a:pt x="79273" y="4085"/>
                  </a:cubicBezTo>
                  <a:cubicBezTo>
                    <a:pt x="79499" y="3859"/>
                    <a:pt x="79689" y="3561"/>
                    <a:pt x="79808" y="3251"/>
                  </a:cubicBezTo>
                  <a:cubicBezTo>
                    <a:pt x="79904" y="3001"/>
                    <a:pt x="79963" y="2739"/>
                    <a:pt x="79963" y="2465"/>
                  </a:cubicBezTo>
                  <a:lnTo>
                    <a:pt x="79963" y="2418"/>
                  </a:lnTo>
                  <a:cubicBezTo>
                    <a:pt x="79963" y="2227"/>
                    <a:pt x="79939" y="2037"/>
                    <a:pt x="79892" y="1858"/>
                  </a:cubicBezTo>
                  <a:cubicBezTo>
                    <a:pt x="79630" y="799"/>
                    <a:pt x="78606" y="1"/>
                    <a:pt x="77463" y="1"/>
                  </a:cubicBezTo>
                  <a:close/>
                </a:path>
              </a:pathLst>
            </a:cu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4"/>
            <p:cNvSpPr/>
            <p:nvPr/>
          </p:nvSpPr>
          <p:spPr>
            <a:xfrm>
              <a:off x="2479746" y="2795963"/>
              <a:ext cx="2636013" cy="119698"/>
            </a:xfrm>
            <a:custGeom>
              <a:avLst/>
              <a:gdLst/>
              <a:ahLst/>
              <a:cxnLst/>
              <a:rect l="l" t="t" r="r" b="b"/>
              <a:pathLst>
                <a:path w="79964" h="3252" extrusionOk="0">
                  <a:moveTo>
                    <a:pt x="1" y="1"/>
                  </a:moveTo>
                  <a:cubicBezTo>
                    <a:pt x="1" y="596"/>
                    <a:pt x="120" y="1180"/>
                    <a:pt x="310" y="1703"/>
                  </a:cubicBezTo>
                  <a:lnTo>
                    <a:pt x="77582" y="1703"/>
                  </a:lnTo>
                  <a:cubicBezTo>
                    <a:pt x="78606" y="1703"/>
                    <a:pt x="79475" y="2346"/>
                    <a:pt x="79808" y="3251"/>
                  </a:cubicBezTo>
                  <a:cubicBezTo>
                    <a:pt x="79904" y="3001"/>
                    <a:pt x="79963" y="2739"/>
                    <a:pt x="79963" y="2465"/>
                  </a:cubicBezTo>
                  <a:lnTo>
                    <a:pt x="79963" y="2418"/>
                  </a:lnTo>
                  <a:cubicBezTo>
                    <a:pt x="79963" y="2227"/>
                    <a:pt x="79939" y="2037"/>
                    <a:pt x="79892" y="1858"/>
                  </a:cubicBezTo>
                  <a:cubicBezTo>
                    <a:pt x="79630" y="799"/>
                    <a:pt x="78606" y="1"/>
                    <a:pt x="77463" y="1"/>
                  </a:cubicBezTo>
                  <a:close/>
                </a:path>
              </a:pathLst>
            </a:custGeom>
            <a:solidFill>
              <a:srgbClr val="1155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4"/>
            <p:cNvSpPr/>
            <p:nvPr/>
          </p:nvSpPr>
          <p:spPr>
            <a:xfrm>
              <a:off x="1792468" y="1594963"/>
              <a:ext cx="3472946" cy="1255014"/>
            </a:xfrm>
            <a:custGeom>
              <a:avLst/>
              <a:gdLst/>
              <a:ahLst/>
              <a:cxnLst/>
              <a:rect l="l" t="t" r="r" b="b"/>
              <a:pathLst>
                <a:path w="107455" h="43161" extrusionOk="0">
                  <a:moveTo>
                    <a:pt x="0" y="0"/>
                  </a:moveTo>
                  <a:lnTo>
                    <a:pt x="0" y="40767"/>
                  </a:lnTo>
                  <a:lnTo>
                    <a:pt x="105073" y="40767"/>
                  </a:lnTo>
                  <a:cubicBezTo>
                    <a:pt x="106395" y="40767"/>
                    <a:pt x="107454" y="41850"/>
                    <a:pt x="107454" y="43160"/>
                  </a:cubicBezTo>
                  <a:lnTo>
                    <a:pt x="107454" y="3643"/>
                  </a:lnTo>
                  <a:cubicBezTo>
                    <a:pt x="107454" y="1631"/>
                    <a:pt x="105823" y="0"/>
                    <a:pt x="103811"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4"/>
            <p:cNvSpPr/>
            <p:nvPr/>
          </p:nvSpPr>
          <p:spPr>
            <a:xfrm>
              <a:off x="1394811" y="1382988"/>
              <a:ext cx="795350" cy="695102"/>
            </a:xfrm>
            <a:custGeom>
              <a:avLst/>
              <a:gdLst/>
              <a:ahLst/>
              <a:cxnLst/>
              <a:rect l="l" t="t" r="r" b="b"/>
              <a:pathLst>
                <a:path w="31814" h="31827" extrusionOk="0">
                  <a:moveTo>
                    <a:pt x="15907" y="1"/>
                  </a:moveTo>
                  <a:cubicBezTo>
                    <a:pt x="14776" y="1"/>
                    <a:pt x="13693" y="453"/>
                    <a:pt x="12895" y="1251"/>
                  </a:cubicBezTo>
                  <a:lnTo>
                    <a:pt x="1251" y="12895"/>
                  </a:lnTo>
                  <a:cubicBezTo>
                    <a:pt x="441" y="13705"/>
                    <a:pt x="1" y="14776"/>
                    <a:pt x="1" y="15919"/>
                  </a:cubicBezTo>
                  <a:cubicBezTo>
                    <a:pt x="1" y="17050"/>
                    <a:pt x="441" y="18122"/>
                    <a:pt x="1251" y="18932"/>
                  </a:cubicBezTo>
                  <a:lnTo>
                    <a:pt x="12895" y="30576"/>
                  </a:lnTo>
                  <a:cubicBezTo>
                    <a:pt x="13693" y="31374"/>
                    <a:pt x="14776" y="31826"/>
                    <a:pt x="15907" y="31826"/>
                  </a:cubicBezTo>
                  <a:cubicBezTo>
                    <a:pt x="17050" y="31826"/>
                    <a:pt x="18122" y="31374"/>
                    <a:pt x="18932" y="30576"/>
                  </a:cubicBezTo>
                  <a:lnTo>
                    <a:pt x="30564" y="18932"/>
                  </a:lnTo>
                  <a:cubicBezTo>
                    <a:pt x="31374" y="18122"/>
                    <a:pt x="31814" y="17050"/>
                    <a:pt x="31814" y="15919"/>
                  </a:cubicBezTo>
                  <a:cubicBezTo>
                    <a:pt x="31814" y="14776"/>
                    <a:pt x="31374" y="13705"/>
                    <a:pt x="30564" y="12895"/>
                  </a:cubicBezTo>
                  <a:lnTo>
                    <a:pt x="18932" y="1251"/>
                  </a:lnTo>
                  <a:cubicBezTo>
                    <a:pt x="18122" y="453"/>
                    <a:pt x="17050" y="1"/>
                    <a:pt x="15907" y="1"/>
                  </a:cubicBezTo>
                  <a:close/>
                </a:path>
              </a:pathLst>
            </a:custGeom>
            <a:solidFill>
              <a:srgbClr val="3C78D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3400" b="0" i="0" u="none" strike="noStrike" cap="none">
                  <a:solidFill>
                    <a:srgbClr val="FFFFFF"/>
                  </a:solidFill>
                  <a:latin typeface="Fira Sans Extra Condensed Medium"/>
                  <a:ea typeface="Fira Sans Extra Condensed Medium"/>
                  <a:cs typeface="Fira Sans Extra Condensed Medium"/>
                  <a:sym typeface="Fira Sans Extra Condensed Medium"/>
                </a:rPr>
                <a:t>02</a:t>
              </a:r>
              <a:endParaRPr sz="3400" b="0" i="0" u="none" strike="noStrike" cap="none">
                <a:solidFill>
                  <a:srgbClr val="FFFFFF"/>
                </a:solidFill>
                <a:latin typeface="Fira Sans Extra Condensed Medium"/>
                <a:ea typeface="Fira Sans Extra Condensed Medium"/>
                <a:cs typeface="Fira Sans Extra Condensed Medium"/>
                <a:sym typeface="Fira Sans Extra Condensed Medium"/>
              </a:endParaRPr>
            </a:p>
          </p:txBody>
        </p:sp>
        <p:sp>
          <p:nvSpPr>
            <p:cNvPr id="141" name="Google Shape;141;p14"/>
            <p:cNvSpPr txBox="1"/>
            <p:nvPr/>
          </p:nvSpPr>
          <p:spPr>
            <a:xfrm>
              <a:off x="2190153" y="1963263"/>
              <a:ext cx="2775900" cy="695100"/>
            </a:xfrm>
            <a:prstGeom prst="rect">
              <a:avLst/>
            </a:prstGeom>
            <a:noFill/>
            <a:ln>
              <a:noFill/>
            </a:ln>
          </p:spPr>
          <p:txBody>
            <a:bodyPr spcFirstLastPara="1" wrap="square" lIns="91425" tIns="91425" rIns="91425" bIns="91425" anchor="ctr" anchorCtr="0">
              <a:noAutofit/>
            </a:bodyPr>
            <a:lstStyle/>
            <a:p>
              <a:pPr marL="457200" marR="0" lvl="0" indent="-298450" algn="l" rtl="0">
                <a:lnSpc>
                  <a:spcPct val="100000"/>
                </a:lnSpc>
                <a:spcBef>
                  <a:spcPts val="0"/>
                </a:spcBef>
                <a:spcAft>
                  <a:spcPts val="0"/>
                </a:spcAft>
                <a:buClr>
                  <a:srgbClr val="434343"/>
                </a:buClr>
                <a:buSzPts val="1100"/>
                <a:buFont typeface="Average"/>
                <a:buChar char="●"/>
              </a:pPr>
              <a:r>
                <a:rPr lang="en" sz="1100" b="1" i="0" u="none" strike="noStrike" cap="none">
                  <a:solidFill>
                    <a:srgbClr val="434343"/>
                  </a:solidFill>
                  <a:latin typeface="Average"/>
                  <a:ea typeface="Average"/>
                  <a:cs typeface="Average"/>
                  <a:sym typeface="Average"/>
                </a:rPr>
                <a:t>Filling Missing Values</a:t>
              </a:r>
              <a:endParaRPr sz="1100" b="1" i="0" u="none" strike="noStrike" cap="none">
                <a:solidFill>
                  <a:srgbClr val="434343"/>
                </a:solidFill>
                <a:latin typeface="Average"/>
                <a:ea typeface="Average"/>
                <a:cs typeface="Average"/>
                <a:sym typeface="Average"/>
              </a:endParaRPr>
            </a:p>
            <a:p>
              <a:pPr marL="457200" marR="0" lvl="0" indent="-298450" algn="l" rtl="0">
                <a:lnSpc>
                  <a:spcPct val="100000"/>
                </a:lnSpc>
                <a:spcBef>
                  <a:spcPts val="0"/>
                </a:spcBef>
                <a:spcAft>
                  <a:spcPts val="0"/>
                </a:spcAft>
                <a:buClr>
                  <a:srgbClr val="434343"/>
                </a:buClr>
                <a:buSzPts val="1100"/>
                <a:buFont typeface="Average"/>
                <a:buChar char="●"/>
              </a:pPr>
              <a:r>
                <a:rPr lang="en" sz="1100" b="1" i="0" u="none" strike="noStrike" cap="none">
                  <a:solidFill>
                    <a:srgbClr val="434343"/>
                  </a:solidFill>
                  <a:latin typeface="Average"/>
                  <a:ea typeface="Average"/>
                  <a:cs typeface="Average"/>
                  <a:sym typeface="Average"/>
                </a:rPr>
                <a:t>Identifying </a:t>
              </a:r>
              <a:r>
                <a:rPr lang="en" sz="1100" b="1">
                  <a:solidFill>
                    <a:srgbClr val="434343"/>
                  </a:solidFill>
                  <a:latin typeface="Average"/>
                  <a:ea typeface="Average"/>
                  <a:cs typeface="Average"/>
                  <a:sym typeface="Average"/>
                </a:rPr>
                <a:t>&amp; </a:t>
              </a:r>
              <a:r>
                <a:rPr lang="en" sz="1100" b="1" i="0" u="none" strike="noStrike" cap="none">
                  <a:solidFill>
                    <a:srgbClr val="434343"/>
                  </a:solidFill>
                  <a:latin typeface="Average"/>
                  <a:ea typeface="Average"/>
                  <a:cs typeface="Average"/>
                  <a:sym typeface="Average"/>
                </a:rPr>
                <a:t>Removing Outliers</a:t>
              </a:r>
              <a:endParaRPr sz="1100" b="1" i="0" u="none" strike="noStrike" cap="none">
                <a:solidFill>
                  <a:srgbClr val="434343"/>
                </a:solidFill>
                <a:latin typeface="Average"/>
                <a:ea typeface="Average"/>
                <a:cs typeface="Average"/>
                <a:sym typeface="Average"/>
              </a:endParaRPr>
            </a:p>
          </p:txBody>
        </p:sp>
        <p:sp>
          <p:nvSpPr>
            <p:cNvPr id="142" name="Google Shape;142;p14"/>
            <p:cNvSpPr txBox="1"/>
            <p:nvPr/>
          </p:nvSpPr>
          <p:spPr>
            <a:xfrm>
              <a:off x="2219607" y="1749358"/>
              <a:ext cx="2519400" cy="21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rgbClr val="434343"/>
                  </a:solidFill>
                  <a:latin typeface="Average"/>
                  <a:ea typeface="Average"/>
                  <a:cs typeface="Average"/>
                  <a:sym typeface="Average"/>
                </a:rPr>
                <a:t>Data Cleaning Process</a:t>
              </a:r>
              <a:endParaRPr sz="1600" b="1" i="0" u="none" strike="noStrike" cap="none">
                <a:solidFill>
                  <a:srgbClr val="434343"/>
                </a:solidFill>
                <a:latin typeface="Average"/>
                <a:ea typeface="Average"/>
                <a:cs typeface="Average"/>
                <a:sym typeface="Average"/>
              </a:endParaRPr>
            </a:p>
          </p:txBody>
        </p:sp>
      </p:grpSp>
      <p:grpSp>
        <p:nvGrpSpPr>
          <p:cNvPr id="143" name="Google Shape;143;p14"/>
          <p:cNvGrpSpPr/>
          <p:nvPr/>
        </p:nvGrpSpPr>
        <p:grpSpPr>
          <a:xfrm>
            <a:off x="4914925" y="263550"/>
            <a:ext cx="3678957" cy="1534654"/>
            <a:chOff x="1394810" y="1382984"/>
            <a:chExt cx="3902574" cy="1534654"/>
          </a:xfrm>
        </p:grpSpPr>
        <p:sp>
          <p:nvSpPr>
            <p:cNvPr id="144" name="Google Shape;144;p14"/>
            <p:cNvSpPr/>
            <p:nvPr/>
          </p:nvSpPr>
          <p:spPr>
            <a:xfrm>
              <a:off x="2479750" y="2797938"/>
              <a:ext cx="1999100" cy="119700"/>
            </a:xfrm>
            <a:custGeom>
              <a:avLst/>
              <a:gdLst/>
              <a:ahLst/>
              <a:cxnLst/>
              <a:rect l="l" t="t" r="r" b="b"/>
              <a:pathLst>
                <a:path w="79964" h="4788" extrusionOk="0">
                  <a:moveTo>
                    <a:pt x="1" y="1"/>
                  </a:moveTo>
                  <a:cubicBezTo>
                    <a:pt x="1" y="596"/>
                    <a:pt x="120" y="1180"/>
                    <a:pt x="310" y="1703"/>
                  </a:cubicBezTo>
                  <a:cubicBezTo>
                    <a:pt x="334" y="1751"/>
                    <a:pt x="358" y="1811"/>
                    <a:pt x="370" y="1858"/>
                  </a:cubicBezTo>
                  <a:cubicBezTo>
                    <a:pt x="1096" y="3573"/>
                    <a:pt x="2799" y="4787"/>
                    <a:pt x="4787" y="4787"/>
                  </a:cubicBezTo>
                  <a:lnTo>
                    <a:pt x="77582" y="4787"/>
                  </a:lnTo>
                  <a:cubicBezTo>
                    <a:pt x="78237" y="4787"/>
                    <a:pt x="78832" y="4525"/>
                    <a:pt x="79273" y="4085"/>
                  </a:cubicBezTo>
                  <a:cubicBezTo>
                    <a:pt x="79499" y="3859"/>
                    <a:pt x="79689" y="3561"/>
                    <a:pt x="79808" y="3251"/>
                  </a:cubicBezTo>
                  <a:cubicBezTo>
                    <a:pt x="79904" y="3001"/>
                    <a:pt x="79963" y="2739"/>
                    <a:pt x="79963" y="2465"/>
                  </a:cubicBezTo>
                  <a:lnTo>
                    <a:pt x="79963" y="2418"/>
                  </a:lnTo>
                  <a:cubicBezTo>
                    <a:pt x="79963" y="2227"/>
                    <a:pt x="79939" y="2037"/>
                    <a:pt x="79892" y="1858"/>
                  </a:cubicBezTo>
                  <a:cubicBezTo>
                    <a:pt x="79630" y="799"/>
                    <a:pt x="78606" y="1"/>
                    <a:pt x="77463" y="1"/>
                  </a:cubicBezTo>
                  <a:close/>
                </a:path>
              </a:pathLst>
            </a:custGeom>
            <a:solidFill>
              <a:srgbClr val="A64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4"/>
            <p:cNvSpPr/>
            <p:nvPr/>
          </p:nvSpPr>
          <p:spPr>
            <a:xfrm>
              <a:off x="2479752" y="2673109"/>
              <a:ext cx="2635813" cy="213900"/>
            </a:xfrm>
            <a:custGeom>
              <a:avLst/>
              <a:gdLst/>
              <a:ahLst/>
              <a:cxnLst/>
              <a:rect l="l" t="t" r="r" b="b"/>
              <a:pathLst>
                <a:path w="79964" h="3252" extrusionOk="0">
                  <a:moveTo>
                    <a:pt x="1" y="1"/>
                  </a:moveTo>
                  <a:cubicBezTo>
                    <a:pt x="1" y="596"/>
                    <a:pt x="120" y="1180"/>
                    <a:pt x="310" y="1703"/>
                  </a:cubicBezTo>
                  <a:lnTo>
                    <a:pt x="77582" y="1703"/>
                  </a:lnTo>
                  <a:cubicBezTo>
                    <a:pt x="78606" y="1703"/>
                    <a:pt x="79475" y="2346"/>
                    <a:pt x="79808" y="3251"/>
                  </a:cubicBezTo>
                  <a:cubicBezTo>
                    <a:pt x="79904" y="3001"/>
                    <a:pt x="79963" y="2739"/>
                    <a:pt x="79963" y="2465"/>
                  </a:cubicBezTo>
                  <a:lnTo>
                    <a:pt x="79963" y="2418"/>
                  </a:lnTo>
                  <a:cubicBezTo>
                    <a:pt x="79963" y="2227"/>
                    <a:pt x="79939" y="2037"/>
                    <a:pt x="79892" y="1858"/>
                  </a:cubicBezTo>
                  <a:cubicBezTo>
                    <a:pt x="79630" y="799"/>
                    <a:pt x="78606" y="1"/>
                    <a:pt x="77463" y="1"/>
                  </a:cubicBezTo>
                  <a:close/>
                </a:path>
              </a:pathLst>
            </a:custGeom>
            <a:solidFill>
              <a:srgbClr val="741B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4"/>
            <p:cNvSpPr/>
            <p:nvPr/>
          </p:nvSpPr>
          <p:spPr>
            <a:xfrm>
              <a:off x="1792471" y="1554359"/>
              <a:ext cx="3504913" cy="1255014"/>
            </a:xfrm>
            <a:custGeom>
              <a:avLst/>
              <a:gdLst/>
              <a:ahLst/>
              <a:cxnLst/>
              <a:rect l="l" t="t" r="r" b="b"/>
              <a:pathLst>
                <a:path w="107455" h="43161" extrusionOk="0">
                  <a:moveTo>
                    <a:pt x="0" y="0"/>
                  </a:moveTo>
                  <a:lnTo>
                    <a:pt x="0" y="40767"/>
                  </a:lnTo>
                  <a:lnTo>
                    <a:pt x="105073" y="40767"/>
                  </a:lnTo>
                  <a:cubicBezTo>
                    <a:pt x="106395" y="40767"/>
                    <a:pt x="107454" y="41850"/>
                    <a:pt x="107454" y="43160"/>
                  </a:cubicBezTo>
                  <a:lnTo>
                    <a:pt x="107454" y="3643"/>
                  </a:lnTo>
                  <a:cubicBezTo>
                    <a:pt x="107454" y="1631"/>
                    <a:pt x="105823" y="0"/>
                    <a:pt x="103811"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4"/>
            <p:cNvSpPr/>
            <p:nvPr/>
          </p:nvSpPr>
          <p:spPr>
            <a:xfrm>
              <a:off x="1394810" y="1382984"/>
              <a:ext cx="795350" cy="695102"/>
            </a:xfrm>
            <a:custGeom>
              <a:avLst/>
              <a:gdLst/>
              <a:ahLst/>
              <a:cxnLst/>
              <a:rect l="l" t="t" r="r" b="b"/>
              <a:pathLst>
                <a:path w="31814" h="31827" extrusionOk="0">
                  <a:moveTo>
                    <a:pt x="15907" y="1"/>
                  </a:moveTo>
                  <a:cubicBezTo>
                    <a:pt x="14776" y="1"/>
                    <a:pt x="13693" y="453"/>
                    <a:pt x="12895" y="1251"/>
                  </a:cubicBezTo>
                  <a:lnTo>
                    <a:pt x="1251" y="12895"/>
                  </a:lnTo>
                  <a:cubicBezTo>
                    <a:pt x="441" y="13705"/>
                    <a:pt x="1" y="14776"/>
                    <a:pt x="1" y="15919"/>
                  </a:cubicBezTo>
                  <a:cubicBezTo>
                    <a:pt x="1" y="17050"/>
                    <a:pt x="441" y="18122"/>
                    <a:pt x="1251" y="18932"/>
                  </a:cubicBezTo>
                  <a:lnTo>
                    <a:pt x="12895" y="30576"/>
                  </a:lnTo>
                  <a:cubicBezTo>
                    <a:pt x="13693" y="31374"/>
                    <a:pt x="14776" y="31826"/>
                    <a:pt x="15907" y="31826"/>
                  </a:cubicBezTo>
                  <a:cubicBezTo>
                    <a:pt x="17050" y="31826"/>
                    <a:pt x="18122" y="31374"/>
                    <a:pt x="18932" y="30576"/>
                  </a:cubicBezTo>
                  <a:lnTo>
                    <a:pt x="30564" y="18932"/>
                  </a:lnTo>
                  <a:cubicBezTo>
                    <a:pt x="31374" y="18122"/>
                    <a:pt x="31814" y="17050"/>
                    <a:pt x="31814" y="15919"/>
                  </a:cubicBezTo>
                  <a:cubicBezTo>
                    <a:pt x="31814" y="14776"/>
                    <a:pt x="31374" y="13705"/>
                    <a:pt x="30564" y="12895"/>
                  </a:cubicBezTo>
                  <a:lnTo>
                    <a:pt x="18932" y="1251"/>
                  </a:lnTo>
                  <a:cubicBezTo>
                    <a:pt x="18122" y="453"/>
                    <a:pt x="17050" y="1"/>
                    <a:pt x="15907" y="1"/>
                  </a:cubicBezTo>
                  <a:close/>
                </a:path>
              </a:pathLst>
            </a:custGeom>
            <a:solidFill>
              <a:srgbClr val="A64D79"/>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3400" b="0" i="0" u="none" strike="noStrike" cap="none">
                  <a:solidFill>
                    <a:srgbClr val="FFFFFF"/>
                  </a:solidFill>
                  <a:latin typeface="Fira Sans Extra Condensed Medium"/>
                  <a:ea typeface="Fira Sans Extra Condensed Medium"/>
                  <a:cs typeface="Fira Sans Extra Condensed Medium"/>
                  <a:sym typeface="Fira Sans Extra Condensed Medium"/>
                </a:rPr>
                <a:t>03</a:t>
              </a:r>
              <a:endParaRPr sz="3400" b="0" i="0" u="none" strike="noStrike" cap="none">
                <a:solidFill>
                  <a:srgbClr val="FFFFFF"/>
                </a:solidFill>
                <a:latin typeface="Fira Sans Extra Condensed Medium"/>
                <a:ea typeface="Fira Sans Extra Condensed Medium"/>
                <a:cs typeface="Fira Sans Extra Condensed Medium"/>
                <a:sym typeface="Fira Sans Extra Condensed Medium"/>
              </a:endParaRPr>
            </a:p>
          </p:txBody>
        </p:sp>
        <p:sp>
          <p:nvSpPr>
            <p:cNvPr id="148" name="Google Shape;148;p14"/>
            <p:cNvSpPr txBox="1"/>
            <p:nvPr/>
          </p:nvSpPr>
          <p:spPr>
            <a:xfrm>
              <a:off x="2190158" y="1963258"/>
              <a:ext cx="2913000" cy="695100"/>
            </a:xfrm>
            <a:prstGeom prst="rect">
              <a:avLst/>
            </a:prstGeom>
            <a:noFill/>
            <a:ln>
              <a:noFill/>
            </a:ln>
          </p:spPr>
          <p:txBody>
            <a:bodyPr spcFirstLastPara="1" wrap="square" lIns="91425" tIns="91425" rIns="91425" bIns="91425" anchor="ctr" anchorCtr="0">
              <a:noAutofit/>
            </a:bodyPr>
            <a:lstStyle/>
            <a:p>
              <a:pPr marL="457200" marR="0" lvl="0" indent="-298450" algn="l" rtl="0">
                <a:lnSpc>
                  <a:spcPct val="100000"/>
                </a:lnSpc>
                <a:spcBef>
                  <a:spcPts val="0"/>
                </a:spcBef>
                <a:spcAft>
                  <a:spcPts val="0"/>
                </a:spcAft>
                <a:buClr>
                  <a:srgbClr val="434343"/>
                </a:buClr>
                <a:buSzPts val="1100"/>
                <a:buFont typeface="Average"/>
                <a:buChar char="●"/>
              </a:pPr>
              <a:r>
                <a:rPr lang="en" sz="1100" b="1" i="0" u="none" strike="noStrike" cap="none">
                  <a:solidFill>
                    <a:srgbClr val="434343"/>
                  </a:solidFill>
                  <a:latin typeface="Average"/>
                  <a:ea typeface="Average"/>
                  <a:cs typeface="Average"/>
                  <a:sym typeface="Average"/>
                </a:rPr>
                <a:t>EDA</a:t>
              </a:r>
              <a:endParaRPr sz="1100" b="1" i="0" u="none" strike="noStrike" cap="none">
                <a:solidFill>
                  <a:srgbClr val="434343"/>
                </a:solidFill>
                <a:latin typeface="Average"/>
                <a:ea typeface="Average"/>
                <a:cs typeface="Average"/>
                <a:sym typeface="Average"/>
              </a:endParaRPr>
            </a:p>
            <a:p>
              <a:pPr marL="457200" marR="0" lvl="0" indent="-298450" algn="l" rtl="0">
                <a:lnSpc>
                  <a:spcPct val="100000"/>
                </a:lnSpc>
                <a:spcBef>
                  <a:spcPts val="0"/>
                </a:spcBef>
                <a:spcAft>
                  <a:spcPts val="0"/>
                </a:spcAft>
                <a:buClr>
                  <a:srgbClr val="434343"/>
                </a:buClr>
                <a:buSzPts val="1100"/>
                <a:buFont typeface="Average"/>
                <a:buChar char="●"/>
              </a:pPr>
              <a:r>
                <a:rPr lang="en" sz="1100" b="1" i="0" u="none" strike="noStrike" cap="none">
                  <a:solidFill>
                    <a:srgbClr val="434343"/>
                  </a:solidFill>
                  <a:latin typeface="Average"/>
                  <a:ea typeface="Average"/>
                  <a:cs typeface="Average"/>
                  <a:sym typeface="Average"/>
                </a:rPr>
                <a:t>Observations &amp; Findings</a:t>
              </a:r>
              <a:endParaRPr sz="1100" b="1" i="0" u="none" strike="noStrike" cap="none">
                <a:solidFill>
                  <a:srgbClr val="434343"/>
                </a:solidFill>
                <a:latin typeface="Average"/>
                <a:ea typeface="Average"/>
                <a:cs typeface="Average"/>
                <a:sym typeface="Average"/>
              </a:endParaRPr>
            </a:p>
            <a:p>
              <a:pPr marL="457200" marR="0" lvl="0" indent="-298450" algn="l" rtl="0">
                <a:lnSpc>
                  <a:spcPct val="100000"/>
                </a:lnSpc>
                <a:spcBef>
                  <a:spcPts val="0"/>
                </a:spcBef>
                <a:spcAft>
                  <a:spcPts val="0"/>
                </a:spcAft>
                <a:buClr>
                  <a:srgbClr val="434343"/>
                </a:buClr>
                <a:buSzPts val="1100"/>
                <a:buFont typeface="Average"/>
                <a:buChar char="●"/>
              </a:pPr>
              <a:r>
                <a:rPr lang="en" sz="1100" b="1" i="0" u="none" strike="noStrike" cap="none">
                  <a:solidFill>
                    <a:srgbClr val="434343"/>
                  </a:solidFill>
                  <a:latin typeface="Average"/>
                  <a:ea typeface="Average"/>
                  <a:cs typeface="Average"/>
                  <a:sym typeface="Average"/>
                </a:rPr>
                <a:t>Derived conclusion &amp; suggestions</a:t>
              </a:r>
              <a:endParaRPr sz="1100" b="1" i="0" u="none" strike="noStrike" cap="none">
                <a:solidFill>
                  <a:srgbClr val="434343"/>
                </a:solidFill>
                <a:latin typeface="Average"/>
                <a:ea typeface="Average"/>
                <a:cs typeface="Average"/>
                <a:sym typeface="Average"/>
              </a:endParaRPr>
            </a:p>
          </p:txBody>
        </p:sp>
        <p:sp>
          <p:nvSpPr>
            <p:cNvPr id="149" name="Google Shape;149;p14"/>
            <p:cNvSpPr txBox="1"/>
            <p:nvPr/>
          </p:nvSpPr>
          <p:spPr>
            <a:xfrm>
              <a:off x="2219595" y="1749358"/>
              <a:ext cx="2519400" cy="21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rgbClr val="434343"/>
                  </a:solidFill>
                  <a:latin typeface="Average"/>
                  <a:ea typeface="Average"/>
                  <a:cs typeface="Average"/>
                  <a:sym typeface="Average"/>
                </a:rPr>
                <a:t>Visualization</a:t>
              </a:r>
              <a:endParaRPr sz="1600" b="1" i="0" u="none" strike="noStrike" cap="none">
                <a:solidFill>
                  <a:srgbClr val="434343"/>
                </a:solidFill>
                <a:latin typeface="Average"/>
                <a:ea typeface="Average"/>
                <a:cs typeface="Average"/>
                <a:sym typeface="Average"/>
              </a:endParaRPr>
            </a:p>
          </p:txBody>
        </p:sp>
      </p:grpSp>
      <p:grpSp>
        <p:nvGrpSpPr>
          <p:cNvPr id="150" name="Google Shape;150;p14"/>
          <p:cNvGrpSpPr/>
          <p:nvPr/>
        </p:nvGrpSpPr>
        <p:grpSpPr>
          <a:xfrm>
            <a:off x="4914925" y="1767576"/>
            <a:ext cx="3678957" cy="1586653"/>
            <a:chOff x="1394810" y="1382985"/>
            <a:chExt cx="3902574" cy="1586653"/>
          </a:xfrm>
        </p:grpSpPr>
        <p:sp>
          <p:nvSpPr>
            <p:cNvPr id="151" name="Google Shape;151;p14"/>
            <p:cNvSpPr/>
            <p:nvPr/>
          </p:nvSpPr>
          <p:spPr>
            <a:xfrm>
              <a:off x="2479750" y="2849938"/>
              <a:ext cx="1999100" cy="119700"/>
            </a:xfrm>
            <a:custGeom>
              <a:avLst/>
              <a:gdLst/>
              <a:ahLst/>
              <a:cxnLst/>
              <a:rect l="l" t="t" r="r" b="b"/>
              <a:pathLst>
                <a:path w="79964" h="4788" extrusionOk="0">
                  <a:moveTo>
                    <a:pt x="1" y="1"/>
                  </a:moveTo>
                  <a:cubicBezTo>
                    <a:pt x="1" y="596"/>
                    <a:pt x="120" y="1180"/>
                    <a:pt x="310" y="1703"/>
                  </a:cubicBezTo>
                  <a:cubicBezTo>
                    <a:pt x="334" y="1751"/>
                    <a:pt x="358" y="1811"/>
                    <a:pt x="370" y="1858"/>
                  </a:cubicBezTo>
                  <a:cubicBezTo>
                    <a:pt x="1096" y="3573"/>
                    <a:pt x="2799" y="4787"/>
                    <a:pt x="4787" y="4787"/>
                  </a:cubicBezTo>
                  <a:lnTo>
                    <a:pt x="77582" y="4787"/>
                  </a:lnTo>
                  <a:cubicBezTo>
                    <a:pt x="78237" y="4787"/>
                    <a:pt x="78832" y="4525"/>
                    <a:pt x="79273" y="4085"/>
                  </a:cubicBezTo>
                  <a:cubicBezTo>
                    <a:pt x="79499" y="3859"/>
                    <a:pt x="79689" y="3561"/>
                    <a:pt x="79808" y="3251"/>
                  </a:cubicBezTo>
                  <a:cubicBezTo>
                    <a:pt x="79904" y="3001"/>
                    <a:pt x="79963" y="2739"/>
                    <a:pt x="79963" y="2465"/>
                  </a:cubicBezTo>
                  <a:lnTo>
                    <a:pt x="79963" y="2418"/>
                  </a:lnTo>
                  <a:cubicBezTo>
                    <a:pt x="79963" y="2227"/>
                    <a:pt x="79939" y="2037"/>
                    <a:pt x="79892" y="1858"/>
                  </a:cubicBezTo>
                  <a:cubicBezTo>
                    <a:pt x="79630" y="799"/>
                    <a:pt x="78606" y="1"/>
                    <a:pt x="77463" y="1"/>
                  </a:cubicBezTo>
                  <a:close/>
                </a:path>
              </a:pathLst>
            </a:custGeom>
            <a:solidFill>
              <a:srgbClr val="93C4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4"/>
            <p:cNvSpPr/>
            <p:nvPr/>
          </p:nvSpPr>
          <p:spPr>
            <a:xfrm>
              <a:off x="2479752" y="2795959"/>
              <a:ext cx="2635813" cy="119698"/>
            </a:xfrm>
            <a:custGeom>
              <a:avLst/>
              <a:gdLst/>
              <a:ahLst/>
              <a:cxnLst/>
              <a:rect l="l" t="t" r="r" b="b"/>
              <a:pathLst>
                <a:path w="79964" h="3252" extrusionOk="0">
                  <a:moveTo>
                    <a:pt x="1" y="1"/>
                  </a:moveTo>
                  <a:cubicBezTo>
                    <a:pt x="1" y="596"/>
                    <a:pt x="120" y="1180"/>
                    <a:pt x="310" y="1703"/>
                  </a:cubicBezTo>
                  <a:lnTo>
                    <a:pt x="77582" y="1703"/>
                  </a:lnTo>
                  <a:cubicBezTo>
                    <a:pt x="78606" y="1703"/>
                    <a:pt x="79475" y="2346"/>
                    <a:pt x="79808" y="3251"/>
                  </a:cubicBezTo>
                  <a:cubicBezTo>
                    <a:pt x="79904" y="3001"/>
                    <a:pt x="79963" y="2739"/>
                    <a:pt x="79963" y="2465"/>
                  </a:cubicBezTo>
                  <a:lnTo>
                    <a:pt x="79963" y="2418"/>
                  </a:lnTo>
                  <a:cubicBezTo>
                    <a:pt x="79963" y="2227"/>
                    <a:pt x="79939" y="2037"/>
                    <a:pt x="79892" y="1858"/>
                  </a:cubicBezTo>
                  <a:cubicBezTo>
                    <a:pt x="79630" y="799"/>
                    <a:pt x="78606" y="1"/>
                    <a:pt x="77463" y="1"/>
                  </a:cubicBezTo>
                  <a:close/>
                </a:path>
              </a:pathLst>
            </a:custGeom>
            <a:solidFill>
              <a:srgbClr val="3876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4"/>
            <p:cNvSpPr/>
            <p:nvPr/>
          </p:nvSpPr>
          <p:spPr>
            <a:xfrm>
              <a:off x="1792471" y="1594959"/>
              <a:ext cx="3504913" cy="1255014"/>
            </a:xfrm>
            <a:custGeom>
              <a:avLst/>
              <a:gdLst/>
              <a:ahLst/>
              <a:cxnLst/>
              <a:rect l="l" t="t" r="r" b="b"/>
              <a:pathLst>
                <a:path w="107455" h="43161" extrusionOk="0">
                  <a:moveTo>
                    <a:pt x="0" y="0"/>
                  </a:moveTo>
                  <a:lnTo>
                    <a:pt x="0" y="40767"/>
                  </a:lnTo>
                  <a:lnTo>
                    <a:pt x="105073" y="40767"/>
                  </a:lnTo>
                  <a:cubicBezTo>
                    <a:pt x="106395" y="40767"/>
                    <a:pt x="107454" y="41850"/>
                    <a:pt x="107454" y="43160"/>
                  </a:cubicBezTo>
                  <a:lnTo>
                    <a:pt x="107454" y="3643"/>
                  </a:lnTo>
                  <a:cubicBezTo>
                    <a:pt x="107454" y="1631"/>
                    <a:pt x="105823" y="0"/>
                    <a:pt x="103811"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4"/>
            <p:cNvSpPr/>
            <p:nvPr/>
          </p:nvSpPr>
          <p:spPr>
            <a:xfrm>
              <a:off x="1394810" y="1382985"/>
              <a:ext cx="795350" cy="695102"/>
            </a:xfrm>
            <a:custGeom>
              <a:avLst/>
              <a:gdLst/>
              <a:ahLst/>
              <a:cxnLst/>
              <a:rect l="l" t="t" r="r" b="b"/>
              <a:pathLst>
                <a:path w="31814" h="31827" extrusionOk="0">
                  <a:moveTo>
                    <a:pt x="15907" y="1"/>
                  </a:moveTo>
                  <a:cubicBezTo>
                    <a:pt x="14776" y="1"/>
                    <a:pt x="13693" y="453"/>
                    <a:pt x="12895" y="1251"/>
                  </a:cubicBezTo>
                  <a:lnTo>
                    <a:pt x="1251" y="12895"/>
                  </a:lnTo>
                  <a:cubicBezTo>
                    <a:pt x="441" y="13705"/>
                    <a:pt x="1" y="14776"/>
                    <a:pt x="1" y="15919"/>
                  </a:cubicBezTo>
                  <a:cubicBezTo>
                    <a:pt x="1" y="17050"/>
                    <a:pt x="441" y="18122"/>
                    <a:pt x="1251" y="18932"/>
                  </a:cubicBezTo>
                  <a:lnTo>
                    <a:pt x="12895" y="30576"/>
                  </a:lnTo>
                  <a:cubicBezTo>
                    <a:pt x="13693" y="31374"/>
                    <a:pt x="14776" y="31826"/>
                    <a:pt x="15907" y="31826"/>
                  </a:cubicBezTo>
                  <a:cubicBezTo>
                    <a:pt x="17050" y="31826"/>
                    <a:pt x="18122" y="31374"/>
                    <a:pt x="18932" y="30576"/>
                  </a:cubicBezTo>
                  <a:lnTo>
                    <a:pt x="30564" y="18932"/>
                  </a:lnTo>
                  <a:cubicBezTo>
                    <a:pt x="31374" y="18122"/>
                    <a:pt x="31814" y="17050"/>
                    <a:pt x="31814" y="15919"/>
                  </a:cubicBezTo>
                  <a:cubicBezTo>
                    <a:pt x="31814" y="14776"/>
                    <a:pt x="31374" y="13705"/>
                    <a:pt x="30564" y="12895"/>
                  </a:cubicBezTo>
                  <a:lnTo>
                    <a:pt x="18932" y="1251"/>
                  </a:lnTo>
                  <a:cubicBezTo>
                    <a:pt x="18122" y="453"/>
                    <a:pt x="17050" y="1"/>
                    <a:pt x="15907" y="1"/>
                  </a:cubicBezTo>
                  <a:close/>
                </a:path>
              </a:pathLst>
            </a:custGeom>
            <a:solidFill>
              <a:srgbClr val="6AA84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3400" b="0" i="0" u="none" strike="noStrike" cap="none">
                  <a:solidFill>
                    <a:srgbClr val="FFFFFF"/>
                  </a:solidFill>
                  <a:latin typeface="Fira Sans Extra Condensed Medium"/>
                  <a:ea typeface="Fira Sans Extra Condensed Medium"/>
                  <a:cs typeface="Fira Sans Extra Condensed Medium"/>
                  <a:sym typeface="Fira Sans Extra Condensed Medium"/>
                </a:rPr>
                <a:t>04</a:t>
              </a:r>
              <a:endParaRPr sz="3400" b="0" i="0" u="none" strike="noStrike" cap="none">
                <a:solidFill>
                  <a:srgbClr val="FFFFFF"/>
                </a:solidFill>
                <a:latin typeface="Fira Sans Extra Condensed Medium"/>
                <a:ea typeface="Fira Sans Extra Condensed Medium"/>
                <a:cs typeface="Fira Sans Extra Condensed Medium"/>
                <a:sym typeface="Fira Sans Extra Condensed Medium"/>
              </a:endParaRPr>
            </a:p>
          </p:txBody>
        </p:sp>
        <p:sp>
          <p:nvSpPr>
            <p:cNvPr id="155" name="Google Shape;155;p14"/>
            <p:cNvSpPr txBox="1"/>
            <p:nvPr/>
          </p:nvSpPr>
          <p:spPr>
            <a:xfrm>
              <a:off x="2219595" y="2006133"/>
              <a:ext cx="2913000" cy="695100"/>
            </a:xfrm>
            <a:prstGeom prst="rect">
              <a:avLst/>
            </a:prstGeom>
            <a:noFill/>
            <a:ln>
              <a:noFill/>
            </a:ln>
          </p:spPr>
          <p:txBody>
            <a:bodyPr spcFirstLastPara="1" wrap="square" lIns="91425" tIns="91425" rIns="91425" bIns="91425" anchor="ctr" anchorCtr="0">
              <a:noAutofit/>
            </a:bodyPr>
            <a:lstStyle/>
            <a:p>
              <a:pPr marL="457200" marR="0" lvl="0" indent="-298450" algn="l" rtl="0">
                <a:lnSpc>
                  <a:spcPct val="100000"/>
                </a:lnSpc>
                <a:spcBef>
                  <a:spcPts val="0"/>
                </a:spcBef>
                <a:spcAft>
                  <a:spcPts val="0"/>
                </a:spcAft>
                <a:buClr>
                  <a:srgbClr val="434343"/>
                </a:buClr>
                <a:buSzPts val="1100"/>
                <a:buFont typeface="Average"/>
                <a:buChar char="●"/>
              </a:pPr>
              <a:r>
                <a:rPr lang="en" sz="1100" b="1" i="0" u="none" strike="noStrike" cap="none">
                  <a:solidFill>
                    <a:srgbClr val="434343"/>
                  </a:solidFill>
                  <a:latin typeface="Average"/>
                  <a:ea typeface="Average"/>
                  <a:cs typeface="Average"/>
                  <a:sym typeface="Average"/>
                </a:rPr>
                <a:t>Confidence Interval</a:t>
              </a:r>
              <a:endParaRPr sz="1100" b="1" i="0" u="none" strike="noStrike" cap="none">
                <a:solidFill>
                  <a:srgbClr val="434343"/>
                </a:solidFill>
                <a:latin typeface="Average"/>
                <a:ea typeface="Average"/>
                <a:cs typeface="Average"/>
                <a:sym typeface="Average"/>
              </a:endParaRPr>
            </a:p>
            <a:p>
              <a:pPr marL="457200" marR="0" lvl="0" indent="-298450" algn="l" rtl="0">
                <a:lnSpc>
                  <a:spcPct val="100000"/>
                </a:lnSpc>
                <a:spcBef>
                  <a:spcPts val="0"/>
                </a:spcBef>
                <a:spcAft>
                  <a:spcPts val="0"/>
                </a:spcAft>
                <a:buClr>
                  <a:srgbClr val="434343"/>
                </a:buClr>
                <a:buSzPts val="1100"/>
                <a:buFont typeface="Average"/>
                <a:buChar char="●"/>
              </a:pPr>
              <a:r>
                <a:rPr lang="en" sz="1100" b="1" i="0" u="none" strike="noStrike" cap="none">
                  <a:solidFill>
                    <a:srgbClr val="434343"/>
                  </a:solidFill>
                  <a:latin typeface="Average"/>
                  <a:ea typeface="Average"/>
                  <a:cs typeface="Average"/>
                  <a:sym typeface="Average"/>
                </a:rPr>
                <a:t>Hypothesis Testing</a:t>
              </a:r>
              <a:endParaRPr sz="1100" b="1" i="0" u="none" strike="noStrike" cap="none">
                <a:solidFill>
                  <a:srgbClr val="434343"/>
                </a:solidFill>
                <a:latin typeface="Average"/>
                <a:ea typeface="Average"/>
                <a:cs typeface="Average"/>
                <a:sym typeface="Average"/>
              </a:endParaRPr>
            </a:p>
            <a:p>
              <a:pPr marL="457200" marR="0" lvl="0" indent="-298450" algn="l" rtl="0">
                <a:lnSpc>
                  <a:spcPct val="100000"/>
                </a:lnSpc>
                <a:spcBef>
                  <a:spcPts val="0"/>
                </a:spcBef>
                <a:spcAft>
                  <a:spcPts val="0"/>
                </a:spcAft>
                <a:buClr>
                  <a:srgbClr val="434343"/>
                </a:buClr>
                <a:buSzPts val="1100"/>
                <a:buFont typeface="Average"/>
                <a:buChar char="●"/>
              </a:pPr>
              <a:r>
                <a:rPr lang="en" sz="1100" b="1" i="0" u="none" strike="noStrike" cap="none">
                  <a:solidFill>
                    <a:srgbClr val="434343"/>
                  </a:solidFill>
                  <a:latin typeface="Average"/>
                  <a:ea typeface="Average"/>
                  <a:cs typeface="Average"/>
                  <a:sym typeface="Average"/>
                </a:rPr>
                <a:t>Regression &amp; Prediction</a:t>
              </a:r>
              <a:endParaRPr sz="1100" b="1" i="0" u="none" strike="noStrike" cap="none">
                <a:solidFill>
                  <a:srgbClr val="434343"/>
                </a:solidFill>
                <a:latin typeface="Average"/>
                <a:ea typeface="Average"/>
                <a:cs typeface="Average"/>
                <a:sym typeface="Average"/>
              </a:endParaRPr>
            </a:p>
          </p:txBody>
        </p:sp>
        <p:sp>
          <p:nvSpPr>
            <p:cNvPr id="156" name="Google Shape;156;p14"/>
            <p:cNvSpPr txBox="1"/>
            <p:nvPr/>
          </p:nvSpPr>
          <p:spPr>
            <a:xfrm>
              <a:off x="2219595" y="1692333"/>
              <a:ext cx="2519400" cy="3138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1200"/>
                </a:spcBef>
                <a:spcAft>
                  <a:spcPts val="1200"/>
                </a:spcAft>
                <a:buClr>
                  <a:srgbClr val="000000"/>
                </a:buClr>
                <a:buSzPts val="1600"/>
                <a:buFont typeface="Arial"/>
                <a:buNone/>
              </a:pPr>
              <a:r>
                <a:rPr lang="en" sz="1600" b="1" i="0" u="none" strike="noStrike" cap="none">
                  <a:solidFill>
                    <a:srgbClr val="434343"/>
                  </a:solidFill>
                  <a:latin typeface="Average"/>
                  <a:ea typeface="Average"/>
                  <a:cs typeface="Average"/>
                  <a:sym typeface="Average"/>
                </a:rPr>
                <a:t>Univariate &amp; Regression</a:t>
              </a:r>
              <a:endParaRPr sz="1600" b="1" i="0" u="none" strike="noStrike" cap="none">
                <a:solidFill>
                  <a:srgbClr val="434343"/>
                </a:solidFill>
                <a:latin typeface="Average"/>
                <a:ea typeface="Average"/>
                <a:cs typeface="Average"/>
                <a:sym typeface="Average"/>
              </a:endParaRPr>
            </a:p>
          </p:txBody>
        </p:sp>
      </p:grpSp>
      <p:grpSp>
        <p:nvGrpSpPr>
          <p:cNvPr id="157" name="Google Shape;157;p14"/>
          <p:cNvGrpSpPr/>
          <p:nvPr/>
        </p:nvGrpSpPr>
        <p:grpSpPr>
          <a:xfrm>
            <a:off x="4914937" y="3265151"/>
            <a:ext cx="3879928" cy="1586653"/>
            <a:chOff x="1394810" y="1382985"/>
            <a:chExt cx="4115762" cy="1586653"/>
          </a:xfrm>
        </p:grpSpPr>
        <p:sp>
          <p:nvSpPr>
            <p:cNvPr id="158" name="Google Shape;158;p14"/>
            <p:cNvSpPr/>
            <p:nvPr/>
          </p:nvSpPr>
          <p:spPr>
            <a:xfrm>
              <a:off x="2479750" y="2849938"/>
              <a:ext cx="1999100" cy="119700"/>
            </a:xfrm>
            <a:custGeom>
              <a:avLst/>
              <a:gdLst/>
              <a:ahLst/>
              <a:cxnLst/>
              <a:rect l="l" t="t" r="r" b="b"/>
              <a:pathLst>
                <a:path w="79964" h="4788" extrusionOk="0">
                  <a:moveTo>
                    <a:pt x="1" y="1"/>
                  </a:moveTo>
                  <a:cubicBezTo>
                    <a:pt x="1" y="596"/>
                    <a:pt x="120" y="1180"/>
                    <a:pt x="310" y="1703"/>
                  </a:cubicBezTo>
                  <a:cubicBezTo>
                    <a:pt x="334" y="1751"/>
                    <a:pt x="358" y="1811"/>
                    <a:pt x="370" y="1858"/>
                  </a:cubicBezTo>
                  <a:cubicBezTo>
                    <a:pt x="1096" y="3573"/>
                    <a:pt x="2799" y="4787"/>
                    <a:pt x="4787" y="4787"/>
                  </a:cubicBezTo>
                  <a:lnTo>
                    <a:pt x="77582" y="4787"/>
                  </a:lnTo>
                  <a:cubicBezTo>
                    <a:pt x="78237" y="4787"/>
                    <a:pt x="78832" y="4525"/>
                    <a:pt x="79273" y="4085"/>
                  </a:cubicBezTo>
                  <a:cubicBezTo>
                    <a:pt x="79499" y="3859"/>
                    <a:pt x="79689" y="3561"/>
                    <a:pt x="79808" y="3251"/>
                  </a:cubicBezTo>
                  <a:cubicBezTo>
                    <a:pt x="79904" y="3001"/>
                    <a:pt x="79963" y="2739"/>
                    <a:pt x="79963" y="2465"/>
                  </a:cubicBezTo>
                  <a:lnTo>
                    <a:pt x="79963" y="2418"/>
                  </a:lnTo>
                  <a:cubicBezTo>
                    <a:pt x="79963" y="2227"/>
                    <a:pt x="79939" y="2037"/>
                    <a:pt x="79892" y="1858"/>
                  </a:cubicBezTo>
                  <a:cubicBezTo>
                    <a:pt x="79630" y="799"/>
                    <a:pt x="78606" y="1"/>
                    <a:pt x="77463" y="1"/>
                  </a:cubicBezTo>
                  <a:close/>
                </a:path>
              </a:pathLst>
            </a:custGeom>
            <a:solidFill>
              <a:srgbClr val="674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4"/>
            <p:cNvSpPr/>
            <p:nvPr/>
          </p:nvSpPr>
          <p:spPr>
            <a:xfrm>
              <a:off x="2479752" y="2795959"/>
              <a:ext cx="2624418" cy="119698"/>
            </a:xfrm>
            <a:custGeom>
              <a:avLst/>
              <a:gdLst/>
              <a:ahLst/>
              <a:cxnLst/>
              <a:rect l="l" t="t" r="r" b="b"/>
              <a:pathLst>
                <a:path w="79964" h="3252" extrusionOk="0">
                  <a:moveTo>
                    <a:pt x="1" y="1"/>
                  </a:moveTo>
                  <a:cubicBezTo>
                    <a:pt x="1" y="596"/>
                    <a:pt x="120" y="1180"/>
                    <a:pt x="310" y="1703"/>
                  </a:cubicBezTo>
                  <a:lnTo>
                    <a:pt x="77582" y="1703"/>
                  </a:lnTo>
                  <a:cubicBezTo>
                    <a:pt x="78606" y="1703"/>
                    <a:pt x="79475" y="2346"/>
                    <a:pt x="79808" y="3251"/>
                  </a:cubicBezTo>
                  <a:cubicBezTo>
                    <a:pt x="79904" y="3001"/>
                    <a:pt x="79963" y="2739"/>
                    <a:pt x="79963" y="2465"/>
                  </a:cubicBezTo>
                  <a:lnTo>
                    <a:pt x="79963" y="2418"/>
                  </a:lnTo>
                  <a:cubicBezTo>
                    <a:pt x="79963" y="2227"/>
                    <a:pt x="79939" y="2037"/>
                    <a:pt x="79892" y="1858"/>
                  </a:cubicBezTo>
                  <a:cubicBezTo>
                    <a:pt x="79630" y="799"/>
                    <a:pt x="78606" y="1"/>
                    <a:pt x="77463" y="1"/>
                  </a:cubicBezTo>
                  <a:close/>
                </a:path>
              </a:pathLst>
            </a:custGeom>
            <a:solidFill>
              <a:srgbClr val="351C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4"/>
            <p:cNvSpPr/>
            <p:nvPr/>
          </p:nvSpPr>
          <p:spPr>
            <a:xfrm>
              <a:off x="1792471" y="1594959"/>
              <a:ext cx="3504913" cy="1255014"/>
            </a:xfrm>
            <a:custGeom>
              <a:avLst/>
              <a:gdLst/>
              <a:ahLst/>
              <a:cxnLst/>
              <a:rect l="l" t="t" r="r" b="b"/>
              <a:pathLst>
                <a:path w="107455" h="43161" extrusionOk="0">
                  <a:moveTo>
                    <a:pt x="0" y="0"/>
                  </a:moveTo>
                  <a:lnTo>
                    <a:pt x="0" y="40767"/>
                  </a:lnTo>
                  <a:lnTo>
                    <a:pt x="105073" y="40767"/>
                  </a:lnTo>
                  <a:cubicBezTo>
                    <a:pt x="106395" y="40767"/>
                    <a:pt x="107454" y="41850"/>
                    <a:pt x="107454" y="43160"/>
                  </a:cubicBezTo>
                  <a:lnTo>
                    <a:pt x="107454" y="3643"/>
                  </a:lnTo>
                  <a:cubicBezTo>
                    <a:pt x="107454" y="1631"/>
                    <a:pt x="105823" y="0"/>
                    <a:pt x="103811"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4"/>
            <p:cNvSpPr/>
            <p:nvPr/>
          </p:nvSpPr>
          <p:spPr>
            <a:xfrm>
              <a:off x="1394810" y="1382985"/>
              <a:ext cx="795350" cy="695102"/>
            </a:xfrm>
            <a:custGeom>
              <a:avLst/>
              <a:gdLst/>
              <a:ahLst/>
              <a:cxnLst/>
              <a:rect l="l" t="t" r="r" b="b"/>
              <a:pathLst>
                <a:path w="31814" h="31827" extrusionOk="0">
                  <a:moveTo>
                    <a:pt x="15907" y="1"/>
                  </a:moveTo>
                  <a:cubicBezTo>
                    <a:pt x="14776" y="1"/>
                    <a:pt x="13693" y="453"/>
                    <a:pt x="12895" y="1251"/>
                  </a:cubicBezTo>
                  <a:lnTo>
                    <a:pt x="1251" y="12895"/>
                  </a:lnTo>
                  <a:cubicBezTo>
                    <a:pt x="441" y="13705"/>
                    <a:pt x="1" y="14776"/>
                    <a:pt x="1" y="15919"/>
                  </a:cubicBezTo>
                  <a:cubicBezTo>
                    <a:pt x="1" y="17050"/>
                    <a:pt x="441" y="18122"/>
                    <a:pt x="1251" y="18932"/>
                  </a:cubicBezTo>
                  <a:lnTo>
                    <a:pt x="12895" y="30576"/>
                  </a:lnTo>
                  <a:cubicBezTo>
                    <a:pt x="13693" y="31374"/>
                    <a:pt x="14776" y="31826"/>
                    <a:pt x="15907" y="31826"/>
                  </a:cubicBezTo>
                  <a:cubicBezTo>
                    <a:pt x="17050" y="31826"/>
                    <a:pt x="18122" y="31374"/>
                    <a:pt x="18932" y="30576"/>
                  </a:cubicBezTo>
                  <a:lnTo>
                    <a:pt x="30564" y="18932"/>
                  </a:lnTo>
                  <a:cubicBezTo>
                    <a:pt x="31374" y="18122"/>
                    <a:pt x="31814" y="17050"/>
                    <a:pt x="31814" y="15919"/>
                  </a:cubicBezTo>
                  <a:cubicBezTo>
                    <a:pt x="31814" y="14776"/>
                    <a:pt x="31374" y="13705"/>
                    <a:pt x="30564" y="12895"/>
                  </a:cubicBezTo>
                  <a:lnTo>
                    <a:pt x="18932" y="1251"/>
                  </a:lnTo>
                  <a:cubicBezTo>
                    <a:pt x="18122" y="453"/>
                    <a:pt x="17050" y="1"/>
                    <a:pt x="15907" y="1"/>
                  </a:cubicBezTo>
                  <a:close/>
                </a:path>
              </a:pathLst>
            </a:custGeom>
            <a:solidFill>
              <a:srgbClr val="674EA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3400" b="0" i="0" u="none" strike="noStrike" cap="none">
                  <a:solidFill>
                    <a:srgbClr val="FFFFFF"/>
                  </a:solidFill>
                  <a:latin typeface="Fira Sans Extra Condensed Medium"/>
                  <a:ea typeface="Fira Sans Extra Condensed Medium"/>
                  <a:cs typeface="Fira Sans Extra Condensed Medium"/>
                  <a:sym typeface="Fira Sans Extra Condensed Medium"/>
                </a:rPr>
                <a:t>0</a:t>
              </a:r>
              <a:r>
                <a:rPr lang="en" sz="3400">
                  <a:solidFill>
                    <a:srgbClr val="FFFFFF"/>
                  </a:solidFill>
                  <a:latin typeface="Fira Sans Extra Condensed Medium"/>
                  <a:ea typeface="Fira Sans Extra Condensed Medium"/>
                  <a:cs typeface="Fira Sans Extra Condensed Medium"/>
                  <a:sym typeface="Fira Sans Extra Condensed Medium"/>
                </a:rPr>
                <a:t>5</a:t>
              </a:r>
              <a:endParaRPr sz="3400" b="0" i="0" u="none" strike="noStrike" cap="none">
                <a:solidFill>
                  <a:srgbClr val="FFFFFF"/>
                </a:solidFill>
                <a:latin typeface="Fira Sans Extra Condensed Medium"/>
                <a:ea typeface="Fira Sans Extra Condensed Medium"/>
                <a:cs typeface="Fira Sans Extra Condensed Medium"/>
                <a:sym typeface="Fira Sans Extra Condensed Medium"/>
              </a:endParaRPr>
            </a:p>
          </p:txBody>
        </p:sp>
        <p:sp>
          <p:nvSpPr>
            <p:cNvPr id="162" name="Google Shape;162;p14"/>
            <p:cNvSpPr txBox="1"/>
            <p:nvPr/>
          </p:nvSpPr>
          <p:spPr>
            <a:xfrm>
              <a:off x="2190158" y="2006133"/>
              <a:ext cx="2913000" cy="695100"/>
            </a:xfrm>
            <a:prstGeom prst="rect">
              <a:avLst/>
            </a:prstGeom>
            <a:noFill/>
            <a:ln>
              <a:noFill/>
            </a:ln>
          </p:spPr>
          <p:txBody>
            <a:bodyPr spcFirstLastPara="1" wrap="square" lIns="91425" tIns="91425" rIns="91425" bIns="91425" anchor="ctr" anchorCtr="0">
              <a:noAutofit/>
            </a:bodyPr>
            <a:lstStyle/>
            <a:p>
              <a:pPr marL="457200" marR="0" lvl="0" indent="-298450" algn="l" rtl="0">
                <a:lnSpc>
                  <a:spcPct val="100000"/>
                </a:lnSpc>
                <a:spcBef>
                  <a:spcPts val="0"/>
                </a:spcBef>
                <a:spcAft>
                  <a:spcPts val="0"/>
                </a:spcAft>
                <a:buClr>
                  <a:srgbClr val="434343"/>
                </a:buClr>
                <a:buSzPts val="1100"/>
                <a:buFont typeface="Average"/>
                <a:buChar char="●"/>
              </a:pPr>
              <a:r>
                <a:rPr lang="en" sz="1100" b="1" dirty="0">
                  <a:solidFill>
                    <a:srgbClr val="434343"/>
                  </a:solidFill>
                  <a:latin typeface="Average"/>
                  <a:ea typeface="Average"/>
                  <a:cs typeface="Average"/>
                  <a:sym typeface="Average"/>
                </a:rPr>
                <a:t>kNN Classification</a:t>
              </a:r>
              <a:endParaRPr sz="1100" b="1" dirty="0">
                <a:solidFill>
                  <a:srgbClr val="434343"/>
                </a:solidFill>
                <a:latin typeface="Average"/>
                <a:ea typeface="Average"/>
                <a:cs typeface="Average"/>
                <a:sym typeface="Average"/>
              </a:endParaRPr>
            </a:p>
            <a:p>
              <a:pPr marL="457200" lvl="0" indent="-298450" algn="l" rtl="0">
                <a:spcBef>
                  <a:spcPts val="0"/>
                </a:spcBef>
                <a:spcAft>
                  <a:spcPts val="0"/>
                </a:spcAft>
                <a:buClr>
                  <a:srgbClr val="434343"/>
                </a:buClr>
                <a:buSzPts val="1100"/>
                <a:buFont typeface="Average"/>
                <a:buChar char="●"/>
              </a:pPr>
              <a:r>
                <a:rPr lang="en" sz="1100" b="1" dirty="0">
                  <a:solidFill>
                    <a:srgbClr val="434343"/>
                  </a:solidFill>
                  <a:latin typeface="Average"/>
                  <a:ea typeface="Average"/>
                  <a:cs typeface="Average"/>
                  <a:sym typeface="Average"/>
                </a:rPr>
                <a:t>Random Forest Classification</a:t>
              </a:r>
              <a:endParaRPr sz="1100" b="1" dirty="0">
                <a:solidFill>
                  <a:srgbClr val="434343"/>
                </a:solidFill>
                <a:latin typeface="Average"/>
                <a:ea typeface="Average"/>
                <a:cs typeface="Average"/>
                <a:sym typeface="Average"/>
              </a:endParaRPr>
            </a:p>
            <a:p>
              <a:pPr marL="457200" marR="0" lvl="0" indent="-298450" algn="l" rtl="0">
                <a:lnSpc>
                  <a:spcPct val="100000"/>
                </a:lnSpc>
                <a:spcBef>
                  <a:spcPts val="0"/>
                </a:spcBef>
                <a:spcAft>
                  <a:spcPts val="0"/>
                </a:spcAft>
                <a:buClr>
                  <a:srgbClr val="434343"/>
                </a:buClr>
                <a:buSzPts val="1100"/>
                <a:buFont typeface="Average"/>
                <a:buChar char="●"/>
              </a:pPr>
              <a:r>
                <a:rPr lang="en" sz="1100" b="1" dirty="0">
                  <a:solidFill>
                    <a:srgbClr val="434343"/>
                  </a:solidFill>
                  <a:latin typeface="Average"/>
                  <a:ea typeface="Average"/>
                  <a:cs typeface="Average"/>
                  <a:sym typeface="Average"/>
                </a:rPr>
                <a:t>K-Means Clustering</a:t>
              </a:r>
              <a:endParaRPr sz="1100" b="1" dirty="0">
                <a:solidFill>
                  <a:srgbClr val="434343"/>
                </a:solidFill>
                <a:latin typeface="Average"/>
                <a:ea typeface="Average"/>
                <a:cs typeface="Average"/>
                <a:sym typeface="Average"/>
              </a:endParaRPr>
            </a:p>
            <a:p>
              <a:pPr marL="457200" marR="0" lvl="0" indent="-298450" algn="l" rtl="0">
                <a:lnSpc>
                  <a:spcPct val="100000"/>
                </a:lnSpc>
                <a:spcBef>
                  <a:spcPts val="0"/>
                </a:spcBef>
                <a:spcAft>
                  <a:spcPts val="0"/>
                </a:spcAft>
                <a:buClr>
                  <a:srgbClr val="434343"/>
                </a:buClr>
                <a:buSzPts val="1100"/>
                <a:buFont typeface="Average"/>
                <a:buChar char="●"/>
              </a:pPr>
              <a:r>
                <a:rPr lang="en" sz="1100" b="1" dirty="0">
                  <a:solidFill>
                    <a:srgbClr val="434343"/>
                  </a:solidFill>
                  <a:latin typeface="Average"/>
                  <a:ea typeface="Average"/>
                  <a:cs typeface="Average"/>
                  <a:sym typeface="Average"/>
                </a:rPr>
                <a:t>Accuracy Comparison</a:t>
              </a:r>
              <a:endParaRPr sz="1100" b="1" dirty="0">
                <a:solidFill>
                  <a:srgbClr val="434343"/>
                </a:solidFill>
                <a:latin typeface="Average"/>
                <a:ea typeface="Average"/>
                <a:cs typeface="Average"/>
                <a:sym typeface="Average"/>
              </a:endParaRPr>
            </a:p>
          </p:txBody>
        </p:sp>
        <p:sp>
          <p:nvSpPr>
            <p:cNvPr id="163" name="Google Shape;163;p14"/>
            <p:cNvSpPr txBox="1"/>
            <p:nvPr/>
          </p:nvSpPr>
          <p:spPr>
            <a:xfrm>
              <a:off x="2190171" y="1692334"/>
              <a:ext cx="3320400" cy="3138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1200"/>
                </a:spcBef>
                <a:spcAft>
                  <a:spcPts val="1200"/>
                </a:spcAft>
                <a:buClr>
                  <a:srgbClr val="000000"/>
                </a:buClr>
                <a:buSzPts val="1600"/>
                <a:buFont typeface="Arial"/>
                <a:buNone/>
              </a:pPr>
              <a:r>
                <a:rPr lang="en" sz="1600" b="1">
                  <a:solidFill>
                    <a:srgbClr val="434343"/>
                  </a:solidFill>
                  <a:latin typeface="Average"/>
                  <a:ea typeface="Average"/>
                  <a:cs typeface="Average"/>
                  <a:sym typeface="Average"/>
                </a:rPr>
                <a:t>Machine Learning Algorithms</a:t>
              </a:r>
              <a:endParaRPr sz="1600" b="1" i="0" u="none" strike="noStrike" cap="none">
                <a:solidFill>
                  <a:srgbClr val="434343"/>
                </a:solidFill>
                <a:latin typeface="Average"/>
                <a:ea typeface="Average"/>
                <a:cs typeface="Average"/>
                <a:sym typeface="Average"/>
              </a:endParaRPr>
            </a:p>
          </p:txBody>
        </p:sp>
      </p:grpSp>
      <p:grpSp>
        <p:nvGrpSpPr>
          <p:cNvPr id="164" name="Google Shape;164;p14"/>
          <p:cNvGrpSpPr/>
          <p:nvPr/>
        </p:nvGrpSpPr>
        <p:grpSpPr>
          <a:xfrm>
            <a:off x="969700" y="1810563"/>
            <a:ext cx="3602224" cy="1500666"/>
            <a:chOff x="1394796" y="1382984"/>
            <a:chExt cx="3821177" cy="1500666"/>
          </a:xfrm>
        </p:grpSpPr>
        <p:sp>
          <p:nvSpPr>
            <p:cNvPr id="165" name="Google Shape;165;p14"/>
            <p:cNvSpPr/>
            <p:nvPr/>
          </p:nvSpPr>
          <p:spPr>
            <a:xfrm>
              <a:off x="2474313" y="2763950"/>
              <a:ext cx="1999100" cy="119700"/>
            </a:xfrm>
            <a:custGeom>
              <a:avLst/>
              <a:gdLst/>
              <a:ahLst/>
              <a:cxnLst/>
              <a:rect l="l" t="t" r="r" b="b"/>
              <a:pathLst>
                <a:path w="79964" h="4788" extrusionOk="0">
                  <a:moveTo>
                    <a:pt x="1" y="1"/>
                  </a:moveTo>
                  <a:cubicBezTo>
                    <a:pt x="1" y="596"/>
                    <a:pt x="120" y="1180"/>
                    <a:pt x="310" y="1703"/>
                  </a:cubicBezTo>
                  <a:cubicBezTo>
                    <a:pt x="334" y="1751"/>
                    <a:pt x="358" y="1811"/>
                    <a:pt x="370" y="1858"/>
                  </a:cubicBezTo>
                  <a:cubicBezTo>
                    <a:pt x="1096" y="3573"/>
                    <a:pt x="2799" y="4787"/>
                    <a:pt x="4787" y="4787"/>
                  </a:cubicBezTo>
                  <a:lnTo>
                    <a:pt x="77582" y="4787"/>
                  </a:lnTo>
                  <a:cubicBezTo>
                    <a:pt x="78237" y="4787"/>
                    <a:pt x="78832" y="4525"/>
                    <a:pt x="79273" y="4085"/>
                  </a:cubicBezTo>
                  <a:cubicBezTo>
                    <a:pt x="79499" y="3859"/>
                    <a:pt x="79689" y="3561"/>
                    <a:pt x="79808" y="3251"/>
                  </a:cubicBezTo>
                  <a:cubicBezTo>
                    <a:pt x="79904" y="3001"/>
                    <a:pt x="79963" y="2739"/>
                    <a:pt x="79963" y="2465"/>
                  </a:cubicBezTo>
                  <a:lnTo>
                    <a:pt x="79963" y="2418"/>
                  </a:lnTo>
                  <a:cubicBezTo>
                    <a:pt x="79963" y="2227"/>
                    <a:pt x="79939" y="2037"/>
                    <a:pt x="79892" y="1858"/>
                  </a:cubicBezTo>
                  <a:cubicBezTo>
                    <a:pt x="79630" y="799"/>
                    <a:pt x="78606" y="1"/>
                    <a:pt x="77463" y="1"/>
                  </a:cubicBezTo>
                  <a:close/>
                </a:path>
              </a:pathLst>
            </a:custGeom>
            <a:solidFill>
              <a:srgbClr val="FCBD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4"/>
            <p:cNvSpPr/>
            <p:nvPr/>
          </p:nvSpPr>
          <p:spPr>
            <a:xfrm>
              <a:off x="1792457" y="1594959"/>
              <a:ext cx="3423516" cy="1169016"/>
            </a:xfrm>
            <a:custGeom>
              <a:avLst/>
              <a:gdLst/>
              <a:ahLst/>
              <a:cxnLst/>
              <a:rect l="l" t="t" r="r" b="b"/>
              <a:pathLst>
                <a:path w="107455" h="43161" extrusionOk="0">
                  <a:moveTo>
                    <a:pt x="0" y="0"/>
                  </a:moveTo>
                  <a:lnTo>
                    <a:pt x="0" y="40767"/>
                  </a:lnTo>
                  <a:lnTo>
                    <a:pt x="105073" y="40767"/>
                  </a:lnTo>
                  <a:cubicBezTo>
                    <a:pt x="106395" y="40767"/>
                    <a:pt x="107454" y="41850"/>
                    <a:pt x="107454" y="43160"/>
                  </a:cubicBezTo>
                  <a:lnTo>
                    <a:pt x="107454" y="3643"/>
                  </a:lnTo>
                  <a:cubicBezTo>
                    <a:pt x="107454" y="1631"/>
                    <a:pt x="105823" y="0"/>
                    <a:pt x="103811"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4"/>
            <p:cNvSpPr/>
            <p:nvPr/>
          </p:nvSpPr>
          <p:spPr>
            <a:xfrm>
              <a:off x="1394796" y="1382984"/>
              <a:ext cx="795350" cy="700831"/>
            </a:xfrm>
            <a:custGeom>
              <a:avLst/>
              <a:gdLst/>
              <a:ahLst/>
              <a:cxnLst/>
              <a:rect l="l" t="t" r="r" b="b"/>
              <a:pathLst>
                <a:path w="31814" h="31827" extrusionOk="0">
                  <a:moveTo>
                    <a:pt x="15907" y="1"/>
                  </a:moveTo>
                  <a:cubicBezTo>
                    <a:pt x="14776" y="1"/>
                    <a:pt x="13693" y="453"/>
                    <a:pt x="12895" y="1251"/>
                  </a:cubicBezTo>
                  <a:lnTo>
                    <a:pt x="1251" y="12895"/>
                  </a:lnTo>
                  <a:cubicBezTo>
                    <a:pt x="441" y="13705"/>
                    <a:pt x="1" y="14776"/>
                    <a:pt x="1" y="15919"/>
                  </a:cubicBezTo>
                  <a:cubicBezTo>
                    <a:pt x="1" y="17050"/>
                    <a:pt x="441" y="18122"/>
                    <a:pt x="1251" y="18932"/>
                  </a:cubicBezTo>
                  <a:lnTo>
                    <a:pt x="12895" y="30576"/>
                  </a:lnTo>
                  <a:cubicBezTo>
                    <a:pt x="13693" y="31374"/>
                    <a:pt x="14776" y="31826"/>
                    <a:pt x="15907" y="31826"/>
                  </a:cubicBezTo>
                  <a:cubicBezTo>
                    <a:pt x="17050" y="31826"/>
                    <a:pt x="18122" y="31374"/>
                    <a:pt x="18932" y="30576"/>
                  </a:cubicBezTo>
                  <a:lnTo>
                    <a:pt x="30564" y="18932"/>
                  </a:lnTo>
                  <a:cubicBezTo>
                    <a:pt x="31374" y="18122"/>
                    <a:pt x="31814" y="17050"/>
                    <a:pt x="31814" y="15919"/>
                  </a:cubicBezTo>
                  <a:cubicBezTo>
                    <a:pt x="31814" y="14776"/>
                    <a:pt x="31374" y="13705"/>
                    <a:pt x="30564" y="12895"/>
                  </a:cubicBezTo>
                  <a:lnTo>
                    <a:pt x="18932" y="1251"/>
                  </a:lnTo>
                  <a:cubicBezTo>
                    <a:pt x="18122" y="453"/>
                    <a:pt x="17050" y="1"/>
                    <a:pt x="15907" y="1"/>
                  </a:cubicBezTo>
                  <a:close/>
                </a:path>
              </a:pathLst>
            </a:custGeom>
            <a:solidFill>
              <a:srgbClr val="FCBD2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3400" b="0" i="0" u="none" strike="noStrike" cap="none">
                  <a:solidFill>
                    <a:srgbClr val="FFFFFF"/>
                  </a:solidFill>
                  <a:latin typeface="Fira Sans Extra Condensed Medium"/>
                  <a:ea typeface="Fira Sans Extra Condensed Medium"/>
                  <a:cs typeface="Fira Sans Extra Condensed Medium"/>
                  <a:sym typeface="Fira Sans Extra Condensed Medium"/>
                </a:rPr>
                <a:t>01</a:t>
              </a:r>
              <a:endParaRPr sz="3400" b="0" i="0" u="none" strike="noStrike" cap="none">
                <a:solidFill>
                  <a:srgbClr val="FFFFFF"/>
                </a:solidFill>
                <a:latin typeface="Fira Sans Extra Condensed Medium"/>
                <a:ea typeface="Fira Sans Extra Condensed Medium"/>
                <a:cs typeface="Fira Sans Extra Condensed Medium"/>
                <a:sym typeface="Fira Sans Extra Condensed Medium"/>
              </a:endParaRPr>
            </a:p>
          </p:txBody>
        </p:sp>
        <p:sp>
          <p:nvSpPr>
            <p:cNvPr id="168" name="Google Shape;168;p14"/>
            <p:cNvSpPr txBox="1"/>
            <p:nvPr/>
          </p:nvSpPr>
          <p:spPr>
            <a:xfrm>
              <a:off x="2237588" y="1912584"/>
              <a:ext cx="2671500" cy="654000"/>
            </a:xfrm>
            <a:prstGeom prst="rect">
              <a:avLst/>
            </a:prstGeom>
            <a:noFill/>
            <a:ln>
              <a:noFill/>
            </a:ln>
          </p:spPr>
          <p:txBody>
            <a:bodyPr spcFirstLastPara="1" wrap="square" lIns="91425" tIns="91425" rIns="91425" bIns="91425" anchor="ctr" anchorCtr="0">
              <a:noAutofit/>
            </a:bodyPr>
            <a:lstStyle/>
            <a:p>
              <a:pPr marL="457200" marR="0" lvl="0" indent="-298450" algn="l" rtl="0">
                <a:lnSpc>
                  <a:spcPct val="100000"/>
                </a:lnSpc>
                <a:spcBef>
                  <a:spcPts val="0"/>
                </a:spcBef>
                <a:spcAft>
                  <a:spcPts val="0"/>
                </a:spcAft>
                <a:buClr>
                  <a:srgbClr val="434343"/>
                </a:buClr>
                <a:buSzPts val="1100"/>
                <a:buFont typeface="Average"/>
                <a:buChar char="●"/>
              </a:pPr>
              <a:r>
                <a:rPr lang="en" sz="1100" b="1" i="0" u="none" strike="noStrike" cap="none">
                  <a:solidFill>
                    <a:srgbClr val="434343"/>
                  </a:solidFill>
                  <a:latin typeface="Average"/>
                  <a:ea typeface="Average"/>
                  <a:cs typeface="Average"/>
                  <a:sym typeface="Average"/>
                </a:rPr>
                <a:t>Our dataset &amp; its main purpose</a:t>
              </a:r>
              <a:endParaRPr sz="1100" b="1" i="0" u="none" strike="noStrike" cap="none">
                <a:solidFill>
                  <a:srgbClr val="434343"/>
                </a:solidFill>
                <a:latin typeface="Average"/>
                <a:ea typeface="Average"/>
                <a:cs typeface="Average"/>
                <a:sym typeface="Average"/>
              </a:endParaRPr>
            </a:p>
            <a:p>
              <a:pPr marL="457200" marR="0" lvl="0" indent="-298450" algn="l" rtl="0">
                <a:lnSpc>
                  <a:spcPct val="100000"/>
                </a:lnSpc>
                <a:spcBef>
                  <a:spcPts val="0"/>
                </a:spcBef>
                <a:spcAft>
                  <a:spcPts val="0"/>
                </a:spcAft>
                <a:buClr>
                  <a:srgbClr val="434343"/>
                </a:buClr>
                <a:buSzPts val="1100"/>
                <a:buFont typeface="Average"/>
                <a:buChar char="●"/>
              </a:pPr>
              <a:r>
                <a:rPr lang="en" sz="1100" b="1" i="0" u="none" strike="noStrike" cap="none">
                  <a:solidFill>
                    <a:srgbClr val="434343"/>
                  </a:solidFill>
                  <a:latin typeface="Average"/>
                  <a:ea typeface="Average"/>
                  <a:cs typeface="Average"/>
                  <a:sym typeface="Average"/>
                </a:rPr>
                <a:t>The Attributes it contains</a:t>
              </a:r>
              <a:endParaRPr sz="1100" b="1" i="0" u="none" strike="noStrike" cap="none">
                <a:solidFill>
                  <a:srgbClr val="434343"/>
                </a:solidFill>
                <a:latin typeface="Average"/>
                <a:ea typeface="Average"/>
                <a:cs typeface="Average"/>
                <a:sym typeface="Average"/>
              </a:endParaRPr>
            </a:p>
          </p:txBody>
        </p:sp>
        <p:sp>
          <p:nvSpPr>
            <p:cNvPr id="169" name="Google Shape;169;p14"/>
            <p:cNvSpPr txBox="1"/>
            <p:nvPr/>
          </p:nvSpPr>
          <p:spPr>
            <a:xfrm>
              <a:off x="2237589" y="1763533"/>
              <a:ext cx="21108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rgbClr val="434343"/>
                  </a:solidFill>
                  <a:latin typeface="Average"/>
                  <a:ea typeface="Average"/>
                  <a:cs typeface="Average"/>
                  <a:sym typeface="Average"/>
                </a:rPr>
                <a:t>Dataset introduction</a:t>
              </a:r>
              <a:endParaRPr sz="1600" b="1" i="0" u="none" strike="noStrike" cap="none">
                <a:solidFill>
                  <a:srgbClr val="434343"/>
                </a:solidFill>
                <a:latin typeface="Average"/>
                <a:ea typeface="Average"/>
                <a:cs typeface="Average"/>
                <a:sym typeface="Average"/>
              </a:endParaRPr>
            </a:p>
          </p:txBody>
        </p:sp>
        <p:sp>
          <p:nvSpPr>
            <p:cNvPr id="170" name="Google Shape;170;p14"/>
            <p:cNvSpPr/>
            <p:nvPr/>
          </p:nvSpPr>
          <p:spPr>
            <a:xfrm>
              <a:off x="2474302" y="2708259"/>
              <a:ext cx="2559848" cy="119698"/>
            </a:xfrm>
            <a:custGeom>
              <a:avLst/>
              <a:gdLst/>
              <a:ahLst/>
              <a:cxnLst/>
              <a:rect l="l" t="t" r="r" b="b"/>
              <a:pathLst>
                <a:path w="79964" h="3252" extrusionOk="0">
                  <a:moveTo>
                    <a:pt x="1" y="1"/>
                  </a:moveTo>
                  <a:cubicBezTo>
                    <a:pt x="1" y="596"/>
                    <a:pt x="120" y="1180"/>
                    <a:pt x="310" y="1703"/>
                  </a:cubicBezTo>
                  <a:lnTo>
                    <a:pt x="77582" y="1703"/>
                  </a:lnTo>
                  <a:cubicBezTo>
                    <a:pt x="78606" y="1703"/>
                    <a:pt x="79475" y="2346"/>
                    <a:pt x="79808" y="3251"/>
                  </a:cubicBezTo>
                  <a:cubicBezTo>
                    <a:pt x="79904" y="3001"/>
                    <a:pt x="79963" y="2739"/>
                    <a:pt x="79963" y="2465"/>
                  </a:cubicBezTo>
                  <a:lnTo>
                    <a:pt x="79963" y="2418"/>
                  </a:lnTo>
                  <a:cubicBezTo>
                    <a:pt x="79963" y="2227"/>
                    <a:pt x="79939" y="2037"/>
                    <a:pt x="79892" y="1858"/>
                  </a:cubicBezTo>
                  <a:cubicBezTo>
                    <a:pt x="79630" y="799"/>
                    <a:pt x="78606" y="1"/>
                    <a:pt x="77463" y="1"/>
                  </a:cubicBezTo>
                  <a:close/>
                </a:path>
              </a:pathLst>
            </a:custGeom>
            <a:solidFill>
              <a:srgbClr val="E092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352"/>
        <p:cNvGrpSpPr/>
        <p:nvPr/>
      </p:nvGrpSpPr>
      <p:grpSpPr>
        <a:xfrm>
          <a:off x="0" y="0"/>
          <a:ext cx="0" cy="0"/>
          <a:chOff x="0" y="0"/>
          <a:chExt cx="0" cy="0"/>
        </a:xfrm>
      </p:grpSpPr>
      <p:grpSp>
        <p:nvGrpSpPr>
          <p:cNvPr id="353" name="Google Shape;353;p32"/>
          <p:cNvGrpSpPr/>
          <p:nvPr/>
        </p:nvGrpSpPr>
        <p:grpSpPr>
          <a:xfrm>
            <a:off x="29" y="358133"/>
            <a:ext cx="5848476" cy="891096"/>
            <a:chOff x="710275" y="2360561"/>
            <a:chExt cx="5408245" cy="939875"/>
          </a:xfrm>
        </p:grpSpPr>
        <p:sp>
          <p:nvSpPr>
            <p:cNvPr id="354" name="Google Shape;354;p32"/>
            <p:cNvSpPr/>
            <p:nvPr/>
          </p:nvSpPr>
          <p:spPr>
            <a:xfrm>
              <a:off x="1106031" y="2441873"/>
              <a:ext cx="5012489"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2"/>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D5A6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2"/>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A64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2"/>
            <p:cNvSpPr txBox="1"/>
            <p:nvPr/>
          </p:nvSpPr>
          <p:spPr>
            <a:xfrm>
              <a:off x="1362620" y="2552964"/>
              <a:ext cx="4563600"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434343"/>
                  </a:solidFill>
                  <a:latin typeface="Average"/>
                  <a:ea typeface="Average"/>
                  <a:cs typeface="Average"/>
                  <a:sym typeface="Average"/>
                </a:rPr>
                <a:t>EDA - </a:t>
              </a:r>
              <a:r>
                <a:rPr lang="en" sz="3000" b="1">
                  <a:solidFill>
                    <a:srgbClr val="434343"/>
                  </a:solidFill>
                  <a:latin typeface="Average"/>
                  <a:ea typeface="Average"/>
                  <a:cs typeface="Average"/>
                  <a:sym typeface="Average"/>
                </a:rPr>
                <a:t>Wifi &amp; Entertainment</a:t>
              </a:r>
              <a:endParaRPr sz="2800" b="1" i="0" u="none" strike="noStrike" cap="none">
                <a:solidFill>
                  <a:srgbClr val="434343"/>
                </a:solidFill>
                <a:latin typeface="Average"/>
                <a:ea typeface="Average"/>
                <a:cs typeface="Average"/>
                <a:sym typeface="Average"/>
              </a:endParaRPr>
            </a:p>
          </p:txBody>
        </p:sp>
      </p:grpSp>
      <p:pic>
        <p:nvPicPr>
          <p:cNvPr id="359" name="Google Shape;359;p32"/>
          <p:cNvPicPr preferRelativeResize="0"/>
          <p:nvPr/>
        </p:nvPicPr>
        <p:blipFill rotWithShape="1">
          <a:blip r:embed="rId3">
            <a:alphaModFix/>
          </a:blip>
          <a:srcRect t="2324"/>
          <a:stretch/>
        </p:blipFill>
        <p:spPr>
          <a:xfrm>
            <a:off x="1104150" y="1352325"/>
            <a:ext cx="3467849" cy="3444399"/>
          </a:xfrm>
          <a:prstGeom prst="rect">
            <a:avLst/>
          </a:prstGeom>
          <a:noFill/>
          <a:ln>
            <a:noFill/>
          </a:ln>
        </p:spPr>
      </p:pic>
      <p:pic>
        <p:nvPicPr>
          <p:cNvPr id="360" name="Google Shape;360;p32"/>
          <p:cNvPicPr preferRelativeResize="0"/>
          <p:nvPr/>
        </p:nvPicPr>
        <p:blipFill rotWithShape="1">
          <a:blip r:embed="rId4">
            <a:alphaModFix/>
          </a:blip>
          <a:srcRect t="3707"/>
          <a:stretch/>
        </p:blipFill>
        <p:spPr>
          <a:xfrm>
            <a:off x="4658075" y="1398575"/>
            <a:ext cx="3383650" cy="3398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364"/>
        <p:cNvGrpSpPr/>
        <p:nvPr/>
      </p:nvGrpSpPr>
      <p:grpSpPr>
        <a:xfrm>
          <a:off x="0" y="0"/>
          <a:ext cx="0" cy="0"/>
          <a:chOff x="0" y="0"/>
          <a:chExt cx="0" cy="0"/>
        </a:xfrm>
      </p:grpSpPr>
      <p:grpSp>
        <p:nvGrpSpPr>
          <p:cNvPr id="365" name="Google Shape;365;p33"/>
          <p:cNvGrpSpPr/>
          <p:nvPr/>
        </p:nvGrpSpPr>
        <p:grpSpPr>
          <a:xfrm>
            <a:off x="29" y="358133"/>
            <a:ext cx="7732551" cy="891096"/>
            <a:chOff x="710275" y="2360561"/>
            <a:chExt cx="7150500" cy="939875"/>
          </a:xfrm>
        </p:grpSpPr>
        <p:sp>
          <p:nvSpPr>
            <p:cNvPr id="366" name="Google Shape;366;p33"/>
            <p:cNvSpPr/>
            <p:nvPr/>
          </p:nvSpPr>
          <p:spPr>
            <a:xfrm>
              <a:off x="1106031" y="2441873"/>
              <a:ext cx="6754744"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3"/>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D5A6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3"/>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A64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3"/>
            <p:cNvSpPr txBox="1"/>
            <p:nvPr/>
          </p:nvSpPr>
          <p:spPr>
            <a:xfrm>
              <a:off x="1362620" y="2552964"/>
              <a:ext cx="6198900"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434343"/>
                  </a:solidFill>
                  <a:latin typeface="Average"/>
                  <a:ea typeface="Average"/>
                  <a:cs typeface="Average"/>
                  <a:sym typeface="Average"/>
                </a:rPr>
                <a:t>EDA - </a:t>
              </a:r>
              <a:r>
                <a:rPr lang="en" sz="3000" b="1">
                  <a:solidFill>
                    <a:srgbClr val="434343"/>
                  </a:solidFill>
                  <a:latin typeface="Average"/>
                  <a:ea typeface="Average"/>
                  <a:cs typeface="Average"/>
                  <a:sym typeface="Average"/>
                </a:rPr>
                <a:t>Online Booking &amp; Seat Comfort</a:t>
              </a:r>
              <a:endParaRPr sz="2800" b="1" i="0" u="none" strike="noStrike" cap="none">
                <a:solidFill>
                  <a:srgbClr val="434343"/>
                </a:solidFill>
                <a:latin typeface="Average"/>
                <a:ea typeface="Average"/>
                <a:cs typeface="Average"/>
                <a:sym typeface="Average"/>
              </a:endParaRPr>
            </a:p>
          </p:txBody>
        </p:sp>
      </p:grpSp>
      <p:pic>
        <p:nvPicPr>
          <p:cNvPr id="370" name="Google Shape;370;p33"/>
          <p:cNvPicPr preferRelativeResize="0"/>
          <p:nvPr/>
        </p:nvPicPr>
        <p:blipFill>
          <a:blip r:embed="rId3">
            <a:alphaModFix/>
          </a:blip>
          <a:stretch>
            <a:fillRect/>
          </a:stretch>
        </p:blipFill>
        <p:spPr>
          <a:xfrm>
            <a:off x="4658076" y="1398575"/>
            <a:ext cx="3383643" cy="3398150"/>
          </a:xfrm>
          <a:prstGeom prst="rect">
            <a:avLst/>
          </a:prstGeom>
          <a:noFill/>
          <a:ln>
            <a:noFill/>
          </a:ln>
        </p:spPr>
      </p:pic>
      <p:pic>
        <p:nvPicPr>
          <p:cNvPr id="371" name="Google Shape;371;p33"/>
          <p:cNvPicPr preferRelativeResize="0"/>
          <p:nvPr/>
        </p:nvPicPr>
        <p:blipFill>
          <a:blip r:embed="rId4">
            <a:alphaModFix/>
          </a:blip>
          <a:stretch>
            <a:fillRect/>
          </a:stretch>
        </p:blipFill>
        <p:spPr>
          <a:xfrm>
            <a:off x="1250612" y="1398575"/>
            <a:ext cx="3347301" cy="3398150"/>
          </a:xfrm>
          <a:prstGeom prst="rect">
            <a:avLst/>
          </a:prstGeom>
          <a:noFill/>
          <a:ln>
            <a:noFill/>
          </a:ln>
        </p:spPr>
      </p:pic>
      <p:pic>
        <p:nvPicPr>
          <p:cNvPr id="372" name="Google Shape;372;p33"/>
          <p:cNvPicPr preferRelativeResize="0"/>
          <p:nvPr/>
        </p:nvPicPr>
        <p:blipFill>
          <a:blip r:embed="rId5">
            <a:alphaModFix/>
          </a:blip>
          <a:stretch>
            <a:fillRect/>
          </a:stretch>
        </p:blipFill>
        <p:spPr>
          <a:xfrm>
            <a:off x="1188350" y="1310297"/>
            <a:ext cx="3383650" cy="3486428"/>
          </a:xfrm>
          <a:prstGeom prst="rect">
            <a:avLst/>
          </a:prstGeom>
          <a:noFill/>
          <a:ln>
            <a:noFill/>
          </a:ln>
        </p:spPr>
      </p:pic>
      <p:pic>
        <p:nvPicPr>
          <p:cNvPr id="373" name="Google Shape;373;p33"/>
          <p:cNvPicPr preferRelativeResize="0"/>
          <p:nvPr/>
        </p:nvPicPr>
        <p:blipFill rotWithShape="1">
          <a:blip r:embed="rId6">
            <a:alphaModFix/>
          </a:blip>
          <a:srcRect r="4131"/>
          <a:stretch/>
        </p:blipFill>
        <p:spPr>
          <a:xfrm>
            <a:off x="4658075" y="1310300"/>
            <a:ext cx="3383650" cy="3486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4"/>
          <p:cNvSpPr txBox="1">
            <a:spLocks noGrp="1"/>
          </p:cNvSpPr>
          <p:nvPr>
            <p:ph type="title"/>
          </p:nvPr>
        </p:nvSpPr>
        <p:spPr>
          <a:xfrm>
            <a:off x="433801" y="1664300"/>
            <a:ext cx="8276400" cy="15444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ct val="96969"/>
              <a:buNone/>
            </a:pPr>
            <a:r>
              <a:rPr lang="en" sz="3300" b="1" dirty="0">
                <a:latin typeface="Average"/>
                <a:ea typeface="Average"/>
                <a:cs typeface="Average"/>
                <a:sym typeface="Average"/>
              </a:rPr>
              <a:t>What is </a:t>
            </a:r>
            <a:r>
              <a:rPr lang="en-US" sz="3300" b="1" dirty="0">
                <a:latin typeface="Average"/>
                <a:ea typeface="Average"/>
                <a:cs typeface="Average"/>
                <a:sym typeface="Average"/>
              </a:rPr>
              <a:t>population mean of the flight distance</a:t>
            </a:r>
            <a:r>
              <a:rPr lang="en" sz="3300" b="1" dirty="0">
                <a:latin typeface="Average"/>
                <a:ea typeface="Average"/>
                <a:cs typeface="Average"/>
                <a:sym typeface="Average"/>
              </a:rPr>
              <a:t> for the airline’s customers?</a:t>
            </a:r>
            <a:endParaRPr sz="3300" b="1" dirty="0">
              <a:latin typeface="Average"/>
              <a:ea typeface="Average"/>
              <a:cs typeface="Average"/>
              <a:sym typeface="Average"/>
            </a:endParaRPr>
          </a:p>
        </p:txBody>
      </p:sp>
      <p:sp>
        <p:nvSpPr>
          <p:cNvPr id="379" name="Google Shape;379;p34"/>
          <p:cNvSpPr txBox="1"/>
          <p:nvPr/>
        </p:nvSpPr>
        <p:spPr>
          <a:xfrm>
            <a:off x="2428650" y="3456550"/>
            <a:ext cx="42867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200" b="1">
                <a:latin typeface="Average"/>
                <a:ea typeface="Average"/>
                <a:cs typeface="Average"/>
                <a:sym typeface="Average"/>
              </a:rPr>
              <a:t>Here, we use Univariate Statistical Analysis</a:t>
            </a:r>
            <a:endParaRPr sz="1200" b="1">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grpSp>
        <p:nvGrpSpPr>
          <p:cNvPr id="384" name="Google Shape;384;p35"/>
          <p:cNvGrpSpPr/>
          <p:nvPr/>
        </p:nvGrpSpPr>
        <p:grpSpPr>
          <a:xfrm>
            <a:off x="-2" y="358133"/>
            <a:ext cx="6943907" cy="891096"/>
            <a:chOff x="710275" y="2360561"/>
            <a:chExt cx="6588147" cy="939875"/>
          </a:xfrm>
        </p:grpSpPr>
        <p:sp>
          <p:nvSpPr>
            <p:cNvPr id="385" name="Google Shape;385;p35"/>
            <p:cNvSpPr/>
            <p:nvPr/>
          </p:nvSpPr>
          <p:spPr>
            <a:xfrm>
              <a:off x="1106028" y="2441873"/>
              <a:ext cx="4382537"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35"/>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35"/>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6AA8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5"/>
            <p:cNvSpPr txBox="1"/>
            <p:nvPr/>
          </p:nvSpPr>
          <p:spPr>
            <a:xfrm>
              <a:off x="1362622" y="2552971"/>
              <a:ext cx="5935800"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1200"/>
                </a:spcBef>
                <a:spcAft>
                  <a:spcPts val="1200"/>
                </a:spcAft>
                <a:buClr>
                  <a:srgbClr val="000000"/>
                </a:buClr>
                <a:buSzPts val="2400"/>
                <a:buFont typeface="Arial"/>
                <a:buNone/>
              </a:pPr>
              <a:r>
                <a:rPr lang="en" sz="2400" b="1" i="0" u="none" strike="noStrike" cap="none">
                  <a:solidFill>
                    <a:srgbClr val="434343"/>
                  </a:solidFill>
                  <a:latin typeface="Average"/>
                  <a:ea typeface="Average"/>
                  <a:cs typeface="Average"/>
                  <a:sym typeface="Average"/>
                </a:rPr>
                <a:t>Univariate Statistical Analysis</a:t>
              </a:r>
              <a:endParaRPr sz="2400" b="1" i="0" u="none" strike="noStrike" cap="none">
                <a:solidFill>
                  <a:srgbClr val="434343"/>
                </a:solidFill>
                <a:latin typeface="Average"/>
                <a:ea typeface="Average"/>
                <a:cs typeface="Average"/>
                <a:sym typeface="Average"/>
              </a:endParaRPr>
            </a:p>
          </p:txBody>
        </p:sp>
      </p:grpSp>
      <p:sp>
        <p:nvSpPr>
          <p:cNvPr id="389" name="Google Shape;389;p35"/>
          <p:cNvSpPr txBox="1"/>
          <p:nvPr/>
        </p:nvSpPr>
        <p:spPr>
          <a:xfrm>
            <a:off x="1100100" y="1817100"/>
            <a:ext cx="69438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latin typeface="Calibri"/>
                <a:ea typeface="Calibri"/>
                <a:cs typeface="Calibri"/>
                <a:sym typeface="Calibri"/>
              </a:rPr>
              <a:t>Confidence Interval Estimation:</a:t>
            </a:r>
            <a:endParaRPr sz="1200" b="1" dirty="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dirty="0">
                <a:latin typeface="Calibri"/>
                <a:ea typeface="Calibri"/>
                <a:cs typeface="Calibri"/>
                <a:sym typeface="Calibri"/>
              </a:rPr>
              <a:t>We are 95% confident that the population mean of the flight distance is between </a:t>
            </a:r>
            <a:r>
              <a:rPr lang="en" sz="1200" b="1" i="1" dirty="0">
                <a:highlight>
                  <a:schemeClr val="dk1"/>
                </a:highlight>
                <a:latin typeface="Calibri"/>
                <a:ea typeface="Calibri"/>
                <a:cs typeface="Calibri"/>
                <a:sym typeface="Calibri"/>
              </a:rPr>
              <a:t>1018.50</a:t>
            </a:r>
            <a:r>
              <a:rPr lang="en" sz="1200" dirty="0">
                <a:latin typeface="Calibri"/>
                <a:ea typeface="Calibri"/>
                <a:cs typeface="Calibri"/>
                <a:sym typeface="Calibri"/>
              </a:rPr>
              <a:t> and </a:t>
            </a:r>
            <a:r>
              <a:rPr lang="en" sz="1200" b="1" i="1" dirty="0">
                <a:highlight>
                  <a:schemeClr val="dk1"/>
                </a:highlight>
                <a:latin typeface="Calibri"/>
                <a:ea typeface="Calibri"/>
                <a:cs typeface="Calibri"/>
                <a:sym typeface="Calibri"/>
              </a:rPr>
              <a:t>1028.46</a:t>
            </a:r>
            <a:r>
              <a:rPr lang="en" sz="1200" dirty="0">
                <a:latin typeface="Calibri"/>
                <a:ea typeface="Calibri"/>
                <a:cs typeface="Calibri"/>
                <a:sym typeface="Calibri"/>
              </a:rPr>
              <a:t>. And our margin error is </a:t>
            </a:r>
            <a:r>
              <a:rPr lang="en" sz="1200" b="1" i="1" dirty="0">
                <a:highlight>
                  <a:schemeClr val="dk1"/>
                </a:highlight>
                <a:latin typeface="Calibri"/>
                <a:ea typeface="Calibri"/>
                <a:cs typeface="Calibri"/>
                <a:sym typeface="Calibri"/>
              </a:rPr>
              <a:t>4.98</a:t>
            </a:r>
            <a:r>
              <a:rPr lang="en" sz="1200" dirty="0">
                <a:latin typeface="Calibri"/>
                <a:ea typeface="Calibri"/>
                <a:cs typeface="Calibri"/>
                <a:sym typeface="Calibri"/>
              </a:rPr>
              <a:t>.</a:t>
            </a:r>
            <a:endParaRPr sz="1200" dirty="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dirty="0">
                <a:latin typeface="Calibri"/>
                <a:ea typeface="Calibri"/>
                <a:cs typeface="Calibri"/>
                <a:sym typeface="Calibri"/>
              </a:rPr>
              <a:t>We are 95% confident that the population mean of the Arrival Delay Minutes for loyal customers with the age of more than 50 with 100 minutes of departure delay is between </a:t>
            </a:r>
            <a:r>
              <a:rPr lang="en" sz="1200" b="1" i="1" dirty="0">
                <a:latin typeface="Calibri"/>
                <a:ea typeface="Calibri"/>
                <a:cs typeface="Calibri"/>
                <a:sym typeface="Calibri"/>
              </a:rPr>
              <a:t>84.56</a:t>
            </a:r>
            <a:r>
              <a:rPr lang="en" sz="1200" dirty="0">
                <a:latin typeface="Calibri"/>
                <a:ea typeface="Calibri"/>
                <a:cs typeface="Calibri"/>
                <a:sym typeface="Calibri"/>
              </a:rPr>
              <a:t> and </a:t>
            </a:r>
            <a:r>
              <a:rPr lang="en" sz="1200" b="1" i="1" dirty="0">
                <a:latin typeface="Calibri"/>
                <a:ea typeface="Calibri"/>
                <a:cs typeface="Calibri"/>
                <a:sym typeface="Calibri"/>
              </a:rPr>
              <a:t>108.09</a:t>
            </a:r>
            <a:r>
              <a:rPr lang="en" sz="1200" dirty="0">
                <a:latin typeface="Calibri"/>
                <a:ea typeface="Calibri"/>
                <a:cs typeface="Calibri"/>
                <a:sym typeface="Calibri"/>
              </a:rPr>
              <a:t>. Our margin error is </a:t>
            </a:r>
            <a:r>
              <a:rPr lang="en" sz="1200" b="1" i="1" dirty="0">
                <a:highlight>
                  <a:schemeClr val="dk1"/>
                </a:highlight>
                <a:latin typeface="Calibri"/>
                <a:ea typeface="Calibri"/>
                <a:cs typeface="Calibri"/>
                <a:sym typeface="Calibri"/>
              </a:rPr>
              <a:t>11.76</a:t>
            </a:r>
            <a:r>
              <a:rPr lang="en" sz="1200" dirty="0">
                <a:latin typeface="Calibri"/>
                <a:ea typeface="Calibri"/>
                <a:cs typeface="Calibri"/>
                <a:sym typeface="Calibri"/>
              </a:rPr>
              <a:t>.</a:t>
            </a:r>
            <a:endParaRPr sz="1200" dirty="0">
              <a:latin typeface="Calibri"/>
              <a:ea typeface="Calibri"/>
              <a:cs typeface="Calibri"/>
              <a:sym typeface="Calibri"/>
            </a:endParaRPr>
          </a:p>
          <a:p>
            <a:pPr marL="0" lvl="0" indent="0" algn="l" rtl="0">
              <a:spcBef>
                <a:spcPts val="0"/>
              </a:spcBef>
              <a:spcAft>
                <a:spcPts val="0"/>
              </a:spcAft>
              <a:buNone/>
            </a:pPr>
            <a:endParaRPr sz="1200" dirty="0">
              <a:latin typeface="Calibri"/>
              <a:ea typeface="Calibri"/>
              <a:cs typeface="Calibri"/>
              <a:sym typeface="Calibri"/>
            </a:endParaRPr>
          </a:p>
          <a:p>
            <a:pPr marL="0" lvl="0" indent="0" algn="l" rtl="0">
              <a:spcBef>
                <a:spcPts val="0"/>
              </a:spcBef>
              <a:spcAft>
                <a:spcPts val="0"/>
              </a:spcAft>
              <a:buNone/>
            </a:pPr>
            <a:r>
              <a:rPr lang="en" sz="1200" b="1" dirty="0">
                <a:latin typeface="Calibri"/>
                <a:ea typeface="Calibri"/>
                <a:cs typeface="Calibri"/>
                <a:sym typeface="Calibri"/>
              </a:rPr>
              <a:t>Confidence Interval Estimation of the Proportion:</a:t>
            </a:r>
            <a:endParaRPr sz="1200" b="1" dirty="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dirty="0">
                <a:latin typeface="Calibri"/>
                <a:ea typeface="Calibri"/>
                <a:cs typeface="Calibri"/>
                <a:sym typeface="Calibri"/>
              </a:rPr>
              <a:t>Here, we are 95% confident that this interval captures the population proportion, and we can estimate proportion of </a:t>
            </a:r>
            <a:r>
              <a:rPr lang="en" sz="1200" b="1" i="1" dirty="0">
                <a:latin typeface="Calibri"/>
                <a:ea typeface="Calibri"/>
                <a:cs typeface="Calibri"/>
                <a:sym typeface="Calibri"/>
              </a:rPr>
              <a:t>the satisfaction of the customers </a:t>
            </a:r>
            <a:r>
              <a:rPr lang="en" sz="1200" dirty="0">
                <a:latin typeface="Calibri"/>
                <a:ea typeface="Calibri"/>
                <a:cs typeface="Calibri"/>
                <a:sym typeface="Calibri"/>
              </a:rPr>
              <a:t>to within </a:t>
            </a:r>
            <a:r>
              <a:rPr lang="en" sz="1200" b="1" i="1" dirty="0">
                <a:highlight>
                  <a:schemeClr val="dk1"/>
                </a:highlight>
                <a:latin typeface="Calibri"/>
                <a:ea typeface="Calibri"/>
                <a:cs typeface="Calibri"/>
                <a:sym typeface="Calibri"/>
              </a:rPr>
              <a:t>0.003</a:t>
            </a:r>
            <a:r>
              <a:rPr lang="en" sz="1200" dirty="0">
                <a:highlight>
                  <a:schemeClr val="dk1"/>
                </a:highlight>
                <a:latin typeface="Calibri"/>
                <a:ea typeface="Calibri"/>
                <a:cs typeface="Calibri"/>
                <a:sym typeface="Calibri"/>
              </a:rPr>
              <a:t> (or </a:t>
            </a:r>
            <a:r>
              <a:rPr lang="en" sz="1200" b="1" i="1" dirty="0">
                <a:highlight>
                  <a:schemeClr val="dk1"/>
                </a:highlight>
                <a:latin typeface="Calibri"/>
                <a:ea typeface="Calibri"/>
                <a:cs typeface="Calibri"/>
                <a:sym typeface="Calibri"/>
              </a:rPr>
              <a:t>0.3%</a:t>
            </a:r>
            <a:r>
              <a:rPr lang="en" sz="1200" dirty="0">
                <a:highlight>
                  <a:schemeClr val="dk1"/>
                </a:highlight>
                <a:latin typeface="Calibri"/>
                <a:ea typeface="Calibri"/>
                <a:cs typeface="Calibri"/>
                <a:sym typeface="Calibri"/>
              </a:rPr>
              <a:t>) with 95% confidence.</a:t>
            </a:r>
            <a:endParaRPr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6"/>
          <p:cNvSpPr txBox="1">
            <a:spLocks noGrp="1"/>
          </p:cNvSpPr>
          <p:nvPr>
            <p:ph type="title"/>
          </p:nvPr>
        </p:nvSpPr>
        <p:spPr>
          <a:xfrm>
            <a:off x="433801" y="1664300"/>
            <a:ext cx="8276400" cy="1544400"/>
          </a:xfrm>
          <a:prstGeom prst="rect">
            <a:avLst/>
          </a:prstGeom>
          <a:noFill/>
          <a:ln>
            <a:noFill/>
          </a:ln>
        </p:spPr>
        <p:txBody>
          <a:bodyPr spcFirstLastPara="1" wrap="square" lIns="91425" tIns="91425" rIns="91425" bIns="91425" anchor="ctr" anchorCtr="0">
            <a:normAutofit fontScale="90000"/>
          </a:bodyPr>
          <a:lstStyle/>
          <a:p>
            <a:pPr marL="0" lvl="0" indent="0" algn="ctr" rtl="0">
              <a:spcBef>
                <a:spcPts val="0"/>
              </a:spcBef>
              <a:spcAft>
                <a:spcPts val="0"/>
              </a:spcAft>
              <a:buSzPct val="96969"/>
              <a:buNone/>
            </a:pPr>
            <a:r>
              <a:rPr lang="en" sz="3300" b="1">
                <a:latin typeface="Average"/>
                <a:ea typeface="Average"/>
                <a:cs typeface="Average"/>
                <a:sym typeface="Average"/>
              </a:rPr>
              <a:t>Is Arrival Delay Minutes for loyal passengers that are more than 50 years old with 100 min of departure delay differs from 2.4 with α=0.05?</a:t>
            </a:r>
            <a:endParaRPr sz="3300" b="1">
              <a:latin typeface="Average"/>
              <a:ea typeface="Average"/>
              <a:cs typeface="Average"/>
              <a:sym typeface="Average"/>
            </a:endParaRPr>
          </a:p>
        </p:txBody>
      </p:sp>
      <p:sp>
        <p:nvSpPr>
          <p:cNvPr id="395" name="Google Shape;395;p36"/>
          <p:cNvSpPr txBox="1"/>
          <p:nvPr/>
        </p:nvSpPr>
        <p:spPr>
          <a:xfrm>
            <a:off x="2428650" y="3456550"/>
            <a:ext cx="42867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200" b="1">
                <a:latin typeface="Average"/>
                <a:ea typeface="Average"/>
                <a:cs typeface="Average"/>
                <a:sym typeface="Average"/>
              </a:rPr>
              <a:t>Here, we use Univariate Statistical Analysis</a:t>
            </a:r>
            <a:endParaRPr sz="1200" b="1">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00" name="Google Shape;400;p37"/>
          <p:cNvGrpSpPr/>
          <p:nvPr/>
        </p:nvGrpSpPr>
        <p:grpSpPr>
          <a:xfrm>
            <a:off x="-2" y="358133"/>
            <a:ext cx="6943907" cy="891096"/>
            <a:chOff x="710275" y="2360561"/>
            <a:chExt cx="6588147" cy="939875"/>
          </a:xfrm>
        </p:grpSpPr>
        <p:sp>
          <p:nvSpPr>
            <p:cNvPr id="401" name="Google Shape;401;p37"/>
            <p:cNvSpPr/>
            <p:nvPr/>
          </p:nvSpPr>
          <p:spPr>
            <a:xfrm>
              <a:off x="1106028" y="2441873"/>
              <a:ext cx="4382537"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7"/>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7"/>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6AA8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7"/>
            <p:cNvSpPr txBox="1"/>
            <p:nvPr/>
          </p:nvSpPr>
          <p:spPr>
            <a:xfrm>
              <a:off x="1362622" y="2552971"/>
              <a:ext cx="5935800"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1200"/>
                </a:spcBef>
                <a:spcAft>
                  <a:spcPts val="1200"/>
                </a:spcAft>
                <a:buClr>
                  <a:srgbClr val="000000"/>
                </a:buClr>
                <a:buSzPts val="2400"/>
                <a:buFont typeface="Arial"/>
                <a:buNone/>
              </a:pPr>
              <a:r>
                <a:rPr lang="en" sz="2400" b="1" i="0" u="none" strike="noStrike" cap="none">
                  <a:solidFill>
                    <a:srgbClr val="434343"/>
                  </a:solidFill>
                  <a:latin typeface="Average"/>
                  <a:ea typeface="Average"/>
                  <a:cs typeface="Average"/>
                  <a:sym typeface="Average"/>
                </a:rPr>
                <a:t>Univariate Statistical Analysis</a:t>
              </a:r>
              <a:endParaRPr sz="2400" b="1" i="0" u="none" strike="noStrike" cap="none">
                <a:solidFill>
                  <a:srgbClr val="434343"/>
                </a:solidFill>
                <a:latin typeface="Average"/>
                <a:ea typeface="Average"/>
                <a:cs typeface="Average"/>
                <a:sym typeface="Average"/>
              </a:endParaRPr>
            </a:p>
          </p:txBody>
        </p:sp>
      </p:grpSp>
      <p:sp>
        <p:nvSpPr>
          <p:cNvPr id="405" name="Google Shape;405;p37"/>
          <p:cNvSpPr txBox="1"/>
          <p:nvPr/>
        </p:nvSpPr>
        <p:spPr>
          <a:xfrm>
            <a:off x="1158750" y="1998525"/>
            <a:ext cx="68265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Calibri"/>
                <a:ea typeface="Calibri"/>
                <a:cs typeface="Calibri"/>
                <a:sym typeface="Calibri"/>
              </a:rPr>
              <a:t>Hypothesis Testing for the Mean:</a:t>
            </a:r>
            <a:endParaRPr sz="1200" b="1">
              <a:highlight>
                <a:schemeClr val="dk1"/>
              </a:highlight>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highlight>
                  <a:schemeClr val="dk1"/>
                </a:highlight>
                <a:latin typeface="Calibri"/>
                <a:ea typeface="Calibri"/>
                <a:cs typeface="Calibri"/>
                <a:sym typeface="Calibri"/>
              </a:rPr>
              <a:t>Here, we tested a null hypothesis to see whether mean </a:t>
            </a:r>
            <a:r>
              <a:rPr lang="en" sz="1200">
                <a:latin typeface="Calibri"/>
                <a:ea typeface="Calibri"/>
                <a:cs typeface="Calibri"/>
                <a:sym typeface="Calibri"/>
              </a:rPr>
              <a:t>Arrival Delay Minutes for loyal customers with the age of more than 50 with 100 minutes of departure delay</a:t>
            </a:r>
            <a:r>
              <a:rPr lang="en" sz="1200">
                <a:highlight>
                  <a:schemeClr val="dk1"/>
                </a:highlight>
                <a:latin typeface="Calibri"/>
                <a:ea typeface="Calibri"/>
                <a:cs typeface="Calibri"/>
                <a:sym typeface="Calibri"/>
              </a:rPr>
              <a:t> differs from </a:t>
            </a:r>
            <a:r>
              <a:rPr lang="en" sz="1200" b="1" i="1">
                <a:highlight>
                  <a:schemeClr val="dk1"/>
                </a:highlight>
                <a:latin typeface="Calibri"/>
                <a:ea typeface="Calibri"/>
                <a:cs typeface="Calibri"/>
                <a:sym typeface="Calibri"/>
              </a:rPr>
              <a:t>2.4</a:t>
            </a:r>
            <a:r>
              <a:rPr lang="en" sz="1200">
                <a:highlight>
                  <a:schemeClr val="dk1"/>
                </a:highlight>
                <a:latin typeface="Calibri"/>
                <a:ea typeface="Calibri"/>
                <a:cs typeface="Calibri"/>
                <a:sym typeface="Calibri"/>
              </a:rPr>
              <a:t> with a level of significance </a:t>
            </a:r>
            <a:r>
              <a:rPr lang="en" sz="1200" b="1" i="1">
                <a:highlight>
                  <a:schemeClr val="dk1"/>
                </a:highlight>
                <a:latin typeface="Calibri"/>
                <a:ea typeface="Calibri"/>
                <a:cs typeface="Calibri"/>
                <a:sym typeface="Calibri"/>
              </a:rPr>
              <a:t>α=0.05</a:t>
            </a:r>
            <a:r>
              <a:rPr lang="en" sz="1200">
                <a:highlight>
                  <a:schemeClr val="dk1"/>
                </a:highlight>
                <a:latin typeface="Calibri"/>
                <a:ea typeface="Calibri"/>
                <a:cs typeface="Calibri"/>
                <a:sym typeface="Calibri"/>
              </a:rPr>
              <a:t>. As a result, p-value is greater than 0.05 which means that </a:t>
            </a:r>
            <a:r>
              <a:rPr lang="en" sz="1200" i="1" u="sng">
                <a:highlight>
                  <a:schemeClr val="dk1"/>
                </a:highlight>
                <a:latin typeface="Calibri"/>
                <a:ea typeface="Calibri"/>
                <a:cs typeface="Calibri"/>
                <a:sym typeface="Calibri"/>
              </a:rPr>
              <a:t>the null hypothesis is not rejected.</a:t>
            </a:r>
            <a:endParaRPr sz="1200" i="1" u="sng">
              <a:highlight>
                <a:schemeClr val="dk1"/>
              </a:highlight>
              <a:latin typeface="Calibri"/>
              <a:ea typeface="Calibri"/>
              <a:cs typeface="Calibri"/>
              <a:sym typeface="Calibri"/>
            </a:endParaRPr>
          </a:p>
          <a:p>
            <a:pPr marL="0" lvl="0" indent="0" algn="l" rtl="0">
              <a:spcBef>
                <a:spcPts val="0"/>
              </a:spcBef>
              <a:spcAft>
                <a:spcPts val="0"/>
              </a:spcAft>
              <a:buNone/>
            </a:pPr>
            <a:endParaRPr sz="1200" i="1" u="sng">
              <a:highlight>
                <a:schemeClr val="dk1"/>
              </a:highlight>
              <a:latin typeface="Calibri"/>
              <a:ea typeface="Calibri"/>
              <a:cs typeface="Calibri"/>
              <a:sym typeface="Calibri"/>
            </a:endParaRPr>
          </a:p>
          <a:p>
            <a:pPr marL="0" lvl="0" indent="0" algn="l" rtl="0">
              <a:spcBef>
                <a:spcPts val="0"/>
              </a:spcBef>
              <a:spcAft>
                <a:spcPts val="0"/>
              </a:spcAft>
              <a:buNone/>
            </a:pPr>
            <a:r>
              <a:rPr lang="en" sz="1200" b="1">
                <a:latin typeface="Calibri"/>
                <a:ea typeface="Calibri"/>
                <a:cs typeface="Calibri"/>
                <a:sym typeface="Calibri"/>
              </a:rPr>
              <a:t>Hypothesis Testing for the Proportion:</a:t>
            </a:r>
            <a:endParaRPr sz="1200" b="1">
              <a:highlight>
                <a:schemeClr val="dk1"/>
              </a:highlight>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highlight>
                  <a:schemeClr val="dk1"/>
                </a:highlight>
                <a:latin typeface="Calibri"/>
                <a:ea typeface="Calibri"/>
                <a:cs typeface="Calibri"/>
                <a:sym typeface="Calibri"/>
              </a:rPr>
              <a:t>Here, we tested a null hypothesis to see with 1142 of 97248 customer satisfied differs from </a:t>
            </a:r>
            <a:r>
              <a:rPr lang="en" sz="1200" b="1" i="1">
                <a:highlight>
                  <a:schemeClr val="dk1"/>
                </a:highlight>
                <a:latin typeface="Calibri"/>
                <a:ea typeface="Calibri"/>
                <a:cs typeface="Calibri"/>
                <a:sym typeface="Calibri"/>
              </a:rPr>
              <a:t>0.15</a:t>
            </a:r>
            <a:r>
              <a:rPr lang="en" sz="1200">
                <a:highlight>
                  <a:schemeClr val="dk1"/>
                </a:highlight>
                <a:latin typeface="Calibri"/>
                <a:ea typeface="Calibri"/>
                <a:cs typeface="Calibri"/>
                <a:sym typeface="Calibri"/>
              </a:rPr>
              <a:t> with a level of significance </a:t>
            </a:r>
            <a:r>
              <a:rPr lang="en" sz="1200" b="1" i="1">
                <a:highlight>
                  <a:schemeClr val="dk1"/>
                </a:highlight>
                <a:latin typeface="Calibri"/>
                <a:ea typeface="Calibri"/>
                <a:cs typeface="Calibri"/>
                <a:sym typeface="Calibri"/>
              </a:rPr>
              <a:t>α=0.10</a:t>
            </a:r>
            <a:r>
              <a:rPr lang="en" sz="1200">
                <a:highlight>
                  <a:schemeClr val="dk1"/>
                </a:highlight>
                <a:latin typeface="Calibri"/>
                <a:ea typeface="Calibri"/>
                <a:cs typeface="Calibri"/>
                <a:sym typeface="Calibri"/>
              </a:rPr>
              <a:t>. As a result, z_data is less than 0 and p-value is less than 0.10 which means that we </a:t>
            </a:r>
            <a:r>
              <a:rPr lang="en" sz="1200" i="1" u="sng">
                <a:highlight>
                  <a:schemeClr val="dk1"/>
                </a:highlight>
                <a:latin typeface="Calibri"/>
                <a:ea typeface="Calibri"/>
                <a:cs typeface="Calibri"/>
                <a:sym typeface="Calibri"/>
              </a:rPr>
              <a:t>would reject H0</a:t>
            </a:r>
            <a:r>
              <a:rPr lang="en" sz="1200">
                <a:highlight>
                  <a:schemeClr val="dk1"/>
                </a:highlight>
                <a:latin typeface="Calibri"/>
                <a:ea typeface="Calibri"/>
                <a:cs typeface="Calibri"/>
                <a:sym typeface="Calibri"/>
              </a:rPr>
              <a:t>.</a:t>
            </a:r>
            <a:endParaRPr sz="1200">
              <a:solidFill>
                <a:srgbClr val="434343"/>
              </a:solidFill>
              <a:latin typeface="Average"/>
              <a:ea typeface="Average"/>
              <a:cs typeface="Average"/>
              <a:sym typeface="Averag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8"/>
          <p:cNvSpPr txBox="1">
            <a:spLocks noGrp="1"/>
          </p:cNvSpPr>
          <p:nvPr>
            <p:ph type="title"/>
          </p:nvPr>
        </p:nvSpPr>
        <p:spPr>
          <a:xfrm>
            <a:off x="433800" y="1466650"/>
            <a:ext cx="8276400" cy="14031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ct val="96969"/>
              <a:buNone/>
            </a:pPr>
            <a:r>
              <a:rPr lang="en" sz="3300" b="1">
                <a:latin typeface="Average"/>
                <a:ea typeface="Average"/>
                <a:cs typeface="Average"/>
                <a:sym typeface="Average"/>
              </a:rPr>
              <a:t>What will be the predicted Flight Distance for a customer in a certain scenario?</a:t>
            </a:r>
            <a:endParaRPr sz="3300" b="1">
              <a:latin typeface="Average"/>
              <a:ea typeface="Average"/>
              <a:cs typeface="Average"/>
              <a:sym typeface="Average"/>
            </a:endParaRPr>
          </a:p>
        </p:txBody>
      </p:sp>
      <p:sp>
        <p:nvSpPr>
          <p:cNvPr id="411" name="Google Shape;411;p38"/>
          <p:cNvSpPr txBox="1"/>
          <p:nvPr/>
        </p:nvSpPr>
        <p:spPr>
          <a:xfrm>
            <a:off x="2428650" y="3387675"/>
            <a:ext cx="42867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200" b="1">
                <a:latin typeface="Average"/>
                <a:ea typeface="Average"/>
                <a:cs typeface="Average"/>
                <a:sym typeface="Average"/>
              </a:rPr>
              <a:t>Here, we use Linear Regression Model</a:t>
            </a:r>
            <a:endParaRPr sz="1200" b="1">
              <a:latin typeface="Average"/>
              <a:ea typeface="Average"/>
              <a:cs typeface="Average"/>
              <a:sym typeface="Averag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grpSp>
        <p:nvGrpSpPr>
          <p:cNvPr id="416" name="Google Shape;416;p39"/>
          <p:cNvGrpSpPr/>
          <p:nvPr/>
        </p:nvGrpSpPr>
        <p:grpSpPr>
          <a:xfrm>
            <a:off x="-2" y="358133"/>
            <a:ext cx="3497547" cy="891096"/>
            <a:chOff x="710275" y="2360561"/>
            <a:chExt cx="3318355" cy="939875"/>
          </a:xfrm>
        </p:grpSpPr>
        <p:sp>
          <p:nvSpPr>
            <p:cNvPr id="417" name="Google Shape;417;p39"/>
            <p:cNvSpPr/>
            <p:nvPr/>
          </p:nvSpPr>
          <p:spPr>
            <a:xfrm>
              <a:off x="1106030" y="2441873"/>
              <a:ext cx="2922600"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39"/>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39"/>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6AA8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39"/>
            <p:cNvSpPr txBox="1"/>
            <p:nvPr/>
          </p:nvSpPr>
          <p:spPr>
            <a:xfrm>
              <a:off x="1362625" y="2552964"/>
              <a:ext cx="2585700"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1200"/>
                </a:spcBef>
                <a:spcAft>
                  <a:spcPts val="1200"/>
                </a:spcAft>
                <a:buClr>
                  <a:srgbClr val="000000"/>
                </a:buClr>
                <a:buSzPts val="2400"/>
                <a:buFont typeface="Arial"/>
                <a:buNone/>
              </a:pPr>
              <a:r>
                <a:rPr lang="en" sz="2400" b="1">
                  <a:solidFill>
                    <a:srgbClr val="434343"/>
                  </a:solidFill>
                  <a:latin typeface="Average"/>
                  <a:ea typeface="Average"/>
                  <a:cs typeface="Average"/>
                  <a:sym typeface="Average"/>
                </a:rPr>
                <a:t>Linear </a:t>
              </a:r>
              <a:r>
                <a:rPr lang="en" sz="2400" b="1" i="0" u="none" strike="noStrike" cap="none">
                  <a:solidFill>
                    <a:srgbClr val="434343"/>
                  </a:solidFill>
                  <a:latin typeface="Average"/>
                  <a:ea typeface="Average"/>
                  <a:cs typeface="Average"/>
                  <a:sym typeface="Average"/>
                </a:rPr>
                <a:t>Regression</a:t>
              </a:r>
              <a:endParaRPr sz="2400" b="1" i="0" u="none" strike="noStrike" cap="none">
                <a:solidFill>
                  <a:srgbClr val="434343"/>
                </a:solidFill>
                <a:latin typeface="Average"/>
                <a:ea typeface="Average"/>
                <a:cs typeface="Average"/>
                <a:sym typeface="Average"/>
              </a:endParaRPr>
            </a:p>
          </p:txBody>
        </p:sp>
      </p:grpSp>
      <p:sp>
        <p:nvSpPr>
          <p:cNvPr id="421" name="Google Shape;421;p39"/>
          <p:cNvSpPr txBox="1"/>
          <p:nvPr/>
        </p:nvSpPr>
        <p:spPr>
          <a:xfrm>
            <a:off x="2783050" y="1900725"/>
            <a:ext cx="186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422" name="Google Shape;422;p39"/>
          <p:cNvSpPr txBox="1"/>
          <p:nvPr/>
        </p:nvSpPr>
        <p:spPr>
          <a:xfrm>
            <a:off x="1390150" y="1507625"/>
            <a:ext cx="6186300" cy="316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Calibri"/>
                <a:ea typeface="Calibri"/>
                <a:cs typeface="Calibri"/>
                <a:sym typeface="Calibri"/>
              </a:rPr>
              <a:t>Linear Regression Model for FlightDistance as Target &amp; Prediction:</a:t>
            </a:r>
            <a:endParaRPr sz="1200" b="1">
              <a:latin typeface="Calibri"/>
              <a:ea typeface="Calibri"/>
              <a:cs typeface="Calibri"/>
              <a:sym typeface="Calibri"/>
            </a:endParaRPr>
          </a:p>
          <a:p>
            <a:pPr marL="0" lvl="0" indent="0" algn="l" rtl="0">
              <a:spcBef>
                <a:spcPts val="0"/>
              </a:spcBef>
              <a:spcAft>
                <a:spcPts val="0"/>
              </a:spcAft>
              <a:buNone/>
            </a:pPr>
            <a:endParaRPr sz="1200" b="1">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CustomerType = 1</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Age = 90</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TypeOfTravel = 0</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Class = 0</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InflightWifiservice = 4</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DepartureArrivalTimeCconvenient = 5</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EaseOfOnlineBooking = 3</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GateLocation = 1</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FoodAndDrink = 4</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OnlineBoarding = 3</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SeatComfort = 2</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InflightEntertainment = 1</a:t>
            </a: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FlightDistance = </a:t>
            </a:r>
            <a:r>
              <a:rPr lang="en" sz="1200">
                <a:highlight>
                  <a:schemeClr val="dk1"/>
                </a:highlight>
              </a:rPr>
              <a:t>678.19824137 Km</a:t>
            </a:r>
            <a:endParaRPr sz="1200"/>
          </a:p>
        </p:txBody>
      </p:sp>
      <p:sp>
        <p:nvSpPr>
          <p:cNvPr id="423" name="Google Shape;423;p39"/>
          <p:cNvSpPr txBox="1"/>
          <p:nvPr/>
        </p:nvSpPr>
        <p:spPr>
          <a:xfrm>
            <a:off x="4648750" y="1983275"/>
            <a:ext cx="2927700" cy="22164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Calibri"/>
              <a:buChar char="●"/>
            </a:pPr>
            <a:r>
              <a:rPr lang="en" sz="1200">
                <a:latin typeface="Calibri"/>
                <a:ea typeface="Calibri"/>
                <a:cs typeface="Calibri"/>
                <a:sym typeface="Calibri"/>
              </a:rPr>
              <a:t>OnBoardService = 4</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LegRoomService = 3</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BaggageHandling = 1</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CheckinService = 1</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InflightService = 2</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Cleanliness = 3</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DepartureDelayInMinutes = 100</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ArrivalDelayInMinutes = 5</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Satisfaction = 0</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Gender_Female = 0</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Gender_Male = 1</a:t>
            </a:r>
            <a:endParaRPr sz="1200">
              <a:latin typeface="Calibri"/>
              <a:ea typeface="Calibri"/>
              <a:cs typeface="Calibri"/>
              <a:sym typeface="Calibri"/>
            </a:endParaRPr>
          </a:p>
        </p:txBody>
      </p:sp>
      <p:pic>
        <p:nvPicPr>
          <p:cNvPr id="424" name="Google Shape;424;p39"/>
          <p:cNvPicPr preferRelativeResize="0"/>
          <p:nvPr/>
        </p:nvPicPr>
        <p:blipFill>
          <a:blip r:embed="rId3">
            <a:alphaModFix/>
          </a:blip>
          <a:stretch>
            <a:fillRect/>
          </a:stretch>
        </p:blipFill>
        <p:spPr>
          <a:xfrm>
            <a:off x="7703950" y="358125"/>
            <a:ext cx="971725" cy="971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433800" y="1466650"/>
            <a:ext cx="8276400" cy="14031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200"/>
              <a:buNone/>
            </a:pPr>
            <a:r>
              <a:rPr lang="en" sz="3300" b="1">
                <a:latin typeface="Average"/>
                <a:ea typeface="Average"/>
                <a:cs typeface="Average"/>
                <a:sym typeface="Average"/>
              </a:rPr>
              <a:t>Will a customer be satisfied with their flight in a certain scenario?</a:t>
            </a:r>
            <a:endParaRPr sz="3300" b="1">
              <a:latin typeface="Average"/>
              <a:ea typeface="Average"/>
              <a:cs typeface="Average"/>
              <a:sym typeface="Average"/>
            </a:endParaRPr>
          </a:p>
        </p:txBody>
      </p:sp>
      <p:sp>
        <p:nvSpPr>
          <p:cNvPr id="430" name="Google Shape;430;p40"/>
          <p:cNvSpPr txBox="1"/>
          <p:nvPr/>
        </p:nvSpPr>
        <p:spPr>
          <a:xfrm>
            <a:off x="2428650" y="3387675"/>
            <a:ext cx="42867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200" b="1">
                <a:latin typeface="Average"/>
                <a:ea typeface="Average"/>
                <a:cs typeface="Average"/>
                <a:sym typeface="Average"/>
              </a:rPr>
              <a:t>Here, we use Logistic Regression Model</a:t>
            </a:r>
            <a:endParaRPr sz="1200" b="1">
              <a:latin typeface="Average"/>
              <a:ea typeface="Average"/>
              <a:cs typeface="Average"/>
              <a:sym typeface="Average"/>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grpSp>
        <p:nvGrpSpPr>
          <p:cNvPr id="435" name="Google Shape;435;p41"/>
          <p:cNvGrpSpPr/>
          <p:nvPr/>
        </p:nvGrpSpPr>
        <p:grpSpPr>
          <a:xfrm>
            <a:off x="-2" y="358133"/>
            <a:ext cx="3616221" cy="891096"/>
            <a:chOff x="710275" y="2360561"/>
            <a:chExt cx="3430950" cy="939875"/>
          </a:xfrm>
        </p:grpSpPr>
        <p:sp>
          <p:nvSpPr>
            <p:cNvPr id="436" name="Google Shape;436;p41"/>
            <p:cNvSpPr/>
            <p:nvPr/>
          </p:nvSpPr>
          <p:spPr>
            <a:xfrm>
              <a:off x="1106030" y="2441873"/>
              <a:ext cx="3035195"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41"/>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41"/>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6AA8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41"/>
            <p:cNvSpPr txBox="1"/>
            <p:nvPr/>
          </p:nvSpPr>
          <p:spPr>
            <a:xfrm>
              <a:off x="1362625" y="2552964"/>
              <a:ext cx="2778600"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1200"/>
                </a:spcBef>
                <a:spcAft>
                  <a:spcPts val="1200"/>
                </a:spcAft>
                <a:buClr>
                  <a:srgbClr val="000000"/>
                </a:buClr>
                <a:buSzPts val="2400"/>
                <a:buFont typeface="Arial"/>
                <a:buNone/>
              </a:pPr>
              <a:r>
                <a:rPr lang="en" sz="2400" b="1">
                  <a:solidFill>
                    <a:srgbClr val="434343"/>
                  </a:solidFill>
                  <a:latin typeface="Average"/>
                  <a:ea typeface="Average"/>
                  <a:cs typeface="Average"/>
                  <a:sym typeface="Average"/>
                </a:rPr>
                <a:t>Logistic </a:t>
              </a:r>
              <a:r>
                <a:rPr lang="en" sz="2400" b="1" i="0" u="none" strike="noStrike" cap="none">
                  <a:solidFill>
                    <a:srgbClr val="434343"/>
                  </a:solidFill>
                  <a:latin typeface="Average"/>
                  <a:ea typeface="Average"/>
                  <a:cs typeface="Average"/>
                  <a:sym typeface="Average"/>
                </a:rPr>
                <a:t>Regression</a:t>
              </a:r>
              <a:endParaRPr sz="2400" b="1" i="0" u="none" strike="noStrike" cap="none">
                <a:solidFill>
                  <a:srgbClr val="434343"/>
                </a:solidFill>
                <a:latin typeface="Average"/>
                <a:ea typeface="Average"/>
                <a:cs typeface="Average"/>
                <a:sym typeface="Average"/>
              </a:endParaRPr>
            </a:p>
          </p:txBody>
        </p:sp>
      </p:grpSp>
      <p:sp>
        <p:nvSpPr>
          <p:cNvPr id="440" name="Google Shape;440;p41"/>
          <p:cNvSpPr txBox="1"/>
          <p:nvPr/>
        </p:nvSpPr>
        <p:spPr>
          <a:xfrm>
            <a:off x="2783050" y="1900725"/>
            <a:ext cx="186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441" name="Google Shape;441;p41"/>
          <p:cNvSpPr txBox="1"/>
          <p:nvPr/>
        </p:nvSpPr>
        <p:spPr>
          <a:xfrm>
            <a:off x="4648750" y="2001500"/>
            <a:ext cx="2928600" cy="22164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Calibri"/>
              <a:buChar char="●"/>
            </a:pPr>
            <a:r>
              <a:rPr lang="en" sz="1200">
                <a:latin typeface="Calibri"/>
                <a:ea typeface="Calibri"/>
                <a:cs typeface="Calibri"/>
                <a:sym typeface="Calibri"/>
              </a:rPr>
              <a:t>InflightEntertainment = 1</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OnBoardService = 4</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LegRoomService = 3</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BaggageHandling = 1</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CheckinService = 1</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InflightService = 2</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Cleanliness = 3</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DepartureDelayInMinutes = 100</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ArrivalDelayInMinutes = 5</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Gender_Female = 0</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Gender_Male = 1</a:t>
            </a:r>
            <a:endParaRPr sz="1200">
              <a:latin typeface="Calibri"/>
              <a:ea typeface="Calibri"/>
              <a:cs typeface="Calibri"/>
              <a:sym typeface="Calibri"/>
            </a:endParaRPr>
          </a:p>
        </p:txBody>
      </p:sp>
      <p:sp>
        <p:nvSpPr>
          <p:cNvPr id="442" name="Google Shape;442;p41"/>
          <p:cNvSpPr txBox="1"/>
          <p:nvPr/>
        </p:nvSpPr>
        <p:spPr>
          <a:xfrm>
            <a:off x="1347575" y="1539650"/>
            <a:ext cx="5311200" cy="314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Calibri"/>
                <a:ea typeface="Calibri"/>
                <a:cs typeface="Calibri"/>
                <a:sym typeface="Calibri"/>
              </a:rPr>
              <a:t>Logistic Regression Model for satisfaction as Target &amp; Prediction:</a:t>
            </a:r>
            <a:endParaRPr sz="1200" b="1">
              <a:latin typeface="Calibri"/>
              <a:ea typeface="Calibri"/>
              <a:cs typeface="Calibri"/>
              <a:sym typeface="Calibri"/>
            </a:endParaRPr>
          </a:p>
          <a:p>
            <a:pPr marL="0" lvl="0" indent="0" algn="l" rtl="0">
              <a:spcBef>
                <a:spcPts val="0"/>
              </a:spcBef>
              <a:spcAft>
                <a:spcPts val="0"/>
              </a:spcAft>
              <a:buNone/>
            </a:pPr>
            <a:endParaRPr sz="1200" b="1">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CustomerType = 1</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Age = 90</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TypeOfTravel = 0</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Class = 0</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FlightDistance = 2500</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InflightWifiservice = 4</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DepartureArrivalTimeCconvenient = 5</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EaseOfOnlineBooking = 3</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GateLocation = 1</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FoodAndDrink = 4</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OnlineBoarding = 3</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SeatComfort = 2</a:t>
            </a:r>
            <a:endParaRPr sz="1200">
              <a:highlight>
                <a:schemeClr val="dk1"/>
              </a:highlight>
              <a:latin typeface="Calibri"/>
              <a:ea typeface="Calibri"/>
              <a:cs typeface="Calibri"/>
              <a:sym typeface="Calibri"/>
            </a:endParaRPr>
          </a:p>
          <a:p>
            <a:pPr marL="0" lvl="0" indent="0" algn="l" rtl="0">
              <a:spcBef>
                <a:spcPts val="0"/>
              </a:spcBef>
              <a:spcAft>
                <a:spcPts val="0"/>
              </a:spcAft>
              <a:buNone/>
            </a:pPr>
            <a:endParaRPr sz="1200">
              <a:highlight>
                <a:schemeClr val="dk1"/>
              </a:highlight>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satisfaction = 1</a:t>
            </a:r>
            <a:endParaRPr sz="1200">
              <a:latin typeface="Calibri"/>
              <a:ea typeface="Calibri"/>
              <a:cs typeface="Calibri"/>
              <a:sym typeface="Calibri"/>
            </a:endParaRPr>
          </a:p>
        </p:txBody>
      </p:sp>
      <p:pic>
        <p:nvPicPr>
          <p:cNvPr id="443" name="Google Shape;443;p41"/>
          <p:cNvPicPr preferRelativeResize="0"/>
          <p:nvPr/>
        </p:nvPicPr>
        <p:blipFill>
          <a:blip r:embed="rId3">
            <a:alphaModFix/>
          </a:blip>
          <a:stretch>
            <a:fillRect/>
          </a:stretch>
        </p:blipFill>
        <p:spPr>
          <a:xfrm>
            <a:off x="7707550" y="358125"/>
            <a:ext cx="986450" cy="986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5"/>
          <p:cNvSpPr txBox="1"/>
          <p:nvPr/>
        </p:nvSpPr>
        <p:spPr>
          <a:xfrm>
            <a:off x="440300" y="1993100"/>
            <a:ext cx="5678400" cy="20682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900"/>
              <a:buFont typeface="Arial"/>
              <a:buNone/>
            </a:pPr>
            <a:r>
              <a:rPr lang="en" sz="1900" b="1" i="0" u="none" strike="noStrike" cap="none">
                <a:solidFill>
                  <a:srgbClr val="B45F06"/>
                </a:solidFill>
                <a:latin typeface="Calibri"/>
                <a:ea typeface="Calibri"/>
                <a:cs typeface="Calibri"/>
                <a:sym typeface="Calibri"/>
              </a:rPr>
              <a:t>Dataset:</a:t>
            </a:r>
            <a:r>
              <a:rPr lang="en" sz="1800" b="1" i="0" u="none" strike="noStrike" cap="none">
                <a:solidFill>
                  <a:srgbClr val="434343"/>
                </a:solidFill>
                <a:latin typeface="Calibri"/>
                <a:ea typeface="Calibri"/>
                <a:cs typeface="Calibri"/>
                <a:sym typeface="Calibri"/>
              </a:rPr>
              <a:t> </a:t>
            </a:r>
            <a:r>
              <a:rPr lang="en" sz="1700">
                <a:solidFill>
                  <a:srgbClr val="434343"/>
                </a:solidFill>
                <a:latin typeface="Calibri"/>
                <a:ea typeface="Calibri"/>
                <a:cs typeface="Calibri"/>
                <a:sym typeface="Calibri"/>
              </a:rPr>
              <a:t>Flight Passenger Satisfaction</a:t>
            </a:r>
            <a:endParaRPr sz="1700" i="0" u="none" strike="noStrike" cap="none">
              <a:solidFill>
                <a:srgbClr val="434343"/>
              </a:solidFill>
              <a:latin typeface="Calibri"/>
              <a:ea typeface="Calibri"/>
              <a:cs typeface="Calibri"/>
              <a:sym typeface="Calibri"/>
            </a:endParaRPr>
          </a:p>
          <a:p>
            <a:pPr marL="0" marR="0" lvl="0" indent="0" algn="l" rtl="0">
              <a:lnSpc>
                <a:spcPct val="115000"/>
              </a:lnSpc>
              <a:spcBef>
                <a:spcPts val="1200"/>
              </a:spcBef>
              <a:spcAft>
                <a:spcPts val="0"/>
              </a:spcAft>
              <a:buClr>
                <a:srgbClr val="000000"/>
              </a:buClr>
              <a:buSzPts val="1900"/>
              <a:buFont typeface="Arial"/>
              <a:buNone/>
            </a:pPr>
            <a:r>
              <a:rPr lang="en" sz="1900" b="1" i="0" u="none" strike="noStrike" cap="none">
                <a:solidFill>
                  <a:srgbClr val="B45F06"/>
                </a:solidFill>
                <a:latin typeface="Calibri"/>
                <a:ea typeface="Calibri"/>
                <a:cs typeface="Calibri"/>
                <a:sym typeface="Calibri"/>
              </a:rPr>
              <a:t>Purpose: </a:t>
            </a:r>
            <a:r>
              <a:rPr lang="en" sz="1700" i="0" u="none" strike="noStrike" cap="none">
                <a:solidFill>
                  <a:srgbClr val="434343"/>
                </a:solidFill>
                <a:latin typeface="Calibri"/>
                <a:ea typeface="Calibri"/>
                <a:cs typeface="Calibri"/>
                <a:sym typeface="Calibri"/>
              </a:rPr>
              <a:t>To evalua</a:t>
            </a:r>
            <a:r>
              <a:rPr lang="en" sz="1700">
                <a:solidFill>
                  <a:srgbClr val="434343"/>
                </a:solidFill>
                <a:latin typeface="Calibri"/>
                <a:ea typeface="Calibri"/>
                <a:cs typeface="Calibri"/>
                <a:sym typeface="Calibri"/>
              </a:rPr>
              <a:t>te passengers’ satisfaction with the flight.</a:t>
            </a:r>
            <a:endParaRPr sz="1700" i="0" u="none" strike="noStrike" cap="none">
              <a:solidFill>
                <a:srgbClr val="434343"/>
              </a:solidFill>
              <a:latin typeface="Calibri"/>
              <a:ea typeface="Calibri"/>
              <a:cs typeface="Calibri"/>
              <a:sym typeface="Calibri"/>
            </a:endParaRPr>
          </a:p>
          <a:p>
            <a:pPr marL="0" marR="0" lvl="0" indent="0" algn="l" rtl="0">
              <a:lnSpc>
                <a:spcPct val="115000"/>
              </a:lnSpc>
              <a:spcBef>
                <a:spcPts val="1200"/>
              </a:spcBef>
              <a:spcAft>
                <a:spcPts val="0"/>
              </a:spcAft>
              <a:buClr>
                <a:srgbClr val="000000"/>
              </a:buClr>
              <a:buSzPts val="1900"/>
              <a:buFont typeface="Arial"/>
              <a:buNone/>
            </a:pPr>
            <a:r>
              <a:rPr lang="en" sz="1900" b="1" i="0" u="none" strike="noStrike" cap="none">
                <a:solidFill>
                  <a:srgbClr val="B45F06"/>
                </a:solidFill>
                <a:latin typeface="Calibri"/>
                <a:ea typeface="Calibri"/>
                <a:cs typeface="Calibri"/>
                <a:sym typeface="Calibri"/>
              </a:rPr>
              <a:t>Source:</a:t>
            </a:r>
            <a:r>
              <a:rPr lang="en" sz="1900" b="1" i="0" u="none" strike="noStrike" cap="none">
                <a:solidFill>
                  <a:srgbClr val="434343"/>
                </a:solidFill>
                <a:latin typeface="Calibri"/>
                <a:ea typeface="Calibri"/>
                <a:cs typeface="Calibri"/>
                <a:sym typeface="Calibri"/>
              </a:rPr>
              <a:t> </a:t>
            </a:r>
            <a:r>
              <a:rPr lang="en" sz="1700" i="0" u="none" strike="noStrike" cap="none">
                <a:solidFill>
                  <a:srgbClr val="434343"/>
                </a:solidFill>
                <a:latin typeface="Calibri"/>
                <a:ea typeface="Calibri"/>
                <a:cs typeface="Calibri"/>
                <a:sym typeface="Calibri"/>
              </a:rPr>
              <a:t>Kaggle</a:t>
            </a:r>
            <a:endParaRPr sz="1700" i="0" u="none" strike="noStrike" cap="none">
              <a:solidFill>
                <a:srgbClr val="434343"/>
              </a:solidFill>
              <a:latin typeface="Calibri"/>
              <a:ea typeface="Calibri"/>
              <a:cs typeface="Calibri"/>
              <a:sym typeface="Calibri"/>
            </a:endParaRPr>
          </a:p>
          <a:p>
            <a:pPr marL="0" marR="0" lvl="0" indent="0" algn="l" rtl="0">
              <a:lnSpc>
                <a:spcPct val="115000"/>
              </a:lnSpc>
              <a:spcBef>
                <a:spcPts val="1200"/>
              </a:spcBef>
              <a:spcAft>
                <a:spcPts val="0"/>
              </a:spcAft>
              <a:buClr>
                <a:srgbClr val="000000"/>
              </a:buClr>
              <a:buSzPts val="1900"/>
              <a:buFont typeface="Arial"/>
              <a:buNone/>
            </a:pPr>
            <a:r>
              <a:rPr lang="en" sz="1900" b="1" i="0" u="none" strike="noStrike" cap="none">
                <a:solidFill>
                  <a:srgbClr val="B45F06"/>
                </a:solidFill>
                <a:latin typeface="Calibri"/>
                <a:ea typeface="Calibri"/>
                <a:cs typeface="Calibri"/>
                <a:sym typeface="Calibri"/>
              </a:rPr>
              <a:t>Tools used: </a:t>
            </a:r>
            <a:r>
              <a:rPr lang="en" sz="1700" i="0" u="none" strike="noStrike" cap="none">
                <a:solidFill>
                  <a:srgbClr val="434343"/>
                </a:solidFill>
                <a:latin typeface="Calibri"/>
                <a:ea typeface="Calibri"/>
                <a:cs typeface="Calibri"/>
                <a:sym typeface="Calibri"/>
              </a:rPr>
              <a:t>Majority with Python</a:t>
            </a:r>
            <a:endParaRPr sz="1700" i="0" u="none" strike="noStrike" cap="none">
              <a:solidFill>
                <a:srgbClr val="434343"/>
              </a:solidFill>
              <a:latin typeface="Calibri"/>
              <a:ea typeface="Calibri"/>
              <a:cs typeface="Calibri"/>
              <a:sym typeface="Calibri"/>
            </a:endParaRPr>
          </a:p>
        </p:txBody>
      </p:sp>
      <p:pic>
        <p:nvPicPr>
          <p:cNvPr id="176" name="Google Shape;176;p15"/>
          <p:cNvPicPr preferRelativeResize="0"/>
          <p:nvPr/>
        </p:nvPicPr>
        <p:blipFill rotWithShape="1">
          <a:blip r:embed="rId3">
            <a:alphaModFix/>
          </a:blip>
          <a:srcRect/>
          <a:stretch/>
        </p:blipFill>
        <p:spPr>
          <a:xfrm>
            <a:off x="6935350" y="2956600"/>
            <a:ext cx="1768150" cy="1768150"/>
          </a:xfrm>
          <a:prstGeom prst="rect">
            <a:avLst/>
          </a:prstGeom>
          <a:noFill/>
          <a:ln>
            <a:noFill/>
          </a:ln>
        </p:spPr>
      </p:pic>
      <p:grpSp>
        <p:nvGrpSpPr>
          <p:cNvPr id="177" name="Google Shape;177;p15"/>
          <p:cNvGrpSpPr/>
          <p:nvPr/>
        </p:nvGrpSpPr>
        <p:grpSpPr>
          <a:xfrm>
            <a:off x="-35" y="358133"/>
            <a:ext cx="4093439" cy="891095"/>
            <a:chOff x="710275" y="2360561"/>
            <a:chExt cx="3637643" cy="939875"/>
          </a:xfrm>
        </p:grpSpPr>
        <p:sp>
          <p:nvSpPr>
            <p:cNvPr id="178" name="Google Shape;178;p15"/>
            <p:cNvSpPr/>
            <p:nvPr/>
          </p:nvSpPr>
          <p:spPr>
            <a:xfrm>
              <a:off x="1106023" y="2441873"/>
              <a:ext cx="3241895"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5"/>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5"/>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E092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5"/>
            <p:cNvSpPr txBox="1"/>
            <p:nvPr/>
          </p:nvSpPr>
          <p:spPr>
            <a:xfrm>
              <a:off x="1362621" y="2552963"/>
              <a:ext cx="2785200"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434343"/>
                  </a:solidFill>
                  <a:latin typeface="Average"/>
                  <a:ea typeface="Average"/>
                  <a:cs typeface="Average"/>
                  <a:sym typeface="Average"/>
                </a:rPr>
                <a:t>Data Introduction</a:t>
              </a:r>
              <a:endParaRPr sz="2800" b="1" i="0" u="none" strike="noStrike" cap="none">
                <a:solidFill>
                  <a:srgbClr val="434343"/>
                </a:solidFill>
                <a:latin typeface="Average"/>
                <a:ea typeface="Average"/>
                <a:cs typeface="Average"/>
                <a:sym typeface="Average"/>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2"/>
          <p:cNvSpPr txBox="1">
            <a:spLocks noGrp="1"/>
          </p:cNvSpPr>
          <p:nvPr>
            <p:ph type="title"/>
          </p:nvPr>
        </p:nvSpPr>
        <p:spPr>
          <a:xfrm>
            <a:off x="447600" y="1388900"/>
            <a:ext cx="8248800" cy="15030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200"/>
              <a:buNone/>
            </a:pPr>
            <a:r>
              <a:rPr lang="en" sz="3300" b="1">
                <a:latin typeface="Average"/>
                <a:ea typeface="Average"/>
                <a:cs typeface="Average"/>
                <a:sym typeface="Average"/>
              </a:rPr>
              <a:t>Will the customer be satisfied given a certain scenario based on kNN Classification?</a:t>
            </a:r>
            <a:endParaRPr sz="3300" b="1">
              <a:latin typeface="Average"/>
              <a:ea typeface="Average"/>
              <a:cs typeface="Average"/>
              <a:sym typeface="Average"/>
            </a:endParaRPr>
          </a:p>
        </p:txBody>
      </p:sp>
      <p:sp>
        <p:nvSpPr>
          <p:cNvPr id="449" name="Google Shape;449;p42"/>
          <p:cNvSpPr txBox="1"/>
          <p:nvPr/>
        </p:nvSpPr>
        <p:spPr>
          <a:xfrm>
            <a:off x="2428650" y="3415225"/>
            <a:ext cx="42867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200" b="1">
                <a:latin typeface="Average"/>
                <a:ea typeface="Average"/>
                <a:cs typeface="Average"/>
                <a:sym typeface="Average"/>
              </a:rPr>
              <a:t>Here, we use K Nearest Neighbor Classification</a:t>
            </a:r>
            <a:endParaRPr sz="1200" b="1">
              <a:latin typeface="Average"/>
              <a:ea typeface="Average"/>
              <a:cs typeface="Average"/>
              <a:sym typeface="Averag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grpSp>
        <p:nvGrpSpPr>
          <p:cNvPr id="454" name="Google Shape;454;p43"/>
          <p:cNvGrpSpPr/>
          <p:nvPr/>
        </p:nvGrpSpPr>
        <p:grpSpPr>
          <a:xfrm>
            <a:off x="-2" y="358133"/>
            <a:ext cx="6375758" cy="891096"/>
            <a:chOff x="710275" y="2360561"/>
            <a:chExt cx="6049106" cy="939875"/>
          </a:xfrm>
        </p:grpSpPr>
        <p:sp>
          <p:nvSpPr>
            <p:cNvPr id="455" name="Google Shape;455;p43"/>
            <p:cNvSpPr/>
            <p:nvPr/>
          </p:nvSpPr>
          <p:spPr>
            <a:xfrm>
              <a:off x="1106030" y="2441873"/>
              <a:ext cx="5653351"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43"/>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B4A7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43"/>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674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43"/>
            <p:cNvSpPr txBox="1"/>
            <p:nvPr/>
          </p:nvSpPr>
          <p:spPr>
            <a:xfrm>
              <a:off x="1362625" y="2552964"/>
              <a:ext cx="5264700"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1200"/>
                </a:spcBef>
                <a:spcAft>
                  <a:spcPts val="1200"/>
                </a:spcAft>
                <a:buClr>
                  <a:srgbClr val="000000"/>
                </a:buClr>
                <a:buSzPts val="2400"/>
                <a:buFont typeface="Arial"/>
                <a:buNone/>
              </a:pPr>
              <a:r>
                <a:rPr lang="en" sz="2400" b="1">
                  <a:solidFill>
                    <a:srgbClr val="434343"/>
                  </a:solidFill>
                  <a:latin typeface="Average"/>
                  <a:ea typeface="Average"/>
                  <a:cs typeface="Average"/>
                  <a:sym typeface="Average"/>
                </a:rPr>
                <a:t>K-Nearest Neighbor (kNN) Classification</a:t>
              </a:r>
              <a:endParaRPr sz="2400" b="1" i="0" u="none" strike="noStrike" cap="none">
                <a:solidFill>
                  <a:srgbClr val="434343"/>
                </a:solidFill>
                <a:latin typeface="Average"/>
                <a:ea typeface="Average"/>
                <a:cs typeface="Average"/>
                <a:sym typeface="Average"/>
              </a:endParaRPr>
            </a:p>
          </p:txBody>
        </p:sp>
      </p:grpSp>
      <p:graphicFrame>
        <p:nvGraphicFramePr>
          <p:cNvPr id="459" name="Google Shape;459;p43"/>
          <p:cNvGraphicFramePr/>
          <p:nvPr/>
        </p:nvGraphicFramePr>
        <p:xfrm>
          <a:off x="223825" y="1506213"/>
          <a:ext cx="8744550" cy="2757925"/>
        </p:xfrm>
        <a:graphic>
          <a:graphicData uri="http://schemas.openxmlformats.org/drawingml/2006/table">
            <a:tbl>
              <a:tblPr>
                <a:noFill/>
                <a:tableStyleId>{38F97D45-E65A-4FB2-9D8B-8B2715B007F0}</a:tableStyleId>
              </a:tblPr>
              <a:tblGrid>
                <a:gridCol w="4559475">
                  <a:extLst>
                    <a:ext uri="{9D8B030D-6E8A-4147-A177-3AD203B41FA5}">
                      <a16:colId xmlns:a16="http://schemas.microsoft.com/office/drawing/2014/main" val="20000"/>
                    </a:ext>
                  </a:extLst>
                </a:gridCol>
                <a:gridCol w="4185075">
                  <a:extLst>
                    <a:ext uri="{9D8B030D-6E8A-4147-A177-3AD203B41FA5}">
                      <a16:colId xmlns:a16="http://schemas.microsoft.com/office/drawing/2014/main" val="20001"/>
                    </a:ext>
                  </a:extLst>
                </a:gridCol>
              </a:tblGrid>
              <a:tr h="2757925">
                <a:tc>
                  <a:txBody>
                    <a:bodyPr/>
                    <a:lstStyle/>
                    <a:p>
                      <a:pPr marL="0" lvl="0" indent="0" algn="l" rtl="0">
                        <a:spcBef>
                          <a:spcPts val="0"/>
                        </a:spcBef>
                        <a:spcAft>
                          <a:spcPts val="0"/>
                        </a:spcAft>
                        <a:buClr>
                          <a:srgbClr val="000000"/>
                        </a:buClr>
                        <a:buSzPts val="1100"/>
                        <a:buFont typeface="Arial"/>
                        <a:buNone/>
                      </a:pPr>
                      <a:r>
                        <a:rPr lang="en" sz="1100" b="1">
                          <a:latin typeface="Calibri"/>
                          <a:ea typeface="Calibri"/>
                          <a:cs typeface="Calibri"/>
                          <a:sym typeface="Calibri"/>
                        </a:rPr>
                        <a:t>kNN Classification for Satisfaction of the Customer:</a:t>
                      </a:r>
                      <a:endParaRPr sz="1100" b="1">
                        <a:latin typeface="Calibri"/>
                        <a:ea typeface="Calibri"/>
                        <a:cs typeface="Calibri"/>
                        <a:sym typeface="Calibri"/>
                      </a:endParaRPr>
                    </a:p>
                    <a:p>
                      <a:pPr marL="0" lvl="0" indent="0" algn="l" rtl="0">
                        <a:spcBef>
                          <a:spcPts val="0"/>
                        </a:spcBef>
                        <a:spcAft>
                          <a:spcPts val="0"/>
                        </a:spcAft>
                        <a:buNone/>
                      </a:pPr>
                      <a:endParaRPr sz="1100" b="1">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Gender = 0</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CustomerType = 1</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Age = 13</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TypeOfTravel = 0</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Class = 1</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FlightDistance = 460</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InflightWifiservice = 3</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800">
                          <a:latin typeface="Calibri"/>
                          <a:ea typeface="Calibri"/>
                          <a:cs typeface="Calibri"/>
                          <a:sym typeface="Calibri"/>
                        </a:rPr>
                        <a:t>DepartureArrivalTimeCconvenient</a:t>
                      </a:r>
                      <a:r>
                        <a:rPr lang="en" sz="900">
                          <a:latin typeface="Calibri"/>
                          <a:ea typeface="Calibri"/>
                          <a:cs typeface="Calibri"/>
                          <a:sym typeface="Calibri"/>
                        </a:rPr>
                        <a:t> = 4</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EaseOfOnlineBooking = 3</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GateLocation = 1</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FoodAndDrink = 5</a:t>
                      </a:r>
                      <a:endParaRPr sz="900">
                        <a:latin typeface="Calibri"/>
                        <a:ea typeface="Calibri"/>
                        <a:cs typeface="Calibri"/>
                        <a:sym typeface="Calibri"/>
                      </a:endParaRPr>
                    </a:p>
                    <a:p>
                      <a:pPr marL="0" lvl="0" indent="0" algn="l" rtl="0">
                        <a:spcBef>
                          <a:spcPts val="0"/>
                        </a:spcBef>
                        <a:spcAft>
                          <a:spcPts val="0"/>
                        </a:spcAft>
                        <a:buClr>
                          <a:srgbClr val="000000"/>
                        </a:buClr>
                        <a:buSzPts val="900"/>
                        <a:buFont typeface="Arial"/>
                        <a:buNone/>
                      </a:pPr>
                      <a:endParaRPr sz="900">
                        <a:latin typeface="Calibri"/>
                        <a:ea typeface="Calibri"/>
                        <a:cs typeface="Calibri"/>
                        <a:sym typeface="Calibri"/>
                      </a:endParaRPr>
                    </a:p>
                    <a:p>
                      <a:pPr marL="0" lvl="0" indent="0" algn="l" rtl="0">
                        <a:lnSpc>
                          <a:spcPct val="115000"/>
                        </a:lnSpc>
                        <a:spcBef>
                          <a:spcPts val="0"/>
                        </a:spcBef>
                        <a:spcAft>
                          <a:spcPts val="0"/>
                        </a:spcAft>
                        <a:buClr>
                          <a:srgbClr val="000000"/>
                        </a:buClr>
                        <a:buSzPts val="1200"/>
                        <a:buFont typeface="Arial"/>
                        <a:buNone/>
                      </a:pPr>
                      <a:r>
                        <a:rPr lang="en" sz="1200">
                          <a:latin typeface="Calibri"/>
                          <a:ea typeface="Calibri"/>
                          <a:cs typeface="Calibri"/>
                          <a:sym typeface="Calibri"/>
                        </a:rPr>
                        <a:t>Satisfaction = 0</a:t>
                      </a:r>
                      <a:endParaRPr sz="1100" b="1">
                        <a:latin typeface="Calibri"/>
                        <a:ea typeface="Calibri"/>
                        <a:cs typeface="Calibri"/>
                        <a:sym typeface="Calibri"/>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endParaRPr sz="800" u="none" strike="noStrike" cap="none">
                        <a:latin typeface="Calibri"/>
                        <a:ea typeface="Calibri"/>
                        <a:cs typeface="Calibri"/>
                        <a:sym typeface="Calibri"/>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460" name="Google Shape;460;p43"/>
          <p:cNvSpPr txBox="1"/>
          <p:nvPr/>
        </p:nvSpPr>
        <p:spPr>
          <a:xfrm>
            <a:off x="2528275" y="2030937"/>
            <a:ext cx="2236800" cy="1708500"/>
          </a:xfrm>
          <a:prstGeom prst="rect">
            <a:avLst/>
          </a:prstGeom>
          <a:noFill/>
          <a:ln>
            <a:noFill/>
          </a:ln>
        </p:spPr>
        <p:txBody>
          <a:bodyPr spcFirstLastPara="1" wrap="square" lIns="91425" tIns="91425" rIns="91425" bIns="91425" anchor="t" anchorCtr="0">
            <a:spAutoFit/>
          </a:bodyPr>
          <a:lstStyle/>
          <a:p>
            <a:pPr marL="457200" lvl="0" indent="-285750" algn="l" rtl="0">
              <a:spcBef>
                <a:spcPts val="0"/>
              </a:spcBef>
              <a:spcAft>
                <a:spcPts val="0"/>
              </a:spcAft>
              <a:buSzPts val="900"/>
              <a:buFont typeface="Calibri"/>
              <a:buChar char="●"/>
            </a:pPr>
            <a:r>
              <a:rPr lang="en" sz="900">
                <a:latin typeface="Calibri"/>
                <a:ea typeface="Calibri"/>
                <a:cs typeface="Calibri"/>
                <a:sym typeface="Calibri"/>
              </a:rPr>
              <a:t>OnlineBoarding = 3</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SeatComfort = 5</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InflightEntertainment = 5</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OnBoardService = 4</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LegRoomService = 3</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BaggageHandling = 4</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CheckinService = 4</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InflightService = 5</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Cleanliness = 5</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DepartureDelayInMinutes = 25</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ArrivalDelayInMinutes = 18</a:t>
            </a:r>
            <a:endParaRPr>
              <a:latin typeface="Calibri"/>
              <a:ea typeface="Calibri"/>
              <a:cs typeface="Calibri"/>
              <a:sym typeface="Calibri"/>
            </a:endParaRPr>
          </a:p>
        </p:txBody>
      </p:sp>
      <p:pic>
        <p:nvPicPr>
          <p:cNvPr id="461" name="Google Shape;461;p43"/>
          <p:cNvPicPr preferRelativeResize="0"/>
          <p:nvPr/>
        </p:nvPicPr>
        <p:blipFill>
          <a:blip r:embed="rId3">
            <a:alphaModFix/>
          </a:blip>
          <a:stretch>
            <a:fillRect/>
          </a:stretch>
        </p:blipFill>
        <p:spPr>
          <a:xfrm>
            <a:off x="4765075" y="1275450"/>
            <a:ext cx="3943350" cy="3219450"/>
          </a:xfrm>
          <a:prstGeom prst="rect">
            <a:avLst/>
          </a:prstGeom>
          <a:noFill/>
          <a:ln>
            <a:noFill/>
          </a:ln>
        </p:spPr>
      </p:pic>
      <p:pic>
        <p:nvPicPr>
          <p:cNvPr id="462" name="Google Shape;462;p43"/>
          <p:cNvPicPr preferRelativeResize="0"/>
          <p:nvPr/>
        </p:nvPicPr>
        <p:blipFill>
          <a:blip r:embed="rId4">
            <a:alphaModFix/>
          </a:blip>
          <a:stretch>
            <a:fillRect/>
          </a:stretch>
        </p:blipFill>
        <p:spPr>
          <a:xfrm>
            <a:off x="428225" y="4385250"/>
            <a:ext cx="343800" cy="343800"/>
          </a:xfrm>
          <a:prstGeom prst="rect">
            <a:avLst/>
          </a:prstGeom>
          <a:noFill/>
          <a:ln>
            <a:noFill/>
          </a:ln>
        </p:spPr>
      </p:pic>
      <p:pic>
        <p:nvPicPr>
          <p:cNvPr id="463" name="Google Shape;463;p43"/>
          <p:cNvPicPr preferRelativeResize="0"/>
          <p:nvPr/>
        </p:nvPicPr>
        <p:blipFill>
          <a:blip r:embed="rId5">
            <a:alphaModFix/>
          </a:blip>
          <a:stretch>
            <a:fillRect/>
          </a:stretch>
        </p:blipFill>
        <p:spPr>
          <a:xfrm>
            <a:off x="3868025" y="4385250"/>
            <a:ext cx="343800" cy="343800"/>
          </a:xfrm>
          <a:prstGeom prst="rect">
            <a:avLst/>
          </a:prstGeom>
          <a:noFill/>
          <a:ln>
            <a:noFill/>
          </a:ln>
        </p:spPr>
      </p:pic>
      <p:pic>
        <p:nvPicPr>
          <p:cNvPr id="464" name="Google Shape;464;p43"/>
          <p:cNvPicPr preferRelativeResize="0"/>
          <p:nvPr/>
        </p:nvPicPr>
        <p:blipFill>
          <a:blip r:embed="rId6">
            <a:alphaModFix/>
          </a:blip>
          <a:stretch>
            <a:fillRect/>
          </a:stretch>
        </p:blipFill>
        <p:spPr>
          <a:xfrm>
            <a:off x="2148125" y="4385250"/>
            <a:ext cx="343800" cy="343800"/>
          </a:xfrm>
          <a:prstGeom prst="rect">
            <a:avLst/>
          </a:prstGeom>
          <a:noFill/>
          <a:ln>
            <a:noFill/>
          </a:ln>
        </p:spPr>
      </p:pic>
      <p:pic>
        <p:nvPicPr>
          <p:cNvPr id="465" name="Google Shape;465;p43"/>
          <p:cNvPicPr preferRelativeResize="0"/>
          <p:nvPr/>
        </p:nvPicPr>
        <p:blipFill>
          <a:blip r:embed="rId7">
            <a:alphaModFix/>
          </a:blip>
          <a:stretch>
            <a:fillRect/>
          </a:stretch>
        </p:blipFill>
        <p:spPr>
          <a:xfrm rot="10800000" flipH="1">
            <a:off x="5587925" y="4381425"/>
            <a:ext cx="351450" cy="351450"/>
          </a:xfrm>
          <a:prstGeom prst="rect">
            <a:avLst/>
          </a:prstGeom>
          <a:noFill/>
          <a:ln>
            <a:noFill/>
          </a:ln>
        </p:spPr>
      </p:pic>
      <p:sp>
        <p:nvSpPr>
          <p:cNvPr id="466" name="Google Shape;466;p43"/>
          <p:cNvSpPr txBox="1"/>
          <p:nvPr/>
        </p:nvSpPr>
        <p:spPr>
          <a:xfrm>
            <a:off x="772025" y="4357050"/>
            <a:ext cx="137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True Negative</a:t>
            </a:r>
            <a:endParaRPr>
              <a:latin typeface="Calibri"/>
              <a:ea typeface="Calibri"/>
              <a:cs typeface="Calibri"/>
              <a:sym typeface="Calibri"/>
            </a:endParaRPr>
          </a:p>
        </p:txBody>
      </p:sp>
      <p:sp>
        <p:nvSpPr>
          <p:cNvPr id="467" name="Google Shape;467;p43"/>
          <p:cNvSpPr txBox="1"/>
          <p:nvPr/>
        </p:nvSpPr>
        <p:spPr>
          <a:xfrm>
            <a:off x="4211825" y="4357050"/>
            <a:ext cx="137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False Positive</a:t>
            </a:r>
            <a:endParaRPr>
              <a:latin typeface="Calibri"/>
              <a:ea typeface="Calibri"/>
              <a:cs typeface="Calibri"/>
              <a:sym typeface="Calibri"/>
            </a:endParaRPr>
          </a:p>
        </p:txBody>
      </p:sp>
      <p:sp>
        <p:nvSpPr>
          <p:cNvPr id="468" name="Google Shape;468;p43"/>
          <p:cNvSpPr txBox="1"/>
          <p:nvPr/>
        </p:nvSpPr>
        <p:spPr>
          <a:xfrm>
            <a:off x="2491913" y="4357050"/>
            <a:ext cx="137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False Negative</a:t>
            </a:r>
            <a:endParaRPr>
              <a:latin typeface="Calibri"/>
              <a:ea typeface="Calibri"/>
              <a:cs typeface="Calibri"/>
              <a:sym typeface="Calibri"/>
            </a:endParaRPr>
          </a:p>
        </p:txBody>
      </p:sp>
      <p:sp>
        <p:nvSpPr>
          <p:cNvPr id="469" name="Google Shape;469;p43"/>
          <p:cNvSpPr txBox="1"/>
          <p:nvPr/>
        </p:nvSpPr>
        <p:spPr>
          <a:xfrm>
            <a:off x="5955175" y="4357050"/>
            <a:ext cx="137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True Positive</a:t>
            </a:r>
            <a:endParaRPr>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4"/>
          <p:cNvSpPr txBox="1">
            <a:spLocks noGrp="1"/>
          </p:cNvSpPr>
          <p:nvPr>
            <p:ph type="title"/>
          </p:nvPr>
        </p:nvSpPr>
        <p:spPr>
          <a:xfrm>
            <a:off x="447600" y="1388900"/>
            <a:ext cx="8248800" cy="15030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96969"/>
              <a:buNone/>
            </a:pPr>
            <a:r>
              <a:rPr lang="en" sz="3300" b="1">
                <a:latin typeface="Average"/>
                <a:ea typeface="Average"/>
                <a:cs typeface="Average"/>
                <a:sym typeface="Average"/>
              </a:rPr>
              <a:t>Will the customer be satisfied given a certain scenario based on Random Forest Classification?</a:t>
            </a:r>
            <a:endParaRPr sz="3300" b="1">
              <a:latin typeface="Average"/>
              <a:ea typeface="Average"/>
              <a:cs typeface="Average"/>
              <a:sym typeface="Average"/>
            </a:endParaRPr>
          </a:p>
        </p:txBody>
      </p:sp>
      <p:sp>
        <p:nvSpPr>
          <p:cNvPr id="475" name="Google Shape;475;p44"/>
          <p:cNvSpPr txBox="1"/>
          <p:nvPr/>
        </p:nvSpPr>
        <p:spPr>
          <a:xfrm>
            <a:off x="2428650" y="3442775"/>
            <a:ext cx="42867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200" b="1">
                <a:latin typeface="Average"/>
                <a:ea typeface="Average"/>
                <a:cs typeface="Average"/>
                <a:sym typeface="Average"/>
              </a:rPr>
              <a:t>Here, we use Random Forest Classification</a:t>
            </a:r>
            <a:endParaRPr sz="1200" b="1">
              <a:latin typeface="Average"/>
              <a:ea typeface="Average"/>
              <a:cs typeface="Average"/>
              <a:sym typeface="Average"/>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grpSp>
        <p:nvGrpSpPr>
          <p:cNvPr id="480" name="Google Shape;480;p45"/>
          <p:cNvGrpSpPr/>
          <p:nvPr/>
        </p:nvGrpSpPr>
        <p:grpSpPr>
          <a:xfrm>
            <a:off x="-2" y="358133"/>
            <a:ext cx="4918442" cy="891096"/>
            <a:chOff x="710275" y="2360561"/>
            <a:chExt cx="4666453" cy="939875"/>
          </a:xfrm>
        </p:grpSpPr>
        <p:sp>
          <p:nvSpPr>
            <p:cNvPr id="481" name="Google Shape;481;p45"/>
            <p:cNvSpPr/>
            <p:nvPr/>
          </p:nvSpPr>
          <p:spPr>
            <a:xfrm>
              <a:off x="1106028" y="2441873"/>
              <a:ext cx="4270700"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45"/>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B4A7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45"/>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674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45"/>
            <p:cNvSpPr txBox="1"/>
            <p:nvPr/>
          </p:nvSpPr>
          <p:spPr>
            <a:xfrm>
              <a:off x="1362624" y="2552964"/>
              <a:ext cx="3885900"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1200"/>
                </a:spcBef>
                <a:spcAft>
                  <a:spcPts val="1200"/>
                </a:spcAft>
                <a:buClr>
                  <a:srgbClr val="000000"/>
                </a:buClr>
                <a:buSzPts val="2400"/>
                <a:buFont typeface="Arial"/>
                <a:buNone/>
              </a:pPr>
              <a:r>
                <a:rPr lang="en" sz="2400" b="1">
                  <a:solidFill>
                    <a:srgbClr val="434343"/>
                  </a:solidFill>
                  <a:latin typeface="Average"/>
                  <a:ea typeface="Average"/>
                  <a:cs typeface="Average"/>
                  <a:sym typeface="Average"/>
                </a:rPr>
                <a:t>Random Forest Classification</a:t>
              </a:r>
              <a:endParaRPr sz="2400" b="1" i="0" u="none" strike="noStrike" cap="none">
                <a:solidFill>
                  <a:srgbClr val="434343"/>
                </a:solidFill>
                <a:latin typeface="Average"/>
                <a:ea typeface="Average"/>
                <a:cs typeface="Average"/>
                <a:sym typeface="Average"/>
              </a:endParaRPr>
            </a:p>
          </p:txBody>
        </p:sp>
      </p:grpSp>
      <p:graphicFrame>
        <p:nvGraphicFramePr>
          <p:cNvPr id="485" name="Google Shape;485;p45"/>
          <p:cNvGraphicFramePr/>
          <p:nvPr/>
        </p:nvGraphicFramePr>
        <p:xfrm>
          <a:off x="223825" y="1506213"/>
          <a:ext cx="8744550" cy="2757925"/>
        </p:xfrm>
        <a:graphic>
          <a:graphicData uri="http://schemas.openxmlformats.org/drawingml/2006/table">
            <a:tbl>
              <a:tblPr>
                <a:noFill/>
                <a:tableStyleId>{38F97D45-E65A-4FB2-9D8B-8B2715B007F0}</a:tableStyleId>
              </a:tblPr>
              <a:tblGrid>
                <a:gridCol w="4559475">
                  <a:extLst>
                    <a:ext uri="{9D8B030D-6E8A-4147-A177-3AD203B41FA5}">
                      <a16:colId xmlns:a16="http://schemas.microsoft.com/office/drawing/2014/main" val="20000"/>
                    </a:ext>
                  </a:extLst>
                </a:gridCol>
                <a:gridCol w="4185075">
                  <a:extLst>
                    <a:ext uri="{9D8B030D-6E8A-4147-A177-3AD203B41FA5}">
                      <a16:colId xmlns:a16="http://schemas.microsoft.com/office/drawing/2014/main" val="20001"/>
                    </a:ext>
                  </a:extLst>
                </a:gridCol>
              </a:tblGrid>
              <a:tr h="2757925">
                <a:tc>
                  <a:txBody>
                    <a:bodyPr/>
                    <a:lstStyle/>
                    <a:p>
                      <a:pPr marL="0" marR="0" lvl="0" indent="0" algn="l" rtl="0">
                        <a:lnSpc>
                          <a:spcPct val="100000"/>
                        </a:lnSpc>
                        <a:spcBef>
                          <a:spcPts val="0"/>
                        </a:spcBef>
                        <a:spcAft>
                          <a:spcPts val="0"/>
                        </a:spcAft>
                        <a:buClr>
                          <a:srgbClr val="000000"/>
                        </a:buClr>
                        <a:buSzPts val="1100"/>
                        <a:buFont typeface="Arial"/>
                        <a:buNone/>
                      </a:pPr>
                      <a:r>
                        <a:rPr lang="en" sz="1100" b="1">
                          <a:latin typeface="Calibri"/>
                          <a:ea typeface="Calibri"/>
                          <a:cs typeface="Calibri"/>
                          <a:sym typeface="Calibri"/>
                        </a:rPr>
                        <a:t>Random Forest Classification </a:t>
                      </a:r>
                      <a:r>
                        <a:rPr lang="en" sz="1100" b="1" u="none" strike="noStrike" cap="none">
                          <a:latin typeface="Calibri"/>
                          <a:ea typeface="Calibri"/>
                          <a:cs typeface="Calibri"/>
                          <a:sym typeface="Calibri"/>
                        </a:rPr>
                        <a:t>for </a:t>
                      </a:r>
                      <a:r>
                        <a:rPr lang="en" sz="1100" b="1">
                          <a:latin typeface="Calibri"/>
                          <a:ea typeface="Calibri"/>
                          <a:cs typeface="Calibri"/>
                          <a:sym typeface="Calibri"/>
                        </a:rPr>
                        <a:t>Satisfaction of the Customer</a:t>
                      </a:r>
                      <a:r>
                        <a:rPr lang="en" sz="1100" b="1" u="none" strike="noStrike" cap="none">
                          <a:latin typeface="Calibri"/>
                          <a:ea typeface="Calibri"/>
                          <a:cs typeface="Calibri"/>
                          <a:sym typeface="Calibri"/>
                        </a:rPr>
                        <a:t>:</a:t>
                      </a:r>
                      <a:endParaRPr sz="1100" b="1"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endParaRPr sz="1100" b="1" u="none" strike="noStrike" cap="none">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Gender = 0</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CustomerType = 1</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Age = 13</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TypeOfTravel = 0</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Class = 1</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FlightDistance = 460</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InflightWifiservice = 3</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800">
                          <a:latin typeface="Calibri"/>
                          <a:ea typeface="Calibri"/>
                          <a:cs typeface="Calibri"/>
                          <a:sym typeface="Calibri"/>
                        </a:rPr>
                        <a:t>DepartureArrivalTimeCconvenient</a:t>
                      </a:r>
                      <a:r>
                        <a:rPr lang="en" sz="900">
                          <a:latin typeface="Calibri"/>
                          <a:ea typeface="Calibri"/>
                          <a:cs typeface="Calibri"/>
                          <a:sym typeface="Calibri"/>
                        </a:rPr>
                        <a:t> = 4</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EaseOfOnlineBooking = 3</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GateLocation = 1</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FoodAndDrink = 5</a:t>
                      </a:r>
                      <a:endParaRPr sz="9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endParaRPr sz="900" u="none" strike="noStrike" cap="none">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200"/>
                        <a:buFont typeface="Arial"/>
                        <a:buNone/>
                      </a:pPr>
                      <a:r>
                        <a:rPr lang="en" sz="1200">
                          <a:latin typeface="Calibri"/>
                          <a:ea typeface="Calibri"/>
                          <a:cs typeface="Calibri"/>
                          <a:sym typeface="Calibri"/>
                        </a:rPr>
                        <a:t>Satisfaction </a:t>
                      </a:r>
                      <a:r>
                        <a:rPr lang="en" sz="1200" u="none" strike="noStrike" cap="none">
                          <a:latin typeface="Calibri"/>
                          <a:ea typeface="Calibri"/>
                          <a:cs typeface="Calibri"/>
                          <a:sym typeface="Calibri"/>
                        </a:rPr>
                        <a:t>= </a:t>
                      </a:r>
                      <a:r>
                        <a:rPr lang="en" sz="1200">
                          <a:latin typeface="Calibri"/>
                          <a:ea typeface="Calibri"/>
                          <a:cs typeface="Calibri"/>
                          <a:sym typeface="Calibri"/>
                        </a:rPr>
                        <a:t>0</a:t>
                      </a:r>
                      <a:endParaRPr sz="1200" u="none" strike="noStrike" cap="none">
                        <a:latin typeface="Calibri"/>
                        <a:ea typeface="Calibri"/>
                        <a:cs typeface="Calibri"/>
                        <a:sym typeface="Calibri"/>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endParaRPr sz="800">
                        <a:latin typeface="Calibri"/>
                        <a:ea typeface="Calibri"/>
                        <a:cs typeface="Calibri"/>
                        <a:sym typeface="Calibri"/>
                      </a:endParaRPr>
                    </a:p>
                    <a:p>
                      <a:pPr marL="0" marR="0" lvl="0" indent="0" algn="l" rtl="0">
                        <a:lnSpc>
                          <a:spcPct val="115000"/>
                        </a:lnSpc>
                        <a:spcBef>
                          <a:spcPts val="0"/>
                        </a:spcBef>
                        <a:spcAft>
                          <a:spcPts val="0"/>
                        </a:spcAft>
                        <a:buNone/>
                      </a:pPr>
                      <a:endParaRPr sz="800">
                        <a:latin typeface="Calibri"/>
                        <a:ea typeface="Calibri"/>
                        <a:cs typeface="Calibri"/>
                        <a:sym typeface="Calibri"/>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486" name="Google Shape;486;p45"/>
          <p:cNvSpPr txBox="1"/>
          <p:nvPr/>
        </p:nvSpPr>
        <p:spPr>
          <a:xfrm>
            <a:off x="2528275" y="2030950"/>
            <a:ext cx="2236800" cy="1708500"/>
          </a:xfrm>
          <a:prstGeom prst="rect">
            <a:avLst/>
          </a:prstGeom>
          <a:noFill/>
          <a:ln>
            <a:noFill/>
          </a:ln>
        </p:spPr>
        <p:txBody>
          <a:bodyPr spcFirstLastPara="1" wrap="square" lIns="91425" tIns="91425" rIns="91425" bIns="91425" anchor="t" anchorCtr="0">
            <a:spAutoFit/>
          </a:bodyPr>
          <a:lstStyle/>
          <a:p>
            <a:pPr marL="457200" lvl="0" indent="-285750" algn="l" rtl="0">
              <a:spcBef>
                <a:spcPts val="0"/>
              </a:spcBef>
              <a:spcAft>
                <a:spcPts val="0"/>
              </a:spcAft>
              <a:buSzPts val="900"/>
              <a:buFont typeface="Calibri"/>
              <a:buChar char="●"/>
            </a:pPr>
            <a:r>
              <a:rPr lang="en" sz="900">
                <a:latin typeface="Calibri"/>
                <a:ea typeface="Calibri"/>
                <a:cs typeface="Calibri"/>
                <a:sym typeface="Calibri"/>
              </a:rPr>
              <a:t>OnlineBoarding = 3</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SeatComfort = 5</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InflightEntertainment = 5</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OnBoardService = 4</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LegRoomService = 3</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BaggageHandling = 4</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CheckinService = 4</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InflightService = 5</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Cleanliness = 5</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DepartureDelayInMinutes = 25</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a:latin typeface="Calibri"/>
                <a:ea typeface="Calibri"/>
                <a:cs typeface="Calibri"/>
                <a:sym typeface="Calibri"/>
              </a:rPr>
              <a:t>ArrivalDelayInMinutes = 18</a:t>
            </a:r>
            <a:endParaRPr>
              <a:latin typeface="Calibri"/>
              <a:ea typeface="Calibri"/>
              <a:cs typeface="Calibri"/>
              <a:sym typeface="Calibri"/>
            </a:endParaRPr>
          </a:p>
        </p:txBody>
      </p:sp>
      <p:pic>
        <p:nvPicPr>
          <p:cNvPr id="487" name="Google Shape;487;p45"/>
          <p:cNvPicPr preferRelativeResize="0"/>
          <p:nvPr/>
        </p:nvPicPr>
        <p:blipFill>
          <a:blip r:embed="rId3">
            <a:alphaModFix/>
          </a:blip>
          <a:stretch>
            <a:fillRect/>
          </a:stretch>
        </p:blipFill>
        <p:spPr>
          <a:xfrm>
            <a:off x="4765063" y="1294513"/>
            <a:ext cx="3857625" cy="3181350"/>
          </a:xfrm>
          <a:prstGeom prst="rect">
            <a:avLst/>
          </a:prstGeom>
          <a:noFill/>
          <a:ln>
            <a:noFill/>
          </a:ln>
        </p:spPr>
      </p:pic>
      <p:pic>
        <p:nvPicPr>
          <p:cNvPr id="488" name="Google Shape;488;p45"/>
          <p:cNvPicPr preferRelativeResize="0"/>
          <p:nvPr/>
        </p:nvPicPr>
        <p:blipFill>
          <a:blip r:embed="rId4">
            <a:alphaModFix/>
          </a:blip>
          <a:stretch>
            <a:fillRect/>
          </a:stretch>
        </p:blipFill>
        <p:spPr>
          <a:xfrm>
            <a:off x="372750" y="4339063"/>
            <a:ext cx="352425" cy="352425"/>
          </a:xfrm>
          <a:prstGeom prst="rect">
            <a:avLst/>
          </a:prstGeom>
          <a:noFill/>
          <a:ln>
            <a:noFill/>
          </a:ln>
        </p:spPr>
      </p:pic>
      <p:pic>
        <p:nvPicPr>
          <p:cNvPr id="489" name="Google Shape;489;p45"/>
          <p:cNvPicPr preferRelativeResize="0"/>
          <p:nvPr/>
        </p:nvPicPr>
        <p:blipFill>
          <a:blip r:embed="rId5">
            <a:alphaModFix/>
          </a:blip>
          <a:stretch>
            <a:fillRect/>
          </a:stretch>
        </p:blipFill>
        <p:spPr>
          <a:xfrm>
            <a:off x="2010100" y="4339050"/>
            <a:ext cx="352425" cy="352425"/>
          </a:xfrm>
          <a:prstGeom prst="rect">
            <a:avLst/>
          </a:prstGeom>
          <a:noFill/>
          <a:ln>
            <a:noFill/>
          </a:ln>
        </p:spPr>
      </p:pic>
      <p:pic>
        <p:nvPicPr>
          <p:cNvPr id="490" name="Google Shape;490;p45"/>
          <p:cNvPicPr preferRelativeResize="0"/>
          <p:nvPr/>
        </p:nvPicPr>
        <p:blipFill>
          <a:blip r:embed="rId6">
            <a:alphaModFix/>
          </a:blip>
          <a:stretch>
            <a:fillRect/>
          </a:stretch>
        </p:blipFill>
        <p:spPr>
          <a:xfrm>
            <a:off x="4783300" y="4339063"/>
            <a:ext cx="352425" cy="352425"/>
          </a:xfrm>
          <a:prstGeom prst="rect">
            <a:avLst/>
          </a:prstGeom>
          <a:noFill/>
          <a:ln>
            <a:noFill/>
          </a:ln>
        </p:spPr>
      </p:pic>
      <p:sp>
        <p:nvSpPr>
          <p:cNvPr id="491" name="Google Shape;491;p45"/>
          <p:cNvSpPr txBox="1"/>
          <p:nvPr/>
        </p:nvSpPr>
        <p:spPr>
          <a:xfrm>
            <a:off x="725175" y="4315175"/>
            <a:ext cx="137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True Negative</a:t>
            </a:r>
            <a:endParaRPr>
              <a:latin typeface="Calibri"/>
              <a:ea typeface="Calibri"/>
              <a:cs typeface="Calibri"/>
              <a:sym typeface="Calibri"/>
            </a:endParaRPr>
          </a:p>
        </p:txBody>
      </p:sp>
      <p:sp>
        <p:nvSpPr>
          <p:cNvPr id="492" name="Google Shape;492;p45"/>
          <p:cNvSpPr txBox="1"/>
          <p:nvPr/>
        </p:nvSpPr>
        <p:spPr>
          <a:xfrm>
            <a:off x="2432450" y="4207500"/>
            <a:ext cx="2236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Top Right</a:t>
            </a:r>
            <a:r>
              <a:rPr lang="en">
                <a:latin typeface="Calibri"/>
                <a:ea typeface="Calibri"/>
                <a:cs typeface="Calibri"/>
                <a:sym typeface="Calibri"/>
              </a:rPr>
              <a:t>- False Positive</a:t>
            </a:r>
            <a:endParaRPr>
              <a:latin typeface="Calibri"/>
              <a:ea typeface="Calibri"/>
              <a:cs typeface="Calibri"/>
              <a:sym typeface="Calibri"/>
            </a:endParaRPr>
          </a:p>
          <a:p>
            <a:pPr marL="0" lvl="0" indent="0" algn="l" rtl="0">
              <a:spcBef>
                <a:spcPts val="0"/>
              </a:spcBef>
              <a:spcAft>
                <a:spcPts val="0"/>
              </a:spcAft>
              <a:buNone/>
            </a:pPr>
            <a:r>
              <a:rPr lang="en" b="1">
                <a:latin typeface="Calibri"/>
                <a:ea typeface="Calibri"/>
                <a:cs typeface="Calibri"/>
                <a:sym typeface="Calibri"/>
              </a:rPr>
              <a:t>Bottom Left</a:t>
            </a:r>
            <a:r>
              <a:rPr lang="en">
                <a:latin typeface="Calibri"/>
                <a:ea typeface="Calibri"/>
                <a:cs typeface="Calibri"/>
                <a:sym typeface="Calibri"/>
              </a:rPr>
              <a:t> - False Negative</a:t>
            </a:r>
            <a:endParaRPr>
              <a:latin typeface="Calibri"/>
              <a:ea typeface="Calibri"/>
              <a:cs typeface="Calibri"/>
              <a:sym typeface="Calibri"/>
            </a:endParaRPr>
          </a:p>
        </p:txBody>
      </p:sp>
      <p:sp>
        <p:nvSpPr>
          <p:cNvPr id="493" name="Google Shape;493;p45"/>
          <p:cNvSpPr txBox="1"/>
          <p:nvPr/>
        </p:nvSpPr>
        <p:spPr>
          <a:xfrm>
            <a:off x="5135725" y="4315175"/>
            <a:ext cx="137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True Positive</a:t>
            </a:r>
            <a:endParaRPr>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497"/>
        <p:cNvGrpSpPr/>
        <p:nvPr/>
      </p:nvGrpSpPr>
      <p:grpSpPr>
        <a:xfrm>
          <a:off x="0" y="0"/>
          <a:ext cx="0" cy="0"/>
          <a:chOff x="0" y="0"/>
          <a:chExt cx="0" cy="0"/>
        </a:xfrm>
      </p:grpSpPr>
      <p:sp>
        <p:nvSpPr>
          <p:cNvPr id="498" name="Google Shape;498;p46"/>
          <p:cNvSpPr txBox="1">
            <a:spLocks noGrp="1"/>
          </p:cNvSpPr>
          <p:nvPr>
            <p:ph type="title"/>
          </p:nvPr>
        </p:nvSpPr>
        <p:spPr>
          <a:xfrm>
            <a:off x="634500" y="1403000"/>
            <a:ext cx="7875000" cy="16461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96969"/>
              <a:buNone/>
            </a:pPr>
            <a:r>
              <a:rPr lang="en" sz="3300" b="1">
                <a:latin typeface="Average"/>
                <a:ea typeface="Average"/>
                <a:cs typeface="Average"/>
                <a:sym typeface="Average"/>
              </a:rPr>
              <a:t>What is the precision &amp; confusion Matrix of K-Means Clustering for Satisfaction of a customer?</a:t>
            </a:r>
            <a:endParaRPr sz="3300" b="1">
              <a:latin typeface="Average"/>
              <a:ea typeface="Average"/>
              <a:cs typeface="Average"/>
              <a:sym typeface="Average"/>
            </a:endParaRPr>
          </a:p>
        </p:txBody>
      </p:sp>
      <p:sp>
        <p:nvSpPr>
          <p:cNvPr id="499" name="Google Shape;499;p46"/>
          <p:cNvSpPr txBox="1"/>
          <p:nvPr/>
        </p:nvSpPr>
        <p:spPr>
          <a:xfrm>
            <a:off x="2428650" y="3387625"/>
            <a:ext cx="42867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200" b="1">
                <a:latin typeface="Average"/>
                <a:ea typeface="Average"/>
                <a:cs typeface="Average"/>
                <a:sym typeface="Average"/>
              </a:rPr>
              <a:t>Here, we use K-Means Clustering based on Satisfaction</a:t>
            </a:r>
            <a:endParaRPr sz="1200" b="1">
              <a:latin typeface="Average"/>
              <a:ea typeface="Average"/>
              <a:cs typeface="Average"/>
              <a:sym typeface="Average"/>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503"/>
        <p:cNvGrpSpPr/>
        <p:nvPr/>
      </p:nvGrpSpPr>
      <p:grpSpPr>
        <a:xfrm>
          <a:off x="0" y="0"/>
          <a:ext cx="0" cy="0"/>
          <a:chOff x="0" y="0"/>
          <a:chExt cx="0" cy="0"/>
        </a:xfrm>
      </p:grpSpPr>
      <p:grpSp>
        <p:nvGrpSpPr>
          <p:cNvPr id="504" name="Google Shape;504;p47"/>
          <p:cNvGrpSpPr/>
          <p:nvPr/>
        </p:nvGrpSpPr>
        <p:grpSpPr>
          <a:xfrm>
            <a:off x="-2" y="358133"/>
            <a:ext cx="3868420" cy="891096"/>
            <a:chOff x="710275" y="2360561"/>
            <a:chExt cx="3670228" cy="939875"/>
          </a:xfrm>
        </p:grpSpPr>
        <p:sp>
          <p:nvSpPr>
            <p:cNvPr id="505" name="Google Shape;505;p47"/>
            <p:cNvSpPr/>
            <p:nvPr/>
          </p:nvSpPr>
          <p:spPr>
            <a:xfrm>
              <a:off x="1106026" y="2441873"/>
              <a:ext cx="3274476"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47"/>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B4A7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47"/>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674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47"/>
            <p:cNvSpPr txBox="1"/>
            <p:nvPr/>
          </p:nvSpPr>
          <p:spPr>
            <a:xfrm>
              <a:off x="1362623" y="2552964"/>
              <a:ext cx="2743200"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1200"/>
                </a:spcBef>
                <a:spcAft>
                  <a:spcPts val="1200"/>
                </a:spcAft>
                <a:buClr>
                  <a:srgbClr val="000000"/>
                </a:buClr>
                <a:buSzPts val="2400"/>
                <a:buFont typeface="Arial"/>
                <a:buNone/>
              </a:pPr>
              <a:r>
                <a:rPr lang="en" sz="2400" b="1">
                  <a:solidFill>
                    <a:srgbClr val="434343"/>
                  </a:solidFill>
                  <a:latin typeface="Average"/>
                  <a:ea typeface="Average"/>
                  <a:cs typeface="Average"/>
                  <a:sym typeface="Average"/>
                </a:rPr>
                <a:t>K-Means Clustering</a:t>
              </a:r>
              <a:endParaRPr sz="2400" b="1" i="0" u="none" strike="noStrike" cap="none">
                <a:solidFill>
                  <a:srgbClr val="434343"/>
                </a:solidFill>
                <a:latin typeface="Average"/>
                <a:ea typeface="Average"/>
                <a:cs typeface="Average"/>
                <a:sym typeface="Average"/>
              </a:endParaRPr>
            </a:p>
          </p:txBody>
        </p:sp>
      </p:grpSp>
      <p:pic>
        <p:nvPicPr>
          <p:cNvPr id="509" name="Google Shape;509;p47"/>
          <p:cNvPicPr preferRelativeResize="0"/>
          <p:nvPr/>
        </p:nvPicPr>
        <p:blipFill>
          <a:blip r:embed="rId3">
            <a:alphaModFix/>
          </a:blip>
          <a:stretch>
            <a:fillRect/>
          </a:stretch>
        </p:blipFill>
        <p:spPr>
          <a:xfrm>
            <a:off x="4702888" y="1249213"/>
            <a:ext cx="3933825" cy="3171825"/>
          </a:xfrm>
          <a:prstGeom prst="rect">
            <a:avLst/>
          </a:prstGeom>
          <a:noFill/>
          <a:ln>
            <a:noFill/>
          </a:ln>
        </p:spPr>
      </p:pic>
      <p:pic>
        <p:nvPicPr>
          <p:cNvPr id="510" name="Google Shape;510;p47"/>
          <p:cNvPicPr preferRelativeResize="0"/>
          <p:nvPr/>
        </p:nvPicPr>
        <p:blipFill>
          <a:blip r:embed="rId4">
            <a:alphaModFix/>
          </a:blip>
          <a:stretch>
            <a:fillRect/>
          </a:stretch>
        </p:blipFill>
        <p:spPr>
          <a:xfrm>
            <a:off x="414025" y="4421044"/>
            <a:ext cx="352425" cy="352425"/>
          </a:xfrm>
          <a:prstGeom prst="rect">
            <a:avLst/>
          </a:prstGeom>
          <a:noFill/>
          <a:ln>
            <a:noFill/>
          </a:ln>
        </p:spPr>
      </p:pic>
      <p:pic>
        <p:nvPicPr>
          <p:cNvPr id="511" name="Google Shape;511;p47"/>
          <p:cNvPicPr preferRelativeResize="0"/>
          <p:nvPr/>
        </p:nvPicPr>
        <p:blipFill>
          <a:blip r:embed="rId5">
            <a:alphaModFix/>
          </a:blip>
          <a:stretch>
            <a:fillRect/>
          </a:stretch>
        </p:blipFill>
        <p:spPr>
          <a:xfrm>
            <a:off x="2069650" y="4421044"/>
            <a:ext cx="352425" cy="352425"/>
          </a:xfrm>
          <a:prstGeom prst="rect">
            <a:avLst/>
          </a:prstGeom>
          <a:noFill/>
          <a:ln>
            <a:noFill/>
          </a:ln>
        </p:spPr>
      </p:pic>
      <p:pic>
        <p:nvPicPr>
          <p:cNvPr id="512" name="Google Shape;512;p47"/>
          <p:cNvPicPr preferRelativeResize="0"/>
          <p:nvPr/>
        </p:nvPicPr>
        <p:blipFill>
          <a:blip r:embed="rId6">
            <a:alphaModFix/>
          </a:blip>
          <a:stretch>
            <a:fillRect/>
          </a:stretch>
        </p:blipFill>
        <p:spPr>
          <a:xfrm>
            <a:off x="3725275" y="4421032"/>
            <a:ext cx="352425" cy="352425"/>
          </a:xfrm>
          <a:prstGeom prst="rect">
            <a:avLst/>
          </a:prstGeom>
          <a:noFill/>
          <a:ln>
            <a:noFill/>
          </a:ln>
        </p:spPr>
      </p:pic>
      <p:pic>
        <p:nvPicPr>
          <p:cNvPr id="513" name="Google Shape;513;p47"/>
          <p:cNvPicPr preferRelativeResize="0"/>
          <p:nvPr/>
        </p:nvPicPr>
        <p:blipFill>
          <a:blip r:embed="rId7">
            <a:alphaModFix/>
          </a:blip>
          <a:stretch>
            <a:fillRect/>
          </a:stretch>
        </p:blipFill>
        <p:spPr>
          <a:xfrm>
            <a:off x="5380900" y="4421044"/>
            <a:ext cx="352425" cy="352425"/>
          </a:xfrm>
          <a:prstGeom prst="rect">
            <a:avLst/>
          </a:prstGeom>
          <a:noFill/>
          <a:ln>
            <a:noFill/>
          </a:ln>
        </p:spPr>
      </p:pic>
      <p:sp>
        <p:nvSpPr>
          <p:cNvPr id="514" name="Google Shape;514;p47"/>
          <p:cNvSpPr txBox="1"/>
          <p:nvPr/>
        </p:nvSpPr>
        <p:spPr>
          <a:xfrm>
            <a:off x="766438" y="4397150"/>
            <a:ext cx="137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True Negative</a:t>
            </a:r>
            <a:endParaRPr>
              <a:latin typeface="Calibri"/>
              <a:ea typeface="Calibri"/>
              <a:cs typeface="Calibri"/>
              <a:sym typeface="Calibri"/>
            </a:endParaRPr>
          </a:p>
        </p:txBody>
      </p:sp>
      <p:sp>
        <p:nvSpPr>
          <p:cNvPr id="515" name="Google Shape;515;p47"/>
          <p:cNvSpPr txBox="1"/>
          <p:nvPr/>
        </p:nvSpPr>
        <p:spPr>
          <a:xfrm>
            <a:off x="5733313" y="4397163"/>
            <a:ext cx="137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True Positive</a:t>
            </a:r>
            <a:endParaRPr dirty="0">
              <a:latin typeface="Calibri"/>
              <a:ea typeface="Calibri"/>
              <a:cs typeface="Calibri"/>
              <a:sym typeface="Calibri"/>
            </a:endParaRPr>
          </a:p>
        </p:txBody>
      </p:sp>
      <p:sp>
        <p:nvSpPr>
          <p:cNvPr id="516" name="Google Shape;516;p47"/>
          <p:cNvSpPr txBox="1"/>
          <p:nvPr/>
        </p:nvSpPr>
        <p:spPr>
          <a:xfrm>
            <a:off x="4077688" y="4397150"/>
            <a:ext cx="137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False Positive</a:t>
            </a:r>
            <a:endParaRPr>
              <a:latin typeface="Calibri"/>
              <a:ea typeface="Calibri"/>
              <a:cs typeface="Calibri"/>
              <a:sym typeface="Calibri"/>
            </a:endParaRPr>
          </a:p>
        </p:txBody>
      </p:sp>
      <p:sp>
        <p:nvSpPr>
          <p:cNvPr id="517" name="Google Shape;517;p47"/>
          <p:cNvSpPr txBox="1"/>
          <p:nvPr/>
        </p:nvSpPr>
        <p:spPr>
          <a:xfrm>
            <a:off x="2422063" y="4397150"/>
            <a:ext cx="137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False Negative</a:t>
            </a:r>
            <a:endParaRPr>
              <a:latin typeface="Calibri"/>
              <a:ea typeface="Calibri"/>
              <a:cs typeface="Calibri"/>
              <a:sym typeface="Calibri"/>
            </a:endParaRPr>
          </a:p>
        </p:txBody>
      </p:sp>
      <p:pic>
        <p:nvPicPr>
          <p:cNvPr id="518" name="Google Shape;518;p47"/>
          <p:cNvPicPr preferRelativeResize="0"/>
          <p:nvPr/>
        </p:nvPicPr>
        <p:blipFill>
          <a:blip r:embed="rId8">
            <a:alphaModFix/>
          </a:blip>
          <a:stretch>
            <a:fillRect/>
          </a:stretch>
        </p:blipFill>
        <p:spPr>
          <a:xfrm>
            <a:off x="342500" y="2001175"/>
            <a:ext cx="4360401" cy="2047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48"/>
          <p:cNvSpPr txBox="1">
            <a:spLocks noGrp="1"/>
          </p:cNvSpPr>
          <p:nvPr>
            <p:ph type="title"/>
          </p:nvPr>
        </p:nvSpPr>
        <p:spPr>
          <a:xfrm>
            <a:off x="571500" y="1623675"/>
            <a:ext cx="8001000" cy="14031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200"/>
              <a:buNone/>
            </a:pPr>
            <a:r>
              <a:rPr lang="en" sz="3300" b="1">
                <a:latin typeface="Average"/>
                <a:ea typeface="Average"/>
                <a:cs typeface="Average"/>
                <a:sym typeface="Average"/>
              </a:rPr>
              <a:t>What is the characteristics of the satisfied customers in the dataset?</a:t>
            </a:r>
            <a:endParaRPr sz="3300" b="1">
              <a:latin typeface="Average"/>
              <a:ea typeface="Average"/>
              <a:cs typeface="Average"/>
              <a:sym typeface="Average"/>
            </a:endParaRPr>
          </a:p>
        </p:txBody>
      </p:sp>
      <p:sp>
        <p:nvSpPr>
          <p:cNvPr id="524" name="Google Shape;524;p48"/>
          <p:cNvSpPr txBox="1"/>
          <p:nvPr/>
        </p:nvSpPr>
        <p:spPr>
          <a:xfrm>
            <a:off x="2428650" y="3442775"/>
            <a:ext cx="42867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200" b="1">
                <a:latin typeface="Average"/>
                <a:ea typeface="Average"/>
                <a:cs typeface="Average"/>
                <a:sym typeface="Average"/>
              </a:rPr>
              <a:t>Here, we use K-Means Clustering based on Satisfaction</a:t>
            </a:r>
            <a:endParaRPr sz="1200" b="1">
              <a:latin typeface="Average"/>
              <a:ea typeface="Average"/>
              <a:cs typeface="Average"/>
              <a:sym typeface="Average"/>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pic>
        <p:nvPicPr>
          <p:cNvPr id="529" name="Google Shape;529;p49"/>
          <p:cNvPicPr preferRelativeResize="0"/>
          <p:nvPr/>
        </p:nvPicPr>
        <p:blipFill>
          <a:blip r:embed="rId3">
            <a:alphaModFix/>
          </a:blip>
          <a:stretch>
            <a:fillRect/>
          </a:stretch>
        </p:blipFill>
        <p:spPr>
          <a:xfrm>
            <a:off x="219925" y="1788275"/>
            <a:ext cx="4280376" cy="3152250"/>
          </a:xfrm>
          <a:prstGeom prst="rect">
            <a:avLst/>
          </a:prstGeom>
          <a:noFill/>
          <a:ln>
            <a:noFill/>
          </a:ln>
        </p:spPr>
      </p:pic>
      <p:pic>
        <p:nvPicPr>
          <p:cNvPr id="530" name="Google Shape;530;p49"/>
          <p:cNvPicPr preferRelativeResize="0"/>
          <p:nvPr/>
        </p:nvPicPr>
        <p:blipFill>
          <a:blip r:embed="rId4">
            <a:alphaModFix/>
          </a:blip>
          <a:stretch>
            <a:fillRect/>
          </a:stretch>
        </p:blipFill>
        <p:spPr>
          <a:xfrm>
            <a:off x="4572000" y="1788275"/>
            <a:ext cx="4340926" cy="3152250"/>
          </a:xfrm>
          <a:prstGeom prst="rect">
            <a:avLst/>
          </a:prstGeom>
          <a:noFill/>
          <a:ln>
            <a:noFill/>
          </a:ln>
        </p:spPr>
      </p:pic>
      <p:sp>
        <p:nvSpPr>
          <p:cNvPr id="531" name="Google Shape;531;p49"/>
          <p:cNvSpPr txBox="1"/>
          <p:nvPr/>
        </p:nvSpPr>
        <p:spPr>
          <a:xfrm>
            <a:off x="4960538" y="1249225"/>
            <a:ext cx="2332800" cy="6156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b="1">
                <a:latin typeface="Calibri"/>
                <a:ea typeface="Calibri"/>
                <a:cs typeface="Calibri"/>
                <a:sym typeface="Calibri"/>
              </a:rPr>
              <a:t>0:</a:t>
            </a:r>
            <a:r>
              <a:rPr lang="en">
                <a:latin typeface="Calibri"/>
                <a:ea typeface="Calibri"/>
                <a:cs typeface="Calibri"/>
                <a:sym typeface="Calibri"/>
              </a:rPr>
              <a:t> Disloyal Customer</a:t>
            </a:r>
            <a:endParaRPr>
              <a:latin typeface="Calibri"/>
              <a:ea typeface="Calibri"/>
              <a:cs typeface="Calibri"/>
              <a:sym typeface="Calibri"/>
            </a:endParaRPr>
          </a:p>
          <a:p>
            <a:pPr marL="0" lvl="0" indent="0" algn="l" rtl="0">
              <a:spcBef>
                <a:spcPts val="0"/>
              </a:spcBef>
              <a:spcAft>
                <a:spcPts val="0"/>
              </a:spcAft>
              <a:buNone/>
            </a:pPr>
            <a:r>
              <a:rPr lang="en" b="1">
                <a:latin typeface="Calibri"/>
                <a:ea typeface="Calibri"/>
                <a:cs typeface="Calibri"/>
                <a:sym typeface="Calibri"/>
              </a:rPr>
              <a:t>1:</a:t>
            </a:r>
            <a:r>
              <a:rPr lang="en">
                <a:latin typeface="Calibri"/>
                <a:ea typeface="Calibri"/>
                <a:cs typeface="Calibri"/>
                <a:sym typeface="Calibri"/>
              </a:rPr>
              <a:t> Loyal Customer</a:t>
            </a:r>
            <a:endParaRPr>
              <a:latin typeface="Calibri"/>
              <a:ea typeface="Calibri"/>
              <a:cs typeface="Calibri"/>
              <a:sym typeface="Calibri"/>
            </a:endParaRPr>
          </a:p>
        </p:txBody>
      </p:sp>
      <p:sp>
        <p:nvSpPr>
          <p:cNvPr id="532" name="Google Shape;532;p49"/>
          <p:cNvSpPr txBox="1"/>
          <p:nvPr/>
        </p:nvSpPr>
        <p:spPr>
          <a:xfrm>
            <a:off x="668650" y="1249225"/>
            <a:ext cx="2332800" cy="6156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b="1">
                <a:latin typeface="Calibri"/>
                <a:ea typeface="Calibri"/>
                <a:cs typeface="Calibri"/>
                <a:sym typeface="Calibri"/>
              </a:rPr>
              <a:t>0:</a:t>
            </a:r>
            <a:r>
              <a:rPr lang="en">
                <a:latin typeface="Calibri"/>
                <a:ea typeface="Calibri"/>
                <a:cs typeface="Calibri"/>
                <a:sym typeface="Calibri"/>
              </a:rPr>
              <a:t> Neutral or Dissatisfied</a:t>
            </a:r>
            <a:endParaRPr>
              <a:latin typeface="Calibri"/>
              <a:ea typeface="Calibri"/>
              <a:cs typeface="Calibri"/>
              <a:sym typeface="Calibri"/>
            </a:endParaRPr>
          </a:p>
          <a:p>
            <a:pPr marL="0" lvl="0" indent="0" algn="l" rtl="0">
              <a:spcBef>
                <a:spcPts val="0"/>
              </a:spcBef>
              <a:spcAft>
                <a:spcPts val="0"/>
              </a:spcAft>
              <a:buNone/>
            </a:pPr>
            <a:r>
              <a:rPr lang="en" b="1">
                <a:latin typeface="Calibri"/>
                <a:ea typeface="Calibri"/>
                <a:cs typeface="Calibri"/>
                <a:sym typeface="Calibri"/>
              </a:rPr>
              <a:t>1: </a:t>
            </a:r>
            <a:r>
              <a:rPr lang="en">
                <a:latin typeface="Calibri"/>
                <a:ea typeface="Calibri"/>
                <a:cs typeface="Calibri"/>
                <a:sym typeface="Calibri"/>
              </a:rPr>
              <a:t>Datisfied</a:t>
            </a:r>
            <a:endParaRPr>
              <a:latin typeface="Calibri"/>
              <a:ea typeface="Calibri"/>
              <a:cs typeface="Calibri"/>
              <a:sym typeface="Calibri"/>
            </a:endParaRPr>
          </a:p>
        </p:txBody>
      </p:sp>
      <p:grpSp>
        <p:nvGrpSpPr>
          <p:cNvPr id="533" name="Google Shape;533;p49"/>
          <p:cNvGrpSpPr/>
          <p:nvPr/>
        </p:nvGrpSpPr>
        <p:grpSpPr>
          <a:xfrm>
            <a:off x="0" y="358129"/>
            <a:ext cx="8166295" cy="891096"/>
            <a:chOff x="710275" y="2360561"/>
            <a:chExt cx="7650148" cy="939875"/>
          </a:xfrm>
        </p:grpSpPr>
        <p:sp>
          <p:nvSpPr>
            <p:cNvPr id="534" name="Google Shape;534;p49"/>
            <p:cNvSpPr/>
            <p:nvPr/>
          </p:nvSpPr>
          <p:spPr>
            <a:xfrm>
              <a:off x="1106026" y="2441873"/>
              <a:ext cx="7254397"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49"/>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B4A7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49"/>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674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49"/>
            <p:cNvSpPr txBox="1"/>
            <p:nvPr/>
          </p:nvSpPr>
          <p:spPr>
            <a:xfrm>
              <a:off x="1362623" y="2552964"/>
              <a:ext cx="6773766"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1200"/>
                </a:spcBef>
                <a:spcAft>
                  <a:spcPts val="1200"/>
                </a:spcAft>
                <a:buClr>
                  <a:srgbClr val="000000"/>
                </a:buClr>
                <a:buSzPts val="2400"/>
                <a:buFont typeface="Arial"/>
                <a:buNone/>
              </a:pPr>
              <a:r>
                <a:rPr lang="en" sz="2400" b="1" dirty="0">
                  <a:solidFill>
                    <a:srgbClr val="434343"/>
                  </a:solidFill>
                  <a:latin typeface="Average"/>
                  <a:ea typeface="Average"/>
                  <a:cs typeface="Average"/>
                  <a:sym typeface="Average"/>
                </a:rPr>
                <a:t>K-Means Clustering (Satisfaction &amp; Customer Type)</a:t>
              </a:r>
              <a:endParaRPr sz="2400" b="1" i="0" u="none" strike="noStrike" cap="none" dirty="0">
                <a:solidFill>
                  <a:srgbClr val="434343"/>
                </a:solidFill>
                <a:latin typeface="Average"/>
                <a:ea typeface="Average"/>
                <a:cs typeface="Average"/>
                <a:sym typeface="Average"/>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pic>
        <p:nvPicPr>
          <p:cNvPr id="542" name="Google Shape;542;p50"/>
          <p:cNvPicPr preferRelativeResize="0"/>
          <p:nvPr/>
        </p:nvPicPr>
        <p:blipFill>
          <a:blip r:embed="rId3">
            <a:alphaModFix/>
          </a:blip>
          <a:stretch>
            <a:fillRect/>
          </a:stretch>
        </p:blipFill>
        <p:spPr>
          <a:xfrm>
            <a:off x="222550" y="1797047"/>
            <a:ext cx="4245625" cy="3143477"/>
          </a:xfrm>
          <a:prstGeom prst="rect">
            <a:avLst/>
          </a:prstGeom>
          <a:noFill/>
          <a:ln>
            <a:noFill/>
          </a:ln>
        </p:spPr>
      </p:pic>
      <p:pic>
        <p:nvPicPr>
          <p:cNvPr id="543" name="Google Shape;543;p50"/>
          <p:cNvPicPr preferRelativeResize="0"/>
          <p:nvPr/>
        </p:nvPicPr>
        <p:blipFill>
          <a:blip r:embed="rId4">
            <a:alphaModFix/>
          </a:blip>
          <a:stretch>
            <a:fillRect/>
          </a:stretch>
        </p:blipFill>
        <p:spPr>
          <a:xfrm>
            <a:off x="4895743" y="1864825"/>
            <a:ext cx="4010208" cy="3041824"/>
          </a:xfrm>
          <a:prstGeom prst="rect">
            <a:avLst/>
          </a:prstGeom>
          <a:noFill/>
          <a:ln>
            <a:noFill/>
          </a:ln>
        </p:spPr>
      </p:pic>
      <p:sp>
        <p:nvSpPr>
          <p:cNvPr id="544" name="Google Shape;544;p50"/>
          <p:cNvSpPr txBox="1"/>
          <p:nvPr/>
        </p:nvSpPr>
        <p:spPr>
          <a:xfrm>
            <a:off x="611025" y="1249225"/>
            <a:ext cx="2332800" cy="6156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b="1">
                <a:latin typeface="Calibri"/>
                <a:ea typeface="Calibri"/>
                <a:cs typeface="Calibri"/>
                <a:sym typeface="Calibri"/>
              </a:rPr>
              <a:t>0: </a:t>
            </a:r>
            <a:r>
              <a:rPr lang="en">
                <a:latin typeface="Calibri"/>
                <a:ea typeface="Calibri"/>
                <a:cs typeface="Calibri"/>
                <a:sym typeface="Calibri"/>
              </a:rPr>
              <a:t>Personal Travel</a:t>
            </a:r>
            <a:endParaRPr>
              <a:latin typeface="Calibri"/>
              <a:ea typeface="Calibri"/>
              <a:cs typeface="Calibri"/>
              <a:sym typeface="Calibri"/>
            </a:endParaRPr>
          </a:p>
          <a:p>
            <a:pPr marL="0" lvl="0" indent="0" algn="l" rtl="0">
              <a:spcBef>
                <a:spcPts val="0"/>
              </a:spcBef>
              <a:spcAft>
                <a:spcPts val="0"/>
              </a:spcAft>
              <a:buNone/>
            </a:pPr>
            <a:r>
              <a:rPr lang="en" b="1">
                <a:latin typeface="Calibri"/>
                <a:ea typeface="Calibri"/>
                <a:cs typeface="Calibri"/>
                <a:sym typeface="Calibri"/>
              </a:rPr>
              <a:t>1: </a:t>
            </a:r>
            <a:r>
              <a:rPr lang="en">
                <a:latin typeface="Calibri"/>
                <a:ea typeface="Calibri"/>
                <a:cs typeface="Calibri"/>
                <a:sym typeface="Calibri"/>
              </a:rPr>
              <a:t>Business travel</a:t>
            </a:r>
            <a:endParaRPr>
              <a:latin typeface="Calibri"/>
              <a:ea typeface="Calibri"/>
              <a:cs typeface="Calibri"/>
              <a:sym typeface="Calibri"/>
            </a:endParaRPr>
          </a:p>
        </p:txBody>
      </p:sp>
      <p:sp>
        <p:nvSpPr>
          <p:cNvPr id="545" name="Google Shape;545;p50"/>
          <p:cNvSpPr txBox="1"/>
          <p:nvPr/>
        </p:nvSpPr>
        <p:spPr>
          <a:xfrm>
            <a:off x="5238688" y="1141375"/>
            <a:ext cx="2831400" cy="8313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b="1">
                <a:latin typeface="Calibri"/>
                <a:ea typeface="Calibri"/>
                <a:cs typeface="Calibri"/>
                <a:sym typeface="Calibri"/>
              </a:rPr>
              <a:t>0:</a:t>
            </a:r>
            <a:r>
              <a:rPr lang="en">
                <a:latin typeface="Calibri"/>
                <a:ea typeface="Calibri"/>
                <a:cs typeface="Calibri"/>
                <a:sym typeface="Calibri"/>
              </a:rPr>
              <a:t> Eco</a:t>
            </a:r>
            <a:endParaRPr>
              <a:latin typeface="Calibri"/>
              <a:ea typeface="Calibri"/>
              <a:cs typeface="Calibri"/>
              <a:sym typeface="Calibri"/>
            </a:endParaRPr>
          </a:p>
          <a:p>
            <a:pPr marL="0" lvl="0" indent="0" algn="l" rtl="0">
              <a:spcBef>
                <a:spcPts val="0"/>
              </a:spcBef>
              <a:spcAft>
                <a:spcPts val="0"/>
              </a:spcAft>
              <a:buNone/>
            </a:pPr>
            <a:r>
              <a:rPr lang="en" b="1">
                <a:latin typeface="Calibri"/>
                <a:ea typeface="Calibri"/>
                <a:cs typeface="Calibri"/>
                <a:sym typeface="Calibri"/>
              </a:rPr>
              <a:t>1:</a:t>
            </a:r>
            <a:r>
              <a:rPr lang="en">
                <a:latin typeface="Calibri"/>
                <a:ea typeface="Calibri"/>
                <a:cs typeface="Calibri"/>
                <a:sym typeface="Calibri"/>
              </a:rPr>
              <a:t> Eco Plus</a:t>
            </a:r>
            <a:endParaRPr>
              <a:latin typeface="Calibri"/>
              <a:ea typeface="Calibri"/>
              <a:cs typeface="Calibri"/>
              <a:sym typeface="Calibri"/>
            </a:endParaRPr>
          </a:p>
          <a:p>
            <a:pPr marL="0" lvl="0" indent="0" algn="l" rtl="0">
              <a:spcBef>
                <a:spcPts val="0"/>
              </a:spcBef>
              <a:spcAft>
                <a:spcPts val="0"/>
              </a:spcAft>
              <a:buNone/>
            </a:pPr>
            <a:r>
              <a:rPr lang="en" b="1">
                <a:latin typeface="Calibri"/>
                <a:ea typeface="Calibri"/>
                <a:cs typeface="Calibri"/>
                <a:sym typeface="Calibri"/>
              </a:rPr>
              <a:t>2:</a:t>
            </a:r>
            <a:r>
              <a:rPr lang="en">
                <a:latin typeface="Calibri"/>
                <a:ea typeface="Calibri"/>
                <a:cs typeface="Calibri"/>
                <a:sym typeface="Calibri"/>
              </a:rPr>
              <a:t> Business</a:t>
            </a:r>
            <a:endParaRPr>
              <a:latin typeface="Calibri"/>
              <a:ea typeface="Calibri"/>
              <a:cs typeface="Calibri"/>
              <a:sym typeface="Calibri"/>
            </a:endParaRPr>
          </a:p>
        </p:txBody>
      </p:sp>
      <p:grpSp>
        <p:nvGrpSpPr>
          <p:cNvPr id="11" name="Google Shape;533;p49">
            <a:extLst>
              <a:ext uri="{FF2B5EF4-FFF2-40B4-BE49-F238E27FC236}">
                <a16:creationId xmlns:a16="http://schemas.microsoft.com/office/drawing/2014/main" id="{D758789B-ACE6-496B-9906-2C632A954622}"/>
              </a:ext>
            </a:extLst>
          </p:cNvPr>
          <p:cNvGrpSpPr/>
          <p:nvPr/>
        </p:nvGrpSpPr>
        <p:grpSpPr>
          <a:xfrm>
            <a:off x="0" y="358129"/>
            <a:ext cx="7927146" cy="891096"/>
            <a:chOff x="710275" y="2360561"/>
            <a:chExt cx="7426114" cy="939875"/>
          </a:xfrm>
        </p:grpSpPr>
        <p:sp>
          <p:nvSpPr>
            <p:cNvPr id="12" name="Google Shape;534;p49">
              <a:extLst>
                <a:ext uri="{FF2B5EF4-FFF2-40B4-BE49-F238E27FC236}">
                  <a16:creationId xmlns:a16="http://schemas.microsoft.com/office/drawing/2014/main" id="{46D50A06-DD8E-4E3D-8679-C96732587BA3}"/>
                </a:ext>
              </a:extLst>
            </p:cNvPr>
            <p:cNvSpPr/>
            <p:nvPr/>
          </p:nvSpPr>
          <p:spPr>
            <a:xfrm>
              <a:off x="1106026" y="2441873"/>
              <a:ext cx="6055149"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535;p49">
              <a:extLst>
                <a:ext uri="{FF2B5EF4-FFF2-40B4-BE49-F238E27FC236}">
                  <a16:creationId xmlns:a16="http://schemas.microsoft.com/office/drawing/2014/main" id="{7247A750-5CB2-490E-863F-C9C6A6B7511D}"/>
                </a:ext>
              </a:extLst>
            </p:cNvPr>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B4A7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14" name="Google Shape;536;p49">
              <a:extLst>
                <a:ext uri="{FF2B5EF4-FFF2-40B4-BE49-F238E27FC236}">
                  <a16:creationId xmlns:a16="http://schemas.microsoft.com/office/drawing/2014/main" id="{CDBA1337-B168-406A-B39B-D93E08ED0D76}"/>
                </a:ext>
              </a:extLst>
            </p:cNvPr>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674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537;p49">
              <a:extLst>
                <a:ext uri="{FF2B5EF4-FFF2-40B4-BE49-F238E27FC236}">
                  <a16:creationId xmlns:a16="http://schemas.microsoft.com/office/drawing/2014/main" id="{26DB3348-23E6-437B-80DC-408C57A450ED}"/>
                </a:ext>
              </a:extLst>
            </p:cNvPr>
            <p:cNvSpPr txBox="1"/>
            <p:nvPr/>
          </p:nvSpPr>
          <p:spPr>
            <a:xfrm>
              <a:off x="1362623" y="2552964"/>
              <a:ext cx="6773766"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1200"/>
                </a:spcBef>
                <a:spcAft>
                  <a:spcPts val="1200"/>
                </a:spcAft>
                <a:buClr>
                  <a:srgbClr val="000000"/>
                </a:buClr>
                <a:buSzPts val="2400"/>
                <a:buFont typeface="Arial"/>
                <a:buNone/>
              </a:pPr>
              <a:r>
                <a:rPr lang="en" sz="2400" b="1" dirty="0">
                  <a:solidFill>
                    <a:srgbClr val="434343"/>
                  </a:solidFill>
                  <a:latin typeface="Average"/>
                  <a:ea typeface="Average"/>
                  <a:cs typeface="Average"/>
                  <a:sym typeface="Average"/>
                </a:rPr>
                <a:t>K-Means Clustering (Type of Travel &amp; Class)</a:t>
              </a:r>
              <a:endParaRPr sz="2400" b="1" i="0" u="none" strike="noStrike" cap="none" dirty="0">
                <a:solidFill>
                  <a:srgbClr val="434343"/>
                </a:solidFill>
                <a:latin typeface="Average"/>
                <a:ea typeface="Average"/>
                <a:cs typeface="Average"/>
                <a:sym typeface="Average"/>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pic>
        <p:nvPicPr>
          <p:cNvPr id="555" name="Google Shape;555;p51"/>
          <p:cNvPicPr preferRelativeResize="0"/>
          <p:nvPr/>
        </p:nvPicPr>
        <p:blipFill>
          <a:blip r:embed="rId3">
            <a:alphaModFix/>
          </a:blip>
          <a:stretch>
            <a:fillRect/>
          </a:stretch>
        </p:blipFill>
        <p:spPr>
          <a:xfrm>
            <a:off x="327788" y="1249225"/>
            <a:ext cx="8488435" cy="3639500"/>
          </a:xfrm>
          <a:prstGeom prst="rect">
            <a:avLst/>
          </a:prstGeom>
          <a:noFill/>
          <a:ln>
            <a:noFill/>
          </a:ln>
        </p:spPr>
      </p:pic>
      <p:grpSp>
        <p:nvGrpSpPr>
          <p:cNvPr id="8" name="Google Shape;566;p52">
            <a:extLst>
              <a:ext uri="{FF2B5EF4-FFF2-40B4-BE49-F238E27FC236}">
                <a16:creationId xmlns:a16="http://schemas.microsoft.com/office/drawing/2014/main" id="{05E59DA8-9C27-46FA-9094-FE2AAF2FC8C2}"/>
              </a:ext>
            </a:extLst>
          </p:cNvPr>
          <p:cNvGrpSpPr/>
          <p:nvPr/>
        </p:nvGrpSpPr>
        <p:grpSpPr>
          <a:xfrm>
            <a:off x="-3" y="358133"/>
            <a:ext cx="8750107" cy="891096"/>
            <a:chOff x="710275" y="2360561"/>
            <a:chExt cx="7854686" cy="939875"/>
          </a:xfrm>
        </p:grpSpPr>
        <p:sp>
          <p:nvSpPr>
            <p:cNvPr id="9" name="Google Shape;567;p52">
              <a:extLst>
                <a:ext uri="{FF2B5EF4-FFF2-40B4-BE49-F238E27FC236}">
                  <a16:creationId xmlns:a16="http://schemas.microsoft.com/office/drawing/2014/main" id="{F194A70B-7BF5-471C-8422-5C6917C38E4B}"/>
                </a:ext>
              </a:extLst>
            </p:cNvPr>
            <p:cNvSpPr/>
            <p:nvPr/>
          </p:nvSpPr>
          <p:spPr>
            <a:xfrm>
              <a:off x="1106026" y="2441873"/>
              <a:ext cx="7458935"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568;p52">
              <a:extLst>
                <a:ext uri="{FF2B5EF4-FFF2-40B4-BE49-F238E27FC236}">
                  <a16:creationId xmlns:a16="http://schemas.microsoft.com/office/drawing/2014/main" id="{BA9A0098-0DA9-4989-AEC2-ADFACDD29B78}"/>
                </a:ext>
              </a:extLst>
            </p:cNvPr>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B4A7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11" name="Google Shape;569;p52">
              <a:extLst>
                <a:ext uri="{FF2B5EF4-FFF2-40B4-BE49-F238E27FC236}">
                  <a16:creationId xmlns:a16="http://schemas.microsoft.com/office/drawing/2014/main" id="{6D88FB84-E74C-4D47-A15B-53D0CB087784}"/>
                </a:ext>
              </a:extLst>
            </p:cNvPr>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674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570;p52">
              <a:extLst>
                <a:ext uri="{FF2B5EF4-FFF2-40B4-BE49-F238E27FC236}">
                  <a16:creationId xmlns:a16="http://schemas.microsoft.com/office/drawing/2014/main" id="{C5FBE8FD-C956-4E66-895D-17C2BA6AB949}"/>
                </a:ext>
              </a:extLst>
            </p:cNvPr>
            <p:cNvSpPr txBox="1"/>
            <p:nvPr/>
          </p:nvSpPr>
          <p:spPr>
            <a:xfrm>
              <a:off x="1362623" y="2552964"/>
              <a:ext cx="6848644"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1200"/>
                </a:spcBef>
                <a:spcAft>
                  <a:spcPts val="1200"/>
                </a:spcAft>
                <a:buClr>
                  <a:srgbClr val="000000"/>
                </a:buClr>
                <a:buSzPts val="2400"/>
                <a:buFont typeface="Arial"/>
                <a:buNone/>
              </a:pPr>
              <a:r>
                <a:rPr lang="en" sz="2400" b="1" dirty="0">
                  <a:solidFill>
                    <a:srgbClr val="434343"/>
                  </a:solidFill>
                  <a:latin typeface="Average"/>
                  <a:ea typeface="Average"/>
                  <a:cs typeface="Average"/>
                  <a:sym typeface="Average"/>
                </a:rPr>
                <a:t>K-Means Clustering (Inflight Ent. &amp; Inflight Wifi Service)</a:t>
              </a:r>
              <a:endParaRPr sz="2400" b="1" i="0" u="none" strike="noStrike" cap="none" dirty="0">
                <a:solidFill>
                  <a:srgbClr val="434343"/>
                </a:solidFill>
                <a:latin typeface="Average"/>
                <a:ea typeface="Average"/>
                <a:cs typeface="Average"/>
                <a:sym typeface="Average"/>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grpSp>
        <p:nvGrpSpPr>
          <p:cNvPr id="186" name="Google Shape;186;p16"/>
          <p:cNvGrpSpPr/>
          <p:nvPr/>
        </p:nvGrpSpPr>
        <p:grpSpPr>
          <a:xfrm>
            <a:off x="-5" y="358133"/>
            <a:ext cx="7200965" cy="891096"/>
            <a:chOff x="710275" y="2360561"/>
            <a:chExt cx="6472196" cy="939875"/>
          </a:xfrm>
        </p:grpSpPr>
        <p:sp>
          <p:nvSpPr>
            <p:cNvPr id="187" name="Google Shape;187;p16"/>
            <p:cNvSpPr/>
            <p:nvPr/>
          </p:nvSpPr>
          <p:spPr>
            <a:xfrm>
              <a:off x="1106020" y="2441873"/>
              <a:ext cx="6076451"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6"/>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6"/>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E092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6"/>
            <p:cNvSpPr txBox="1"/>
            <p:nvPr/>
          </p:nvSpPr>
          <p:spPr>
            <a:xfrm>
              <a:off x="1362625" y="2552964"/>
              <a:ext cx="5636700"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434343"/>
                  </a:solidFill>
                  <a:latin typeface="Average"/>
                  <a:ea typeface="Average"/>
                  <a:cs typeface="Average"/>
                  <a:sym typeface="Average"/>
                </a:rPr>
                <a:t>Data Introduction (cont.) - Attributes</a:t>
              </a:r>
              <a:endParaRPr sz="3000" b="1" i="0" u="none" strike="noStrike" cap="none">
                <a:solidFill>
                  <a:srgbClr val="434343"/>
                </a:solidFill>
                <a:latin typeface="Average"/>
                <a:ea typeface="Average"/>
                <a:cs typeface="Average"/>
                <a:sym typeface="Average"/>
              </a:endParaRPr>
            </a:p>
          </p:txBody>
        </p:sp>
      </p:grpSp>
      <p:graphicFrame>
        <p:nvGraphicFramePr>
          <p:cNvPr id="191" name="Google Shape;191;p16"/>
          <p:cNvGraphicFramePr/>
          <p:nvPr/>
        </p:nvGraphicFramePr>
        <p:xfrm>
          <a:off x="304188" y="1249213"/>
          <a:ext cx="8476675" cy="2933670"/>
        </p:xfrm>
        <a:graphic>
          <a:graphicData uri="http://schemas.openxmlformats.org/drawingml/2006/table">
            <a:tbl>
              <a:tblPr>
                <a:noFill/>
                <a:tableStyleId>{38F97D45-E65A-4FB2-9D8B-8B2715B007F0}</a:tableStyleId>
              </a:tblPr>
              <a:tblGrid>
                <a:gridCol w="4060000">
                  <a:extLst>
                    <a:ext uri="{9D8B030D-6E8A-4147-A177-3AD203B41FA5}">
                      <a16:colId xmlns:a16="http://schemas.microsoft.com/office/drawing/2014/main" val="20000"/>
                    </a:ext>
                  </a:extLst>
                </a:gridCol>
                <a:gridCol w="4416675">
                  <a:extLst>
                    <a:ext uri="{9D8B030D-6E8A-4147-A177-3AD203B41FA5}">
                      <a16:colId xmlns:a16="http://schemas.microsoft.com/office/drawing/2014/main" val="20001"/>
                    </a:ext>
                  </a:extLst>
                </a:gridCol>
              </a:tblGrid>
              <a:tr h="2933650">
                <a:tc>
                  <a:txBody>
                    <a:bodyPr/>
                    <a:lstStyle/>
                    <a:p>
                      <a:pPr marL="0" marR="0" lvl="0" indent="0" algn="l" rtl="0">
                        <a:lnSpc>
                          <a:spcPct val="150000"/>
                        </a:lnSpc>
                        <a:spcBef>
                          <a:spcPts val="0"/>
                        </a:spcBef>
                        <a:spcAft>
                          <a:spcPts val="0"/>
                        </a:spcAft>
                        <a:buClr>
                          <a:srgbClr val="000000"/>
                        </a:buClr>
                        <a:buSzPts val="1200"/>
                        <a:buFont typeface="Arial"/>
                        <a:buNone/>
                      </a:pPr>
                      <a:r>
                        <a:rPr lang="en" sz="1200" b="1">
                          <a:solidFill>
                            <a:srgbClr val="B45F06"/>
                          </a:solidFill>
                          <a:latin typeface="Calibri"/>
                          <a:ea typeface="Calibri"/>
                          <a:cs typeface="Calibri"/>
                          <a:sym typeface="Calibri"/>
                        </a:rPr>
                        <a:t>Flight</a:t>
                      </a:r>
                      <a:endParaRPr sz="1200" u="none" strike="noStrike" cap="none">
                        <a:solidFill>
                          <a:srgbClr val="B45F06"/>
                        </a:solidFill>
                        <a:latin typeface="Calibri"/>
                        <a:ea typeface="Calibri"/>
                        <a:cs typeface="Calibri"/>
                        <a:sym typeface="Calibri"/>
                      </a:endParaRPr>
                    </a:p>
                    <a:p>
                      <a:pPr marL="457200" marR="0" lvl="0" indent="-298450" algn="l" rtl="0">
                        <a:lnSpc>
                          <a:spcPct val="150000"/>
                        </a:lnSpc>
                        <a:spcBef>
                          <a:spcPts val="0"/>
                        </a:spcBef>
                        <a:spcAft>
                          <a:spcPts val="0"/>
                        </a:spcAft>
                        <a:buClr>
                          <a:srgbClr val="434343"/>
                        </a:buClr>
                        <a:buSzPts val="1100"/>
                        <a:buFont typeface="Arial"/>
                        <a:buChar char="●"/>
                      </a:pPr>
                      <a:r>
                        <a:rPr lang="en" sz="1100" b="1">
                          <a:solidFill>
                            <a:srgbClr val="B45F06"/>
                          </a:solidFill>
                          <a:latin typeface="Calibri"/>
                          <a:ea typeface="Calibri"/>
                          <a:cs typeface="Calibri"/>
                          <a:sym typeface="Calibri"/>
                        </a:rPr>
                        <a:t>Customer Type</a:t>
                      </a:r>
                      <a:r>
                        <a:rPr lang="en" sz="1100" b="1" u="none" strike="noStrike" cap="none">
                          <a:solidFill>
                            <a:srgbClr val="B45F06"/>
                          </a:solidFill>
                          <a:latin typeface="Calibri"/>
                          <a:ea typeface="Calibri"/>
                          <a:cs typeface="Calibri"/>
                          <a:sym typeface="Calibri"/>
                        </a:rPr>
                        <a:t>: </a:t>
                      </a:r>
                      <a:r>
                        <a:rPr lang="en" sz="1100">
                          <a:solidFill>
                            <a:srgbClr val="434343"/>
                          </a:solidFill>
                          <a:latin typeface="Calibri"/>
                          <a:ea typeface="Calibri"/>
                          <a:cs typeface="Calibri"/>
                          <a:sym typeface="Calibri"/>
                        </a:rPr>
                        <a:t>Loyal customer OR disloyal customer</a:t>
                      </a:r>
                      <a:endParaRPr sz="1100" u="none" strike="noStrike" cap="none">
                        <a:solidFill>
                          <a:srgbClr val="434343"/>
                        </a:solidFill>
                        <a:latin typeface="Calibri"/>
                        <a:ea typeface="Calibri"/>
                        <a:cs typeface="Calibri"/>
                        <a:sym typeface="Calibri"/>
                      </a:endParaRPr>
                    </a:p>
                    <a:p>
                      <a:pPr marL="457200" marR="0" lvl="0" indent="-298450" algn="l" rtl="0">
                        <a:lnSpc>
                          <a:spcPct val="150000"/>
                        </a:lnSpc>
                        <a:spcBef>
                          <a:spcPts val="0"/>
                        </a:spcBef>
                        <a:spcAft>
                          <a:spcPts val="0"/>
                        </a:spcAft>
                        <a:buClr>
                          <a:srgbClr val="434343"/>
                        </a:buClr>
                        <a:buSzPts val="1100"/>
                        <a:buFont typeface="Arial"/>
                        <a:buChar char="●"/>
                      </a:pPr>
                      <a:r>
                        <a:rPr lang="en" sz="1100" b="1">
                          <a:solidFill>
                            <a:srgbClr val="B45F06"/>
                          </a:solidFill>
                          <a:latin typeface="Calibri"/>
                          <a:ea typeface="Calibri"/>
                          <a:cs typeface="Calibri"/>
                          <a:sym typeface="Calibri"/>
                        </a:rPr>
                        <a:t>Type of Travel</a:t>
                      </a:r>
                      <a:r>
                        <a:rPr lang="en" sz="1100" b="1" u="none" strike="noStrike" cap="none">
                          <a:solidFill>
                            <a:srgbClr val="B45F06"/>
                          </a:solidFill>
                          <a:latin typeface="Calibri"/>
                          <a:ea typeface="Calibri"/>
                          <a:cs typeface="Calibri"/>
                          <a:sym typeface="Calibri"/>
                        </a:rPr>
                        <a:t>:</a:t>
                      </a:r>
                      <a:r>
                        <a:rPr lang="en" sz="1100" u="none" strike="noStrike" cap="none">
                          <a:solidFill>
                            <a:srgbClr val="B45F06"/>
                          </a:solidFill>
                          <a:latin typeface="Calibri"/>
                          <a:ea typeface="Calibri"/>
                          <a:cs typeface="Calibri"/>
                          <a:sym typeface="Calibri"/>
                        </a:rPr>
                        <a:t> </a:t>
                      </a:r>
                      <a:r>
                        <a:rPr lang="en" sz="1100">
                          <a:solidFill>
                            <a:srgbClr val="434343"/>
                          </a:solidFill>
                          <a:latin typeface="Calibri"/>
                          <a:ea typeface="Calibri"/>
                          <a:cs typeface="Calibri"/>
                          <a:sym typeface="Calibri"/>
                        </a:rPr>
                        <a:t>Personal Travel OR Business Travel</a:t>
                      </a:r>
                      <a:endParaRPr sz="1100" u="none" strike="noStrike" cap="none">
                        <a:solidFill>
                          <a:srgbClr val="434343"/>
                        </a:solidFill>
                        <a:latin typeface="Calibri"/>
                        <a:ea typeface="Calibri"/>
                        <a:cs typeface="Calibri"/>
                        <a:sym typeface="Calibri"/>
                      </a:endParaRPr>
                    </a:p>
                    <a:p>
                      <a:pPr marL="457200" marR="0" lvl="0" indent="-298450" algn="l" rtl="0">
                        <a:lnSpc>
                          <a:spcPct val="150000"/>
                        </a:lnSpc>
                        <a:spcBef>
                          <a:spcPts val="0"/>
                        </a:spcBef>
                        <a:spcAft>
                          <a:spcPts val="0"/>
                        </a:spcAft>
                        <a:buClr>
                          <a:srgbClr val="434343"/>
                        </a:buClr>
                        <a:buSzPts val="1100"/>
                        <a:buFont typeface="Arial"/>
                        <a:buChar char="●"/>
                      </a:pPr>
                      <a:r>
                        <a:rPr lang="en" sz="1100" b="1">
                          <a:solidFill>
                            <a:srgbClr val="B45F06"/>
                          </a:solidFill>
                          <a:latin typeface="Calibri"/>
                          <a:ea typeface="Calibri"/>
                          <a:cs typeface="Calibri"/>
                          <a:sym typeface="Calibri"/>
                        </a:rPr>
                        <a:t>Class</a:t>
                      </a:r>
                      <a:r>
                        <a:rPr lang="en" sz="1100" b="1" u="none" strike="noStrike" cap="none">
                          <a:solidFill>
                            <a:srgbClr val="B45F06"/>
                          </a:solidFill>
                          <a:latin typeface="Calibri"/>
                          <a:ea typeface="Calibri"/>
                          <a:cs typeface="Calibri"/>
                          <a:sym typeface="Calibri"/>
                        </a:rPr>
                        <a:t>:</a:t>
                      </a:r>
                      <a:r>
                        <a:rPr lang="en" sz="1100" u="none" strike="noStrike" cap="none">
                          <a:solidFill>
                            <a:srgbClr val="434343"/>
                          </a:solidFill>
                          <a:latin typeface="Calibri"/>
                          <a:ea typeface="Calibri"/>
                          <a:cs typeface="Calibri"/>
                          <a:sym typeface="Calibri"/>
                        </a:rPr>
                        <a:t> </a:t>
                      </a:r>
                      <a:r>
                        <a:rPr lang="en" sz="1100">
                          <a:solidFill>
                            <a:srgbClr val="434343"/>
                          </a:solidFill>
                          <a:latin typeface="Calibri"/>
                          <a:ea typeface="Calibri"/>
                          <a:cs typeface="Calibri"/>
                          <a:sym typeface="Calibri"/>
                        </a:rPr>
                        <a:t>Business OR Eco OR Eco Plus</a:t>
                      </a:r>
                      <a:endParaRPr sz="1100" u="none" strike="noStrike" cap="none">
                        <a:solidFill>
                          <a:srgbClr val="434343"/>
                        </a:solidFill>
                        <a:latin typeface="Calibri"/>
                        <a:ea typeface="Calibri"/>
                        <a:cs typeface="Calibri"/>
                        <a:sym typeface="Calibri"/>
                      </a:endParaRPr>
                    </a:p>
                    <a:p>
                      <a:pPr marL="457200" marR="0" lvl="0" indent="-298450" algn="l" rtl="0">
                        <a:lnSpc>
                          <a:spcPct val="150000"/>
                        </a:lnSpc>
                        <a:spcBef>
                          <a:spcPts val="0"/>
                        </a:spcBef>
                        <a:spcAft>
                          <a:spcPts val="0"/>
                        </a:spcAft>
                        <a:buClr>
                          <a:srgbClr val="434343"/>
                        </a:buClr>
                        <a:buSzPts val="1100"/>
                        <a:buFont typeface="Arial"/>
                        <a:buChar char="●"/>
                      </a:pPr>
                      <a:r>
                        <a:rPr lang="en" sz="1100" b="1">
                          <a:solidFill>
                            <a:srgbClr val="B45F06"/>
                          </a:solidFill>
                          <a:latin typeface="Calibri"/>
                          <a:ea typeface="Calibri"/>
                          <a:cs typeface="Calibri"/>
                          <a:sym typeface="Calibri"/>
                        </a:rPr>
                        <a:t>Flight Distance</a:t>
                      </a:r>
                      <a:r>
                        <a:rPr lang="en" sz="1100" b="1" u="none" strike="noStrike" cap="none">
                          <a:solidFill>
                            <a:srgbClr val="B45F06"/>
                          </a:solidFill>
                          <a:latin typeface="Calibri"/>
                          <a:ea typeface="Calibri"/>
                          <a:cs typeface="Calibri"/>
                          <a:sym typeface="Calibri"/>
                        </a:rPr>
                        <a:t>: </a:t>
                      </a:r>
                      <a:r>
                        <a:rPr lang="en" sz="1100">
                          <a:solidFill>
                            <a:srgbClr val="434343"/>
                          </a:solidFill>
                          <a:latin typeface="Calibri"/>
                          <a:ea typeface="Calibri"/>
                          <a:cs typeface="Calibri"/>
                          <a:sym typeface="Calibri"/>
                        </a:rPr>
                        <a:t>The flight distance of this journey</a:t>
                      </a:r>
                      <a:endParaRPr sz="1100" u="none" strike="noStrike" cap="none">
                        <a:solidFill>
                          <a:srgbClr val="434343"/>
                        </a:solidFill>
                        <a:latin typeface="Calibri"/>
                        <a:ea typeface="Calibri"/>
                        <a:cs typeface="Calibri"/>
                        <a:sym typeface="Calibri"/>
                      </a:endParaRPr>
                    </a:p>
                    <a:p>
                      <a:pPr marL="457200" marR="0" lvl="0" indent="-298450" algn="l" rtl="0">
                        <a:lnSpc>
                          <a:spcPct val="150000"/>
                        </a:lnSpc>
                        <a:spcBef>
                          <a:spcPts val="0"/>
                        </a:spcBef>
                        <a:spcAft>
                          <a:spcPts val="0"/>
                        </a:spcAft>
                        <a:buClr>
                          <a:srgbClr val="434343"/>
                        </a:buClr>
                        <a:buSzPts val="1100"/>
                        <a:buFont typeface="Arial"/>
                        <a:buChar char="●"/>
                      </a:pPr>
                      <a:r>
                        <a:rPr lang="en" sz="1100" b="1">
                          <a:solidFill>
                            <a:srgbClr val="B45F06"/>
                          </a:solidFill>
                          <a:latin typeface="Calibri"/>
                          <a:ea typeface="Calibri"/>
                          <a:cs typeface="Calibri"/>
                          <a:sym typeface="Calibri"/>
                        </a:rPr>
                        <a:t>Satisfaction</a:t>
                      </a:r>
                      <a:r>
                        <a:rPr lang="en" sz="1100" b="1" u="none" strike="noStrike" cap="none">
                          <a:solidFill>
                            <a:srgbClr val="B45F06"/>
                          </a:solidFill>
                          <a:latin typeface="Calibri"/>
                          <a:ea typeface="Calibri"/>
                          <a:cs typeface="Calibri"/>
                          <a:sym typeface="Calibri"/>
                        </a:rPr>
                        <a:t>:</a:t>
                      </a:r>
                      <a:r>
                        <a:rPr lang="en" sz="1100" b="1" u="none" strike="noStrike" cap="none">
                          <a:solidFill>
                            <a:srgbClr val="434343"/>
                          </a:solidFill>
                          <a:latin typeface="Calibri"/>
                          <a:ea typeface="Calibri"/>
                          <a:cs typeface="Calibri"/>
                          <a:sym typeface="Calibri"/>
                        </a:rPr>
                        <a:t> </a:t>
                      </a:r>
                      <a:r>
                        <a:rPr lang="en" sz="1100">
                          <a:solidFill>
                            <a:srgbClr val="434343"/>
                          </a:solidFill>
                          <a:latin typeface="Calibri"/>
                          <a:ea typeface="Calibri"/>
                          <a:cs typeface="Calibri"/>
                          <a:sym typeface="Calibri"/>
                        </a:rPr>
                        <a:t>Passenger satisfaction level (Satisfaction, neutral or dissatisfaction)</a:t>
                      </a:r>
                      <a:endParaRPr sz="1100" b="1" u="none" strike="noStrike" cap="none">
                        <a:solidFill>
                          <a:srgbClr val="434343"/>
                        </a:solidFill>
                        <a:latin typeface="Calibri"/>
                        <a:ea typeface="Calibri"/>
                        <a:cs typeface="Calibri"/>
                        <a:sym typeface="Calibri"/>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rgbClr val="000000"/>
                        </a:buClr>
                        <a:buSzPts val="1200"/>
                        <a:buFont typeface="Arial"/>
                        <a:buNone/>
                      </a:pPr>
                      <a:endParaRPr sz="1200" b="1">
                        <a:solidFill>
                          <a:srgbClr val="B45F06"/>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1200"/>
                        <a:buFont typeface="Arial"/>
                        <a:buNone/>
                      </a:pPr>
                      <a:endParaRPr sz="1200" b="1">
                        <a:solidFill>
                          <a:srgbClr val="B45F06"/>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1200"/>
                        <a:buFont typeface="Arial"/>
                        <a:buNone/>
                      </a:pPr>
                      <a:r>
                        <a:rPr lang="en" sz="1200" b="1">
                          <a:solidFill>
                            <a:srgbClr val="B45F06"/>
                          </a:solidFill>
                          <a:latin typeface="Calibri"/>
                          <a:ea typeface="Calibri"/>
                          <a:cs typeface="Calibri"/>
                          <a:sym typeface="Calibri"/>
                        </a:rPr>
                        <a:t>Services (</a:t>
                      </a:r>
                      <a:r>
                        <a:rPr lang="en" sz="1200" b="1">
                          <a:solidFill>
                            <a:srgbClr val="8A6D3B"/>
                          </a:solidFill>
                          <a:latin typeface="Calibri"/>
                          <a:ea typeface="Calibri"/>
                          <a:cs typeface="Calibri"/>
                          <a:sym typeface="Calibri"/>
                        </a:rPr>
                        <a:t>Satisfaction rate is out of 5</a:t>
                      </a:r>
                      <a:r>
                        <a:rPr lang="en" sz="1200" b="1">
                          <a:solidFill>
                            <a:srgbClr val="B45F06"/>
                          </a:solidFill>
                          <a:latin typeface="Calibri"/>
                          <a:ea typeface="Calibri"/>
                          <a:cs typeface="Calibri"/>
                          <a:sym typeface="Calibri"/>
                        </a:rPr>
                        <a:t>)</a:t>
                      </a:r>
                      <a:endParaRPr sz="1200" b="1" u="none" strike="noStrike" cap="none">
                        <a:solidFill>
                          <a:srgbClr val="B45F06"/>
                        </a:solidFill>
                        <a:latin typeface="Calibri"/>
                        <a:ea typeface="Calibri"/>
                        <a:cs typeface="Calibri"/>
                        <a:sym typeface="Calibri"/>
                      </a:endParaRPr>
                    </a:p>
                    <a:p>
                      <a:pPr marL="457200" marR="0" lvl="0" indent="-298450" algn="l" rtl="0">
                        <a:lnSpc>
                          <a:spcPct val="150000"/>
                        </a:lnSpc>
                        <a:spcBef>
                          <a:spcPts val="0"/>
                        </a:spcBef>
                        <a:spcAft>
                          <a:spcPts val="0"/>
                        </a:spcAft>
                        <a:buClr>
                          <a:srgbClr val="434343"/>
                        </a:buClr>
                        <a:buSzPts val="1100"/>
                        <a:buFont typeface="Arial"/>
                        <a:buChar char="●"/>
                      </a:pPr>
                      <a:r>
                        <a:rPr lang="en" sz="1100" b="1">
                          <a:solidFill>
                            <a:srgbClr val="B45F06"/>
                          </a:solidFill>
                          <a:latin typeface="Calibri"/>
                          <a:ea typeface="Calibri"/>
                          <a:cs typeface="Calibri"/>
                          <a:sym typeface="Calibri"/>
                        </a:rPr>
                        <a:t>Departure/Arrival Time Convenient</a:t>
                      </a:r>
                      <a:r>
                        <a:rPr lang="en" sz="1100" b="1" u="none" strike="noStrike" cap="none">
                          <a:solidFill>
                            <a:srgbClr val="B45F06"/>
                          </a:solidFill>
                          <a:latin typeface="Calibri"/>
                          <a:ea typeface="Calibri"/>
                          <a:cs typeface="Calibri"/>
                          <a:sym typeface="Calibri"/>
                        </a:rPr>
                        <a:t>:</a:t>
                      </a:r>
                      <a:r>
                        <a:rPr lang="en" sz="1100" u="none" strike="noStrike" cap="none">
                          <a:solidFill>
                            <a:srgbClr val="B45F06"/>
                          </a:solidFill>
                          <a:latin typeface="Calibri"/>
                          <a:ea typeface="Calibri"/>
                          <a:cs typeface="Calibri"/>
                          <a:sym typeface="Calibri"/>
                        </a:rPr>
                        <a:t> </a:t>
                      </a:r>
                      <a:r>
                        <a:rPr lang="en" sz="1100">
                          <a:solidFill>
                            <a:srgbClr val="434343"/>
                          </a:solidFill>
                          <a:latin typeface="Calibri"/>
                          <a:ea typeface="Calibri"/>
                          <a:cs typeface="Calibri"/>
                          <a:sym typeface="Calibri"/>
                        </a:rPr>
                        <a:t>Satisfaction level of Departure/Arrival time convenient</a:t>
                      </a:r>
                      <a:endParaRPr sz="1100" u="none" strike="noStrike" cap="none">
                        <a:solidFill>
                          <a:srgbClr val="434343"/>
                        </a:solidFill>
                        <a:latin typeface="Calibri"/>
                        <a:ea typeface="Calibri"/>
                        <a:cs typeface="Calibri"/>
                        <a:sym typeface="Calibri"/>
                      </a:endParaRPr>
                    </a:p>
                    <a:p>
                      <a:pPr marL="457200" marR="0" lvl="0" indent="-298450" algn="l" rtl="0">
                        <a:lnSpc>
                          <a:spcPct val="150000"/>
                        </a:lnSpc>
                        <a:spcBef>
                          <a:spcPts val="0"/>
                        </a:spcBef>
                        <a:spcAft>
                          <a:spcPts val="0"/>
                        </a:spcAft>
                        <a:buClr>
                          <a:srgbClr val="434343"/>
                        </a:buClr>
                        <a:buSzPts val="1100"/>
                        <a:buFont typeface="Arial"/>
                        <a:buChar char="●"/>
                      </a:pPr>
                      <a:r>
                        <a:rPr lang="en" sz="1100" b="1">
                          <a:solidFill>
                            <a:srgbClr val="B45F06"/>
                          </a:solidFill>
                          <a:latin typeface="Calibri"/>
                          <a:ea typeface="Calibri"/>
                          <a:cs typeface="Calibri"/>
                          <a:sym typeface="Calibri"/>
                        </a:rPr>
                        <a:t>Ease of Online Booking</a:t>
                      </a:r>
                      <a:r>
                        <a:rPr lang="en" sz="1100" b="1" u="none" strike="noStrike" cap="none">
                          <a:solidFill>
                            <a:srgbClr val="B45F06"/>
                          </a:solidFill>
                          <a:latin typeface="Calibri"/>
                          <a:ea typeface="Calibri"/>
                          <a:cs typeface="Calibri"/>
                          <a:sym typeface="Calibri"/>
                        </a:rPr>
                        <a:t>:</a:t>
                      </a:r>
                      <a:r>
                        <a:rPr lang="en" sz="1100" u="none" strike="noStrike" cap="none">
                          <a:solidFill>
                            <a:srgbClr val="434343"/>
                          </a:solidFill>
                          <a:latin typeface="Calibri"/>
                          <a:ea typeface="Calibri"/>
                          <a:cs typeface="Calibri"/>
                          <a:sym typeface="Calibri"/>
                        </a:rPr>
                        <a:t> </a:t>
                      </a:r>
                      <a:r>
                        <a:rPr lang="en" sz="1100">
                          <a:solidFill>
                            <a:srgbClr val="434343"/>
                          </a:solidFill>
                          <a:latin typeface="Calibri"/>
                          <a:ea typeface="Calibri"/>
                          <a:cs typeface="Calibri"/>
                          <a:sym typeface="Calibri"/>
                        </a:rPr>
                        <a:t>Satisfaction level of online booking</a:t>
                      </a:r>
                      <a:endParaRPr sz="1100" u="none" strike="noStrike" cap="none">
                        <a:solidFill>
                          <a:srgbClr val="434343"/>
                        </a:solidFill>
                        <a:latin typeface="Calibri"/>
                        <a:ea typeface="Calibri"/>
                        <a:cs typeface="Calibri"/>
                        <a:sym typeface="Calibri"/>
                      </a:endParaRPr>
                    </a:p>
                    <a:p>
                      <a:pPr marL="457200" marR="0" lvl="0" indent="-298450" algn="l" rtl="0">
                        <a:lnSpc>
                          <a:spcPct val="150000"/>
                        </a:lnSpc>
                        <a:spcBef>
                          <a:spcPts val="0"/>
                        </a:spcBef>
                        <a:spcAft>
                          <a:spcPts val="0"/>
                        </a:spcAft>
                        <a:buClr>
                          <a:srgbClr val="434343"/>
                        </a:buClr>
                        <a:buSzPts val="1100"/>
                        <a:buFont typeface="Arial"/>
                        <a:buChar char="●"/>
                      </a:pPr>
                      <a:r>
                        <a:rPr lang="en" sz="1100" b="1">
                          <a:solidFill>
                            <a:srgbClr val="B45F06"/>
                          </a:solidFill>
                          <a:latin typeface="Calibri"/>
                          <a:ea typeface="Calibri"/>
                          <a:cs typeface="Calibri"/>
                          <a:sym typeface="Calibri"/>
                        </a:rPr>
                        <a:t>Food and Drink</a:t>
                      </a:r>
                      <a:r>
                        <a:rPr lang="en" sz="1100" b="1" u="none" strike="noStrike" cap="none">
                          <a:solidFill>
                            <a:srgbClr val="B45F06"/>
                          </a:solidFill>
                          <a:latin typeface="Calibri"/>
                          <a:ea typeface="Calibri"/>
                          <a:cs typeface="Calibri"/>
                          <a:sym typeface="Calibri"/>
                        </a:rPr>
                        <a:t>:</a:t>
                      </a:r>
                      <a:r>
                        <a:rPr lang="en" sz="1100" u="none" strike="noStrike" cap="none">
                          <a:solidFill>
                            <a:srgbClr val="B45F06"/>
                          </a:solidFill>
                          <a:latin typeface="Calibri"/>
                          <a:ea typeface="Calibri"/>
                          <a:cs typeface="Calibri"/>
                          <a:sym typeface="Calibri"/>
                        </a:rPr>
                        <a:t> </a:t>
                      </a:r>
                      <a:r>
                        <a:rPr lang="en" sz="1100">
                          <a:solidFill>
                            <a:srgbClr val="434343"/>
                          </a:solidFill>
                          <a:latin typeface="Calibri"/>
                          <a:ea typeface="Calibri"/>
                          <a:cs typeface="Calibri"/>
                          <a:sym typeface="Calibri"/>
                        </a:rPr>
                        <a:t>Satisfaction level of Food and drink</a:t>
                      </a:r>
                      <a:endParaRPr sz="1100" u="none" strike="noStrike" cap="none">
                        <a:solidFill>
                          <a:srgbClr val="434343"/>
                        </a:solidFill>
                        <a:latin typeface="Calibri"/>
                        <a:ea typeface="Calibri"/>
                        <a:cs typeface="Calibri"/>
                        <a:sym typeface="Calibri"/>
                      </a:endParaRPr>
                    </a:p>
                    <a:p>
                      <a:pPr marL="457200" marR="0" lvl="0" indent="-298450" algn="l" rtl="0">
                        <a:lnSpc>
                          <a:spcPct val="150000"/>
                        </a:lnSpc>
                        <a:spcBef>
                          <a:spcPts val="0"/>
                        </a:spcBef>
                        <a:spcAft>
                          <a:spcPts val="0"/>
                        </a:spcAft>
                        <a:buClr>
                          <a:srgbClr val="434343"/>
                        </a:buClr>
                        <a:buSzPts val="1100"/>
                        <a:buFont typeface="Arial"/>
                        <a:buChar char="●"/>
                      </a:pPr>
                      <a:r>
                        <a:rPr lang="en" sz="1100" b="1">
                          <a:solidFill>
                            <a:srgbClr val="B45F06"/>
                          </a:solidFill>
                          <a:latin typeface="Calibri"/>
                          <a:ea typeface="Calibri"/>
                          <a:cs typeface="Calibri"/>
                          <a:sym typeface="Calibri"/>
                        </a:rPr>
                        <a:t>Departure Delay in Minutes: </a:t>
                      </a:r>
                      <a:r>
                        <a:rPr lang="en" sz="1100">
                          <a:solidFill>
                            <a:srgbClr val="434343"/>
                          </a:solidFill>
                          <a:latin typeface="Calibri"/>
                          <a:ea typeface="Calibri"/>
                          <a:cs typeface="Calibri"/>
                          <a:sym typeface="Calibri"/>
                        </a:rPr>
                        <a:t>Minutes delayed when departure</a:t>
                      </a:r>
                      <a:endParaRPr sz="1100" u="none" strike="noStrike" cap="none">
                        <a:solidFill>
                          <a:srgbClr val="434343"/>
                        </a:solidFill>
                        <a:latin typeface="Calibri"/>
                        <a:ea typeface="Calibri"/>
                        <a:cs typeface="Calibri"/>
                        <a:sym typeface="Calibri"/>
                      </a:endParaRPr>
                    </a:p>
                    <a:p>
                      <a:pPr marL="457200" marR="0" lvl="0" indent="-298450" algn="l" rtl="0">
                        <a:lnSpc>
                          <a:spcPct val="150000"/>
                        </a:lnSpc>
                        <a:spcBef>
                          <a:spcPts val="0"/>
                        </a:spcBef>
                        <a:spcAft>
                          <a:spcPts val="0"/>
                        </a:spcAft>
                        <a:buClr>
                          <a:srgbClr val="434343"/>
                        </a:buClr>
                        <a:buSzPts val="1100"/>
                        <a:buFont typeface="Arial"/>
                        <a:buChar char="●"/>
                      </a:pPr>
                      <a:r>
                        <a:rPr lang="en" sz="1100" b="1">
                          <a:solidFill>
                            <a:srgbClr val="B45F06"/>
                          </a:solidFill>
                          <a:latin typeface="Calibri"/>
                          <a:ea typeface="Calibri"/>
                          <a:cs typeface="Calibri"/>
                          <a:sym typeface="Calibri"/>
                        </a:rPr>
                        <a:t>Seat Comfort</a:t>
                      </a:r>
                      <a:r>
                        <a:rPr lang="en" sz="1100" b="1" u="none" strike="noStrike" cap="none">
                          <a:solidFill>
                            <a:srgbClr val="B45F06"/>
                          </a:solidFill>
                          <a:latin typeface="Calibri"/>
                          <a:ea typeface="Calibri"/>
                          <a:cs typeface="Calibri"/>
                          <a:sym typeface="Calibri"/>
                        </a:rPr>
                        <a:t>: </a:t>
                      </a:r>
                      <a:r>
                        <a:rPr lang="en" sz="1100">
                          <a:solidFill>
                            <a:srgbClr val="434343"/>
                          </a:solidFill>
                          <a:latin typeface="Calibri"/>
                          <a:ea typeface="Calibri"/>
                          <a:cs typeface="Calibri"/>
                          <a:sym typeface="Calibri"/>
                        </a:rPr>
                        <a:t>Satisfaction level of Seat comfort</a:t>
                      </a:r>
                      <a:endParaRPr sz="1100">
                        <a:solidFill>
                          <a:srgbClr val="434343"/>
                        </a:solidFill>
                        <a:latin typeface="Calibri"/>
                        <a:ea typeface="Calibri"/>
                        <a:cs typeface="Calibri"/>
                        <a:sym typeface="Calibri"/>
                      </a:endParaRPr>
                    </a:p>
                    <a:p>
                      <a:pPr marL="457200" marR="0" lvl="0" indent="-298450" algn="l" rtl="0">
                        <a:lnSpc>
                          <a:spcPct val="150000"/>
                        </a:lnSpc>
                        <a:spcBef>
                          <a:spcPts val="0"/>
                        </a:spcBef>
                        <a:spcAft>
                          <a:spcPts val="0"/>
                        </a:spcAft>
                        <a:buClr>
                          <a:srgbClr val="434343"/>
                        </a:buClr>
                        <a:buSzPts val="1100"/>
                        <a:buFont typeface="Average"/>
                        <a:buChar char="●"/>
                      </a:pPr>
                      <a:r>
                        <a:rPr lang="en" sz="1100" b="1">
                          <a:solidFill>
                            <a:srgbClr val="B45F06"/>
                          </a:solidFill>
                          <a:latin typeface="Calibri"/>
                          <a:ea typeface="Calibri"/>
                          <a:cs typeface="Calibri"/>
                          <a:sym typeface="Calibri"/>
                        </a:rPr>
                        <a:t>Check-in service:</a:t>
                      </a:r>
                      <a:r>
                        <a:rPr lang="en" sz="1100">
                          <a:solidFill>
                            <a:srgbClr val="B45F06"/>
                          </a:solidFill>
                          <a:latin typeface="Calibri"/>
                          <a:ea typeface="Calibri"/>
                          <a:cs typeface="Calibri"/>
                          <a:sym typeface="Calibri"/>
                        </a:rPr>
                        <a:t> </a:t>
                      </a:r>
                      <a:r>
                        <a:rPr lang="en" sz="1100">
                          <a:solidFill>
                            <a:srgbClr val="434343"/>
                          </a:solidFill>
                          <a:latin typeface="Calibri"/>
                          <a:ea typeface="Calibri"/>
                          <a:cs typeface="Calibri"/>
                          <a:sym typeface="Calibri"/>
                        </a:rPr>
                        <a:t>Satisfaction level of Check-in service</a:t>
                      </a:r>
                      <a:endParaRPr sz="1100">
                        <a:solidFill>
                          <a:srgbClr val="434343"/>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endParaRPr sz="1100" u="none" strike="noStrike" cap="none">
                        <a:solidFill>
                          <a:srgbClr val="434343"/>
                        </a:solidFill>
                        <a:latin typeface="Calibri"/>
                        <a:ea typeface="Calibri"/>
                        <a:cs typeface="Calibri"/>
                        <a:sym typeface="Calibri"/>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pic>
        <p:nvPicPr>
          <p:cNvPr id="565" name="Google Shape;565;p52"/>
          <p:cNvPicPr preferRelativeResize="0"/>
          <p:nvPr/>
        </p:nvPicPr>
        <p:blipFill>
          <a:blip r:embed="rId3">
            <a:alphaModFix/>
          </a:blip>
          <a:stretch>
            <a:fillRect/>
          </a:stretch>
        </p:blipFill>
        <p:spPr>
          <a:xfrm>
            <a:off x="352338" y="1249225"/>
            <a:ext cx="8439325" cy="3640950"/>
          </a:xfrm>
          <a:prstGeom prst="rect">
            <a:avLst/>
          </a:prstGeom>
          <a:noFill/>
          <a:ln>
            <a:noFill/>
          </a:ln>
        </p:spPr>
      </p:pic>
      <p:grpSp>
        <p:nvGrpSpPr>
          <p:cNvPr id="566" name="Google Shape;566;p52"/>
          <p:cNvGrpSpPr/>
          <p:nvPr/>
        </p:nvGrpSpPr>
        <p:grpSpPr>
          <a:xfrm>
            <a:off x="-2" y="358133"/>
            <a:ext cx="8278838" cy="891096"/>
            <a:chOff x="710275" y="2360561"/>
            <a:chExt cx="7854686" cy="939875"/>
          </a:xfrm>
        </p:grpSpPr>
        <p:sp>
          <p:nvSpPr>
            <p:cNvPr id="567" name="Google Shape;567;p52"/>
            <p:cNvSpPr/>
            <p:nvPr/>
          </p:nvSpPr>
          <p:spPr>
            <a:xfrm>
              <a:off x="1106026" y="2441873"/>
              <a:ext cx="7458935"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52"/>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B4A7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52"/>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674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52"/>
            <p:cNvSpPr txBox="1"/>
            <p:nvPr/>
          </p:nvSpPr>
          <p:spPr>
            <a:xfrm>
              <a:off x="1362623" y="2552964"/>
              <a:ext cx="7108910"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1200"/>
                </a:spcBef>
                <a:spcAft>
                  <a:spcPts val="1200"/>
                </a:spcAft>
                <a:buClr>
                  <a:srgbClr val="000000"/>
                </a:buClr>
                <a:buSzPts val="2400"/>
                <a:buFont typeface="Arial"/>
                <a:buNone/>
              </a:pPr>
              <a:r>
                <a:rPr lang="en" sz="2000" b="1" dirty="0">
                  <a:solidFill>
                    <a:srgbClr val="434343"/>
                  </a:solidFill>
                  <a:latin typeface="Average"/>
                  <a:ea typeface="Average"/>
                  <a:cs typeface="Average"/>
                  <a:sym typeface="Average"/>
                </a:rPr>
                <a:t>K-Means Clustering (Ease of Online Booking &amp; Seat Comfort)</a:t>
              </a:r>
              <a:endParaRPr sz="2000" b="1" i="0" u="none" strike="noStrike" cap="none" dirty="0">
                <a:solidFill>
                  <a:srgbClr val="434343"/>
                </a:solidFill>
                <a:latin typeface="Average"/>
                <a:ea typeface="Average"/>
                <a:cs typeface="Average"/>
                <a:sym typeface="Average"/>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53"/>
          <p:cNvSpPr txBox="1">
            <a:spLocks noGrp="1"/>
          </p:cNvSpPr>
          <p:nvPr>
            <p:ph type="title"/>
          </p:nvPr>
        </p:nvSpPr>
        <p:spPr>
          <a:xfrm>
            <a:off x="213750" y="1235100"/>
            <a:ext cx="8716500" cy="16623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96969"/>
              <a:buNone/>
            </a:pPr>
            <a:r>
              <a:rPr lang="en" sz="3300" b="1">
                <a:latin typeface="Average"/>
                <a:ea typeface="Average"/>
                <a:cs typeface="Average"/>
                <a:sym typeface="Average"/>
              </a:rPr>
              <a:t>What is the Accuracy comparison for Random Forest &amp; kNN Classification, and K-Means Clustering?</a:t>
            </a:r>
            <a:endParaRPr sz="3300" b="1">
              <a:latin typeface="Average"/>
              <a:ea typeface="Average"/>
              <a:cs typeface="Average"/>
              <a:sym typeface="Average"/>
            </a:endParaRPr>
          </a:p>
        </p:txBody>
      </p:sp>
      <p:sp>
        <p:nvSpPr>
          <p:cNvPr id="576" name="Google Shape;576;p53"/>
          <p:cNvSpPr txBox="1"/>
          <p:nvPr/>
        </p:nvSpPr>
        <p:spPr>
          <a:xfrm>
            <a:off x="2428650" y="3442775"/>
            <a:ext cx="42867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200" b="1">
                <a:latin typeface="Average"/>
                <a:ea typeface="Average"/>
                <a:cs typeface="Average"/>
                <a:sym typeface="Average"/>
              </a:rPr>
              <a:t>Here, we use a bar plot to compare the accuracy</a:t>
            </a:r>
            <a:endParaRPr sz="1200" b="1">
              <a:latin typeface="Average"/>
              <a:ea typeface="Average"/>
              <a:cs typeface="Average"/>
              <a:sym typeface="Average"/>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pic>
        <p:nvPicPr>
          <p:cNvPr id="581" name="Google Shape;581;p54"/>
          <p:cNvPicPr preferRelativeResize="0"/>
          <p:nvPr/>
        </p:nvPicPr>
        <p:blipFill>
          <a:blip r:embed="rId3">
            <a:alphaModFix/>
          </a:blip>
          <a:stretch>
            <a:fillRect/>
          </a:stretch>
        </p:blipFill>
        <p:spPr>
          <a:xfrm>
            <a:off x="381225" y="1249225"/>
            <a:ext cx="5104008" cy="3628150"/>
          </a:xfrm>
          <a:prstGeom prst="rect">
            <a:avLst/>
          </a:prstGeom>
          <a:noFill/>
          <a:ln>
            <a:noFill/>
          </a:ln>
        </p:spPr>
      </p:pic>
      <p:sp>
        <p:nvSpPr>
          <p:cNvPr id="582" name="Google Shape;582;p54"/>
          <p:cNvSpPr txBox="1"/>
          <p:nvPr/>
        </p:nvSpPr>
        <p:spPr>
          <a:xfrm>
            <a:off x="5333725" y="1416450"/>
            <a:ext cx="3465900" cy="3293700"/>
          </a:xfrm>
          <a:prstGeom prst="rect">
            <a:avLst/>
          </a:prstGeom>
          <a:noFill/>
          <a:ln>
            <a:noFill/>
          </a:ln>
        </p:spPr>
        <p:txBody>
          <a:bodyPr spcFirstLastPara="1" wrap="square" lIns="91425" tIns="91425" rIns="91425" bIns="91425" anchor="ctr" anchorCtr="0">
            <a:noAutofit/>
          </a:bodyPr>
          <a:lstStyle/>
          <a:p>
            <a:pPr marL="457200" lvl="0" indent="-323850" algn="l" rtl="0">
              <a:spcBef>
                <a:spcPts val="0"/>
              </a:spcBef>
              <a:spcAft>
                <a:spcPts val="0"/>
              </a:spcAft>
              <a:buSzPts val="1500"/>
              <a:buFont typeface="Calibri"/>
              <a:buChar char="●"/>
            </a:pPr>
            <a:r>
              <a:rPr lang="en" sz="1500" i="1" dirty="0">
                <a:latin typeface="Calibri"/>
                <a:ea typeface="Calibri"/>
                <a:cs typeface="Calibri"/>
                <a:sym typeface="Calibri"/>
              </a:rPr>
              <a:t>Random Forest Classification</a:t>
            </a:r>
            <a:r>
              <a:rPr lang="en" sz="1500" dirty="0">
                <a:latin typeface="Calibri"/>
                <a:ea typeface="Calibri"/>
                <a:cs typeface="Calibri"/>
                <a:sym typeface="Calibri"/>
              </a:rPr>
              <a:t> has the </a:t>
            </a:r>
            <a:r>
              <a:rPr lang="en" sz="1500" b="1" u="sng" dirty="0">
                <a:latin typeface="Calibri"/>
                <a:ea typeface="Calibri"/>
                <a:cs typeface="Calibri"/>
                <a:sym typeface="Calibri"/>
              </a:rPr>
              <a:t>highest</a:t>
            </a:r>
            <a:r>
              <a:rPr lang="en" sz="1500" dirty="0">
                <a:latin typeface="Calibri"/>
                <a:ea typeface="Calibri"/>
                <a:cs typeface="Calibri"/>
                <a:sym typeface="Calibri"/>
              </a:rPr>
              <a:t> accuracy compared to </a:t>
            </a:r>
            <a:r>
              <a:rPr lang="en" sz="1500" i="1" dirty="0">
                <a:latin typeface="Calibri"/>
                <a:ea typeface="Calibri"/>
                <a:cs typeface="Calibri"/>
                <a:sym typeface="Calibri"/>
              </a:rPr>
              <a:t>kNN classification</a:t>
            </a:r>
            <a:r>
              <a:rPr lang="en" sz="1500" dirty="0">
                <a:latin typeface="Calibri"/>
                <a:ea typeface="Calibri"/>
                <a:cs typeface="Calibri"/>
                <a:sym typeface="Calibri"/>
              </a:rPr>
              <a:t> and </a:t>
            </a:r>
            <a:r>
              <a:rPr lang="en" sz="1500" i="1" dirty="0">
                <a:latin typeface="Calibri"/>
                <a:ea typeface="Calibri"/>
                <a:cs typeface="Calibri"/>
                <a:sym typeface="Calibri"/>
              </a:rPr>
              <a:t>K-Means Clustering</a:t>
            </a:r>
            <a:r>
              <a:rPr lang="en" sz="1500" dirty="0">
                <a:latin typeface="Calibri"/>
                <a:ea typeface="Calibri"/>
                <a:cs typeface="Calibri"/>
                <a:sym typeface="Calibri"/>
              </a:rPr>
              <a:t>.</a:t>
            </a:r>
            <a:endParaRPr sz="1500" dirty="0">
              <a:latin typeface="Calibri"/>
              <a:ea typeface="Calibri"/>
              <a:cs typeface="Calibri"/>
              <a:sym typeface="Calibri"/>
            </a:endParaRPr>
          </a:p>
        </p:txBody>
      </p:sp>
      <p:grpSp>
        <p:nvGrpSpPr>
          <p:cNvPr id="583" name="Google Shape;583;p54"/>
          <p:cNvGrpSpPr/>
          <p:nvPr/>
        </p:nvGrpSpPr>
        <p:grpSpPr>
          <a:xfrm>
            <a:off x="-2" y="358133"/>
            <a:ext cx="4414838" cy="891096"/>
            <a:chOff x="710275" y="2360561"/>
            <a:chExt cx="4188651" cy="939875"/>
          </a:xfrm>
        </p:grpSpPr>
        <p:sp>
          <p:nvSpPr>
            <p:cNvPr id="584" name="Google Shape;584;p54"/>
            <p:cNvSpPr/>
            <p:nvPr/>
          </p:nvSpPr>
          <p:spPr>
            <a:xfrm>
              <a:off x="1106031" y="2441873"/>
              <a:ext cx="3792895"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54"/>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B4A7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54"/>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674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54"/>
            <p:cNvSpPr txBox="1"/>
            <p:nvPr/>
          </p:nvSpPr>
          <p:spPr>
            <a:xfrm>
              <a:off x="1362625" y="2552964"/>
              <a:ext cx="3068700"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1200"/>
                </a:spcBef>
                <a:spcAft>
                  <a:spcPts val="1200"/>
                </a:spcAft>
                <a:buClr>
                  <a:srgbClr val="000000"/>
                </a:buClr>
                <a:buSzPts val="2400"/>
                <a:buFont typeface="Arial"/>
                <a:buNone/>
              </a:pPr>
              <a:r>
                <a:rPr lang="en" sz="2400" b="1">
                  <a:solidFill>
                    <a:srgbClr val="434343"/>
                  </a:solidFill>
                  <a:latin typeface="Average"/>
                  <a:ea typeface="Average"/>
                  <a:cs typeface="Average"/>
                  <a:sym typeface="Average"/>
                </a:rPr>
                <a:t>Accuracy Comparison</a:t>
              </a:r>
              <a:endParaRPr sz="2400" b="1" i="0" u="none" strike="noStrike" cap="none">
                <a:solidFill>
                  <a:srgbClr val="434343"/>
                </a:solidFill>
                <a:latin typeface="Average"/>
                <a:ea typeface="Average"/>
                <a:cs typeface="Average"/>
                <a:sym typeface="Average"/>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pic>
        <p:nvPicPr>
          <p:cNvPr id="592" name="Google Shape;592;p55"/>
          <p:cNvPicPr preferRelativeResize="0"/>
          <p:nvPr/>
        </p:nvPicPr>
        <p:blipFill rotWithShape="1">
          <a:blip r:embed="rId3">
            <a:alphaModFix/>
          </a:blip>
          <a:srcRect/>
          <a:stretch/>
        </p:blipFill>
        <p:spPr>
          <a:xfrm>
            <a:off x="0" y="0"/>
            <a:ext cx="9198950"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txBox="1"/>
          <p:nvPr/>
        </p:nvSpPr>
        <p:spPr>
          <a:xfrm>
            <a:off x="633041" y="1802692"/>
            <a:ext cx="3532344" cy="630315"/>
          </a:xfrm>
          <a:prstGeom prst="rect">
            <a:avLst/>
          </a:prstGeom>
          <a:noFill/>
          <a:ln>
            <a:noFill/>
          </a:ln>
        </p:spPr>
        <p:txBody>
          <a:bodyPr spcFirstLastPara="1" wrap="square" lIns="91425" tIns="91425" rIns="91425" bIns="91425" anchor="ctr" anchorCtr="0">
            <a:normAutofit/>
          </a:bodyPr>
          <a:lstStyle/>
          <a:p>
            <a:pPr marL="152400" marR="0" lvl="0" indent="0" algn="l" rtl="0">
              <a:lnSpc>
                <a:spcPct val="115000"/>
              </a:lnSpc>
              <a:spcBef>
                <a:spcPts val="0"/>
              </a:spcBef>
              <a:spcAft>
                <a:spcPts val="0"/>
              </a:spcAft>
              <a:buNone/>
            </a:pPr>
            <a:r>
              <a:rPr lang="en" sz="1200" b="0" i="0" u="none" strike="noStrike" cap="none" dirty="0">
                <a:solidFill>
                  <a:srgbClr val="000000"/>
                </a:solidFill>
                <a:latin typeface="Calibri"/>
                <a:ea typeface="Calibri"/>
                <a:cs typeface="Calibri"/>
                <a:sym typeface="Calibri"/>
              </a:rPr>
              <a:t>1. Finding Missing Values → </a:t>
            </a:r>
            <a:r>
              <a:rPr lang="en" sz="1200" i="1" dirty="0">
                <a:latin typeface="Calibri"/>
                <a:ea typeface="Calibri"/>
                <a:cs typeface="Calibri"/>
                <a:sym typeface="Calibri"/>
              </a:rPr>
              <a:t>310</a:t>
            </a:r>
            <a:r>
              <a:rPr lang="en" sz="1200" b="0" i="0" u="none" strike="noStrike" cap="none" dirty="0">
                <a:solidFill>
                  <a:srgbClr val="000000"/>
                </a:solidFill>
                <a:latin typeface="Calibri"/>
                <a:ea typeface="Calibri"/>
                <a:cs typeface="Calibri"/>
                <a:sym typeface="Calibri"/>
              </a:rPr>
              <a:t> rows</a:t>
            </a:r>
            <a:endParaRPr lang="en-US" sz="1200" b="0" i="1" u="none" strike="noStrike" cap="none" dirty="0">
              <a:solidFill>
                <a:srgbClr val="000000"/>
              </a:solidFill>
              <a:latin typeface="Calibri"/>
              <a:ea typeface="Calibri"/>
              <a:cs typeface="Calibri"/>
              <a:sym typeface="Calibri"/>
            </a:endParaRPr>
          </a:p>
          <a:p>
            <a:pPr marL="914400" marR="0" lvl="1" indent="-304800" algn="l" rtl="0">
              <a:lnSpc>
                <a:spcPct val="115000"/>
              </a:lnSpc>
              <a:spcBef>
                <a:spcPts val="0"/>
              </a:spcBef>
              <a:spcAft>
                <a:spcPts val="0"/>
              </a:spcAft>
              <a:buClr>
                <a:srgbClr val="000000"/>
              </a:buClr>
              <a:buSzPts val="1200"/>
              <a:buFont typeface="Average"/>
              <a:buAutoNum type="alphaLcPeriod"/>
            </a:pPr>
            <a:r>
              <a:rPr lang="en-US" sz="1200" b="0" i="0" u="none" strike="noStrike" cap="none" dirty="0">
                <a:solidFill>
                  <a:srgbClr val="000000"/>
                </a:solidFill>
                <a:latin typeface="Calibri"/>
                <a:ea typeface="Calibri"/>
                <a:cs typeface="Calibri"/>
                <a:sym typeface="Calibri"/>
              </a:rPr>
              <a:t>Using </a:t>
            </a:r>
            <a:r>
              <a:rPr lang="en-US" sz="1200" b="0" i="0" u="none" strike="noStrike" cap="none" dirty="0" err="1">
                <a:solidFill>
                  <a:srgbClr val="000000"/>
                </a:solidFill>
                <a:latin typeface="Courier New"/>
                <a:ea typeface="Courier New"/>
                <a:cs typeface="Courier New"/>
                <a:sym typeface="Courier New"/>
              </a:rPr>
              <a:t>df.isnull</a:t>
            </a:r>
            <a:r>
              <a:rPr lang="en-US" sz="1200" b="0" i="0" u="none" strike="noStrike" cap="none" dirty="0">
                <a:solidFill>
                  <a:srgbClr val="000000"/>
                </a:solidFill>
                <a:latin typeface="Courier New"/>
                <a:ea typeface="Courier New"/>
                <a:cs typeface="Courier New"/>
                <a:sym typeface="Courier New"/>
              </a:rPr>
              <a:t>().sum()</a:t>
            </a:r>
            <a:endParaRPr lang="en-US" sz="1200" b="0" i="0" u="none" strike="noStrike" cap="none" dirty="0">
              <a:solidFill>
                <a:srgbClr val="000000"/>
              </a:solidFill>
              <a:latin typeface="Calibri"/>
              <a:ea typeface="Calibri"/>
              <a:cs typeface="Calibri"/>
              <a:sym typeface="Calibri"/>
            </a:endParaRPr>
          </a:p>
        </p:txBody>
      </p:sp>
      <p:grpSp>
        <p:nvGrpSpPr>
          <p:cNvPr id="197" name="Google Shape;197;p17"/>
          <p:cNvGrpSpPr/>
          <p:nvPr/>
        </p:nvGrpSpPr>
        <p:grpSpPr>
          <a:xfrm>
            <a:off x="-46" y="358133"/>
            <a:ext cx="3714622" cy="891096"/>
            <a:chOff x="710275" y="2360561"/>
            <a:chExt cx="3380925" cy="939875"/>
          </a:xfrm>
        </p:grpSpPr>
        <p:sp>
          <p:nvSpPr>
            <p:cNvPr id="198" name="Google Shape;198;p17"/>
            <p:cNvSpPr/>
            <p:nvPr/>
          </p:nvSpPr>
          <p:spPr>
            <a:xfrm>
              <a:off x="1106014" y="2441873"/>
              <a:ext cx="2985186"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7"/>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A4C2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7"/>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7"/>
            <p:cNvSpPr txBox="1"/>
            <p:nvPr/>
          </p:nvSpPr>
          <p:spPr>
            <a:xfrm>
              <a:off x="1362631" y="2552964"/>
              <a:ext cx="2410200"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434343"/>
                  </a:solidFill>
                  <a:latin typeface="Average"/>
                  <a:ea typeface="Average"/>
                  <a:cs typeface="Average"/>
                  <a:sym typeface="Average"/>
                </a:rPr>
                <a:t>Data Cleaning</a:t>
              </a:r>
              <a:endParaRPr sz="2800" b="1" i="0" u="none" strike="noStrike" cap="none">
                <a:solidFill>
                  <a:srgbClr val="434343"/>
                </a:solidFill>
                <a:latin typeface="Average"/>
                <a:ea typeface="Average"/>
                <a:cs typeface="Average"/>
                <a:sym typeface="Average"/>
              </a:endParaRPr>
            </a:p>
          </p:txBody>
        </p:sp>
      </p:grpSp>
      <p:pic>
        <p:nvPicPr>
          <p:cNvPr id="202" name="Google Shape;202;p17"/>
          <p:cNvPicPr preferRelativeResize="0"/>
          <p:nvPr/>
        </p:nvPicPr>
        <p:blipFill rotWithShape="1">
          <a:blip r:embed="rId3">
            <a:alphaModFix/>
          </a:blip>
          <a:srcRect/>
          <a:stretch/>
        </p:blipFill>
        <p:spPr>
          <a:xfrm>
            <a:off x="7361300" y="430775"/>
            <a:ext cx="1326600" cy="1326600"/>
          </a:xfrm>
          <a:prstGeom prst="rect">
            <a:avLst/>
          </a:prstGeom>
          <a:noFill/>
          <a:ln>
            <a:noFill/>
          </a:ln>
        </p:spPr>
      </p:pic>
      <p:sp>
        <p:nvSpPr>
          <p:cNvPr id="203" name="Google Shape;203;p17"/>
          <p:cNvSpPr txBox="1"/>
          <p:nvPr/>
        </p:nvSpPr>
        <p:spPr>
          <a:xfrm>
            <a:off x="4373250" y="1787550"/>
            <a:ext cx="3714600" cy="660600"/>
          </a:xfrm>
          <a:prstGeom prst="rect">
            <a:avLst/>
          </a:prstGeom>
          <a:noFill/>
          <a:ln>
            <a:noFill/>
          </a:ln>
        </p:spPr>
        <p:txBody>
          <a:bodyPr spcFirstLastPara="1" wrap="square" lIns="91425" tIns="91425" rIns="91425" bIns="91425" anchor="ctr" anchorCtr="0">
            <a:normAutofit/>
          </a:bodyPr>
          <a:lstStyle/>
          <a:p>
            <a:pPr marL="0" marR="0" lvl="0" indent="0" algn="l" rtl="0">
              <a:lnSpc>
                <a:spcPct val="115000"/>
              </a:lnSpc>
              <a:spcBef>
                <a:spcPts val="0"/>
              </a:spcBef>
              <a:spcAft>
                <a:spcPts val="1200"/>
              </a:spcAft>
              <a:buClr>
                <a:srgbClr val="000000"/>
              </a:buClr>
              <a:buSzPts val="1200"/>
              <a:buFont typeface="Arial"/>
              <a:buNone/>
            </a:pPr>
            <a:r>
              <a:rPr lang="en" sz="1200" b="0" i="0" u="none" strike="noStrike" cap="none">
                <a:solidFill>
                  <a:srgbClr val="000000"/>
                </a:solidFill>
                <a:latin typeface="Calibri"/>
                <a:ea typeface="Calibri"/>
                <a:cs typeface="Calibri"/>
                <a:sym typeface="Calibri"/>
              </a:rPr>
              <a:t>2. Filling Them with </a:t>
            </a:r>
            <a:r>
              <a:rPr lang="en" sz="1200" b="0" i="1" u="none" strike="noStrike" cap="none">
                <a:solidFill>
                  <a:srgbClr val="000000"/>
                </a:solidFill>
                <a:latin typeface="Calibri"/>
                <a:ea typeface="Calibri"/>
                <a:cs typeface="Calibri"/>
                <a:sym typeface="Calibri"/>
              </a:rPr>
              <a:t>Mean </a:t>
            </a:r>
            <a:r>
              <a:rPr lang="en" sz="1200" b="0" i="0" u="none" strike="noStrike" cap="none">
                <a:solidFill>
                  <a:srgbClr val="000000"/>
                </a:solidFill>
                <a:latin typeface="Calibri"/>
                <a:ea typeface="Calibri"/>
                <a:cs typeface="Calibri"/>
                <a:sym typeface="Calibri"/>
              </a:rPr>
              <a:t>of </a:t>
            </a:r>
            <a:r>
              <a:rPr lang="en" sz="1200">
                <a:latin typeface="Calibri"/>
                <a:ea typeface="Calibri"/>
                <a:cs typeface="Calibri"/>
                <a:sym typeface="Calibri"/>
              </a:rPr>
              <a:t>Arrival Delay In Minutes</a:t>
            </a:r>
            <a:endParaRPr sz="1200" b="0" i="0" u="none" strike="noStrike" cap="none">
              <a:solidFill>
                <a:srgbClr val="000000"/>
              </a:solidFill>
              <a:latin typeface="Calibri"/>
              <a:ea typeface="Calibri"/>
              <a:cs typeface="Calibri"/>
              <a:sym typeface="Calibri"/>
            </a:endParaRPr>
          </a:p>
        </p:txBody>
      </p:sp>
      <p:pic>
        <p:nvPicPr>
          <p:cNvPr id="204" name="Google Shape;204;p17"/>
          <p:cNvPicPr preferRelativeResize="0"/>
          <p:nvPr/>
        </p:nvPicPr>
        <p:blipFill>
          <a:blip r:embed="rId4">
            <a:alphaModFix/>
          </a:blip>
          <a:stretch>
            <a:fillRect/>
          </a:stretch>
        </p:blipFill>
        <p:spPr>
          <a:xfrm>
            <a:off x="547288" y="2478313"/>
            <a:ext cx="4086225" cy="2228850"/>
          </a:xfrm>
          <a:prstGeom prst="rect">
            <a:avLst/>
          </a:prstGeom>
          <a:noFill/>
          <a:ln>
            <a:noFill/>
          </a:ln>
        </p:spPr>
      </p:pic>
      <p:pic>
        <p:nvPicPr>
          <p:cNvPr id="205" name="Google Shape;205;p17"/>
          <p:cNvPicPr preferRelativeResize="0"/>
          <p:nvPr/>
        </p:nvPicPr>
        <p:blipFill>
          <a:blip r:embed="rId5">
            <a:alphaModFix/>
          </a:blip>
          <a:stretch>
            <a:fillRect/>
          </a:stretch>
        </p:blipFill>
        <p:spPr>
          <a:xfrm>
            <a:off x="4373250" y="2468363"/>
            <a:ext cx="4314642" cy="2248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0" name="Google Shape;210;p18"/>
          <p:cNvGrpSpPr/>
          <p:nvPr/>
        </p:nvGrpSpPr>
        <p:grpSpPr>
          <a:xfrm>
            <a:off x="-46" y="358133"/>
            <a:ext cx="3714622" cy="891096"/>
            <a:chOff x="710275" y="2360561"/>
            <a:chExt cx="3380925" cy="939875"/>
          </a:xfrm>
        </p:grpSpPr>
        <p:sp>
          <p:nvSpPr>
            <p:cNvPr id="211" name="Google Shape;211;p18"/>
            <p:cNvSpPr/>
            <p:nvPr/>
          </p:nvSpPr>
          <p:spPr>
            <a:xfrm>
              <a:off x="1106014" y="2441873"/>
              <a:ext cx="2985186"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8"/>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A4C2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8"/>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8"/>
            <p:cNvSpPr txBox="1"/>
            <p:nvPr/>
          </p:nvSpPr>
          <p:spPr>
            <a:xfrm>
              <a:off x="1362631" y="2552964"/>
              <a:ext cx="2410200"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434343"/>
                  </a:solidFill>
                  <a:latin typeface="Average"/>
                  <a:ea typeface="Average"/>
                  <a:cs typeface="Average"/>
                  <a:sym typeface="Average"/>
                </a:rPr>
                <a:t>Data Cleaning</a:t>
              </a:r>
              <a:endParaRPr sz="2800" b="1" i="0" u="none" strike="noStrike" cap="none">
                <a:solidFill>
                  <a:srgbClr val="434343"/>
                </a:solidFill>
                <a:latin typeface="Average"/>
                <a:ea typeface="Average"/>
                <a:cs typeface="Average"/>
                <a:sym typeface="Average"/>
              </a:endParaRPr>
            </a:p>
          </p:txBody>
        </p:sp>
      </p:grpSp>
      <p:sp>
        <p:nvSpPr>
          <p:cNvPr id="215" name="Google Shape;215;p18"/>
          <p:cNvSpPr txBox="1"/>
          <p:nvPr/>
        </p:nvSpPr>
        <p:spPr>
          <a:xfrm>
            <a:off x="4060100" y="304550"/>
            <a:ext cx="3426000" cy="6939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 sz="1200">
                <a:latin typeface="Calibri"/>
                <a:ea typeface="Calibri"/>
                <a:cs typeface="Calibri"/>
                <a:sym typeface="Calibri"/>
              </a:rPr>
              <a:t>4. Identifying the Outliers</a:t>
            </a:r>
            <a:endParaRPr sz="1200">
              <a:latin typeface="Calibri"/>
              <a:ea typeface="Calibri"/>
              <a:cs typeface="Calibri"/>
              <a:sym typeface="Calibri"/>
            </a:endParaRPr>
          </a:p>
        </p:txBody>
      </p:sp>
      <p:pic>
        <p:nvPicPr>
          <p:cNvPr id="216" name="Google Shape;216;p18"/>
          <p:cNvPicPr preferRelativeResize="0"/>
          <p:nvPr/>
        </p:nvPicPr>
        <p:blipFill rotWithShape="1">
          <a:blip r:embed="rId3">
            <a:alphaModFix/>
          </a:blip>
          <a:srcRect r="14434"/>
          <a:stretch/>
        </p:blipFill>
        <p:spPr>
          <a:xfrm>
            <a:off x="475000" y="1413886"/>
            <a:ext cx="3067475" cy="3458025"/>
          </a:xfrm>
          <a:prstGeom prst="rect">
            <a:avLst/>
          </a:prstGeom>
          <a:noFill/>
          <a:ln>
            <a:noFill/>
          </a:ln>
        </p:spPr>
      </p:pic>
      <p:pic>
        <p:nvPicPr>
          <p:cNvPr id="217" name="Google Shape;217;p18"/>
          <p:cNvPicPr preferRelativeResize="0"/>
          <p:nvPr/>
        </p:nvPicPr>
        <p:blipFill>
          <a:blip r:embed="rId4">
            <a:alphaModFix/>
          </a:blip>
          <a:stretch>
            <a:fillRect/>
          </a:stretch>
        </p:blipFill>
        <p:spPr>
          <a:xfrm>
            <a:off x="4961350" y="890839"/>
            <a:ext cx="3585100" cy="3952935"/>
          </a:xfrm>
          <a:prstGeom prst="rect">
            <a:avLst/>
          </a:prstGeom>
          <a:noFill/>
          <a:ln>
            <a:noFill/>
          </a:ln>
        </p:spPr>
      </p:pic>
      <p:pic>
        <p:nvPicPr>
          <p:cNvPr id="218" name="Google Shape;218;p18"/>
          <p:cNvPicPr preferRelativeResize="0"/>
          <p:nvPr/>
        </p:nvPicPr>
        <p:blipFill>
          <a:blip r:embed="rId5">
            <a:alphaModFix/>
          </a:blip>
          <a:stretch>
            <a:fillRect/>
          </a:stretch>
        </p:blipFill>
        <p:spPr>
          <a:xfrm>
            <a:off x="3542475" y="1997338"/>
            <a:ext cx="161925" cy="161925"/>
          </a:xfrm>
          <a:prstGeom prst="rect">
            <a:avLst/>
          </a:prstGeom>
          <a:noFill/>
          <a:ln>
            <a:noFill/>
          </a:ln>
        </p:spPr>
      </p:pic>
      <p:pic>
        <p:nvPicPr>
          <p:cNvPr id="219" name="Google Shape;219;p18"/>
          <p:cNvPicPr preferRelativeResize="0"/>
          <p:nvPr/>
        </p:nvPicPr>
        <p:blipFill>
          <a:blip r:embed="rId6">
            <a:alphaModFix/>
          </a:blip>
          <a:stretch>
            <a:fillRect/>
          </a:stretch>
        </p:blipFill>
        <p:spPr>
          <a:xfrm>
            <a:off x="3542475" y="1744238"/>
            <a:ext cx="161925" cy="161925"/>
          </a:xfrm>
          <a:prstGeom prst="rect">
            <a:avLst/>
          </a:prstGeom>
          <a:noFill/>
          <a:ln>
            <a:noFill/>
          </a:ln>
        </p:spPr>
      </p:pic>
      <p:sp>
        <p:nvSpPr>
          <p:cNvPr id="220" name="Google Shape;220;p18"/>
          <p:cNvSpPr txBox="1"/>
          <p:nvPr/>
        </p:nvSpPr>
        <p:spPr>
          <a:xfrm>
            <a:off x="3704400" y="1663638"/>
            <a:ext cx="954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Calibri"/>
                <a:ea typeface="Calibri"/>
                <a:cs typeface="Calibri"/>
                <a:sym typeface="Calibri"/>
              </a:rPr>
              <a:t>Flight Distance</a:t>
            </a:r>
            <a:endParaRPr sz="900">
              <a:latin typeface="Calibri"/>
              <a:ea typeface="Calibri"/>
              <a:cs typeface="Calibri"/>
              <a:sym typeface="Calibri"/>
            </a:endParaRPr>
          </a:p>
        </p:txBody>
      </p:sp>
      <p:sp>
        <p:nvSpPr>
          <p:cNvPr id="221" name="Google Shape;221;p18"/>
          <p:cNvSpPr txBox="1"/>
          <p:nvPr/>
        </p:nvSpPr>
        <p:spPr>
          <a:xfrm>
            <a:off x="3704400" y="1916750"/>
            <a:ext cx="4389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Calibri"/>
                <a:ea typeface="Calibri"/>
                <a:cs typeface="Calibri"/>
                <a:sym typeface="Calibri"/>
              </a:rPr>
              <a:t>Age</a:t>
            </a:r>
            <a:endParaRPr sz="9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19"/>
          <p:cNvPicPr preferRelativeResize="0"/>
          <p:nvPr/>
        </p:nvPicPr>
        <p:blipFill>
          <a:blip r:embed="rId3">
            <a:alphaModFix/>
          </a:blip>
          <a:stretch>
            <a:fillRect/>
          </a:stretch>
        </p:blipFill>
        <p:spPr>
          <a:xfrm rot="-3959733">
            <a:off x="2261437" y="591113"/>
            <a:ext cx="3961274" cy="3961274"/>
          </a:xfrm>
          <a:prstGeom prst="rect">
            <a:avLst/>
          </a:prstGeom>
          <a:noFill/>
          <a:ln>
            <a:noFill/>
          </a:ln>
          <a:effectLst>
            <a:outerShdw blurRad="57150" dist="19050" dir="5400000" algn="bl" rotWithShape="0">
              <a:srgbClr val="000000">
                <a:alpha val="50000"/>
              </a:srgbClr>
            </a:outerShdw>
          </a:effectLst>
        </p:spPr>
      </p:pic>
      <p:sp>
        <p:nvSpPr>
          <p:cNvPr id="227" name="Google Shape;227;p19"/>
          <p:cNvSpPr txBox="1">
            <a:spLocks noGrp="1"/>
          </p:cNvSpPr>
          <p:nvPr>
            <p:ph type="title"/>
          </p:nvPr>
        </p:nvSpPr>
        <p:spPr>
          <a:xfrm>
            <a:off x="3606225" y="2225550"/>
            <a:ext cx="1271700" cy="6924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200"/>
              <a:buNone/>
            </a:pPr>
            <a:r>
              <a:rPr lang="en" sz="3300" b="1">
                <a:latin typeface="Average"/>
                <a:ea typeface="Average"/>
                <a:cs typeface="Average"/>
                <a:sym typeface="Average"/>
              </a:rPr>
              <a:t>EDA</a:t>
            </a:r>
            <a:endParaRPr sz="3300" b="1">
              <a:latin typeface="Average"/>
              <a:ea typeface="Average"/>
              <a:cs typeface="Average"/>
              <a:sym typeface="Average"/>
            </a:endParaRPr>
          </a:p>
        </p:txBody>
      </p:sp>
      <p:sp>
        <p:nvSpPr>
          <p:cNvPr id="228" name="Google Shape;228;p19"/>
          <p:cNvSpPr txBox="1"/>
          <p:nvPr/>
        </p:nvSpPr>
        <p:spPr>
          <a:xfrm>
            <a:off x="433025" y="3999350"/>
            <a:ext cx="2196000" cy="754200"/>
          </a:xfrm>
          <a:prstGeom prst="rect">
            <a:avLst/>
          </a:prstGeom>
          <a:noFill/>
          <a:ln>
            <a:noFill/>
          </a:ln>
        </p:spPr>
        <p:txBody>
          <a:bodyPr spcFirstLastPara="1" wrap="square" lIns="91425" tIns="91425" rIns="91425" bIns="91425" anchor="t" anchorCtr="0">
            <a:spAutoFit/>
          </a:bodyPr>
          <a:lstStyle/>
          <a:p>
            <a:pPr marL="0" marR="0" lvl="0" indent="457200" algn="l" rtl="0">
              <a:lnSpc>
                <a:spcPct val="100000"/>
              </a:lnSpc>
              <a:spcBef>
                <a:spcPts val="0"/>
              </a:spcBef>
              <a:spcAft>
                <a:spcPts val="0"/>
              </a:spcAft>
              <a:buNone/>
            </a:pPr>
            <a:r>
              <a:rPr lang="en" sz="1300" b="1">
                <a:solidFill>
                  <a:srgbClr val="783F04"/>
                </a:solidFill>
                <a:latin typeface="Average"/>
                <a:ea typeface="Average"/>
                <a:cs typeface="Average"/>
                <a:sym typeface="Average"/>
              </a:rPr>
              <a:t>Main Objective</a:t>
            </a:r>
            <a:endParaRPr sz="1300" b="1">
              <a:solidFill>
                <a:srgbClr val="783F04"/>
              </a:solidFill>
              <a:latin typeface="Average"/>
              <a:ea typeface="Average"/>
              <a:cs typeface="Average"/>
              <a:sym typeface="Average"/>
            </a:endParaRPr>
          </a:p>
          <a:p>
            <a:pPr marL="0" marR="0" lvl="0" indent="0" algn="l" rtl="0">
              <a:lnSpc>
                <a:spcPct val="100000"/>
              </a:lnSpc>
              <a:spcBef>
                <a:spcPts val="0"/>
              </a:spcBef>
              <a:spcAft>
                <a:spcPts val="0"/>
              </a:spcAft>
              <a:buNone/>
            </a:pPr>
            <a:r>
              <a:rPr lang="en" sz="1200" b="1">
                <a:latin typeface="Average"/>
                <a:ea typeface="Average"/>
                <a:cs typeface="Average"/>
                <a:sym typeface="Average"/>
              </a:rPr>
              <a:t>Find factors that have the most effect on passenger satisfaction</a:t>
            </a:r>
            <a:endParaRPr sz="1200" b="1">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grpSp>
        <p:nvGrpSpPr>
          <p:cNvPr id="233" name="Google Shape;233;p20"/>
          <p:cNvGrpSpPr/>
          <p:nvPr/>
        </p:nvGrpSpPr>
        <p:grpSpPr>
          <a:xfrm>
            <a:off x="29" y="358133"/>
            <a:ext cx="5422072" cy="891096"/>
            <a:chOff x="710275" y="2360561"/>
            <a:chExt cx="5013938" cy="939875"/>
          </a:xfrm>
        </p:grpSpPr>
        <p:sp>
          <p:nvSpPr>
            <p:cNvPr id="234" name="Google Shape;234;p20"/>
            <p:cNvSpPr/>
            <p:nvPr/>
          </p:nvSpPr>
          <p:spPr>
            <a:xfrm>
              <a:off x="1106031" y="2441873"/>
              <a:ext cx="4618181" cy="858563"/>
            </a:xfrm>
            <a:custGeom>
              <a:avLst/>
              <a:gdLst/>
              <a:ahLst/>
              <a:cxnLst/>
              <a:rect l="l" t="t" r="r" b="b"/>
              <a:pathLst>
                <a:path w="60616" h="29290" extrusionOk="0">
                  <a:moveTo>
                    <a:pt x="1" y="1"/>
                  </a:moveTo>
                  <a:lnTo>
                    <a:pt x="1" y="29290"/>
                  </a:lnTo>
                  <a:lnTo>
                    <a:pt x="60616" y="29290"/>
                  </a:lnTo>
                  <a:lnTo>
                    <a:pt x="60616"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0"/>
            <p:cNvSpPr/>
            <p:nvPr/>
          </p:nvSpPr>
          <p:spPr>
            <a:xfrm>
              <a:off x="710275" y="2360561"/>
              <a:ext cx="576225" cy="858211"/>
            </a:xfrm>
            <a:custGeom>
              <a:avLst/>
              <a:gdLst/>
              <a:ahLst/>
              <a:cxnLst/>
              <a:rect l="l" t="t" r="r" b="b"/>
              <a:pathLst>
                <a:path w="19658" h="29278" extrusionOk="0">
                  <a:moveTo>
                    <a:pt x="0" y="0"/>
                  </a:moveTo>
                  <a:lnTo>
                    <a:pt x="0" y="29278"/>
                  </a:lnTo>
                  <a:lnTo>
                    <a:pt x="19657" y="29278"/>
                  </a:lnTo>
                  <a:lnTo>
                    <a:pt x="19657" y="0"/>
                  </a:lnTo>
                  <a:close/>
                </a:path>
              </a:pathLst>
            </a:custGeom>
            <a:solidFill>
              <a:srgbClr val="D5A6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0"/>
            <p:cNvSpPr/>
            <p:nvPr/>
          </p:nvSpPr>
          <p:spPr>
            <a:xfrm>
              <a:off x="1106013" y="3218722"/>
              <a:ext cx="180477" cy="81342"/>
            </a:xfrm>
            <a:custGeom>
              <a:avLst/>
              <a:gdLst/>
              <a:ahLst/>
              <a:cxnLst/>
              <a:rect l="l" t="t" r="r" b="b"/>
              <a:pathLst>
                <a:path w="6157" h="2775" extrusionOk="0">
                  <a:moveTo>
                    <a:pt x="1" y="1"/>
                  </a:moveTo>
                  <a:lnTo>
                    <a:pt x="1" y="2775"/>
                  </a:lnTo>
                  <a:lnTo>
                    <a:pt x="6156" y="1"/>
                  </a:lnTo>
                  <a:close/>
                </a:path>
              </a:pathLst>
            </a:custGeom>
            <a:solidFill>
              <a:srgbClr val="A64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0"/>
            <p:cNvSpPr txBox="1"/>
            <p:nvPr/>
          </p:nvSpPr>
          <p:spPr>
            <a:xfrm>
              <a:off x="1362620" y="2552964"/>
              <a:ext cx="4272300" cy="59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434343"/>
                  </a:solidFill>
                  <a:latin typeface="Average"/>
                  <a:ea typeface="Average"/>
                  <a:cs typeface="Average"/>
                  <a:sym typeface="Average"/>
                </a:rPr>
                <a:t>EDA - Overall Satisfaction</a:t>
              </a:r>
              <a:endParaRPr sz="2800" b="1" i="0" u="none" strike="noStrike" cap="none">
                <a:solidFill>
                  <a:srgbClr val="434343"/>
                </a:solidFill>
                <a:latin typeface="Average"/>
                <a:ea typeface="Average"/>
                <a:cs typeface="Average"/>
                <a:sym typeface="Average"/>
              </a:endParaRPr>
            </a:p>
          </p:txBody>
        </p:sp>
      </p:grpSp>
      <p:sp>
        <p:nvSpPr>
          <p:cNvPr id="238" name="Google Shape;238;p20"/>
          <p:cNvSpPr txBox="1"/>
          <p:nvPr/>
        </p:nvSpPr>
        <p:spPr>
          <a:xfrm>
            <a:off x="633200" y="209825"/>
            <a:ext cx="2999400" cy="230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200"/>
              </a:spcAft>
              <a:buClr>
                <a:srgbClr val="000000"/>
              </a:buClr>
              <a:buSzPts val="800"/>
              <a:buFont typeface="Arial"/>
              <a:buNone/>
            </a:pPr>
            <a:r>
              <a:rPr lang="en" sz="800" b="1" i="0" u="none" strike="noStrike" cap="none">
                <a:solidFill>
                  <a:srgbClr val="990000"/>
                </a:solidFill>
                <a:latin typeface="Average"/>
                <a:ea typeface="Average"/>
                <a:cs typeface="Average"/>
                <a:sym typeface="Average"/>
              </a:rPr>
              <a:t>Note: </a:t>
            </a:r>
            <a:r>
              <a:rPr lang="en" sz="800" b="1" i="0" u="none" strike="noStrike" cap="none">
                <a:solidFill>
                  <a:srgbClr val="434343"/>
                </a:solidFill>
                <a:latin typeface="Average"/>
                <a:ea typeface="Average"/>
                <a:cs typeface="Average"/>
                <a:sym typeface="Average"/>
              </a:rPr>
              <a:t>All codes are documented  Jupyter Notebook &amp;  submitted.</a:t>
            </a:r>
            <a:endParaRPr sz="800" b="1" i="0" u="none" strike="noStrike" cap="none">
              <a:solidFill>
                <a:srgbClr val="434343"/>
              </a:solidFill>
              <a:latin typeface="Average"/>
              <a:ea typeface="Average"/>
              <a:cs typeface="Average"/>
              <a:sym typeface="Average"/>
            </a:endParaRPr>
          </a:p>
        </p:txBody>
      </p:sp>
      <p:pic>
        <p:nvPicPr>
          <p:cNvPr id="239" name="Google Shape;239;p20"/>
          <p:cNvPicPr preferRelativeResize="0"/>
          <p:nvPr/>
        </p:nvPicPr>
        <p:blipFill rotWithShape="1">
          <a:blip r:embed="rId3">
            <a:alphaModFix/>
          </a:blip>
          <a:srcRect l="3484" r="9619" b="2524"/>
          <a:stretch/>
        </p:blipFill>
        <p:spPr>
          <a:xfrm>
            <a:off x="1114425" y="1352550"/>
            <a:ext cx="3193275" cy="3343225"/>
          </a:xfrm>
          <a:prstGeom prst="rect">
            <a:avLst/>
          </a:prstGeom>
          <a:noFill/>
          <a:ln>
            <a:noFill/>
          </a:ln>
        </p:spPr>
      </p:pic>
      <p:sp>
        <p:nvSpPr>
          <p:cNvPr id="241" name="Google Shape;241;p20"/>
          <p:cNvSpPr txBox="1"/>
          <p:nvPr/>
        </p:nvSpPr>
        <p:spPr>
          <a:xfrm>
            <a:off x="4843475" y="2608513"/>
            <a:ext cx="36753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b="1">
                <a:latin typeface="Calibri"/>
                <a:ea typeface="Calibri"/>
                <a:cs typeface="Calibri"/>
                <a:sym typeface="Calibri"/>
              </a:rPr>
              <a:t>59% </a:t>
            </a:r>
            <a:r>
              <a:rPr lang="en">
                <a:latin typeface="Calibri"/>
                <a:ea typeface="Calibri"/>
                <a:cs typeface="Calibri"/>
                <a:sym typeface="Calibri"/>
              </a:rPr>
              <a:t>indifference or dissatisfaction.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The Airline should really address that.</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We need to dig deeper.</a:t>
            </a:r>
            <a:endParaRPr>
              <a:latin typeface="Calibri"/>
              <a:ea typeface="Calibri"/>
              <a:cs typeface="Calibri"/>
              <a:sym typeface="Calibri"/>
            </a:endParaRPr>
          </a:p>
        </p:txBody>
      </p:sp>
      <p:pic>
        <p:nvPicPr>
          <p:cNvPr id="242" name="Google Shape;242;p20"/>
          <p:cNvPicPr preferRelativeResize="0"/>
          <p:nvPr/>
        </p:nvPicPr>
        <p:blipFill>
          <a:blip r:embed="rId4">
            <a:alphaModFix/>
          </a:blip>
          <a:stretch>
            <a:fillRect/>
          </a:stretch>
        </p:blipFill>
        <p:spPr>
          <a:xfrm>
            <a:off x="7500926" y="440525"/>
            <a:ext cx="1093000" cy="109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1"/>
          <p:cNvSpPr txBox="1">
            <a:spLocks noGrp="1"/>
          </p:cNvSpPr>
          <p:nvPr>
            <p:ph type="title"/>
          </p:nvPr>
        </p:nvSpPr>
        <p:spPr>
          <a:xfrm>
            <a:off x="1883259" y="1748700"/>
            <a:ext cx="5377500" cy="16461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96969"/>
              <a:buNone/>
            </a:pPr>
            <a:r>
              <a:rPr lang="en" sz="3300" b="1">
                <a:latin typeface="Average"/>
                <a:ea typeface="Average"/>
                <a:cs typeface="Average"/>
                <a:sym typeface="Average"/>
              </a:rPr>
              <a:t>What is the relationship between age and flight satisfaction?</a:t>
            </a:r>
            <a:endParaRPr sz="3300" b="1">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3557</Words>
  <Application>Microsoft Office PowerPoint</Application>
  <PresentationFormat>On-screen Show (16:9)</PresentationFormat>
  <Paragraphs>374</Paragraphs>
  <Slides>43</Slides>
  <Notes>43</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Nunito</vt:lpstr>
      <vt:lpstr>Fira Sans Extra Condensed Medium</vt:lpstr>
      <vt:lpstr>Arial</vt:lpstr>
      <vt:lpstr>Average</vt:lpstr>
      <vt:lpstr>Calibri</vt:lpstr>
      <vt:lpstr>Courier New</vt:lpstr>
      <vt:lpstr>Shift</vt:lpstr>
      <vt:lpstr>Flight Passenger Satisfaction (US Airline)</vt:lpstr>
      <vt:lpstr>PowerPoint Presentation</vt:lpstr>
      <vt:lpstr>PowerPoint Presentation</vt:lpstr>
      <vt:lpstr>PowerPoint Presentation</vt:lpstr>
      <vt:lpstr>PowerPoint Presentation</vt:lpstr>
      <vt:lpstr>PowerPoint Presentation</vt:lpstr>
      <vt:lpstr>EDA</vt:lpstr>
      <vt:lpstr>PowerPoint Presentation</vt:lpstr>
      <vt:lpstr>What is the relationship between age and flight satisfaction?</vt:lpstr>
      <vt:lpstr>PowerPoint Presentation</vt:lpstr>
      <vt:lpstr>How Flight Class affects Passenger Satisfaction?</vt:lpstr>
      <vt:lpstr>PowerPoint Presentation</vt:lpstr>
      <vt:lpstr>PowerPoint Presentation</vt:lpstr>
      <vt:lpstr>Let’s see who uses each flight class and for what purpose.</vt:lpstr>
      <vt:lpstr>PowerPoint Presentation</vt:lpstr>
      <vt:lpstr>PowerPoint Presentation</vt:lpstr>
      <vt:lpstr>PowerPoint Presentation</vt:lpstr>
      <vt:lpstr>PowerPoint Presentation</vt:lpstr>
      <vt:lpstr>How Flight Services affect Passenger Satisfaction?</vt:lpstr>
      <vt:lpstr>PowerPoint Presentation</vt:lpstr>
      <vt:lpstr>PowerPoint Presentation</vt:lpstr>
      <vt:lpstr>What is population mean of the flight distance for the airline’s customers?</vt:lpstr>
      <vt:lpstr>PowerPoint Presentation</vt:lpstr>
      <vt:lpstr>Is Arrival Delay Minutes for loyal passengers that are more than 50 years old with 100 min of departure delay differs from 2.4 with α=0.05?</vt:lpstr>
      <vt:lpstr>PowerPoint Presentation</vt:lpstr>
      <vt:lpstr>What will be the predicted Flight Distance for a customer in a certain scenario?</vt:lpstr>
      <vt:lpstr>PowerPoint Presentation</vt:lpstr>
      <vt:lpstr>Will a customer be satisfied with their flight in a certain scenario?</vt:lpstr>
      <vt:lpstr>PowerPoint Presentation</vt:lpstr>
      <vt:lpstr>Will the customer be satisfied given a certain scenario based on kNN Classification?</vt:lpstr>
      <vt:lpstr>PowerPoint Presentation</vt:lpstr>
      <vt:lpstr>Will the customer be satisfied given a certain scenario based on Random Forest Classification?</vt:lpstr>
      <vt:lpstr>PowerPoint Presentation</vt:lpstr>
      <vt:lpstr>What is the precision &amp; confusion Matrix of K-Means Clustering for Satisfaction of a customer?</vt:lpstr>
      <vt:lpstr>PowerPoint Presentation</vt:lpstr>
      <vt:lpstr>What is the characteristics of the satisfied customers in the dataset?</vt:lpstr>
      <vt:lpstr>PowerPoint Presentation</vt:lpstr>
      <vt:lpstr>PowerPoint Presentation</vt:lpstr>
      <vt:lpstr>PowerPoint Presentation</vt:lpstr>
      <vt:lpstr>PowerPoint Presentation</vt:lpstr>
      <vt:lpstr>What is the Accuracy comparison for Random Forest &amp; kNN Classification, and K-Means Clustering?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Passenger Satisfaction (US Airline)</dc:title>
  <cp:lastModifiedBy>Mahsa Taer</cp:lastModifiedBy>
  <cp:revision>6</cp:revision>
  <dcterms:modified xsi:type="dcterms:W3CDTF">2021-11-29T21:36:13Z</dcterms:modified>
</cp:coreProperties>
</file>