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795" r:id="rId2"/>
    <p:sldMasterId id="2147483861" r:id="rId3"/>
  </p:sldMasterIdLst>
  <p:sldIdLst>
    <p:sldId id="256" r:id="rId4"/>
    <p:sldId id="273" r:id="rId5"/>
    <p:sldId id="277" r:id="rId6"/>
    <p:sldId id="274" r:id="rId7"/>
    <p:sldId id="279" r:id="rId8"/>
    <p:sldId id="280" r:id="rId9"/>
    <p:sldId id="357" r:id="rId10"/>
    <p:sldId id="396" r:id="rId11"/>
    <p:sldId id="359" r:id="rId12"/>
    <p:sldId id="275" r:id="rId13"/>
    <p:sldId id="383" r:id="rId14"/>
    <p:sldId id="384" r:id="rId15"/>
    <p:sldId id="385" r:id="rId16"/>
    <p:sldId id="397" r:id="rId17"/>
    <p:sldId id="398" r:id="rId18"/>
    <p:sldId id="388" r:id="rId19"/>
    <p:sldId id="389" r:id="rId20"/>
    <p:sldId id="401" r:id="rId21"/>
    <p:sldId id="378" r:id="rId22"/>
    <p:sldId id="402" r:id="rId23"/>
    <p:sldId id="403" r:id="rId24"/>
    <p:sldId id="266" r:id="rId25"/>
    <p:sldId id="267" r:id="rId26"/>
    <p:sldId id="404" r:id="rId27"/>
    <p:sldId id="408" r:id="rId28"/>
    <p:sldId id="409" r:id="rId29"/>
    <p:sldId id="410" r:id="rId30"/>
    <p:sldId id="405" r:id="rId31"/>
    <p:sldId id="271" r:id="rId32"/>
    <p:sldId id="406" r:id="rId33"/>
    <p:sldId id="283" r:id="rId34"/>
    <p:sldId id="411" r:id="rId35"/>
    <p:sldId id="412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2006"/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054"/>
  </p:normalViewPr>
  <p:slideViewPr>
    <p:cSldViewPr snapToGrid="0" snapToObjects="1" showGuides="1">
      <p:cViewPr varScale="1">
        <p:scale>
          <a:sx n="91" d="100"/>
          <a:sy n="91" d="100"/>
        </p:scale>
        <p:origin x="322" y="67"/>
      </p:cViewPr>
      <p:guideLst>
        <p:guide pos="381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Kenny" userId="fab40b6e-44fd-4d63-b855-49cdf63ca0c3" providerId="ADAL" clId="{332DD03B-7C70-4AFE-AD27-DC3454CCFDD1}"/>
    <pc:docChg chg="undo custSel addSld modSld">
      <pc:chgData name="Aaron McKenny" userId="fab40b6e-44fd-4d63-b855-49cdf63ca0c3" providerId="ADAL" clId="{332DD03B-7C70-4AFE-AD27-DC3454CCFDD1}" dt="2025-02-05T16:31:19.572" v="101" actId="20577"/>
      <pc:docMkLst>
        <pc:docMk/>
      </pc:docMkLst>
      <pc:sldChg chg="modSp new mod">
        <pc:chgData name="Aaron McKenny" userId="fab40b6e-44fd-4d63-b855-49cdf63ca0c3" providerId="ADAL" clId="{332DD03B-7C70-4AFE-AD27-DC3454CCFDD1}" dt="2025-02-05T16:31:19.572" v="101" actId="20577"/>
        <pc:sldMkLst>
          <pc:docMk/>
          <pc:sldMk cId="1945136645" sldId="412"/>
        </pc:sldMkLst>
        <pc:spChg chg="mod">
          <ac:chgData name="Aaron McKenny" userId="fab40b6e-44fd-4d63-b855-49cdf63ca0c3" providerId="ADAL" clId="{332DD03B-7C70-4AFE-AD27-DC3454CCFDD1}" dt="2025-02-05T13:54:27.725" v="93" actId="20577"/>
          <ac:spMkLst>
            <pc:docMk/>
            <pc:sldMk cId="1945136645" sldId="412"/>
            <ac:spMk id="2" creationId="{589AC9CB-4F5F-9434-0ACC-4C1684F84540}"/>
          </ac:spMkLst>
        </pc:spChg>
        <pc:spChg chg="mod">
          <ac:chgData name="Aaron McKenny" userId="fab40b6e-44fd-4d63-b855-49cdf63ca0c3" providerId="ADAL" clId="{332DD03B-7C70-4AFE-AD27-DC3454CCFDD1}" dt="2025-02-05T16:31:19.572" v="101" actId="20577"/>
          <ac:spMkLst>
            <pc:docMk/>
            <pc:sldMk cId="1945136645" sldId="412"/>
            <ac:spMk id="3" creationId="{7EF3D5B0-A709-0C64-60DD-01D74211EB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9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4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6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7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3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6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6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0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4.xml"/><Relationship Id="rId1" Type="http://schemas.openxmlformats.org/officeDocument/2006/relationships/video" Target="https://www.youtube.com/embed/Ll7l2yya-bU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MAN 7916</a:t>
            </a:r>
            <a:br>
              <a:rPr lang="en-US" dirty="0"/>
            </a:br>
            <a:r>
              <a:rPr lang="en-US" sz="3200" dirty="0"/>
              <a:t>Session 4: UML in Text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Aaron McKenny</a:t>
            </a:r>
          </a:p>
          <a:p>
            <a:r>
              <a:rPr lang="en-US" dirty="0"/>
              <a:t>2/5/2025</a:t>
            </a:r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87C54-D3E6-A721-5CEB-763809B9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B6BD-6291-47D1-39E8-CD58F9B0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7974-C231-BCDE-AA91-39979652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D5CB55-3B6C-2046-D778-62B6CEA8CFB8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4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9DDB-6290-84E7-954D-A78BEC27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Terminology: AI vs Machine Learning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C5AE6E-7A9A-588C-7184-A92FFBDDFC61}"/>
              </a:ext>
            </a:extLst>
          </p:cNvPr>
          <p:cNvGrpSpPr/>
          <p:nvPr/>
        </p:nvGrpSpPr>
        <p:grpSpPr>
          <a:xfrm>
            <a:off x="1531235" y="1810473"/>
            <a:ext cx="4372214" cy="4372214"/>
            <a:chOff x="704919" y="1458135"/>
            <a:chExt cx="3168812" cy="31688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3F1191-E802-32D5-7F60-EFF11D22AAFE}"/>
                </a:ext>
              </a:extLst>
            </p:cNvPr>
            <p:cNvSpPr/>
            <p:nvPr/>
          </p:nvSpPr>
          <p:spPr>
            <a:xfrm>
              <a:off x="704919" y="1458135"/>
              <a:ext cx="3168812" cy="31688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C8B858-E9E7-9E3F-652B-D6B21C60E7FA}"/>
                </a:ext>
              </a:extLst>
            </p:cNvPr>
            <p:cNvSpPr txBox="1"/>
            <p:nvPr/>
          </p:nvSpPr>
          <p:spPr>
            <a:xfrm>
              <a:off x="1210333" y="1722397"/>
              <a:ext cx="2231136" cy="334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Artificial Intelligence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79D919-520E-EF25-34E6-953DED447E2C}"/>
              </a:ext>
            </a:extLst>
          </p:cNvPr>
          <p:cNvGrpSpPr/>
          <p:nvPr/>
        </p:nvGrpSpPr>
        <p:grpSpPr>
          <a:xfrm>
            <a:off x="2283873" y="3129285"/>
            <a:ext cx="2866939" cy="2512311"/>
            <a:chOff x="1173757" y="2394065"/>
            <a:chExt cx="2231136" cy="195515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27D775-D74F-CFC3-A9E7-2B96DEF7FE84}"/>
                </a:ext>
              </a:extLst>
            </p:cNvPr>
            <p:cNvSpPr/>
            <p:nvPr/>
          </p:nvSpPr>
          <p:spPr>
            <a:xfrm>
              <a:off x="1260210" y="2394065"/>
              <a:ext cx="2068205" cy="195515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D616E6-EE90-5A41-469B-3F4F95EF5EAC}"/>
                </a:ext>
              </a:extLst>
            </p:cNvPr>
            <p:cNvSpPr txBox="1"/>
            <p:nvPr/>
          </p:nvSpPr>
          <p:spPr>
            <a:xfrm>
              <a:off x="1173757" y="2990006"/>
              <a:ext cx="2231136" cy="646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Learning</a:t>
              </a:r>
            </a:p>
          </p:txBody>
        </p:sp>
      </p:grp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51C0D61B-46AC-F7B1-F6D1-061C59D2CD90}"/>
              </a:ext>
            </a:extLst>
          </p:cNvPr>
          <p:cNvSpPr/>
          <p:nvPr/>
        </p:nvSpPr>
        <p:spPr>
          <a:xfrm>
            <a:off x="6531834" y="2013502"/>
            <a:ext cx="3939297" cy="896485"/>
          </a:xfrm>
          <a:prstGeom prst="accentBorderCallout1">
            <a:avLst>
              <a:gd name="adj1" fmla="val 23482"/>
              <a:gd name="adj2" fmla="val -3522"/>
              <a:gd name="adj3" fmla="val 49806"/>
              <a:gd name="adj4" fmla="val -37911"/>
            </a:avLst>
          </a:prstGeom>
          <a:solidFill>
            <a:srgbClr val="669BE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machine to do things that historically required human intelligence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52A8D13-4895-67E3-DDEC-22D382B5F1A7}"/>
              </a:ext>
            </a:extLst>
          </p:cNvPr>
          <p:cNvSpPr/>
          <p:nvPr/>
        </p:nvSpPr>
        <p:spPr>
          <a:xfrm>
            <a:off x="6531834" y="3594563"/>
            <a:ext cx="3939297" cy="896485"/>
          </a:xfrm>
          <a:prstGeom prst="accentBorderCallout1">
            <a:avLst>
              <a:gd name="adj1" fmla="val 23482"/>
              <a:gd name="adj2" fmla="val -3522"/>
              <a:gd name="adj3" fmla="val 64975"/>
              <a:gd name="adj4" fmla="val -53872"/>
            </a:avLst>
          </a:prstGeom>
          <a:solidFill>
            <a:srgbClr val="669BE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learns how automatically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or less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874E28-E00F-B8BB-1AB1-1166A54B7301}"/>
              </a:ext>
            </a:extLst>
          </p:cNvPr>
          <p:cNvGrpSpPr/>
          <p:nvPr/>
        </p:nvGrpSpPr>
        <p:grpSpPr>
          <a:xfrm>
            <a:off x="4372747" y="4481335"/>
            <a:ext cx="1024566" cy="1043491"/>
            <a:chOff x="2787228" y="2843605"/>
            <a:chExt cx="1024566" cy="10434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9A455CD-4C7E-231B-53BF-2F997D4296C8}"/>
                </a:ext>
              </a:extLst>
            </p:cNvPr>
            <p:cNvSpPr/>
            <p:nvPr/>
          </p:nvSpPr>
          <p:spPr>
            <a:xfrm>
              <a:off x="2787228" y="2843605"/>
              <a:ext cx="1024566" cy="1043491"/>
            </a:xfrm>
            <a:prstGeom prst="ellipse">
              <a:avLst/>
            </a:prstGeom>
            <a:solidFill>
              <a:srgbClr val="C17945">
                <a:alpha val="4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F2285B-16B4-56DD-1C3A-5B0F64037D9A}"/>
                </a:ext>
              </a:extLst>
            </p:cNvPr>
            <p:cNvSpPr txBox="1"/>
            <p:nvPr/>
          </p:nvSpPr>
          <p:spPr>
            <a:xfrm>
              <a:off x="2836433" y="3193053"/>
              <a:ext cx="950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NLP</a:t>
              </a:r>
            </a:p>
          </p:txBody>
        </p:sp>
      </p:grpSp>
      <p:sp>
        <p:nvSpPr>
          <p:cNvPr id="15" name="Callout: Line with Border and Accent Bar 14">
            <a:extLst>
              <a:ext uri="{FF2B5EF4-FFF2-40B4-BE49-F238E27FC236}">
                <a16:creationId xmlns:a16="http://schemas.microsoft.com/office/drawing/2014/main" id="{2374E800-B2AD-6F1A-690B-DED178BB2D85}"/>
              </a:ext>
            </a:extLst>
          </p:cNvPr>
          <p:cNvSpPr/>
          <p:nvPr/>
        </p:nvSpPr>
        <p:spPr>
          <a:xfrm>
            <a:off x="6440952" y="5323096"/>
            <a:ext cx="4159437" cy="896485"/>
          </a:xfrm>
          <a:prstGeom prst="accentBorderCallout1">
            <a:avLst>
              <a:gd name="adj1" fmla="val 23482"/>
              <a:gd name="adj2" fmla="val -3522"/>
              <a:gd name="adj3" fmla="val -34792"/>
              <a:gd name="adj4" fmla="val -30914"/>
            </a:avLst>
          </a:prstGeom>
          <a:solidFill>
            <a:srgbClr val="669BE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the machine to understand/ manipulate/ generate human language</a:t>
            </a:r>
          </a:p>
        </p:txBody>
      </p:sp>
    </p:spTree>
    <p:extLst>
      <p:ext uri="{BB962C8B-B14F-4D97-AF65-F5344CB8AC3E}">
        <p14:creationId xmlns:p14="http://schemas.microsoft.com/office/powerpoint/2010/main" val="35367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C004-1151-F8BB-C132-0A2A54DB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Terminology: ML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0AE8-367A-003F-A923-06ACB089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What is unsupervised ML?</a:t>
            </a:r>
          </a:p>
          <a:p>
            <a:pPr lvl="1"/>
            <a:r>
              <a:rPr lang="en-US" dirty="0"/>
              <a:t>What kinds of tasks can be completed with unsupervised ML?</a:t>
            </a:r>
          </a:p>
          <a:p>
            <a:endParaRPr lang="en-US" dirty="0"/>
          </a:p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What is supervised ML?</a:t>
            </a:r>
          </a:p>
          <a:p>
            <a:pPr lvl="1"/>
            <a:r>
              <a:rPr lang="en-US" dirty="0"/>
              <a:t>What kinds of tasks can be completed with supervised ML?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…but that’s not all…</a:t>
            </a:r>
          </a:p>
        </p:txBody>
      </p:sp>
    </p:spTree>
    <p:extLst>
      <p:ext uri="{BB962C8B-B14F-4D97-AF65-F5344CB8AC3E}">
        <p14:creationId xmlns:p14="http://schemas.microsoft.com/office/powerpoint/2010/main" val="193814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19CB-9239-6D24-54D0-59C016B3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/>
              <a:t>Reinforcement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A4CD12-EEA3-9A25-FB52-3CBDEAEE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algorithm is an “Agent” that </a:t>
            </a:r>
          </a:p>
          <a:p>
            <a:pPr lvl="1"/>
            <a:r>
              <a:rPr lang="en-US" sz="2000" dirty="0"/>
              <a:t>desires rewards</a:t>
            </a:r>
          </a:p>
          <a:p>
            <a:pPr lvl="1"/>
            <a:r>
              <a:rPr lang="en-US" sz="2000" dirty="0"/>
              <a:t>Knows some features about the environment</a:t>
            </a:r>
          </a:p>
          <a:p>
            <a:r>
              <a:rPr lang="en-US" sz="2000" dirty="0"/>
              <a:t>The algorithm takes an action</a:t>
            </a:r>
          </a:p>
          <a:p>
            <a:r>
              <a:rPr lang="en-US" sz="2000" dirty="0"/>
              <a:t>The environment</a:t>
            </a:r>
          </a:p>
          <a:p>
            <a:pPr lvl="1"/>
            <a:r>
              <a:rPr lang="en-US" sz="2000" dirty="0"/>
              <a:t>Provides feedback (reinforcement) in the form of rewards/punishment</a:t>
            </a:r>
          </a:p>
          <a:p>
            <a:pPr lvl="1"/>
            <a:r>
              <a:rPr lang="en-US" sz="2000" dirty="0"/>
              <a:t>Updates the agent on its state</a:t>
            </a:r>
          </a:p>
          <a:p>
            <a:r>
              <a:rPr lang="en-US" sz="2400" dirty="0"/>
              <a:t>…repeat…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nline Media 3" title="The power of reinforcement learning and robotics">
            <a:hlinkClick r:id="" action="ppaction://media"/>
            <a:extLst>
              <a:ext uri="{FF2B5EF4-FFF2-40B4-BE49-F238E27FC236}">
                <a16:creationId xmlns:a16="http://schemas.microsoft.com/office/drawing/2014/main" id="{2F1CA611-5C6F-B92A-0B94-E2B123EEAD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976070" y="753692"/>
            <a:ext cx="3021661" cy="53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2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FD83-6815-EF7E-2F8E-F61B43D4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would you use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1581-BACE-81F6-BD7C-AF146E3A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 defined end-goal</a:t>
            </a:r>
          </a:p>
          <a:p>
            <a:pPr lvl="1"/>
            <a:r>
              <a:rPr lang="en-US" dirty="0"/>
              <a:t>(unlike unsupervised)</a:t>
            </a:r>
          </a:p>
          <a:p>
            <a:r>
              <a:rPr lang="en-US" dirty="0"/>
              <a:t>No ground truth data in advance</a:t>
            </a:r>
          </a:p>
          <a:p>
            <a:pPr lvl="1"/>
            <a:r>
              <a:rPr lang="en-US" dirty="0"/>
              <a:t>(unlike supervised)</a:t>
            </a:r>
          </a:p>
          <a:p>
            <a:r>
              <a:rPr lang="en-US" dirty="0"/>
              <a:t>Feedback is available continuously throughout the training process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Video game AI (Feedback: High Score)</a:t>
            </a:r>
          </a:p>
          <a:p>
            <a:pPr lvl="1"/>
            <a:r>
              <a:rPr lang="en-US" dirty="0"/>
              <a:t>Recommender Systems (Feedback: Stars)</a:t>
            </a:r>
          </a:p>
        </p:txBody>
      </p:sp>
    </p:spTree>
    <p:extLst>
      <p:ext uri="{BB962C8B-B14F-4D97-AF65-F5344CB8AC3E}">
        <p14:creationId xmlns:p14="http://schemas.microsoft.com/office/powerpoint/2010/main" val="248622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AD8D-9B6C-566B-27BB-28DAA609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5801-ABB3-B555-1766-B236F58B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Love-child of supervised and unsupervised learning</a:t>
            </a:r>
          </a:p>
          <a:p>
            <a:endParaRPr lang="en-US" dirty="0"/>
          </a:p>
          <a:p>
            <a:r>
              <a:rPr lang="en-US" dirty="0"/>
              <a:t>Why it’s unsupervised:</a:t>
            </a:r>
          </a:p>
          <a:p>
            <a:pPr lvl="1"/>
            <a:r>
              <a:rPr lang="en-US" dirty="0"/>
              <a:t>As a researcher, you do not provide ground truth data/labels</a:t>
            </a:r>
          </a:p>
          <a:p>
            <a:pPr lvl="1"/>
            <a:endParaRPr lang="en-US" dirty="0"/>
          </a:p>
          <a:p>
            <a:r>
              <a:rPr lang="en-US" dirty="0"/>
              <a:t>Why it’s supervised:</a:t>
            </a:r>
          </a:p>
          <a:p>
            <a:pPr lvl="1"/>
            <a:r>
              <a:rPr lang="en-US" dirty="0"/>
              <a:t>It… uses ground truth data/labels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Confused yet?</a:t>
            </a:r>
          </a:p>
        </p:txBody>
      </p:sp>
    </p:spTree>
    <p:extLst>
      <p:ext uri="{BB962C8B-B14F-4D97-AF65-F5344CB8AC3E}">
        <p14:creationId xmlns:p14="http://schemas.microsoft.com/office/powerpoint/2010/main" val="57348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B5BA-865E-FABE-A22E-FE1FE9B1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Demystifying self-supervision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F839-BE71-2CF5-7C3C-DFCF413C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generates its own labels/ground truth data!</a:t>
            </a:r>
          </a:p>
          <a:p>
            <a:endParaRPr lang="en-US" dirty="0"/>
          </a:p>
          <a:p>
            <a:r>
              <a:rPr lang="en-US" dirty="0"/>
              <a:t>Example from NLP world: </a:t>
            </a:r>
            <a:r>
              <a:rPr lang="en-US" i="1" dirty="0"/>
              <a:t>Masked Language Models</a:t>
            </a:r>
            <a:endParaRPr lang="en-US" dirty="0"/>
          </a:p>
          <a:p>
            <a:pPr lvl="1"/>
            <a:r>
              <a:rPr lang="en-US" dirty="0"/>
              <a:t>Data you provide: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Nobody expects the Spanish Inquisition!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D96FA0-44A6-204E-C607-ABB3B720DF4D}"/>
              </a:ext>
            </a:extLst>
          </p:cNvPr>
          <p:cNvGrpSpPr/>
          <p:nvPr/>
        </p:nvGrpSpPr>
        <p:grpSpPr>
          <a:xfrm>
            <a:off x="3191608" y="4281853"/>
            <a:ext cx="1195753" cy="430097"/>
            <a:chOff x="3090496" y="4251081"/>
            <a:chExt cx="1332035" cy="4520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979F6B-8CBA-DB39-CB3E-04B7A7267B7B}"/>
                </a:ext>
              </a:extLst>
            </p:cNvPr>
            <p:cNvSpPr/>
            <p:nvPr/>
          </p:nvSpPr>
          <p:spPr>
            <a:xfrm>
              <a:off x="3090496" y="4251081"/>
              <a:ext cx="1332035" cy="4308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28" name="Picture 4" descr="Sleep Mask">
              <a:extLst>
                <a:ext uri="{FF2B5EF4-FFF2-40B4-BE49-F238E27FC236}">
                  <a16:creationId xmlns:a16="http://schemas.microsoft.com/office/drawing/2014/main" id="{A0437B96-6C11-77D7-843C-FEEA68DB1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4" t="33526" r="12287" b="34487"/>
            <a:stretch/>
          </p:blipFill>
          <p:spPr bwMode="auto">
            <a:xfrm>
              <a:off x="3224257" y="4251081"/>
              <a:ext cx="1064512" cy="45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6F6A56-9DC3-3E95-472E-FDC40583E1C6}"/>
              </a:ext>
            </a:extLst>
          </p:cNvPr>
          <p:cNvSpPr txBox="1"/>
          <p:nvPr/>
        </p:nvSpPr>
        <p:spPr>
          <a:xfrm>
            <a:off x="-43962" y="5401033"/>
            <a:ext cx="480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masked word?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Ground truth: “Nobody”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1C524-5868-3751-580D-F5F303A09A13}"/>
              </a:ext>
            </a:extLst>
          </p:cNvPr>
          <p:cNvSpPr txBox="1"/>
          <p:nvPr/>
        </p:nvSpPr>
        <p:spPr>
          <a:xfrm>
            <a:off x="2625972" y="5421255"/>
            <a:ext cx="480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masked word?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Ground truth: “expects”</a:t>
            </a:r>
          </a:p>
        </p:txBody>
      </p:sp>
    </p:spTree>
    <p:extLst>
      <p:ext uri="{BB962C8B-B14F-4D97-AF65-F5344CB8AC3E}">
        <p14:creationId xmlns:p14="http://schemas.microsoft.com/office/powerpoint/2010/main" val="112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0.09804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3FAA-2613-8CE1-2DB5-FC9978A8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Let’s talk about word embeddings!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58DD-E972-66AB-B590-1C8DB0D3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Arseniev</a:t>
            </a:r>
            <a:r>
              <a:rPr lang="en-US" sz="2400" dirty="0"/>
              <a:t>-Koehler &amp; Foster (2022)</a:t>
            </a:r>
          </a:p>
          <a:p>
            <a:r>
              <a:rPr lang="en-US" sz="2400" dirty="0"/>
              <a:t>Word embeddings are the result of self-supervised learning</a:t>
            </a:r>
          </a:p>
          <a:p>
            <a:pPr lvl="1"/>
            <a:r>
              <a:rPr lang="en-US" dirty="0"/>
              <a:t>Word2Vec + BERT</a:t>
            </a:r>
          </a:p>
          <a:p>
            <a:r>
              <a:rPr lang="en-US" sz="2400" dirty="0"/>
              <a:t>What are word embeddings – technically?</a:t>
            </a:r>
          </a:p>
          <a:p>
            <a:r>
              <a:rPr lang="en-US" sz="2400" dirty="0"/>
              <a:t>Word embeddings &amp; social phenomena?</a:t>
            </a:r>
          </a:p>
          <a:p>
            <a:r>
              <a:rPr lang="en-US" sz="2400" dirty="0"/>
              <a:t>Valuable in downstream ML tasks?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7DB6-8E08-9584-A869-8088DBCC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878" y="1628564"/>
            <a:ext cx="3758045" cy="35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9E54-5791-10B1-BB15-E4B6286A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6B9-7328-E78C-7A46-839C38BD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Have:</a:t>
            </a:r>
          </a:p>
          <a:p>
            <a:pPr lvl="1"/>
            <a:r>
              <a:rPr lang="en-US" dirty="0"/>
              <a:t>Input features</a:t>
            </a:r>
          </a:p>
          <a:p>
            <a:endParaRPr lang="en-US" dirty="0"/>
          </a:p>
          <a:p>
            <a:r>
              <a:rPr lang="en-US" dirty="0"/>
              <a:t>Want: Computer to yield new insights about data/phenomenon based on these input features</a:t>
            </a:r>
          </a:p>
          <a:p>
            <a:pPr lvl="1"/>
            <a:r>
              <a:rPr lang="en-US" dirty="0"/>
              <a:t>Different algorithms: Different types of insights</a:t>
            </a:r>
          </a:p>
        </p:txBody>
      </p:sp>
    </p:spTree>
    <p:extLst>
      <p:ext uri="{BB962C8B-B14F-4D97-AF65-F5344CB8AC3E}">
        <p14:creationId xmlns:p14="http://schemas.microsoft.com/office/powerpoint/2010/main" val="56290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2595-045A-7AC4-605B-E6DFDB71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what is being discussed</a:t>
            </a:r>
          </a:p>
        </p:txBody>
      </p:sp>
      <p:pic>
        <p:nvPicPr>
          <p:cNvPr id="4" name="Picture 4" descr="mountain of books – J M Lysun">
            <a:extLst>
              <a:ext uri="{FF2B5EF4-FFF2-40B4-BE49-F238E27FC236}">
                <a16:creationId xmlns:a16="http://schemas.microsoft.com/office/drawing/2014/main" id="{03026A06-43B9-0566-5533-18D88F13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7" y="1982846"/>
            <a:ext cx="3275690" cy="24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F0C4D-8326-6C9F-1FF7-BC8EA7D2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75" y="1711725"/>
            <a:ext cx="1442902" cy="1676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3285A-BB0C-CE31-94C1-98BBAF336B3D}"/>
              </a:ext>
            </a:extLst>
          </p:cNvPr>
          <p:cNvSpPr txBox="1"/>
          <p:nvPr/>
        </p:nvSpPr>
        <p:spPr>
          <a:xfrm>
            <a:off x="6399794" y="2069761"/>
            <a:ext cx="3091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4F81BD"/>
                </a:solidFill>
              </a:rPr>
              <a:t>Text Summarization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97157-AE3F-EFBB-5D6E-86773329E51E}"/>
              </a:ext>
            </a:extLst>
          </p:cNvPr>
          <p:cNvSpPr txBox="1"/>
          <p:nvPr/>
        </p:nvSpPr>
        <p:spPr>
          <a:xfrm>
            <a:off x="8222710" y="4697073"/>
            <a:ext cx="2436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9BBB59"/>
                </a:solidFill>
              </a:rPr>
              <a:t>Topic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8917C-892B-D596-A011-DDC227C3107A}"/>
              </a:ext>
            </a:extLst>
          </p:cNvPr>
          <p:cNvSpPr txBox="1"/>
          <p:nvPr/>
        </p:nvSpPr>
        <p:spPr>
          <a:xfrm>
            <a:off x="4217006" y="4533286"/>
            <a:ext cx="5360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1: CEO, executive, manage</a:t>
            </a:r>
          </a:p>
          <a:p>
            <a:r>
              <a:rPr lang="en-US" dirty="0"/>
              <a:t>Topic 2: supply, source, procure, chain</a:t>
            </a:r>
          </a:p>
          <a:p>
            <a:r>
              <a:rPr lang="en-US" dirty="0"/>
              <a:t>Topic 3: manufacture, create, develop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C3C2E6-9827-0131-C51B-AA07D489D0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35137" y="2550168"/>
            <a:ext cx="763738" cy="68153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64C619-F8E8-9100-80C3-868A5356463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35137" y="3231703"/>
            <a:ext cx="802177" cy="132351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F31-B600-894A-93F8-508A32AA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DF25-EC16-A44A-AF96-05A2C88C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3340FF-E5FE-D648-B144-FD8F5F4089B2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1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F71-A89E-41C2-60A3-F6B28C8E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C16B-2F40-B4DC-28EB-9104F342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042161"/>
            <a:ext cx="4991629" cy="41596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K-Nearest Neighbors</a:t>
            </a:r>
          </a:p>
          <a:p>
            <a:r>
              <a:rPr lang="en-US" sz="2400" dirty="0"/>
              <a:t>Principal Component Analysis</a:t>
            </a:r>
          </a:p>
          <a:p>
            <a:r>
              <a:rPr lang="en-US" sz="2400" dirty="0"/>
              <a:t>Cluster Analysis</a:t>
            </a:r>
          </a:p>
          <a:p>
            <a:endParaRPr lang="en-US" sz="2400" dirty="0"/>
          </a:p>
          <a:p>
            <a:r>
              <a:rPr lang="en-US" sz="2400" dirty="0"/>
              <a:t>How can we reflect high dimensional data in fewer dimensions</a:t>
            </a:r>
          </a:p>
          <a:p>
            <a:pPr lvl="1"/>
            <a:r>
              <a:rPr lang="en-US" sz="1800" dirty="0"/>
              <a:t>While minimizing loss of information</a:t>
            </a:r>
          </a:p>
          <a:p>
            <a:endParaRPr lang="en-US" sz="2400" dirty="0"/>
          </a:p>
          <a:p>
            <a:r>
              <a:rPr lang="en-US" sz="2400" dirty="0"/>
              <a:t>Should sound very familiar…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FE6818-2995-376A-3954-A7972BAF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979" y="901032"/>
            <a:ext cx="3952279" cy="51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4B9-2792-A136-E02D-6F580E2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0551F5-FC5D-7C1F-F8F9-EAEDBCBAE246}"/>
              </a:ext>
            </a:extLst>
          </p:cNvPr>
          <p:cNvSpPr txBox="1">
            <a:spLocks/>
          </p:cNvSpPr>
          <p:nvPr/>
        </p:nvSpPr>
        <p:spPr>
          <a:xfrm>
            <a:off x="838199" y="3336945"/>
            <a:ext cx="10268527" cy="32525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Have: Texts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Want: Topics/Themes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Guiding principle: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for words that show up frequently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text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Discount words that show up in nearly every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Think: Factor analysis of words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3A81B6-C65F-92DC-80A9-C1CA246DB8A4}"/>
              </a:ext>
            </a:extLst>
          </p:cNvPr>
          <p:cNvSpPr/>
          <p:nvPr/>
        </p:nvSpPr>
        <p:spPr>
          <a:xfrm>
            <a:off x="1990075" y="1754419"/>
            <a:ext cx="1574223" cy="110143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Corpus of 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43E08B-87CA-2070-DC12-4CFE74B75B47}"/>
              </a:ext>
            </a:extLst>
          </p:cNvPr>
          <p:cNvSpPr/>
          <p:nvPr/>
        </p:nvSpPr>
        <p:spPr>
          <a:xfrm>
            <a:off x="5554373" y="1754419"/>
            <a:ext cx="1083252" cy="1101436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03C0D3-798F-2201-EDDD-039FA4081751}"/>
              </a:ext>
            </a:extLst>
          </p:cNvPr>
          <p:cNvSpPr/>
          <p:nvPr/>
        </p:nvSpPr>
        <p:spPr>
          <a:xfrm>
            <a:off x="8627701" y="1754419"/>
            <a:ext cx="1574223" cy="110143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84B61-487D-DCBB-ABC3-7983B57A70F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564298" y="2305137"/>
            <a:ext cx="1990075" cy="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418E3-7596-8D9A-B9F2-14F5C82A991F}"/>
              </a:ext>
            </a:extLst>
          </p:cNvPr>
          <p:cNvSpPr txBox="1"/>
          <p:nvPr/>
        </p:nvSpPr>
        <p:spPr>
          <a:xfrm>
            <a:off x="3742874" y="1968446"/>
            <a:ext cx="163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each of which contains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480F82-9A15-4757-FAE2-EB6CF521CA9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37625" y="2305137"/>
            <a:ext cx="1990076" cy="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5BC5DC-2F26-A92E-EE1A-4EBD2C83DED0}"/>
              </a:ext>
            </a:extLst>
          </p:cNvPr>
          <p:cNvSpPr txBox="1"/>
          <p:nvPr/>
        </p:nvSpPr>
        <p:spPr>
          <a:xfrm>
            <a:off x="6816202" y="1974199"/>
            <a:ext cx="163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which are comprised of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84C75-73FF-AF2B-E3C1-4361EC84B1E8}"/>
              </a:ext>
            </a:extLst>
          </p:cNvPr>
          <p:cNvSpPr txBox="1"/>
          <p:nvPr/>
        </p:nvSpPr>
        <p:spPr>
          <a:xfrm>
            <a:off x="2242348" y="2780979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Observed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F78DA-32A7-2DB9-C673-AEA7736585D2}"/>
              </a:ext>
            </a:extLst>
          </p:cNvPr>
          <p:cNvSpPr txBox="1"/>
          <p:nvPr/>
        </p:nvSpPr>
        <p:spPr>
          <a:xfrm>
            <a:off x="5584979" y="2780979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Latent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939B8-8969-773A-AE25-EE70A1E7B2F5}"/>
              </a:ext>
            </a:extLst>
          </p:cNvPr>
          <p:cNvSpPr txBox="1"/>
          <p:nvPr/>
        </p:nvSpPr>
        <p:spPr>
          <a:xfrm>
            <a:off x="8880641" y="2780979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166745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53C-8B36-4EE3-8B6C-43A88C74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topic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1AA3F-B899-42C9-84CC-2387E90C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38" y="1448063"/>
            <a:ext cx="8817324" cy="517323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73A99B4-822D-4031-A9D2-3D750575E68A}"/>
              </a:ext>
            </a:extLst>
          </p:cNvPr>
          <p:cNvGrpSpPr/>
          <p:nvPr/>
        </p:nvGrpSpPr>
        <p:grpSpPr>
          <a:xfrm>
            <a:off x="3541610" y="3869379"/>
            <a:ext cx="2491531" cy="2822465"/>
            <a:chOff x="3541610" y="3869379"/>
            <a:chExt cx="2491531" cy="28224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DA2B24-4F4C-4CBA-961C-71B924F69E5F}"/>
                </a:ext>
              </a:extLst>
            </p:cNvPr>
            <p:cNvSpPr txBox="1"/>
            <p:nvPr/>
          </p:nvSpPr>
          <p:spPr>
            <a:xfrm>
              <a:off x="3541610" y="5491515"/>
              <a:ext cx="2491531" cy="120032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Topic 34: Franchising, Franchise, Franchisor, Resource, Theory, Agency, Chain, Scarcity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ECBBBA-2F4A-4682-A78A-F8959BDED1D6}"/>
                </a:ext>
              </a:extLst>
            </p:cNvPr>
            <p:cNvCxnSpPr>
              <a:cxnSpLocks/>
              <a:stCxn id="14" idx="4"/>
              <a:endCxn id="12" idx="0"/>
            </p:cNvCxnSpPr>
            <p:nvPr/>
          </p:nvCxnSpPr>
          <p:spPr>
            <a:xfrm>
              <a:off x="3812520" y="4083385"/>
              <a:ext cx="974856" cy="140813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3833FF-3E36-4E11-8B27-AB15B10BB3FF}"/>
                </a:ext>
              </a:extLst>
            </p:cNvPr>
            <p:cNvSpPr/>
            <p:nvPr/>
          </p:nvSpPr>
          <p:spPr>
            <a:xfrm>
              <a:off x="3702982" y="3869379"/>
              <a:ext cx="219075" cy="21400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86F3E3-3608-4663-BAAD-69B43FD6BF26}"/>
              </a:ext>
            </a:extLst>
          </p:cNvPr>
          <p:cNvGrpSpPr/>
          <p:nvPr/>
        </p:nvGrpSpPr>
        <p:grpSpPr>
          <a:xfrm>
            <a:off x="2231936" y="1750069"/>
            <a:ext cx="3504342" cy="3667681"/>
            <a:chOff x="2231936" y="1750069"/>
            <a:chExt cx="3504342" cy="36676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B906C7-3AB1-4DBC-9709-F0672A0CA8BB}"/>
                </a:ext>
              </a:extLst>
            </p:cNvPr>
            <p:cNvSpPr txBox="1"/>
            <p:nvPr/>
          </p:nvSpPr>
          <p:spPr>
            <a:xfrm>
              <a:off x="3244747" y="1750069"/>
              <a:ext cx="2491531" cy="120032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Topic 4: Attack, Detection, System, Worm, Scheme, Security, State, Datum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6DE059-095A-4059-8225-964834015D5D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2341474" y="2950398"/>
              <a:ext cx="2149039" cy="225334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C8ABAC-F991-4085-A58F-058C62704564}"/>
                </a:ext>
              </a:extLst>
            </p:cNvPr>
            <p:cNvSpPr/>
            <p:nvPr/>
          </p:nvSpPr>
          <p:spPr>
            <a:xfrm>
              <a:off x="2231936" y="5203744"/>
              <a:ext cx="219075" cy="21400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D5D5A9-4003-4008-BAB2-B08F160D62C3}"/>
              </a:ext>
            </a:extLst>
          </p:cNvPr>
          <p:cNvGrpSpPr/>
          <p:nvPr/>
        </p:nvGrpSpPr>
        <p:grpSpPr>
          <a:xfrm>
            <a:off x="72461" y="3645694"/>
            <a:ext cx="5209152" cy="1656862"/>
            <a:chOff x="3541610" y="5311981"/>
            <a:chExt cx="5209152" cy="16568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E2CE8B-0C9A-47E4-A0B2-4BE6E0549D18}"/>
                </a:ext>
              </a:extLst>
            </p:cNvPr>
            <p:cNvSpPr txBox="1"/>
            <p:nvPr/>
          </p:nvSpPr>
          <p:spPr>
            <a:xfrm>
              <a:off x="3541610" y="5491515"/>
              <a:ext cx="2620011" cy="147732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Topic 14: CEO, Board, Director, Firm, </a:t>
              </a:r>
              <a:r>
                <a:rPr lang="en-US" dirty="0" err="1"/>
                <a:t>Board_Chair</a:t>
              </a:r>
              <a:r>
                <a:rPr lang="en-US" dirty="0"/>
                <a:t>, Shareholder, Corporate, Governance, Independent, Monitoring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8D10BC-798C-4FCA-AE0A-C653772A408D}"/>
                </a:ext>
              </a:extLst>
            </p:cNvPr>
            <p:cNvCxnSpPr>
              <a:cxnSpLocks/>
              <a:stCxn id="27" idx="2"/>
              <a:endCxn id="25" idx="3"/>
            </p:cNvCxnSpPr>
            <p:nvPr/>
          </p:nvCxnSpPr>
          <p:spPr>
            <a:xfrm flipH="1">
              <a:off x="6161621" y="5496528"/>
              <a:ext cx="2238710" cy="73365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A7C86D-27DF-4EAF-934F-0187EE71D06C}"/>
                </a:ext>
              </a:extLst>
            </p:cNvPr>
            <p:cNvSpPr/>
            <p:nvPr/>
          </p:nvSpPr>
          <p:spPr>
            <a:xfrm>
              <a:off x="8400331" y="5311981"/>
              <a:ext cx="350431" cy="369093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264D7D-A25D-45AB-A62D-8C84CF2B1C87}"/>
              </a:ext>
            </a:extLst>
          </p:cNvPr>
          <p:cNvGrpSpPr/>
          <p:nvPr/>
        </p:nvGrpSpPr>
        <p:grpSpPr>
          <a:xfrm>
            <a:off x="1883570" y="1828800"/>
            <a:ext cx="4147917" cy="3581137"/>
            <a:chOff x="1883570" y="1828800"/>
            <a:chExt cx="4147917" cy="358113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1A4580-5144-43A1-B3DC-F6999C44B75B}"/>
                </a:ext>
              </a:extLst>
            </p:cNvPr>
            <p:cNvSpPr txBox="1"/>
            <p:nvPr/>
          </p:nvSpPr>
          <p:spPr>
            <a:xfrm>
              <a:off x="3539956" y="4209608"/>
              <a:ext cx="2491531" cy="120032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Topic 12: Job, Work, Employee, Stress, Turnover, Demand, Factor, Worker, Stressor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9EDB16-13BD-4680-98F9-3294E0DE7955}"/>
                </a:ext>
              </a:extLst>
            </p:cNvPr>
            <p:cNvCxnSpPr>
              <a:cxnSpLocks/>
              <a:stCxn id="36" idx="4"/>
              <a:endCxn id="34" idx="0"/>
            </p:cNvCxnSpPr>
            <p:nvPr/>
          </p:nvCxnSpPr>
          <p:spPr>
            <a:xfrm>
              <a:off x="2038351" y="2131219"/>
              <a:ext cx="2747371" cy="2078389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823C57-D922-48BE-AC62-2E84E74716EC}"/>
                </a:ext>
              </a:extLst>
            </p:cNvPr>
            <p:cNvSpPr/>
            <p:nvPr/>
          </p:nvSpPr>
          <p:spPr>
            <a:xfrm>
              <a:off x="1883570" y="1828800"/>
              <a:ext cx="309562" cy="302419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E77C60-3876-49CF-9415-E6128762CEDB}"/>
              </a:ext>
            </a:extLst>
          </p:cNvPr>
          <p:cNvGrpSpPr/>
          <p:nvPr/>
        </p:nvGrpSpPr>
        <p:grpSpPr>
          <a:xfrm>
            <a:off x="411060" y="1431285"/>
            <a:ext cx="2851253" cy="2545097"/>
            <a:chOff x="411060" y="1431285"/>
            <a:chExt cx="2851253" cy="25450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802E87-BC12-4152-804E-2D9294889BB7}"/>
                </a:ext>
              </a:extLst>
            </p:cNvPr>
            <p:cNvSpPr txBox="1"/>
            <p:nvPr/>
          </p:nvSpPr>
          <p:spPr>
            <a:xfrm>
              <a:off x="411060" y="1431285"/>
              <a:ext cx="2491531" cy="92333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Topic 1: Female, Gender, Manager, Male, Woman, Pay, Gap, Less, Man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922A06-8948-4429-9CB3-569694D1BBCB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1656826" y="2354615"/>
              <a:ext cx="1405156" cy="1445598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820A6B-8A4C-4405-B163-317DDB24DD4D}"/>
                </a:ext>
              </a:extLst>
            </p:cNvPr>
            <p:cNvSpPr/>
            <p:nvPr/>
          </p:nvSpPr>
          <p:spPr>
            <a:xfrm>
              <a:off x="3043238" y="3762376"/>
              <a:ext cx="219075" cy="21400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B625EEA-F81E-47DF-B7D8-88038F050D1C}"/>
              </a:ext>
            </a:extLst>
          </p:cNvPr>
          <p:cNvSpPr/>
          <p:nvPr/>
        </p:nvSpPr>
        <p:spPr>
          <a:xfrm>
            <a:off x="1519179" y="2967335"/>
            <a:ext cx="9153660" cy="1754326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 Modeling: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Latent Dirichlet Allocation (LDA)</a:t>
            </a:r>
          </a:p>
        </p:txBody>
      </p:sp>
    </p:spTree>
    <p:extLst>
      <p:ext uri="{BB962C8B-B14F-4D97-AF65-F5344CB8AC3E}">
        <p14:creationId xmlns:p14="http://schemas.microsoft.com/office/powerpoint/2010/main" val="85001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803A-4975-4199-9984-FCC4C39C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factor analysis… but with 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475F-ACD4-4F8B-AD86-2446FEE60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7F6-81D1-4C2B-B695-78E678F104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endParaRPr lang="en-US" dirty="0"/>
          </a:p>
          <a:p>
            <a:r>
              <a:rPr lang="en-US" dirty="0"/>
              <a:t>Covariance = latent constructs</a:t>
            </a:r>
          </a:p>
          <a:p>
            <a:endParaRPr lang="en-US" dirty="0"/>
          </a:p>
          <a:p>
            <a:r>
              <a:rPr lang="en-US" dirty="0"/>
              <a:t>Items can load on multiple constructs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(barring orthogonal rotation)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72C9F-F760-4BC6-95B2-DD9B68D1F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Topic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0E521-17EA-49A5-8144-B411FD10DA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endParaRPr lang="en-US" dirty="0"/>
          </a:p>
          <a:p>
            <a:r>
              <a:rPr lang="en-US" dirty="0"/>
              <a:t>Covariance = latent topics</a:t>
            </a:r>
          </a:p>
          <a:p>
            <a:endParaRPr lang="en-US" dirty="0"/>
          </a:p>
          <a:p>
            <a:r>
              <a:rPr lang="en-US" dirty="0"/>
              <a:t>Words can be part of multiple topics</a:t>
            </a:r>
          </a:p>
        </p:txBody>
      </p:sp>
    </p:spTree>
    <p:extLst>
      <p:ext uri="{BB962C8B-B14F-4D97-AF65-F5344CB8AC3E}">
        <p14:creationId xmlns:p14="http://schemas.microsoft.com/office/powerpoint/2010/main" val="82091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806E-E8A3-9345-3655-14098D1D670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 of topic modeling: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C13C-C588-D031-C2F3-742A5EE4737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1: “I like green beans, they are good for you. Eating green beans can taste good too. There are several good green bean recipes”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2: “Green beans have multiple good effects on the body. For instance, green beans have been shown to improve good cholesterol.”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3: “Receiving gifts on mother’s day makes most mothers happy. So you should definitely get your mother a gift”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4: “When you give a gift to your mother you not only make your mother happy, but you make the entire family happy.”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59255-953E-4219-6AB9-3B3F5AAF1120}"/>
              </a:ext>
            </a:extLst>
          </p:cNvPr>
          <p:cNvSpPr/>
          <p:nvPr/>
        </p:nvSpPr>
        <p:spPr>
          <a:xfrm>
            <a:off x="2910611" y="1894033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E8786-E6B1-8CE1-A2FC-CAED5AC65E1C}"/>
              </a:ext>
            </a:extLst>
          </p:cNvPr>
          <p:cNvSpPr/>
          <p:nvPr/>
        </p:nvSpPr>
        <p:spPr>
          <a:xfrm>
            <a:off x="2232315" y="2719280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A1715-6108-84F5-D6E6-06FE4BEB5465}"/>
              </a:ext>
            </a:extLst>
          </p:cNvPr>
          <p:cNvSpPr/>
          <p:nvPr/>
        </p:nvSpPr>
        <p:spPr>
          <a:xfrm>
            <a:off x="1144733" y="3088122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F2BAC-8617-CF4B-03D1-8428B5AAF3F9}"/>
              </a:ext>
            </a:extLst>
          </p:cNvPr>
          <p:cNvSpPr/>
          <p:nvPr/>
        </p:nvSpPr>
        <p:spPr>
          <a:xfrm>
            <a:off x="6351731" y="2259230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63A9D-A077-8824-F054-471541E1E3D6}"/>
              </a:ext>
            </a:extLst>
          </p:cNvPr>
          <p:cNvSpPr/>
          <p:nvPr/>
        </p:nvSpPr>
        <p:spPr>
          <a:xfrm>
            <a:off x="8641773" y="1863367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B11CF-8711-7FF3-A107-E50A8991EB10}"/>
              </a:ext>
            </a:extLst>
          </p:cNvPr>
          <p:cNvSpPr/>
          <p:nvPr/>
        </p:nvSpPr>
        <p:spPr>
          <a:xfrm>
            <a:off x="5602575" y="2253306"/>
            <a:ext cx="73357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2FFFE-7B40-A3CE-6243-0EC12CC29951}"/>
              </a:ext>
            </a:extLst>
          </p:cNvPr>
          <p:cNvSpPr/>
          <p:nvPr/>
        </p:nvSpPr>
        <p:spPr>
          <a:xfrm>
            <a:off x="5840270" y="1872489"/>
            <a:ext cx="81049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F08EA-50E8-420A-1DB5-D48A00F9A816}"/>
              </a:ext>
            </a:extLst>
          </p:cNvPr>
          <p:cNvSpPr/>
          <p:nvPr/>
        </p:nvSpPr>
        <p:spPr>
          <a:xfrm>
            <a:off x="1830463" y="2222865"/>
            <a:ext cx="81049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7B5CB-6FBF-A401-0A6E-6D423A687A2E}"/>
              </a:ext>
            </a:extLst>
          </p:cNvPr>
          <p:cNvSpPr/>
          <p:nvPr/>
        </p:nvSpPr>
        <p:spPr>
          <a:xfrm>
            <a:off x="6765345" y="3068562"/>
            <a:ext cx="81049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DC611-5E5A-C11D-72EA-D8B0D93E6ED1}"/>
              </a:ext>
            </a:extLst>
          </p:cNvPr>
          <p:cNvSpPr/>
          <p:nvPr/>
        </p:nvSpPr>
        <p:spPr>
          <a:xfrm>
            <a:off x="5844888" y="2710941"/>
            <a:ext cx="81049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6BC14A-EAE2-D432-2C85-289A14E5268A}"/>
              </a:ext>
            </a:extLst>
          </p:cNvPr>
          <p:cNvSpPr/>
          <p:nvPr/>
        </p:nvSpPr>
        <p:spPr>
          <a:xfrm>
            <a:off x="9452263" y="1863252"/>
            <a:ext cx="909274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3487F-CAC0-B8E2-B6D0-A502B831CDD0}"/>
              </a:ext>
            </a:extLst>
          </p:cNvPr>
          <p:cNvSpPr/>
          <p:nvPr/>
        </p:nvSpPr>
        <p:spPr>
          <a:xfrm>
            <a:off x="3736686" y="1893165"/>
            <a:ext cx="844549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07F9EA-4824-21E8-4798-AD2AD3B5D0A4}"/>
              </a:ext>
            </a:extLst>
          </p:cNvPr>
          <p:cNvSpPr/>
          <p:nvPr/>
        </p:nvSpPr>
        <p:spPr>
          <a:xfrm>
            <a:off x="7162220" y="2262436"/>
            <a:ext cx="771815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656F0-3470-0E9F-C67A-D6272C371E36}"/>
              </a:ext>
            </a:extLst>
          </p:cNvPr>
          <p:cNvSpPr/>
          <p:nvPr/>
        </p:nvSpPr>
        <p:spPr>
          <a:xfrm>
            <a:off x="3128529" y="2719280"/>
            <a:ext cx="810490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C2A15-E346-1BE5-7357-86587C2DBC41}"/>
              </a:ext>
            </a:extLst>
          </p:cNvPr>
          <p:cNvSpPr/>
          <p:nvPr/>
        </p:nvSpPr>
        <p:spPr>
          <a:xfrm>
            <a:off x="1988382" y="3091040"/>
            <a:ext cx="810490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A0F1F-61FA-2CDD-B3DF-2D81C82F7E90}"/>
              </a:ext>
            </a:extLst>
          </p:cNvPr>
          <p:cNvSpPr/>
          <p:nvPr/>
        </p:nvSpPr>
        <p:spPr>
          <a:xfrm>
            <a:off x="4465783" y="4377100"/>
            <a:ext cx="602672" cy="366857"/>
          </a:xfrm>
          <a:prstGeom prst="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A6D5C3-6AB9-65EB-E881-D73D67662417}"/>
              </a:ext>
            </a:extLst>
          </p:cNvPr>
          <p:cNvSpPr/>
          <p:nvPr/>
        </p:nvSpPr>
        <p:spPr>
          <a:xfrm>
            <a:off x="3568845" y="3560727"/>
            <a:ext cx="629082" cy="366857"/>
          </a:xfrm>
          <a:prstGeom prst="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F2BC54-1062-04A7-57EA-01746E7B0A53}"/>
              </a:ext>
            </a:extLst>
          </p:cNvPr>
          <p:cNvSpPr/>
          <p:nvPr/>
        </p:nvSpPr>
        <p:spPr>
          <a:xfrm>
            <a:off x="5960991" y="3925243"/>
            <a:ext cx="446810" cy="366857"/>
          </a:xfrm>
          <a:prstGeom prst="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2A489-0951-8FBB-D4C0-F2A384426435}"/>
              </a:ext>
            </a:extLst>
          </p:cNvPr>
          <p:cNvSpPr/>
          <p:nvPr/>
        </p:nvSpPr>
        <p:spPr>
          <a:xfrm>
            <a:off x="4632758" y="3524108"/>
            <a:ext cx="1249508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6F33C9-558C-C47F-17E8-36A43620488E}"/>
              </a:ext>
            </a:extLst>
          </p:cNvPr>
          <p:cNvSpPr/>
          <p:nvPr/>
        </p:nvSpPr>
        <p:spPr>
          <a:xfrm>
            <a:off x="8129515" y="3551820"/>
            <a:ext cx="1196614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1236ED-3B65-090A-102F-A9788472D770}"/>
              </a:ext>
            </a:extLst>
          </p:cNvPr>
          <p:cNvSpPr/>
          <p:nvPr/>
        </p:nvSpPr>
        <p:spPr>
          <a:xfrm>
            <a:off x="1129077" y="4759616"/>
            <a:ext cx="1070912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1A890-DA23-5990-443A-52BC65578B85}"/>
              </a:ext>
            </a:extLst>
          </p:cNvPr>
          <p:cNvSpPr/>
          <p:nvPr/>
        </p:nvSpPr>
        <p:spPr>
          <a:xfrm>
            <a:off x="4623955" y="3925244"/>
            <a:ext cx="1058575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D5B25F-8CD0-BF07-7266-27C6EB489EFB}"/>
              </a:ext>
            </a:extLst>
          </p:cNvPr>
          <p:cNvSpPr/>
          <p:nvPr/>
        </p:nvSpPr>
        <p:spPr>
          <a:xfrm>
            <a:off x="6076079" y="4392759"/>
            <a:ext cx="1094511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B3A6F4-1CAF-F499-6C87-4F545D32F89B}"/>
              </a:ext>
            </a:extLst>
          </p:cNvPr>
          <p:cNvSpPr/>
          <p:nvPr/>
        </p:nvSpPr>
        <p:spPr>
          <a:xfrm>
            <a:off x="9326129" y="3551819"/>
            <a:ext cx="913533" cy="366857"/>
          </a:xfrm>
          <a:prstGeom prst="rect">
            <a:avLst/>
          </a:prstGeom>
          <a:solidFill>
            <a:srgbClr val="7030A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5C9182-5B7C-E60E-1092-AF0827CB5BAB}"/>
              </a:ext>
            </a:extLst>
          </p:cNvPr>
          <p:cNvSpPr/>
          <p:nvPr/>
        </p:nvSpPr>
        <p:spPr>
          <a:xfrm>
            <a:off x="7352578" y="4743957"/>
            <a:ext cx="849313" cy="366857"/>
          </a:xfrm>
          <a:prstGeom prst="rect">
            <a:avLst/>
          </a:prstGeom>
          <a:solidFill>
            <a:srgbClr val="7030A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41CCA4-5F89-9D9D-B38E-889B5E77925A}"/>
              </a:ext>
            </a:extLst>
          </p:cNvPr>
          <p:cNvSpPr/>
          <p:nvPr/>
        </p:nvSpPr>
        <p:spPr>
          <a:xfrm>
            <a:off x="2214996" y="4759616"/>
            <a:ext cx="913533" cy="366857"/>
          </a:xfrm>
          <a:prstGeom prst="rect">
            <a:avLst/>
          </a:prstGeom>
          <a:solidFill>
            <a:srgbClr val="7030A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FB59-6A78-8769-B5AA-EC6FC11FC7D0}"/>
              </a:ext>
            </a:extLst>
          </p:cNvPr>
          <p:cNvSpPr txBox="1"/>
          <p:nvPr/>
        </p:nvSpPr>
        <p:spPr>
          <a:xfrm>
            <a:off x="628650" y="1625013"/>
            <a:ext cx="11161568" cy="452431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Topics:</a:t>
            </a:r>
          </a:p>
          <a:p>
            <a:pPr algn="ctr"/>
            <a:endParaRPr lang="en-US" sz="3200" dirty="0"/>
          </a:p>
          <a:p>
            <a:pPr marL="342900" indent="-342900" algn="ctr">
              <a:buAutoNum type="arabicPeriod"/>
            </a:pPr>
            <a:r>
              <a:rPr lang="en-US" sz="3200" dirty="0"/>
              <a:t>Green, Bean, Good</a:t>
            </a:r>
          </a:p>
          <a:p>
            <a:pPr marL="342900" indent="-342900" algn="ctr">
              <a:buAutoNum type="arabicPeriod"/>
            </a:pPr>
            <a:r>
              <a:rPr lang="en-US" sz="3200" dirty="0"/>
              <a:t>Mother, Gift, Happy</a:t>
            </a:r>
          </a:p>
          <a:p>
            <a:pPr marL="342900" indent="-342900" algn="ctr">
              <a:buAutoNum type="arabicPeriod"/>
            </a:pPr>
            <a:endParaRPr lang="en-US" sz="3200" dirty="0"/>
          </a:p>
          <a:p>
            <a:pPr marL="342900" indent="-342900" algn="ctr">
              <a:buAutoNum type="arabicPeriod"/>
            </a:pPr>
            <a:endParaRPr lang="en-US" sz="3200" dirty="0"/>
          </a:p>
          <a:p>
            <a:pPr marL="342900" indent="-342900" algn="ctr">
              <a:buAutoNum type="arabicPeriod"/>
            </a:pPr>
            <a:endParaRPr lang="en-US" sz="3200" dirty="0"/>
          </a:p>
          <a:p>
            <a:pPr marL="342900" indent="-342900" algn="ctr">
              <a:buAutoNum type="arabicPeriod"/>
            </a:pPr>
            <a:endParaRPr lang="en-US" sz="3200" dirty="0"/>
          </a:p>
          <a:p>
            <a:pPr marL="342900" indent="-342900" algn="ctr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40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00DF-3CA5-04A0-6C53-7128F2720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E0452A-6CE3-7E1C-C019-57B80311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 is far from perfect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F3A93C-1DAC-21BD-453A-592ABF77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29" y="2538121"/>
            <a:ext cx="47053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2732E-8D1D-3B31-3CDE-491B396E45F0}"/>
              </a:ext>
            </a:extLst>
          </p:cNvPr>
          <p:cNvSpPr txBox="1"/>
          <p:nvPr/>
        </p:nvSpPr>
        <p:spPr>
          <a:xfrm>
            <a:off x="8446439" y="3779213"/>
            <a:ext cx="288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We observe words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33DEB6-126C-4ABC-867E-87646EA6B4B0}"/>
              </a:ext>
            </a:extLst>
          </p:cNvPr>
          <p:cNvSpPr/>
          <p:nvPr/>
        </p:nvSpPr>
        <p:spPr>
          <a:xfrm>
            <a:off x="3500729" y="2538121"/>
            <a:ext cx="2119235" cy="2324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4D6105-889A-04FB-D953-811778EB90FC}"/>
              </a:ext>
            </a:extLst>
          </p:cNvPr>
          <p:cNvSpPr/>
          <p:nvPr/>
        </p:nvSpPr>
        <p:spPr>
          <a:xfrm>
            <a:off x="5532634" y="2538121"/>
            <a:ext cx="2673445" cy="1083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9863F-F835-6F06-4024-F32603106782}"/>
              </a:ext>
            </a:extLst>
          </p:cNvPr>
          <p:cNvSpPr/>
          <p:nvPr/>
        </p:nvSpPr>
        <p:spPr>
          <a:xfrm>
            <a:off x="7911101" y="3621130"/>
            <a:ext cx="294978" cy="124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80FC3-8BAF-0D09-F97B-8EE2CCE4B856}"/>
              </a:ext>
            </a:extLst>
          </p:cNvPr>
          <p:cNvSpPr/>
          <p:nvPr/>
        </p:nvSpPr>
        <p:spPr>
          <a:xfrm>
            <a:off x="5619964" y="4602821"/>
            <a:ext cx="2377110" cy="259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6E565-9AB7-721E-1155-4685DFB8F47A}"/>
              </a:ext>
            </a:extLst>
          </p:cNvPr>
          <p:cNvSpPr/>
          <p:nvPr/>
        </p:nvSpPr>
        <p:spPr>
          <a:xfrm>
            <a:off x="5488969" y="3570471"/>
            <a:ext cx="1502595" cy="1083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24762-91AC-6165-FA07-F3F27263102B}"/>
              </a:ext>
            </a:extLst>
          </p:cNvPr>
          <p:cNvSpPr/>
          <p:nvPr/>
        </p:nvSpPr>
        <p:spPr>
          <a:xfrm>
            <a:off x="6703484" y="2723038"/>
            <a:ext cx="1502595" cy="1083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427FB-2E46-D671-2DC8-3AB0B6FBD0B9}"/>
              </a:ext>
            </a:extLst>
          </p:cNvPr>
          <p:cNvSpPr/>
          <p:nvPr/>
        </p:nvSpPr>
        <p:spPr>
          <a:xfrm>
            <a:off x="7571695" y="3753883"/>
            <a:ext cx="503390" cy="1083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629A3-8897-D7C1-8DC8-402D159F39F9}"/>
              </a:ext>
            </a:extLst>
          </p:cNvPr>
          <p:cNvSpPr/>
          <p:nvPr/>
        </p:nvSpPr>
        <p:spPr>
          <a:xfrm>
            <a:off x="5641369" y="4428162"/>
            <a:ext cx="2321103" cy="377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698C8-CB7C-E057-D21A-E384D3DDEE76}"/>
              </a:ext>
            </a:extLst>
          </p:cNvPr>
          <p:cNvSpPr txBox="1"/>
          <p:nvPr/>
        </p:nvSpPr>
        <p:spPr>
          <a:xfrm>
            <a:off x="8882009" y="4549116"/>
            <a:ext cx="2880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Multiple words per document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84532A-220D-ECA5-E5A7-C49F761EC5D7}"/>
              </a:ext>
            </a:extLst>
          </p:cNvPr>
          <p:cNvCxnSpPr>
            <a:cxnSpLocks/>
          </p:cNvCxnSpPr>
          <p:nvPr/>
        </p:nvCxnSpPr>
        <p:spPr>
          <a:xfrm flipH="1" flipV="1">
            <a:off x="7919127" y="4381596"/>
            <a:ext cx="1285522" cy="67093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A5F475-418E-70A3-C9FA-1434F631194C}"/>
              </a:ext>
            </a:extLst>
          </p:cNvPr>
          <p:cNvCxnSpPr>
            <a:cxnSpLocks/>
          </p:cNvCxnSpPr>
          <p:nvPr/>
        </p:nvCxnSpPr>
        <p:spPr>
          <a:xfrm flipH="1">
            <a:off x="7601708" y="4040823"/>
            <a:ext cx="90013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E2FE42-1532-7A54-D761-170B3D2A5A3F}"/>
              </a:ext>
            </a:extLst>
          </p:cNvPr>
          <p:cNvSpPr txBox="1"/>
          <p:nvPr/>
        </p:nvSpPr>
        <p:spPr>
          <a:xfrm>
            <a:off x="4691665" y="5320701"/>
            <a:ext cx="2880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Topic assignment of words in doc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F567F6-080C-35F5-24E6-CD05C4E66CF1}"/>
              </a:ext>
            </a:extLst>
          </p:cNvPr>
          <p:cNvCxnSpPr>
            <a:cxnSpLocks/>
          </p:cNvCxnSpPr>
          <p:nvPr/>
        </p:nvCxnSpPr>
        <p:spPr>
          <a:xfrm flipV="1">
            <a:off x="6096000" y="4381596"/>
            <a:ext cx="0" cy="82139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95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 animBg="1"/>
      <p:bldP spid="4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31DEA-E0F0-A4C2-B926-F17F0E53C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CF0A8D-3A54-454F-F690-8671BC80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 is far from perfect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B7922C-D991-FB26-6BF8-EF71E012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29" y="2538121"/>
            <a:ext cx="47053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BD5E18-D87A-2502-DC7D-FAD166322B4C}"/>
              </a:ext>
            </a:extLst>
          </p:cNvPr>
          <p:cNvSpPr txBox="1"/>
          <p:nvPr/>
        </p:nvSpPr>
        <p:spPr>
          <a:xfrm>
            <a:off x="8446439" y="3779213"/>
            <a:ext cx="288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62006"/>
                </a:solidFill>
              </a:rPr>
              <a:t>We observe words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21C81-4BA0-6FCB-7135-A9A8C7C03F77}"/>
              </a:ext>
            </a:extLst>
          </p:cNvPr>
          <p:cNvSpPr/>
          <p:nvPr/>
        </p:nvSpPr>
        <p:spPr>
          <a:xfrm>
            <a:off x="4382814" y="2538121"/>
            <a:ext cx="1237150" cy="2324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235C1-F1B2-D291-EA65-89E5D4C17674}"/>
              </a:ext>
            </a:extLst>
          </p:cNvPr>
          <p:cNvSpPr/>
          <p:nvPr/>
        </p:nvSpPr>
        <p:spPr>
          <a:xfrm>
            <a:off x="5532634" y="3547382"/>
            <a:ext cx="2673445" cy="7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55F2E-3111-162E-A892-E848BA1C706B}"/>
              </a:ext>
            </a:extLst>
          </p:cNvPr>
          <p:cNvSpPr/>
          <p:nvPr/>
        </p:nvSpPr>
        <p:spPr>
          <a:xfrm>
            <a:off x="7911101" y="3621130"/>
            <a:ext cx="294978" cy="1241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F68CD-C590-A131-767D-4345FC5415D3}"/>
              </a:ext>
            </a:extLst>
          </p:cNvPr>
          <p:cNvSpPr/>
          <p:nvPr/>
        </p:nvSpPr>
        <p:spPr>
          <a:xfrm>
            <a:off x="5619964" y="4602821"/>
            <a:ext cx="2377110" cy="259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E6301-2D1A-9799-D394-A8ABBF3B0829}"/>
              </a:ext>
            </a:extLst>
          </p:cNvPr>
          <p:cNvCxnSpPr>
            <a:cxnSpLocks/>
          </p:cNvCxnSpPr>
          <p:nvPr/>
        </p:nvCxnSpPr>
        <p:spPr>
          <a:xfrm flipH="1">
            <a:off x="7601708" y="4040823"/>
            <a:ext cx="900130" cy="0"/>
          </a:xfrm>
          <a:prstGeom prst="straightConnector1">
            <a:avLst/>
          </a:prstGeom>
          <a:ln w="25400">
            <a:solidFill>
              <a:schemeClr val="accent2">
                <a:lumMod val="7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50F453-E8D9-7A66-3A4B-0F841648D8D3}"/>
              </a:ext>
            </a:extLst>
          </p:cNvPr>
          <p:cNvSpPr txBox="1"/>
          <p:nvPr/>
        </p:nvSpPr>
        <p:spPr>
          <a:xfrm>
            <a:off x="4691665" y="5320701"/>
            <a:ext cx="2880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62006"/>
                </a:solidFill>
              </a:rPr>
              <a:t>Topic assignment of words in doc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EDDF8-26CA-E7DE-412C-FD1268949890}"/>
              </a:ext>
            </a:extLst>
          </p:cNvPr>
          <p:cNvCxnSpPr>
            <a:cxnSpLocks/>
          </p:cNvCxnSpPr>
          <p:nvPr/>
        </p:nvCxnSpPr>
        <p:spPr>
          <a:xfrm flipV="1">
            <a:off x="6096000" y="4381596"/>
            <a:ext cx="0" cy="821397"/>
          </a:xfrm>
          <a:prstGeom prst="straightConnector1">
            <a:avLst/>
          </a:prstGeom>
          <a:ln w="25400">
            <a:solidFill>
              <a:schemeClr val="accent2">
                <a:lumMod val="7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8B01D-C976-7A00-7DEE-D53F516FF28B}"/>
              </a:ext>
            </a:extLst>
          </p:cNvPr>
          <p:cNvSpPr/>
          <p:nvPr/>
        </p:nvSpPr>
        <p:spPr>
          <a:xfrm>
            <a:off x="3500728" y="2538122"/>
            <a:ext cx="882086" cy="2324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63CFA-FB6D-4FFE-8C48-DA9BC706BC7B}"/>
              </a:ext>
            </a:extLst>
          </p:cNvPr>
          <p:cNvSpPr/>
          <p:nvPr/>
        </p:nvSpPr>
        <p:spPr>
          <a:xfrm>
            <a:off x="6803571" y="2538122"/>
            <a:ext cx="1402507" cy="1009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45585-2F56-6612-7138-F39466FE20A9}"/>
              </a:ext>
            </a:extLst>
          </p:cNvPr>
          <p:cNvSpPr/>
          <p:nvPr/>
        </p:nvSpPr>
        <p:spPr>
          <a:xfrm>
            <a:off x="5466849" y="2551907"/>
            <a:ext cx="1402507" cy="93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2A2D6-DCD5-94D5-7DDB-8919FE3F89A8}"/>
              </a:ext>
            </a:extLst>
          </p:cNvPr>
          <p:cNvSpPr txBox="1"/>
          <p:nvPr/>
        </p:nvSpPr>
        <p:spPr>
          <a:xfrm>
            <a:off x="8882009" y="4549116"/>
            <a:ext cx="2880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62006"/>
                </a:solidFill>
              </a:rPr>
              <a:t>Multiple words per document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7BEAF-5F7E-5A8A-CA0D-039C0B8AC17C}"/>
              </a:ext>
            </a:extLst>
          </p:cNvPr>
          <p:cNvCxnSpPr>
            <a:cxnSpLocks/>
          </p:cNvCxnSpPr>
          <p:nvPr/>
        </p:nvCxnSpPr>
        <p:spPr>
          <a:xfrm flipH="1" flipV="1">
            <a:off x="7919127" y="4381596"/>
            <a:ext cx="1285522" cy="670931"/>
          </a:xfrm>
          <a:prstGeom prst="straightConnector1">
            <a:avLst/>
          </a:prstGeom>
          <a:ln w="25400">
            <a:solidFill>
              <a:schemeClr val="accent2">
                <a:lumMod val="7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CEF6E9-CCF9-CB9D-6E46-82B240F9C327}"/>
              </a:ext>
            </a:extLst>
          </p:cNvPr>
          <p:cNvSpPr txBox="1"/>
          <p:nvPr/>
        </p:nvSpPr>
        <p:spPr>
          <a:xfrm>
            <a:off x="1113324" y="5308921"/>
            <a:ext cx="3748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Each document comprises a distribution of topics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AE82AF-7068-3E5A-87AC-C755C60CAEE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058590" y="4862222"/>
            <a:ext cx="1146059" cy="11812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988DA7-798E-9BBF-C312-06757668F661}"/>
              </a:ext>
            </a:extLst>
          </p:cNvPr>
          <p:cNvSpPr txBox="1"/>
          <p:nvPr/>
        </p:nvSpPr>
        <p:spPr>
          <a:xfrm>
            <a:off x="9034409" y="5488546"/>
            <a:ext cx="2880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Multiple documents in the corpus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2EAED1-3705-1E51-D662-ADB11363D750}"/>
              </a:ext>
            </a:extLst>
          </p:cNvPr>
          <p:cNvCxnSpPr>
            <a:cxnSpLocks/>
          </p:cNvCxnSpPr>
          <p:nvPr/>
        </p:nvCxnSpPr>
        <p:spPr>
          <a:xfrm flipV="1">
            <a:off x="3984543" y="4271607"/>
            <a:ext cx="741174" cy="111130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5905E-A10D-A990-C3F5-F107EC6D025E}"/>
              </a:ext>
            </a:extLst>
          </p:cNvPr>
          <p:cNvSpPr txBox="1"/>
          <p:nvPr/>
        </p:nvSpPr>
        <p:spPr>
          <a:xfrm>
            <a:off x="169605" y="2698094"/>
            <a:ext cx="31416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Dirichlet prior on document-topic distribution (controls topic sparsity).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EC6164-53B5-D4F1-FC13-241F640B2221}"/>
              </a:ext>
            </a:extLst>
          </p:cNvPr>
          <p:cNvCxnSpPr>
            <a:cxnSpLocks/>
          </p:cNvCxnSpPr>
          <p:nvPr/>
        </p:nvCxnSpPr>
        <p:spPr>
          <a:xfrm>
            <a:off x="2748922" y="3557511"/>
            <a:ext cx="767179" cy="4833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5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7" grpId="0" animBg="1"/>
      <p:bldP spid="11" grpId="0"/>
      <p:bldP spid="20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87DF-46B7-4113-3DD3-DB4D58AD7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9FD11B-47AF-C466-FF65-18F9EB71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 is far from perfect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D99781-742A-1304-EA2D-65C00EE6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29" y="2538121"/>
            <a:ext cx="47053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FD7B3-FF6F-2371-0E1C-40E5E0D6CA0E}"/>
              </a:ext>
            </a:extLst>
          </p:cNvPr>
          <p:cNvSpPr txBox="1"/>
          <p:nvPr/>
        </p:nvSpPr>
        <p:spPr>
          <a:xfrm>
            <a:off x="8446439" y="3779213"/>
            <a:ext cx="288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62006"/>
                </a:solidFill>
              </a:rPr>
              <a:t>We observe words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047E66-6FDE-291F-380F-BAFF5999F90D}"/>
              </a:ext>
            </a:extLst>
          </p:cNvPr>
          <p:cNvCxnSpPr>
            <a:cxnSpLocks/>
          </p:cNvCxnSpPr>
          <p:nvPr/>
        </p:nvCxnSpPr>
        <p:spPr>
          <a:xfrm flipH="1">
            <a:off x="7601708" y="4040823"/>
            <a:ext cx="900130" cy="0"/>
          </a:xfrm>
          <a:prstGeom prst="straightConnector1">
            <a:avLst/>
          </a:prstGeom>
          <a:ln w="25400">
            <a:solidFill>
              <a:schemeClr val="accent2">
                <a:lumMod val="7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D2CE73-0B26-36BD-D2B1-7C945D5B0598}"/>
              </a:ext>
            </a:extLst>
          </p:cNvPr>
          <p:cNvSpPr txBox="1"/>
          <p:nvPr/>
        </p:nvSpPr>
        <p:spPr>
          <a:xfrm>
            <a:off x="4691665" y="5320701"/>
            <a:ext cx="2880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62006"/>
                </a:solidFill>
              </a:rPr>
              <a:t>Topic assignment of words in doc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E37FDF-FCCB-042C-2CF3-321F64BCA665}"/>
              </a:ext>
            </a:extLst>
          </p:cNvPr>
          <p:cNvCxnSpPr>
            <a:cxnSpLocks/>
          </p:cNvCxnSpPr>
          <p:nvPr/>
        </p:nvCxnSpPr>
        <p:spPr>
          <a:xfrm flipV="1">
            <a:off x="6096000" y="4381596"/>
            <a:ext cx="0" cy="821397"/>
          </a:xfrm>
          <a:prstGeom prst="straightConnector1">
            <a:avLst/>
          </a:prstGeom>
          <a:ln w="25400">
            <a:solidFill>
              <a:schemeClr val="accent2">
                <a:lumMod val="7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7D62-C3E8-8FCC-0544-68776DB49521}"/>
              </a:ext>
            </a:extLst>
          </p:cNvPr>
          <p:cNvSpPr/>
          <p:nvPr/>
        </p:nvSpPr>
        <p:spPr>
          <a:xfrm>
            <a:off x="6765659" y="2538122"/>
            <a:ext cx="1440419" cy="1009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8D592F-7218-E848-2A06-7F1B38334237}"/>
              </a:ext>
            </a:extLst>
          </p:cNvPr>
          <p:cNvSpPr/>
          <p:nvPr/>
        </p:nvSpPr>
        <p:spPr>
          <a:xfrm>
            <a:off x="5466850" y="2538120"/>
            <a:ext cx="1336722" cy="943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37BBF-7AC3-2999-349D-EADD687B4A15}"/>
              </a:ext>
            </a:extLst>
          </p:cNvPr>
          <p:cNvSpPr txBox="1"/>
          <p:nvPr/>
        </p:nvSpPr>
        <p:spPr>
          <a:xfrm>
            <a:off x="8882009" y="4549116"/>
            <a:ext cx="2880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62006"/>
                </a:solidFill>
              </a:rPr>
              <a:t>Multiple words per document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C86748-BC4F-ACEE-5F17-1F33768BEA13}"/>
              </a:ext>
            </a:extLst>
          </p:cNvPr>
          <p:cNvCxnSpPr>
            <a:cxnSpLocks/>
          </p:cNvCxnSpPr>
          <p:nvPr/>
        </p:nvCxnSpPr>
        <p:spPr>
          <a:xfrm flipH="1" flipV="1">
            <a:off x="7919127" y="4381596"/>
            <a:ext cx="1285522" cy="670931"/>
          </a:xfrm>
          <a:prstGeom prst="straightConnector1">
            <a:avLst/>
          </a:prstGeom>
          <a:ln w="25400">
            <a:solidFill>
              <a:schemeClr val="accent2">
                <a:lumMod val="7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2302BB-1412-5E5A-E77F-CA7BE6046F9C}"/>
              </a:ext>
            </a:extLst>
          </p:cNvPr>
          <p:cNvSpPr txBox="1"/>
          <p:nvPr/>
        </p:nvSpPr>
        <p:spPr>
          <a:xfrm>
            <a:off x="1113324" y="5308921"/>
            <a:ext cx="3748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62006"/>
                </a:solidFill>
              </a:rPr>
              <a:t>Each document comprises a distribution of topics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AB93F4-F5C6-D591-5E3E-C40FE5D7D811}"/>
              </a:ext>
            </a:extLst>
          </p:cNvPr>
          <p:cNvCxnSpPr>
            <a:cxnSpLocks/>
          </p:cNvCxnSpPr>
          <p:nvPr/>
        </p:nvCxnSpPr>
        <p:spPr>
          <a:xfrm flipH="1" flipV="1">
            <a:off x="8058590" y="4862222"/>
            <a:ext cx="1146059" cy="1181229"/>
          </a:xfrm>
          <a:prstGeom prst="straightConnector1">
            <a:avLst/>
          </a:prstGeom>
          <a:ln w="25400">
            <a:solidFill>
              <a:schemeClr val="accent2">
                <a:lumMod val="75000"/>
                <a:alpha val="3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CED301-6933-F112-D5E5-6DC3B8A0CF73}"/>
              </a:ext>
            </a:extLst>
          </p:cNvPr>
          <p:cNvSpPr txBox="1"/>
          <p:nvPr/>
        </p:nvSpPr>
        <p:spPr>
          <a:xfrm>
            <a:off x="9034409" y="5488546"/>
            <a:ext cx="2880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62006"/>
                </a:solidFill>
              </a:rPr>
              <a:t>Multiple documents in the corpus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7B4532-6D34-C72D-2E5E-FA454528C3F5}"/>
              </a:ext>
            </a:extLst>
          </p:cNvPr>
          <p:cNvCxnSpPr>
            <a:cxnSpLocks/>
          </p:cNvCxnSpPr>
          <p:nvPr/>
        </p:nvCxnSpPr>
        <p:spPr>
          <a:xfrm flipV="1">
            <a:off x="3984543" y="4271607"/>
            <a:ext cx="741174" cy="1111301"/>
          </a:xfrm>
          <a:prstGeom prst="straightConnector1">
            <a:avLst/>
          </a:prstGeom>
          <a:ln w="25400">
            <a:solidFill>
              <a:schemeClr val="accent2">
                <a:lumMod val="75000"/>
                <a:alpha val="3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F232EA-A961-B961-3FF1-AA1D97216415}"/>
              </a:ext>
            </a:extLst>
          </p:cNvPr>
          <p:cNvSpPr txBox="1"/>
          <p:nvPr/>
        </p:nvSpPr>
        <p:spPr>
          <a:xfrm>
            <a:off x="169605" y="2698094"/>
            <a:ext cx="3141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62006"/>
                </a:solidFill>
              </a:rPr>
              <a:t>Dirichlet prior on document-topic distribution (sparsity)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BCF523-7955-F370-8389-4BD8D881B45C}"/>
              </a:ext>
            </a:extLst>
          </p:cNvPr>
          <p:cNvCxnSpPr>
            <a:cxnSpLocks/>
          </p:cNvCxnSpPr>
          <p:nvPr/>
        </p:nvCxnSpPr>
        <p:spPr>
          <a:xfrm>
            <a:off x="2748922" y="3557511"/>
            <a:ext cx="767179" cy="483312"/>
          </a:xfrm>
          <a:prstGeom prst="straightConnector1">
            <a:avLst/>
          </a:prstGeom>
          <a:ln w="25400">
            <a:solidFill>
              <a:schemeClr val="accent2">
                <a:lumMod val="75000"/>
                <a:alpha val="3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ABC0E1-08B8-4401-8225-8563D4F5F6A0}"/>
              </a:ext>
            </a:extLst>
          </p:cNvPr>
          <p:cNvSpPr txBox="1"/>
          <p:nvPr/>
        </p:nvSpPr>
        <p:spPr>
          <a:xfrm>
            <a:off x="8242810" y="3178798"/>
            <a:ext cx="374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Topics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336043-FF6F-5E68-74E3-674110330881}"/>
              </a:ext>
            </a:extLst>
          </p:cNvPr>
          <p:cNvCxnSpPr>
            <a:cxnSpLocks/>
          </p:cNvCxnSpPr>
          <p:nvPr/>
        </p:nvCxnSpPr>
        <p:spPr>
          <a:xfrm flipH="1" flipV="1">
            <a:off x="7919127" y="3238985"/>
            <a:ext cx="1661723" cy="21758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F28B1B-6822-F766-7423-789F9AFC3854}"/>
              </a:ext>
            </a:extLst>
          </p:cNvPr>
          <p:cNvSpPr txBox="1"/>
          <p:nvPr/>
        </p:nvSpPr>
        <p:spPr>
          <a:xfrm>
            <a:off x="9409762" y="1663123"/>
            <a:ext cx="2581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Word distribution of topic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80A7DC-80C0-91F4-0F84-4C813C7AED0F}"/>
              </a:ext>
            </a:extLst>
          </p:cNvPr>
          <p:cNvCxnSpPr>
            <a:cxnSpLocks/>
          </p:cNvCxnSpPr>
          <p:nvPr/>
        </p:nvCxnSpPr>
        <p:spPr>
          <a:xfrm flipH="1">
            <a:off x="7517900" y="2392011"/>
            <a:ext cx="2062950" cy="42881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5BB223-155B-67F7-833D-48362BB76B97}"/>
              </a:ext>
            </a:extLst>
          </p:cNvPr>
          <p:cNvSpPr txBox="1"/>
          <p:nvPr/>
        </p:nvSpPr>
        <p:spPr>
          <a:xfrm>
            <a:off x="1963933" y="1546150"/>
            <a:ext cx="6675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Dirichlet prior on topic-word distribution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6A65CC-7D10-9575-89FB-E4B4A44351F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301810" y="2069370"/>
            <a:ext cx="657556" cy="62872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3" grpId="0"/>
      <p:bldP spid="26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C7DE-0035-4D15-AFB1-E88427B2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The OLS of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66E3-FA9D-428B-88AB-CF19B17D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dirty="0"/>
              <a:t>Well-known and documented</a:t>
            </a:r>
          </a:p>
          <a:p>
            <a:r>
              <a:rPr lang="en-US" dirty="0"/>
              <a:t>Many packages/ libraries/ modules</a:t>
            </a:r>
          </a:p>
          <a:p>
            <a:r>
              <a:rPr lang="en-US" dirty="0"/>
              <a:t>Reasonable in a lot of situations</a:t>
            </a:r>
          </a:p>
          <a:p>
            <a:r>
              <a:rPr lang="en-US" dirty="0"/>
              <a:t>A good benchmark</a:t>
            </a:r>
          </a:p>
          <a:p>
            <a:r>
              <a:rPr lang="en-US" dirty="0"/>
              <a:t>Not particularly sophisticated</a:t>
            </a:r>
          </a:p>
        </p:txBody>
      </p:sp>
      <p:pic>
        <p:nvPicPr>
          <p:cNvPr id="4" name="Picture 2" descr="105,889 Most Popular Stock Photos and Images - 123RF">
            <a:extLst>
              <a:ext uri="{FF2B5EF4-FFF2-40B4-BE49-F238E27FC236}">
                <a16:creationId xmlns:a16="http://schemas.microsoft.com/office/drawing/2014/main" id="{0242A925-CFA7-4516-93F1-B857B12AB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r="2036" b="-3"/>
          <a:stretch/>
        </p:blipFill>
        <p:spPr bwMode="auto">
          <a:xfrm>
            <a:off x="6930493" y="1264222"/>
            <a:ext cx="4223252" cy="438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0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35CE4-92BC-49BF-8222-3EAC7358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38" y="1448063"/>
            <a:ext cx="8817324" cy="5173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08027-AE67-484F-BFC7-1383E4C0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Squint a little harder…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D866A-EB07-4DD1-89A4-A093FEBBA086}"/>
              </a:ext>
            </a:extLst>
          </p:cNvPr>
          <p:cNvGrpSpPr/>
          <p:nvPr/>
        </p:nvGrpSpPr>
        <p:grpSpPr>
          <a:xfrm>
            <a:off x="1883570" y="1828800"/>
            <a:ext cx="4147917" cy="3581137"/>
            <a:chOff x="1883570" y="1828800"/>
            <a:chExt cx="4147917" cy="3581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3E1E4D-12E3-4E56-AA9E-123905BE5706}"/>
                </a:ext>
              </a:extLst>
            </p:cNvPr>
            <p:cNvSpPr txBox="1"/>
            <p:nvPr/>
          </p:nvSpPr>
          <p:spPr>
            <a:xfrm>
              <a:off x="3539956" y="4209608"/>
              <a:ext cx="2491531" cy="120032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Topic 12: Job, Work, Employee, Stress, Turnover, Demand, Factor, Worker, Stressor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5C0BE2-1A4F-4005-94C6-841EFE5AC458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2038351" y="2131219"/>
              <a:ext cx="2747371" cy="2078389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7D3A4-8E83-437B-B652-330BC3AF32B8}"/>
                </a:ext>
              </a:extLst>
            </p:cNvPr>
            <p:cNvSpPr/>
            <p:nvPr/>
          </p:nvSpPr>
          <p:spPr>
            <a:xfrm>
              <a:off x="1883570" y="1828800"/>
              <a:ext cx="309562" cy="302419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29CB2C-CE40-4AA4-B283-F1D00CF4F386}"/>
              </a:ext>
            </a:extLst>
          </p:cNvPr>
          <p:cNvGrpSpPr/>
          <p:nvPr/>
        </p:nvGrpSpPr>
        <p:grpSpPr>
          <a:xfrm>
            <a:off x="2193132" y="1834073"/>
            <a:ext cx="3902868" cy="1200329"/>
            <a:chOff x="1098059" y="4148648"/>
            <a:chExt cx="3902868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30661-E69F-478E-BC37-4E3CFE49B308}"/>
                </a:ext>
              </a:extLst>
            </p:cNvPr>
            <p:cNvSpPr txBox="1"/>
            <p:nvPr/>
          </p:nvSpPr>
          <p:spPr>
            <a:xfrm>
              <a:off x="2509396" y="4148648"/>
              <a:ext cx="2491531" cy="120032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Topic 47: Employee, Exchange, Supervisor, Quality, Work, Subordinate Interaction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6F0F9E-A9E1-4A00-BB51-E0F45F2B458B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>
              <a:off x="1329040" y="4328342"/>
              <a:ext cx="1180356" cy="42047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4DFB95-92ED-4874-92DD-EEB99035B826}"/>
                </a:ext>
              </a:extLst>
            </p:cNvPr>
            <p:cNvSpPr/>
            <p:nvPr/>
          </p:nvSpPr>
          <p:spPr>
            <a:xfrm>
              <a:off x="1098059" y="4210889"/>
              <a:ext cx="230981" cy="234905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245527-B0A5-488C-BAA5-246F6F4CBDA6}"/>
              </a:ext>
            </a:extLst>
          </p:cNvPr>
          <p:cNvGrpSpPr/>
          <p:nvPr/>
        </p:nvGrpSpPr>
        <p:grpSpPr>
          <a:xfrm>
            <a:off x="297623" y="1925593"/>
            <a:ext cx="2491531" cy="3634065"/>
            <a:chOff x="2509396" y="1991911"/>
            <a:chExt cx="2491531" cy="36340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480ED2-1B25-4681-98DB-6C0C8E82D779}"/>
                </a:ext>
              </a:extLst>
            </p:cNvPr>
            <p:cNvSpPr txBox="1"/>
            <p:nvPr/>
          </p:nvSpPr>
          <p:spPr>
            <a:xfrm>
              <a:off x="2509396" y="4148648"/>
              <a:ext cx="2491531" cy="147732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Topic 5: Work, Daily, Behavior, Help, Employee, Day, Morning, Psychological Affect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7FFDDE-5FD7-4D77-870D-1EDC680BD350}"/>
                </a:ext>
              </a:extLst>
            </p:cNvPr>
            <p:cNvCxnSpPr>
              <a:cxnSpLocks/>
              <a:stCxn id="23" idx="3"/>
              <a:endCxn id="21" idx="0"/>
            </p:cNvCxnSpPr>
            <p:nvPr/>
          </p:nvCxnSpPr>
          <p:spPr>
            <a:xfrm flipH="1">
              <a:off x="3755162" y="2296489"/>
              <a:ext cx="734534" cy="1852159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C1C99C-D01A-4D95-9986-A7887254972E}"/>
                </a:ext>
              </a:extLst>
            </p:cNvPr>
            <p:cNvSpPr/>
            <p:nvPr/>
          </p:nvSpPr>
          <p:spPr>
            <a:xfrm>
              <a:off x="4440917" y="1991911"/>
              <a:ext cx="333081" cy="356835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67480A0D-B009-4D9E-A481-1EF1B17447A6}"/>
              </a:ext>
            </a:extLst>
          </p:cNvPr>
          <p:cNvSpPr/>
          <p:nvPr/>
        </p:nvSpPr>
        <p:spPr>
          <a:xfrm rot="3499164">
            <a:off x="1828367" y="1624538"/>
            <a:ext cx="834172" cy="8569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C7690D-E790-4FAA-B0D6-E7B3A828133B}"/>
              </a:ext>
            </a:extLst>
          </p:cNvPr>
          <p:cNvSpPr/>
          <p:nvPr/>
        </p:nvSpPr>
        <p:spPr>
          <a:xfrm rot="3499164">
            <a:off x="2198004" y="2744445"/>
            <a:ext cx="834172" cy="85691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7EA912-A565-4112-BF3F-3642605C9EAE}"/>
              </a:ext>
            </a:extLst>
          </p:cNvPr>
          <p:cNvSpPr/>
          <p:nvPr/>
        </p:nvSpPr>
        <p:spPr>
          <a:xfrm rot="19343570">
            <a:off x="4691213" y="3465250"/>
            <a:ext cx="995954" cy="131409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5FBC19-A025-44A9-8DBE-05494FB65240}"/>
              </a:ext>
            </a:extLst>
          </p:cNvPr>
          <p:cNvSpPr/>
          <p:nvPr/>
        </p:nvSpPr>
        <p:spPr>
          <a:xfrm rot="16200000">
            <a:off x="3152018" y="3458330"/>
            <a:ext cx="609600" cy="106528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6924CE-549D-4209-9D1D-EE7CDA5CB1ED}"/>
              </a:ext>
            </a:extLst>
          </p:cNvPr>
          <p:cNvSpPr/>
          <p:nvPr/>
        </p:nvSpPr>
        <p:spPr>
          <a:xfrm rot="1687489">
            <a:off x="1710597" y="4095720"/>
            <a:ext cx="1307716" cy="196790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111CC2-5EF2-4070-A041-208AE4E17670}"/>
              </a:ext>
            </a:extLst>
          </p:cNvPr>
          <p:cNvSpPr txBox="1"/>
          <p:nvPr/>
        </p:nvSpPr>
        <p:spPr>
          <a:xfrm>
            <a:off x="6708063" y="2434237"/>
            <a:ext cx="3478482" cy="2862322"/>
          </a:xfrm>
          <a:prstGeom prst="rect">
            <a:avLst/>
          </a:prstGeom>
          <a:solidFill>
            <a:schemeClr val="tx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Are management research ‘topics’ really expected to be completely uncorrelated?</a:t>
            </a:r>
          </a:p>
        </p:txBody>
      </p:sp>
    </p:spTree>
    <p:extLst>
      <p:ext uri="{BB962C8B-B14F-4D97-AF65-F5344CB8AC3E}">
        <p14:creationId xmlns:p14="http://schemas.microsoft.com/office/powerpoint/2010/main" val="363274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9B4B-025C-B2D9-D736-11C2B87A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 and Dictionary-based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CB05-75F8-5AB9-B604-7FEA7BBE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Questions?</a:t>
            </a:r>
          </a:p>
          <a:p>
            <a:pPr>
              <a:spcAft>
                <a:spcPts val="0"/>
              </a:spcAft>
            </a:pPr>
            <a:r>
              <a:rPr lang="en-US" dirty="0"/>
              <a:t>Points of Confusion?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Let’s go through it!</a:t>
            </a:r>
          </a:p>
        </p:txBody>
      </p:sp>
    </p:spTree>
    <p:extLst>
      <p:ext uri="{BB962C8B-B14F-4D97-AF65-F5344CB8AC3E}">
        <p14:creationId xmlns:p14="http://schemas.microsoft.com/office/powerpoint/2010/main" val="1323249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EA8E-2D74-2E9B-E33A-9A04901C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Limitations of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71F8-BB86-FC5C-DD5E-FA7D5DE7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Correlated topics</a:t>
            </a:r>
            <a:r>
              <a:rPr lang="en-US" dirty="0"/>
              <a:t> – </a:t>
            </a:r>
            <a:r>
              <a:rPr lang="en-US" sz="2000" dirty="0"/>
              <a:t>Pachinko Allocation Model | Correlated Topic Model</a:t>
            </a:r>
            <a:endParaRPr lang="en-US" sz="2400" dirty="0"/>
          </a:p>
          <a:p>
            <a:r>
              <a:rPr lang="en-US" sz="2400" dirty="0"/>
              <a:t>Hierarchical topics</a:t>
            </a:r>
            <a:r>
              <a:rPr lang="en-US" dirty="0"/>
              <a:t> – </a:t>
            </a:r>
            <a:r>
              <a:rPr lang="en-US" sz="2000" dirty="0"/>
              <a:t>Hierarchical PAM | Hierarchical LDA</a:t>
            </a:r>
            <a:endParaRPr lang="en-US" sz="2400" dirty="0"/>
          </a:p>
          <a:p>
            <a:r>
              <a:rPr lang="en-US" sz="2400" dirty="0"/>
              <a:t>Topics that change over time – </a:t>
            </a:r>
            <a:r>
              <a:rPr lang="en-US" sz="2000" dirty="0"/>
              <a:t>Dynamic Topic Model</a:t>
            </a:r>
            <a:endParaRPr lang="en-US" sz="2400" dirty="0"/>
          </a:p>
          <a:p>
            <a:r>
              <a:rPr lang="en-US" sz="2400" dirty="0"/>
              <a:t>Topic models with metadata – </a:t>
            </a:r>
            <a:r>
              <a:rPr lang="en-US" sz="2000" dirty="0"/>
              <a:t>Supervised Topic Model | Dirichlet Multinomial Regression</a:t>
            </a:r>
            <a:endParaRPr lang="en-US" sz="2400" dirty="0"/>
          </a:p>
          <a:p>
            <a:r>
              <a:rPr lang="en-US" sz="2400" dirty="0"/>
              <a:t>Short texts – </a:t>
            </a:r>
            <a:r>
              <a:rPr lang="en-US" sz="2000" dirty="0"/>
              <a:t>Pseudo-document-based topic model</a:t>
            </a:r>
            <a:endParaRPr lang="en-US" sz="2400" dirty="0"/>
          </a:p>
          <a:p>
            <a:r>
              <a:rPr lang="en-US" sz="2400" dirty="0"/>
              <a:t>Unknown number of topics – </a:t>
            </a:r>
            <a:r>
              <a:rPr lang="en-US" sz="2000" dirty="0"/>
              <a:t>Hierarchical Dirichlet Process</a:t>
            </a:r>
          </a:p>
          <a:p>
            <a:r>
              <a:rPr lang="en-US" sz="2400" dirty="0"/>
              <a:t>Global and local topics –</a:t>
            </a:r>
            <a:r>
              <a:rPr lang="en-US" sz="2000" dirty="0"/>
              <a:t> Multi-grain LDA</a:t>
            </a:r>
            <a:endParaRPr lang="en-US" sz="2400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…and so on…</a:t>
            </a:r>
          </a:p>
        </p:txBody>
      </p:sp>
    </p:spTree>
    <p:extLst>
      <p:ext uri="{BB962C8B-B14F-4D97-AF65-F5344CB8AC3E}">
        <p14:creationId xmlns:p14="http://schemas.microsoft.com/office/powerpoint/2010/main" val="2435549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AF00A-F87F-3D7F-AA15-3579844E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6507-CA1E-B8E5-59FB-41B3A07C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B07F-C9AC-280F-D2EC-6DDA861FC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534F30-E35E-F021-772E-7D30ED61EB98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3818-9050-9A8F-0E20-9CA7CBC7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SUPERCOMPUTER</a:t>
            </a:r>
            <a:endParaRPr lang="en-US" dirty="0"/>
          </a:p>
        </p:txBody>
      </p:sp>
      <p:pic>
        <p:nvPicPr>
          <p:cNvPr id="4" name="Content Placeholder 3" descr="Illuminated server room panel">
            <a:extLst>
              <a:ext uri="{FF2B5EF4-FFF2-40B4-BE49-F238E27FC236}">
                <a16:creationId xmlns:a16="http://schemas.microsoft.com/office/drawing/2014/main" id="{9C6C86F4-1979-B810-29BD-6DB385026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1479" r="2" b="13329"/>
          <a:stretch/>
        </p:blipFill>
        <p:spPr>
          <a:xfrm>
            <a:off x="1726606" y="2538413"/>
            <a:ext cx="8738787" cy="3214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929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C9CB-4F5F-9434-0ACC-4C1684F8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D5B0-A709-0C64-60DD-01D74211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cp </a:t>
            </a:r>
            <a:r>
              <a:rPr lang="en-US" dirty="0"/>
              <a:t>/groups/course.man7916/cluster_analysis.py ~</a:t>
            </a:r>
          </a:p>
          <a:p>
            <a:r>
              <a:rPr lang="en-US" dirty="0"/>
              <a:t>module load python</a:t>
            </a:r>
          </a:p>
          <a:p>
            <a:r>
              <a:rPr lang="en-US" dirty="0"/>
              <a:t>python3 -m pip install -U matplotlib scikit-learn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/>
              <a:t>nltk</a:t>
            </a:r>
            <a:r>
              <a:rPr lang="en-US" dirty="0"/>
              <a:t>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srun</a:t>
            </a:r>
            <a:r>
              <a:rPr lang="en-US" dirty="0"/>
              <a:t> -p normal -t 10:00 --</a:t>
            </a:r>
            <a:r>
              <a:rPr lang="en-US" dirty="0" err="1"/>
              <a:t>pty</a:t>
            </a:r>
            <a:r>
              <a:rPr lang="en-US" dirty="0"/>
              <a:t> bash</a:t>
            </a:r>
          </a:p>
          <a:p>
            <a:r>
              <a:rPr lang="en-US" dirty="0"/>
              <a:t>python3 cluster_analysis.py</a:t>
            </a:r>
          </a:p>
        </p:txBody>
      </p:sp>
    </p:spTree>
    <p:extLst>
      <p:ext uri="{BB962C8B-B14F-4D97-AF65-F5344CB8AC3E}">
        <p14:creationId xmlns:p14="http://schemas.microsoft.com/office/powerpoint/2010/main" val="1945136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858C4-6098-209E-1E9A-4980B907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F290-66CF-951C-9123-C7112D5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7443-3C1E-E1E8-108C-0099F616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For next week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864B6F-6B2F-4CD3-768C-3379D21C2D36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4EBB6-8075-7414-F8AB-13F93FC9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57B5-4399-BD2B-D194-8660586B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8397-8621-555B-FD0F-00720A12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Homework review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Preprocessing and NLP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next week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E77D34-16D4-FFEA-D023-A88F4292E6C4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276C-844A-3AB5-E163-CBEF9B5E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2024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00EF-8BC0-0721-2362-EC492736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the distributional hypothesis and how does it relate to vector semantics?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several ways to represent words as vectors: term-document, term-term, </a:t>
            </a:r>
            <a:r>
              <a:rPr lang="en-US" dirty="0" err="1"/>
              <a:t>tf-idf</a:t>
            </a:r>
            <a:r>
              <a:rPr lang="en-US" dirty="0"/>
              <a:t>, </a:t>
            </a:r>
            <a:r>
              <a:rPr lang="en-US" dirty="0" err="1"/>
              <a:t>pmi</a:t>
            </a:r>
            <a:r>
              <a:rPr lang="en-US" dirty="0"/>
              <a:t>, word2vec, glove.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are these different/similar?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tradeoffs between sparse/dense representations?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is cosine similarity, and what does it help us capture when applied to vector semantics</a:t>
            </a:r>
          </a:p>
        </p:txBody>
      </p:sp>
    </p:spTree>
    <p:extLst>
      <p:ext uri="{BB962C8B-B14F-4D97-AF65-F5344CB8AC3E}">
        <p14:creationId xmlns:p14="http://schemas.microsoft.com/office/powerpoint/2010/main" val="309673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23800-6DA9-6D96-FC34-F25B6CC3C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AE6A-EA14-6CEB-15E4-437AF5FC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Arseniev-Koehlder</a:t>
            </a:r>
            <a:r>
              <a:rPr lang="en-US" dirty="0"/>
              <a:t> 2022 –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78BB-6208-6FD2-F870-6A248905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 vector embeddings capture meaning? What kind(s)?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How does the space between embeddings capture meaning?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can vector embeddings tell us about the authors of the training texts?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some promising directions for future organizational research using word embeddings?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can these methods contribute to a better understanding of culture, language, and meaning?</a:t>
            </a:r>
          </a:p>
        </p:txBody>
      </p:sp>
    </p:spTree>
    <p:extLst>
      <p:ext uri="{BB962C8B-B14F-4D97-AF65-F5344CB8AC3E}">
        <p14:creationId xmlns:p14="http://schemas.microsoft.com/office/powerpoint/2010/main" val="18494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B0F0E-0C00-EEE8-0942-7599CB2BA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1B1A-9788-F221-8727-CC9FBBD5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Valtonen et al 2017 – UML Reproducibility &amp; 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EBCE-0ADB-8187-2DCD-4E0168AA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are different unsupervised machine learning techniques discussed?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some major considerations in selecting a UML technique?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Strengths/weaknesses?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How do the several preprocessing choices you have influence the UML output?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How should researchers navigate the inherent subjectivity in interpreting UML results?</a:t>
            </a:r>
          </a:p>
        </p:txBody>
      </p:sp>
    </p:spTree>
    <p:extLst>
      <p:ext uri="{BB962C8B-B14F-4D97-AF65-F5344CB8AC3E}">
        <p14:creationId xmlns:p14="http://schemas.microsoft.com/office/powerpoint/2010/main" val="42122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5C8AB-0E68-C8C0-A5B8-FF53D349D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B76A-507B-AAAC-CDAF-5DCD1E9A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Hannigan et al 2017 –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3ECC-0F37-C293-7F8B-EF0DA706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topic modeling?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is the role of the researcher in the topic rendering process?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is the role of the quantitative coherence metrics?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How can researchers ensure the semantic meaningfulness of the topics generated, and what are some strategies to validate them with external information?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the limitations of LDA? How has LDA been extended?</a:t>
            </a:r>
          </a:p>
        </p:txBody>
      </p:sp>
    </p:spTree>
    <p:extLst>
      <p:ext uri="{BB962C8B-B14F-4D97-AF65-F5344CB8AC3E}">
        <p14:creationId xmlns:p14="http://schemas.microsoft.com/office/powerpoint/2010/main" val="77048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15F6-5F19-73FD-0349-11A9D302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Own Adventure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8A0D-D8DE-0870-C033-07AA9027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article did you read?</a:t>
            </a:r>
          </a:p>
          <a:p>
            <a:r>
              <a:rPr lang="en-US" dirty="0"/>
              <a:t>What was the main premise/RQs/Hypotheses?</a:t>
            </a:r>
          </a:p>
          <a:p>
            <a:r>
              <a:rPr lang="en-US" dirty="0"/>
              <a:t>How did they use content analysis to examine this?</a:t>
            </a:r>
          </a:p>
          <a:p>
            <a:r>
              <a:rPr lang="en-US" dirty="0"/>
              <a:t>What was your assessment of their analysis?</a:t>
            </a:r>
          </a:p>
          <a:p>
            <a:pPr lvl="1"/>
            <a:r>
              <a:rPr lang="en-US" dirty="0"/>
              <a:t>Clear/rigorous/well-documented? Why (not)?</a:t>
            </a:r>
          </a:p>
          <a:p>
            <a:pPr lvl="1"/>
            <a:r>
              <a:rPr lang="en-US" dirty="0"/>
              <a:t>What was made explicit vs left implicit?</a:t>
            </a:r>
          </a:p>
        </p:txBody>
      </p:sp>
    </p:spTree>
    <p:extLst>
      <p:ext uri="{BB962C8B-B14F-4D97-AF65-F5344CB8AC3E}">
        <p14:creationId xmlns:p14="http://schemas.microsoft.com/office/powerpoint/2010/main" val="2068120412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8370F7C-EE5B-DB44-A276-513E5974636B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FC34F3D-DE4D-CA4C-9159-70E2B1979B0C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UCF-PowerPoint-Template-Brand2022-Arial-9-22-22-FinalV2</Template>
  <TotalTime>2016</TotalTime>
  <Words>1560</Words>
  <Application>Microsoft Office PowerPoint</Application>
  <PresentationFormat>Widescreen</PresentationFormat>
  <Paragraphs>284</Paragraphs>
  <Slides>34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UCF - Title, Divider, Mission Statement and Quotation Slides</vt:lpstr>
      <vt:lpstr>UCF - Single Column Content Slides</vt:lpstr>
      <vt:lpstr>Office Theme</vt:lpstr>
      <vt:lpstr>MAN 7916 Session 4: UML in Text Analysis</vt:lpstr>
      <vt:lpstr>AGENDA</vt:lpstr>
      <vt:lpstr>Text Preprocessing and Dictionary-based Analysis</vt:lpstr>
      <vt:lpstr>AGENDA</vt:lpstr>
      <vt:lpstr>Jurafsky and Martin 2024 Chapter 6</vt:lpstr>
      <vt:lpstr>Arseniev-Koehlder 2022 – Word Embeddings</vt:lpstr>
      <vt:lpstr>Valtonen et al 2017 – UML Reproducibility &amp; Accountability</vt:lpstr>
      <vt:lpstr>Hannigan et al 2017 – Topic Modeling</vt:lpstr>
      <vt:lpstr>Choose Your Own Adventure</vt:lpstr>
      <vt:lpstr>AGENDA</vt:lpstr>
      <vt:lpstr>Some Terminology: AI vs Machine Learning</vt:lpstr>
      <vt:lpstr>Some Terminology: ML Categories</vt:lpstr>
      <vt:lpstr>Reinforcement Learning</vt:lpstr>
      <vt:lpstr>When would you use reinforcement learning?</vt:lpstr>
      <vt:lpstr>Self-supervised learning</vt:lpstr>
      <vt:lpstr>Demystifying self-supervision</vt:lpstr>
      <vt:lpstr>Let’s talk about word embeddings!</vt:lpstr>
      <vt:lpstr>Unsupervised Machine Learning</vt:lpstr>
      <vt:lpstr>Investigate what is being discussed</vt:lpstr>
      <vt:lpstr>Dimensionality Reduction</vt:lpstr>
      <vt:lpstr>Topic Modeling</vt:lpstr>
      <vt:lpstr>Visualizing topic models</vt:lpstr>
      <vt:lpstr>Think factor analysis… but with words</vt:lpstr>
      <vt:lpstr>Example of topic modeling:</vt:lpstr>
      <vt:lpstr>The metaphor is far from perfect</vt:lpstr>
      <vt:lpstr>The metaphor is far from perfect</vt:lpstr>
      <vt:lpstr>The metaphor is far from perfect</vt:lpstr>
      <vt:lpstr>The OLS of Topic Modeling</vt:lpstr>
      <vt:lpstr>Squint a little harder…</vt:lpstr>
      <vt:lpstr>Overcoming Limitations of LDA</vt:lpstr>
      <vt:lpstr>AGENDA</vt:lpstr>
      <vt:lpstr>SUPERCOMPUTER</vt:lpstr>
      <vt:lpstr>Commands to run</vt:lpstr>
      <vt:lpstr>AGENDA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McKenny, Aaron</dc:creator>
  <cp:keywords/>
  <dc:description/>
  <cp:lastModifiedBy>Aaron McKenny</cp:lastModifiedBy>
  <cp:revision>12</cp:revision>
  <dcterms:created xsi:type="dcterms:W3CDTF">2025-01-06T17:58:15Z</dcterms:created>
  <dcterms:modified xsi:type="dcterms:W3CDTF">2025-02-05T16:31:27Z</dcterms:modified>
  <cp:category/>
</cp:coreProperties>
</file>