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  <p:sldMasterId id="2147483766" r:id="rId3"/>
    <p:sldMasterId id="2147483861" r:id="rId4"/>
  </p:sldMasterIdLst>
  <p:sldIdLst>
    <p:sldId id="256" r:id="rId5"/>
    <p:sldId id="273" r:id="rId6"/>
    <p:sldId id="263" r:id="rId7"/>
    <p:sldId id="264" r:id="rId8"/>
    <p:sldId id="280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345" r:id="rId17"/>
    <p:sldId id="292" r:id="rId18"/>
    <p:sldId id="293" r:id="rId19"/>
    <p:sldId id="281" r:id="rId20"/>
    <p:sldId id="29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7" r:id="rId29"/>
    <p:sldId id="296" r:id="rId30"/>
    <p:sldId id="297" r:id="rId31"/>
    <p:sldId id="294" r:id="rId32"/>
    <p:sldId id="346" r:id="rId33"/>
    <p:sldId id="282" r:id="rId34"/>
    <p:sldId id="284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6054"/>
  </p:normalViewPr>
  <p:slideViewPr>
    <p:cSldViewPr snapToGrid="0" snapToObjects="1" showGuides="1">
      <p:cViewPr varScale="1">
        <p:scale>
          <a:sx n="78" d="100"/>
          <a:sy n="78" d="100"/>
        </p:scale>
        <p:origin x="590" y="7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9E-4C55-8552-72E55ACB73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5A-426C-8DBF-1384B1CF1F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9E-4C55-8552-72E55ACB7334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E25A-426C-8DBF-1384B1CF1F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Research Paper</c:v>
                </c:pt>
                <c:pt idx="1">
                  <c:v>Participation/Discussion Leadership</c:v>
                </c:pt>
                <c:pt idx="2">
                  <c:v>Weekly Assignments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A-426C-8DBF-1384B1CF1F2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723900"/>
            <a:ext cx="4914902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3" y="2137720"/>
            <a:ext cx="4914899" cy="39963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">
            <a:extLst>
              <a:ext uri="{FF2B5EF4-FFF2-40B4-BE49-F238E27FC236}">
                <a16:creationId xmlns:a16="http://schemas.microsoft.com/office/drawing/2014/main" id="{D28201E0-ECE5-5740-8BD7-587F8CE06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5" y="723900"/>
            <a:ext cx="5181595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B004E0FF-BEED-3B4E-A882-FFEBAD67D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723900"/>
            <a:ext cx="0" cy="541020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6EE183F7-9FE1-824F-8D0B-C742E4DD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9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52">
          <p15:clr>
            <a:srgbClr val="9FCC3B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8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60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8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88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900" y="723900"/>
            <a:ext cx="5181600" cy="541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1" y="1104900"/>
            <a:ext cx="4420688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2590199"/>
            <a:ext cx="4420688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4D32B8DB-4103-D04F-A537-D2BFA6A8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4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7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75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5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4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0" y="1104900"/>
            <a:ext cx="4419599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7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75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6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5411" y="723900"/>
            <a:ext cx="5181600" cy="541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412" y="1104900"/>
            <a:ext cx="4420688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12" y="2590199"/>
            <a:ext cx="4420688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4D32B8DB-4103-D04F-A537-D2BFA6A8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6411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54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65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8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97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3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57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55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3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4298064-BE41-C845-A0B4-6E318CAC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47B8A0-EC63-654B-80C9-E5D588EA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2CDC893-B522-634E-ADAB-3E10420C8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2A1156AC-B410-C648-AFC9-C8F069821267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1" r:id="rId3"/>
    <p:sldLayoutId id="2147483770" r:id="rId4"/>
    <p:sldLayoutId id="2147483772" r:id="rId5"/>
    <p:sldLayoutId id="2147483775" r:id="rId6"/>
    <p:sldLayoutId id="2147483774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5" pos="3960">
          <p15:clr>
            <a:srgbClr val="5ACBF0"/>
          </p15:clr>
        </p15:guide>
        <p15:guide id="6" pos="3720">
          <p15:clr>
            <a:srgbClr val="5ACBF0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362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93C0-9AB3-4209-9AF9-896CEF8BC58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0D23-5102-4FDA-84AB-4E651B3D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3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nlp/stanza" TargetMode="External"/><Relationship Id="rId2" Type="http://schemas.openxmlformats.org/officeDocument/2006/relationships/hyperlink" Target="https://www.github.com/amckenny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arsena-k/Word2Vec-bias-extra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arcc.ist.ucf.edu/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MAN 7916</a:t>
            </a:r>
            <a:br>
              <a:rPr lang="en-US" dirty="0"/>
            </a:br>
            <a:r>
              <a:rPr lang="en-US" sz="3200" dirty="0"/>
              <a:t>Session 1: Introduction to Content Analysis and 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1/8/2025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33C-B5C7-96AC-4806-625D5E44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Participation and Discussion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6368-A46A-2906-A53F-C5AE3AFE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Most classes will have a student “discussion leader”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2 times per semester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Co-leads the class </a:t>
            </a:r>
            <a:r>
              <a:rPr lang="en-US" dirty="0">
                <a:solidFill>
                  <a:schemeClr val="accent1"/>
                </a:solidFill>
              </a:rPr>
              <a:t>with me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Co-lead discussion of method/readings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Prepare </a:t>
            </a:r>
            <a:r>
              <a:rPr lang="en-US" dirty="0">
                <a:solidFill>
                  <a:schemeClr val="accent1"/>
                </a:solidFill>
              </a:rPr>
              <a:t>discussion questions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Stepped-up preparedness/participation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Let’s Select Weeks!</a:t>
            </a:r>
          </a:p>
        </p:txBody>
      </p:sp>
    </p:spTree>
    <p:extLst>
      <p:ext uri="{BB962C8B-B14F-4D97-AF65-F5344CB8AC3E}">
        <p14:creationId xmlns:p14="http://schemas.microsoft.com/office/powerpoint/2010/main" val="38620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AF81-6C96-804D-596E-16E2A5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B78D-8677-20D9-4B70-1D672C41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is being updated!</a:t>
            </a:r>
          </a:p>
          <a:p>
            <a:r>
              <a:rPr lang="en-US" dirty="0"/>
              <a:t>Research Paper </a:t>
            </a:r>
            <a:r>
              <a:rPr lang="en-US" dirty="0">
                <a:solidFill>
                  <a:schemeClr val="accent1"/>
                </a:solidFill>
              </a:rPr>
              <a:t>Excerpt</a:t>
            </a:r>
          </a:p>
          <a:p>
            <a:pPr lvl="1"/>
            <a:r>
              <a:rPr lang="en-US" dirty="0"/>
              <a:t>Hypotheses/Research Questions</a:t>
            </a:r>
          </a:p>
          <a:p>
            <a:pPr lvl="1"/>
            <a:r>
              <a:rPr lang="en-US" dirty="0"/>
              <a:t>Extended Methods Section</a:t>
            </a:r>
          </a:p>
          <a:p>
            <a:pPr lvl="1"/>
            <a:r>
              <a:rPr lang="en-US" dirty="0"/>
              <a:t>Extended </a:t>
            </a:r>
            <a:r>
              <a:rPr lang="en-US" dirty="0" err="1"/>
              <a:t>Analysis+Results</a:t>
            </a:r>
            <a:r>
              <a:rPr lang="en-US" dirty="0"/>
              <a:t> Section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9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425C9-1AB9-8B39-2FF9-F606EDB59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6DA-2CCF-EE57-6387-3E3D76F5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Research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1D9E-AB49-42CB-1296-558D38CD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Guidelines:</a:t>
            </a:r>
          </a:p>
          <a:p>
            <a:pPr lvl="1">
              <a:spcAft>
                <a:spcPts val="0"/>
              </a:spcAft>
            </a:pPr>
            <a:r>
              <a:rPr lang="en-US" dirty="0"/>
              <a:t>Encouraged to work with a faculty coauthor*</a:t>
            </a:r>
          </a:p>
          <a:p>
            <a:pPr lvl="1">
              <a:spcAft>
                <a:spcPts val="0"/>
              </a:spcAft>
            </a:pPr>
            <a:r>
              <a:rPr lang="en-US" dirty="0"/>
              <a:t>May work with other students*</a:t>
            </a:r>
          </a:p>
          <a:p>
            <a:pPr lvl="1">
              <a:spcAft>
                <a:spcPts val="0"/>
              </a:spcAft>
            </a:pPr>
            <a:r>
              <a:rPr lang="en-US" dirty="0"/>
              <a:t>May double-count existing papers/papers from other courses</a:t>
            </a:r>
          </a:p>
          <a:p>
            <a:pPr lvl="1">
              <a:spcAft>
                <a:spcPts val="0"/>
              </a:spcAft>
            </a:pPr>
            <a:r>
              <a:rPr lang="en-US" dirty="0"/>
              <a:t>May use someone else’s texts</a:t>
            </a:r>
          </a:p>
          <a:p>
            <a:pPr lvl="1">
              <a:spcAft>
                <a:spcPts val="0"/>
              </a:spcAft>
            </a:pPr>
            <a:r>
              <a:rPr lang="en-US" dirty="0"/>
              <a:t>‘Methods’ papers are inappropriate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2608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9298-1A65-876B-144E-32333DB9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FAED-B9B5-C563-6372-477495FC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Readings</a:t>
            </a:r>
          </a:p>
          <a:p>
            <a:pPr lvl="1"/>
            <a:r>
              <a:rPr lang="en-US" dirty="0"/>
              <a:t>Required Readings</a:t>
            </a:r>
          </a:p>
          <a:p>
            <a:pPr lvl="1"/>
            <a:r>
              <a:rPr lang="en-US" dirty="0"/>
              <a:t>Choose Your Own Adventure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We will go through in class</a:t>
            </a:r>
          </a:p>
          <a:p>
            <a:r>
              <a:rPr lang="en-US" dirty="0"/>
              <a:t>Ideally, bring your laptop</a:t>
            </a:r>
          </a:p>
        </p:txBody>
      </p:sp>
    </p:spTree>
    <p:extLst>
      <p:ext uri="{BB962C8B-B14F-4D97-AF65-F5344CB8AC3E}">
        <p14:creationId xmlns:p14="http://schemas.microsoft.com/office/powerpoint/2010/main" val="62497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617A-808F-B8A7-F0C3-B9F38287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pic>
        <p:nvPicPr>
          <p:cNvPr id="1030" name="Picture 6" descr="Why Is The Python Programming Language So Popular?">
            <a:extLst>
              <a:ext uri="{FF2B5EF4-FFF2-40B4-BE49-F238E27FC236}">
                <a16:creationId xmlns:a16="http://schemas.microsoft.com/office/drawing/2014/main" id="{3785D20B-1FFE-D4EB-0A7B-339EDACC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89" y="2706511"/>
            <a:ext cx="3304822" cy="330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Desktop App for macOS | Applivery">
            <a:extLst>
              <a:ext uri="{FF2B5EF4-FFF2-40B4-BE49-F238E27FC236}">
                <a16:creationId xmlns:a16="http://schemas.microsoft.com/office/drawing/2014/main" id="{5793680E-6366-7C2E-D0E6-2E0CC052E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31" y="2775656"/>
            <a:ext cx="3166533" cy="3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D79A257-86E3-7CC5-AF23-86FDCBE61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134" y="3258256"/>
            <a:ext cx="2201333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6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6CB6-82BB-C555-B9BE-64949A69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CCE0-EB5F-B92C-135A-E76D15A7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4412667" cy="3214330"/>
          </a:xfrm>
        </p:spPr>
        <p:txBody>
          <a:bodyPr/>
          <a:lstStyle/>
          <a:p>
            <a:r>
              <a:rPr lang="en-US" dirty="0"/>
              <a:t>Generally OK (even encouraged)…</a:t>
            </a:r>
          </a:p>
          <a:p>
            <a:pPr lvl="1"/>
            <a:r>
              <a:rPr lang="en-US" dirty="0"/>
              <a:t>As a content analysis tool</a:t>
            </a:r>
          </a:p>
          <a:p>
            <a:pPr lvl="1"/>
            <a:r>
              <a:rPr lang="en-US" dirty="0"/>
              <a:t>Sanity checking your work</a:t>
            </a:r>
          </a:p>
          <a:p>
            <a:pPr lvl="1"/>
            <a:r>
              <a:rPr lang="en-US" dirty="0"/>
              <a:t>Writing improvement</a:t>
            </a:r>
          </a:p>
          <a:p>
            <a:pPr lvl="1"/>
            <a:r>
              <a:rPr lang="en-US" dirty="0"/>
              <a:t>Coding assistance*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45D4B2-CEAC-E7AB-2BED-552D1A8071ED}"/>
              </a:ext>
            </a:extLst>
          </p:cNvPr>
          <p:cNvSpPr txBox="1">
            <a:spLocks/>
          </p:cNvSpPr>
          <p:nvPr/>
        </p:nvSpPr>
        <p:spPr>
          <a:xfrm>
            <a:off x="6421588" y="2538770"/>
            <a:ext cx="4412667" cy="32143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OK…</a:t>
            </a:r>
          </a:p>
          <a:p>
            <a:pPr lvl="1"/>
            <a:r>
              <a:rPr lang="en-US" dirty="0"/>
              <a:t>Substitute for reading</a:t>
            </a:r>
          </a:p>
          <a:p>
            <a:pPr lvl="1"/>
            <a:r>
              <a:rPr lang="en-US" dirty="0"/>
              <a:t>Writing for you</a:t>
            </a:r>
          </a:p>
          <a:p>
            <a:pPr lvl="1"/>
            <a:r>
              <a:rPr lang="en-US" dirty="0"/>
              <a:t>Assist with analysis/interpretation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70940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7B67A-AB84-8F1A-716A-A925FC0C7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A10-F7E3-9E87-8BC7-F3499356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1E88-0FDD-3FE7-B95A-00AED8AB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Welcome - Introductions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About this course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Resources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Homework discussion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8AD817-308E-06E6-36C4-E010E6137818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6D1A-1BD4-69D8-5DC9-2B6C5E88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Neuendorf</a:t>
            </a:r>
            <a:r>
              <a:rPr lang="en-US" dirty="0"/>
              <a:t> Chapters 1 &amp; 2</a:t>
            </a:r>
          </a:p>
        </p:txBody>
      </p:sp>
    </p:spTree>
    <p:extLst>
      <p:ext uri="{BB962C8B-B14F-4D97-AF65-F5344CB8AC3E}">
        <p14:creationId xmlns:p14="http://schemas.microsoft.com/office/powerpoint/2010/main" val="85732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E229-4D30-6FCD-91E9-9B8FD1C8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B9D6-6FD8-2633-6034-157121CB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 research technique for the </a:t>
            </a:r>
            <a:r>
              <a:rPr lang="en-US" sz="2000" b="1" dirty="0">
                <a:solidFill>
                  <a:schemeClr val="accent4"/>
                </a:solidFill>
              </a:rPr>
              <a:t>objective, systematic, and quantitative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description of the </a:t>
            </a:r>
            <a:r>
              <a:rPr lang="en-US" sz="2000" b="1" dirty="0">
                <a:solidFill>
                  <a:schemeClr val="accent4"/>
                </a:solidFill>
              </a:rPr>
              <a:t>manifest content of communication</a:t>
            </a:r>
            <a:r>
              <a:rPr lang="en-US" sz="2000" dirty="0"/>
              <a:t>” (</a:t>
            </a:r>
            <a:r>
              <a:rPr lang="en-US" sz="2000" dirty="0" err="1"/>
              <a:t>Berelson</a:t>
            </a:r>
            <a:r>
              <a:rPr lang="en-US" sz="2000" dirty="0"/>
              <a:t>, 1952)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“…any research technique for </a:t>
            </a:r>
            <a:r>
              <a:rPr lang="en-US" sz="2000" b="1" dirty="0">
                <a:solidFill>
                  <a:schemeClr val="accent4"/>
                </a:solidFill>
              </a:rPr>
              <a:t>making inferences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chemeClr val="accent4"/>
                </a:solidFill>
              </a:rPr>
              <a:t>systematically and objectively </a:t>
            </a:r>
            <a:r>
              <a:rPr lang="en-US" sz="2000" dirty="0"/>
              <a:t>identifying specified </a:t>
            </a:r>
            <a:r>
              <a:rPr lang="en-US" sz="2000" b="1" dirty="0">
                <a:solidFill>
                  <a:schemeClr val="accent4"/>
                </a:solidFill>
              </a:rPr>
              <a:t>characteristics within text</a:t>
            </a:r>
            <a:r>
              <a:rPr lang="en-US" sz="2000" dirty="0"/>
              <a:t>” (Stone et al., 1966)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 research </a:t>
            </a:r>
            <a:r>
              <a:rPr lang="en-US" sz="2000" b="1" dirty="0">
                <a:solidFill>
                  <a:schemeClr val="accent4"/>
                </a:solidFill>
              </a:rPr>
              <a:t>technique for making replicable and valid inferences from texts </a:t>
            </a:r>
            <a:r>
              <a:rPr lang="en-US" sz="2000" dirty="0"/>
              <a:t>[broadly conceived]  to the contexts of their use.” (Krippendorff, 2004)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“…a research method that uses a </a:t>
            </a:r>
            <a:r>
              <a:rPr lang="en-US" sz="2000" b="1" dirty="0">
                <a:solidFill>
                  <a:schemeClr val="accent4"/>
                </a:solidFill>
              </a:rPr>
              <a:t>set of procedures </a:t>
            </a:r>
            <a:r>
              <a:rPr lang="en-US" sz="2000" dirty="0"/>
              <a:t>to make </a:t>
            </a:r>
            <a:r>
              <a:rPr lang="en-US" sz="2000" b="1" dirty="0">
                <a:solidFill>
                  <a:schemeClr val="accent4"/>
                </a:solidFill>
              </a:rPr>
              <a:t>valid inferences from text</a:t>
            </a:r>
            <a:r>
              <a:rPr lang="en-US" sz="2000" dirty="0"/>
              <a:t>” (Weber, 1990)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“…the </a:t>
            </a:r>
            <a:r>
              <a:rPr lang="en-US" sz="2000" b="1" dirty="0">
                <a:solidFill>
                  <a:schemeClr val="accent4"/>
                </a:solidFill>
              </a:rPr>
              <a:t>systematic, objective, quantitative </a:t>
            </a:r>
            <a:r>
              <a:rPr lang="en-US" sz="2000" dirty="0"/>
              <a:t>analysis of </a:t>
            </a:r>
            <a:r>
              <a:rPr lang="en-US" sz="2000" b="1" dirty="0">
                <a:solidFill>
                  <a:schemeClr val="accent4"/>
                </a:solidFill>
              </a:rPr>
              <a:t>message characteristics</a:t>
            </a:r>
            <a:r>
              <a:rPr lang="en-US" sz="2000" dirty="0"/>
              <a:t>.” (</a:t>
            </a:r>
            <a:r>
              <a:rPr lang="en-US" sz="2000" dirty="0" err="1"/>
              <a:t>Neuendorf</a:t>
            </a:r>
            <a:r>
              <a:rPr lang="en-US" sz="2000" dirty="0"/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257094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4B49-E0F3-9C73-5768-4FB872DB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C344-2FF7-DB85-8B1C-DDFBB1C7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Systematic</a:t>
            </a:r>
            <a:endParaRPr lang="en-US" i="1" dirty="0"/>
          </a:p>
          <a:p>
            <a:pPr lvl="1"/>
            <a:r>
              <a:rPr lang="en-US" dirty="0"/>
              <a:t>Not </a:t>
            </a:r>
            <a:r>
              <a:rPr lang="en-US" i="1" dirty="0"/>
              <a:t>ad hoc</a:t>
            </a:r>
            <a:r>
              <a:rPr lang="en-US" dirty="0"/>
              <a:t>/purely subjective</a:t>
            </a:r>
          </a:p>
          <a:p>
            <a:pPr lvl="1"/>
            <a:r>
              <a:rPr lang="en-US" dirty="0"/>
              <a:t>Same reliability and validity concerns as other techniques</a:t>
            </a:r>
          </a:p>
          <a:p>
            <a:endParaRPr lang="en-US" dirty="0"/>
          </a:p>
          <a:p>
            <a:r>
              <a:rPr lang="en-US" dirty="0"/>
              <a:t>Based in text </a:t>
            </a:r>
            <a:r>
              <a:rPr lang="en-US" sz="1800" i="1" dirty="0"/>
              <a:t>(though text here is broader than just the written word)</a:t>
            </a:r>
            <a:endParaRPr lang="en-US" i="1" dirty="0"/>
          </a:p>
          <a:p>
            <a:pPr lvl="1"/>
            <a:r>
              <a:rPr lang="en-US" dirty="0"/>
              <a:t>Organizational communication generates our data</a:t>
            </a:r>
          </a:p>
          <a:p>
            <a:pPr lvl="1"/>
            <a:r>
              <a:rPr lang="en-US" dirty="0"/>
              <a:t>Context (medium, communicator, recipient, intent) matters</a:t>
            </a:r>
          </a:p>
          <a:p>
            <a:endParaRPr lang="en-US" dirty="0"/>
          </a:p>
          <a:p>
            <a:r>
              <a:rPr lang="en-US" dirty="0"/>
              <a:t>Role of Inference</a:t>
            </a:r>
          </a:p>
          <a:p>
            <a:pPr lvl="1"/>
            <a:r>
              <a:rPr lang="en-US" dirty="0"/>
              <a:t>Often using text to infer something about reality</a:t>
            </a:r>
          </a:p>
        </p:txBody>
      </p:sp>
    </p:spTree>
    <p:extLst>
      <p:ext uri="{BB962C8B-B14F-4D97-AF65-F5344CB8AC3E}">
        <p14:creationId xmlns:p14="http://schemas.microsoft.com/office/powerpoint/2010/main" val="287444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F31-B600-894A-93F8-508A32AA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DF25-EC16-A44A-AF96-05A2C88C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Welcome - Introductions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dirty="0"/>
              <a:t> About this course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Resources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Homework discussion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340FF-E5FE-D648-B144-FD8F5F4089B2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1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D0A26-3698-1C25-F7BA-49737598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Not Everyone Agrees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43BD-D69E-D19E-A9B3-242EFB4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Qualitative vs Quantitative… both?</a:t>
            </a:r>
          </a:p>
          <a:p>
            <a:endParaRPr lang="en-US" sz="2400" dirty="0"/>
          </a:p>
          <a:p>
            <a:r>
              <a:rPr lang="en-US" sz="2400" dirty="0"/>
              <a:t>Inductive vs Deductive… both?</a:t>
            </a:r>
          </a:p>
          <a:p>
            <a:endParaRPr lang="en-US" sz="2400" dirty="0"/>
          </a:p>
          <a:p>
            <a:r>
              <a:rPr lang="en-US" sz="2400" dirty="0"/>
              <a:t>Manifest vs Latent content.. Both?</a:t>
            </a:r>
          </a:p>
          <a:p>
            <a:endParaRPr lang="en-US" sz="2400" dirty="0"/>
          </a:p>
          <a:p>
            <a:r>
              <a:rPr lang="en-US" sz="2400" dirty="0"/>
              <a:t>What do the readings suggest?</a:t>
            </a:r>
          </a:p>
          <a:p>
            <a:pPr lvl="1"/>
            <a:r>
              <a:rPr lang="en-US" dirty="0"/>
              <a:t>What do you think?</a:t>
            </a:r>
          </a:p>
        </p:txBody>
      </p:sp>
      <p:pic>
        <p:nvPicPr>
          <p:cNvPr id="1026" name="Picture 2" descr="Debate Team Argues Merits of Electoral College | CSUF News">
            <a:extLst>
              <a:ext uri="{FF2B5EF4-FFF2-40B4-BE49-F238E27FC236}">
                <a16:creationId xmlns:a16="http://schemas.microsoft.com/office/drawing/2014/main" id="{900919BF-0546-448D-86AA-C6B305401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2" r="18790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9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32AE-1A8F-BBD1-C0F6-8F58B43A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chemeClr val="accent4"/>
                </a:solidFill>
              </a:rPr>
              <a:t>content</a:t>
            </a:r>
            <a:r>
              <a:rPr lang="en-US" dirty="0"/>
              <a:t> is being analyzed and </a:t>
            </a:r>
            <a:r>
              <a:rPr lang="en-US" dirty="0">
                <a:solidFill>
                  <a:schemeClr val="accent4"/>
                </a:solidFill>
              </a:rPr>
              <a:t>how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60FD-4641-0E9F-DC99-DCD697CE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Inductive theory building</a:t>
            </a:r>
          </a:p>
          <a:p>
            <a:r>
              <a:rPr lang="en-US" dirty="0"/>
              <a:t>Narrative analysis</a:t>
            </a:r>
          </a:p>
          <a:p>
            <a:r>
              <a:rPr lang="en-US" dirty="0"/>
              <a:t>Discourse analysis</a:t>
            </a:r>
          </a:p>
          <a:p>
            <a:r>
              <a:rPr lang="en-US" dirty="0"/>
              <a:t>Semantic analysis</a:t>
            </a:r>
          </a:p>
          <a:p>
            <a:r>
              <a:rPr lang="en-US" dirty="0"/>
              <a:t>Rhetorical analysis</a:t>
            </a:r>
          </a:p>
          <a:p>
            <a:r>
              <a:rPr lang="en-US" dirty="0"/>
              <a:t>Critical analysis</a:t>
            </a:r>
          </a:p>
          <a:p>
            <a:r>
              <a:rPr lang="en-US" dirty="0"/>
              <a:t>Quantitative content analysis</a:t>
            </a:r>
          </a:p>
          <a:p>
            <a:pPr marL="0" indent="0" algn="ctr">
              <a:buNone/>
            </a:pPr>
            <a:r>
              <a:rPr lang="en-US" i="1" dirty="0"/>
              <a:t>How do these differ? How are they similar?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671C-D0BD-A4D2-5956-3D250893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Assumption: Words have meaning…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C9BA3-33A6-CE37-F33F-AE48E14E8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1852613"/>
            <a:ext cx="2692400" cy="4038600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B0AD49B-BE64-B617-D29B-993F1037AF9D}"/>
              </a:ext>
            </a:extLst>
          </p:cNvPr>
          <p:cNvSpPr/>
          <p:nvPr/>
        </p:nvSpPr>
        <p:spPr>
          <a:xfrm>
            <a:off x="6924675" y="1852613"/>
            <a:ext cx="2143125" cy="1133475"/>
          </a:xfrm>
          <a:prstGeom prst="wedgeEllipseCallout">
            <a:avLst>
              <a:gd name="adj1" fmla="val -138652"/>
              <a:gd name="adj2" fmla="val 133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 w="0"/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 love you…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9D596FB9-559A-20BD-890F-4DB716DB26AC}"/>
              </a:ext>
            </a:extLst>
          </p:cNvPr>
          <p:cNvSpPr/>
          <p:nvPr/>
        </p:nvSpPr>
        <p:spPr>
          <a:xfrm>
            <a:off x="6924675" y="3047324"/>
            <a:ext cx="2143125" cy="1133475"/>
          </a:xfrm>
          <a:prstGeom prst="wedgeEllipseCallout">
            <a:avLst>
              <a:gd name="adj1" fmla="val -138885"/>
              <a:gd name="adj2" fmla="val -93093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 w="0"/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 like you…</a:t>
            </a:r>
            <a:endParaRPr kumimoji="0" lang="en-US" sz="18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7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EF065-EDD8-7B9E-B7A0-1ABD6423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23451-ED0E-524C-DC0F-B6C42671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Assumption: Words have meaning…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9BBAF69-2628-7D52-C1D5-304D1749780C}"/>
              </a:ext>
            </a:extLst>
          </p:cNvPr>
          <p:cNvSpPr txBox="1">
            <a:spLocks/>
          </p:cNvSpPr>
          <p:nvPr/>
        </p:nvSpPr>
        <p:spPr>
          <a:xfrm>
            <a:off x="2213352" y="2228087"/>
            <a:ext cx="3650848" cy="394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1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love you”</a:t>
            </a: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71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1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“Dammit Janet”</a:t>
            </a: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71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1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“We are an innovative company”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4561525-D37F-3711-4559-F0B22880DDCF}"/>
              </a:ext>
            </a:extLst>
          </p:cNvPr>
          <p:cNvSpPr txBox="1">
            <a:spLocks/>
          </p:cNvSpPr>
          <p:nvPr/>
        </p:nvSpPr>
        <p:spPr>
          <a:xfrm>
            <a:off x="6451979" y="2228087"/>
            <a:ext cx="3526668" cy="3948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1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 like you”</a:t>
            </a: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71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1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“Gosh Janet”</a:t>
            </a: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71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1742" marR="0" lvl="0" indent="-221742" algn="l" defTabSz="886968" rtl="0" eaLnBrk="1" fontAlgn="auto" latinLnBrk="0" hangingPunct="1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1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“We are a software company”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12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8B5F-D840-5D7A-2306-9DDA6584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Assumption: Words have meaning…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2902-EF0A-5579-E0A9-B5B8AFFE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is important in…</a:t>
            </a:r>
          </a:p>
          <a:p>
            <a:pPr lvl="1"/>
            <a:r>
              <a:rPr lang="en-US" dirty="0"/>
              <a:t>Human psychology (Sapir, 1944; Whorf, 1956)</a:t>
            </a:r>
          </a:p>
          <a:p>
            <a:pPr lvl="1"/>
            <a:r>
              <a:rPr lang="en-US" dirty="0"/>
              <a:t>Sociological processes (Fishman, 1967)</a:t>
            </a:r>
          </a:p>
          <a:p>
            <a:pPr lvl="1"/>
            <a:r>
              <a:rPr lang="en-US" dirty="0"/>
              <a:t>Economic processes (Rubinstein, 2000)</a:t>
            </a:r>
          </a:p>
          <a:p>
            <a:endParaRPr lang="en-US" dirty="0"/>
          </a:p>
          <a:p>
            <a:r>
              <a:rPr lang="en-US" dirty="0"/>
              <a:t>They tell us something about reality</a:t>
            </a:r>
          </a:p>
          <a:p>
            <a:pPr lvl="1"/>
            <a:r>
              <a:rPr lang="en-US" dirty="0"/>
              <a:t>How we think</a:t>
            </a:r>
          </a:p>
          <a:p>
            <a:pPr lvl="1"/>
            <a:r>
              <a:rPr lang="en-US" dirty="0"/>
              <a:t>What we value</a:t>
            </a:r>
          </a:p>
          <a:p>
            <a:pPr lvl="1"/>
            <a:r>
              <a:rPr lang="en-US" dirty="0"/>
              <a:t>Where our attention is</a:t>
            </a:r>
          </a:p>
        </p:txBody>
      </p:sp>
    </p:spTree>
    <p:extLst>
      <p:ext uri="{BB962C8B-B14F-4D97-AF65-F5344CB8AC3E}">
        <p14:creationId xmlns:p14="http://schemas.microsoft.com/office/powerpoint/2010/main" val="352575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502A-260B-DA4C-1490-5301777A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Integrative Process of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C09B-F725-9363-D217-35D3F768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flowchart (Pages 40-41)</a:t>
            </a:r>
          </a:p>
          <a:p>
            <a:pPr lvl="1"/>
            <a:r>
              <a:rPr lang="en-US" dirty="0"/>
              <a:t>How is this similar to other deductive research processes?</a:t>
            </a:r>
          </a:p>
          <a:p>
            <a:pPr lvl="2"/>
            <a:r>
              <a:rPr lang="en-US" dirty="0"/>
              <a:t>Survey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How is it different?</a:t>
            </a:r>
          </a:p>
          <a:p>
            <a:r>
              <a:rPr lang="en-US" dirty="0"/>
              <a:t>What are some research ideas using these links in your area?</a:t>
            </a:r>
          </a:p>
          <a:p>
            <a:pPr lvl="1"/>
            <a:r>
              <a:rPr lang="en-US" dirty="0"/>
              <a:t>S</a:t>
            </a:r>
            <a:r>
              <a:rPr lang="en-US" dirty="0">
                <a:sym typeface="Wingdings" panose="05000000000000000000" pitchFamily="2" charset="2"/>
              </a:rPr>
              <a:t>M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MR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ED4B-6F80-DCB5-BAA7-6236E088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Psychological aspects of natural language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4CBB-2DCF-9051-F265-7E51FA5D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What do our words tell us about ourselves?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How are our ‘selves’ reflected in the words we use?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What can we glean from the analysis of words?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Manifest content?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Latent content?</a:t>
            </a:r>
          </a:p>
        </p:txBody>
      </p:sp>
    </p:spTree>
    <p:extLst>
      <p:ext uri="{BB962C8B-B14F-4D97-AF65-F5344CB8AC3E}">
        <p14:creationId xmlns:p14="http://schemas.microsoft.com/office/powerpoint/2010/main" val="92277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FBC2-C061-E1CD-46A5-9A72F6B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content analysis of the content analysis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515-794E-EF61-03CA-5A040388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How is content analysis being applied to organizational research?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What kinds of research questions are being answered?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What are some of the: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Advantages?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Disadvantages?</a:t>
            </a:r>
          </a:p>
        </p:txBody>
      </p:sp>
    </p:spTree>
    <p:extLst>
      <p:ext uri="{BB962C8B-B14F-4D97-AF65-F5344CB8AC3E}">
        <p14:creationId xmlns:p14="http://schemas.microsoft.com/office/powerpoint/2010/main" val="313936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73A9-7280-1825-BBE4-97EB4C10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Curating Research Assets: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D7A4-0043-9E81-6DA9-4F3F4C85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Why should we care about version control?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Is it just for our own sanity/organization?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How might this help with collaboration with coauthors?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How does this fit with: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The open science movement?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The replication crisis?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What are some strengths limitations of Git/version control tools?</a:t>
            </a:r>
          </a:p>
        </p:txBody>
      </p:sp>
    </p:spTree>
    <p:extLst>
      <p:ext uri="{BB962C8B-B14F-4D97-AF65-F5344CB8AC3E}">
        <p14:creationId xmlns:p14="http://schemas.microsoft.com/office/powerpoint/2010/main" val="174661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31E30-CBB0-32E2-862C-10A514BE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explore Git/GitHub!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E78AB5-6F5D-A767-D568-8B843CB4D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https://www.github.com/amckenny</a:t>
            </a:r>
            <a:endParaRPr lang="en-US" dirty="0"/>
          </a:p>
          <a:p>
            <a:r>
              <a:rPr lang="en-US" dirty="0">
                <a:hlinkClick r:id="rId3"/>
              </a:rPr>
              <a:t>https://github.com/stanfordnlp/stanza</a:t>
            </a:r>
            <a:endParaRPr lang="en-US" dirty="0"/>
          </a:p>
          <a:p>
            <a:r>
              <a:rPr lang="en-US" dirty="0">
                <a:hlinkClick r:id="rId4"/>
              </a:rPr>
              <a:t>https://github.com/arsena-k/Word2Vec-bias-extraction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48DF2-7543-71FA-9586-91E52C03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7013B7-56D5-8A58-056A-799E52DB1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7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9E764-CC53-A30D-8ACF-10198568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8BA67-5F17-8A5C-85AD-56B3E6F3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Assistant Professor of Management</a:t>
            </a:r>
          </a:p>
          <a:p>
            <a:r>
              <a:rPr lang="en-US" sz="2000"/>
              <a:t>Research Focus</a:t>
            </a:r>
          </a:p>
          <a:p>
            <a:pPr lvl="1"/>
            <a:r>
              <a:rPr lang="en-US" sz="2000"/>
              <a:t>Language</a:t>
            </a:r>
          </a:p>
          <a:p>
            <a:pPr lvl="1"/>
            <a:r>
              <a:rPr lang="en-US" sz="2000"/>
              <a:t>Methods</a:t>
            </a:r>
          </a:p>
          <a:p>
            <a:pPr lvl="1"/>
            <a:r>
              <a:rPr lang="en-US" sz="2000"/>
              <a:t>Non-economic influences</a:t>
            </a:r>
          </a:p>
          <a:p>
            <a:r>
              <a:rPr lang="en-US" sz="2000"/>
              <a:t>Teaching Focus</a:t>
            </a:r>
          </a:p>
          <a:p>
            <a:pPr lvl="1"/>
            <a:r>
              <a:rPr lang="en-US" sz="2000"/>
              <a:t>Entrepreneurship</a:t>
            </a:r>
          </a:p>
          <a:p>
            <a:pPr lvl="1"/>
            <a:r>
              <a:rPr lang="en-US" sz="200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836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5AA41-0BD7-558E-E74D-E56F1307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5A5B-B4EC-3B30-CD2B-B0EDB245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CF16-A1F4-E8FE-047C-142811BC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Welcome - Introductions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About this course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Resources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Homework discussion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78617F-A957-B51A-AA24-E6310B468559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3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566D-D680-2227-DA18-B11D1F45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8F58-079E-9A34-C211-F8F67F43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ARCC – </a:t>
            </a:r>
            <a:r>
              <a:rPr lang="en-US" dirty="0">
                <a:hlinkClick r:id="rId2"/>
              </a:rPr>
              <a:t>https://arcc.ist.ucf.edu/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Colaboratory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https://colab.research.google.com/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06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691F-3237-AD97-D603-659B974F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5C81-E703-BB2E-463A-CE116179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3524-B32D-A88E-2041-4E962B15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Welcome - Introductions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About this course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Resources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Homework discussion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63FDB-D660-246A-8248-ECEFA6EAFBF1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E35E0-0CF5-072A-6408-95040BE8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you?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2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B9BBC-C7A4-E06D-087B-C9BCE27F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4482-B77A-9AB9-3835-80A5C0CD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605D-D278-F348-8A29-89E6978B3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4991094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Welcome - Introductions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About this course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This week’s readings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Resources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Homework discussion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7E86A9-153E-41DF-978F-6396B33D0CC4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13EE7-F0AC-B8A3-CB6F-D3BCF0FF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4A1D-951D-EA24-E723-4791DD48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Content/Text Analysis Methods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Manual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Computer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Methodological rolodex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they are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How they’re used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Key considerations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Get your feet wet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84210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7CA-27E3-F142-E54F-3C9416BF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66C02-377B-EC97-B744-BAD645337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76390"/>
              </p:ext>
            </p:extLst>
          </p:nvPr>
        </p:nvGraphicFramePr>
        <p:xfrm>
          <a:off x="1104900" y="2538413"/>
          <a:ext cx="9982200" cy="321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128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200-2087-9920-550F-267256F9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Weekly Assignments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606-6D52-7749-6C0F-4635A66E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40% Contribution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Individual Work*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Due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On GitHub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Before class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Not accepted late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Grades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Posted to </a:t>
            </a:r>
            <a:r>
              <a:rPr lang="en-US" dirty="0" err="1"/>
              <a:t>Webcourses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2783B-BE2B-D89A-BCDF-608726AD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92" y="1580513"/>
            <a:ext cx="5164664" cy="39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2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99ED3F-D273-DA58-09B6-F77D632E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Components: Participation and Discussion Leadership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21C60-CBFF-DC24-2AF6-D82803AA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20% Contribution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How to make this course </a:t>
            </a:r>
            <a:r>
              <a:rPr lang="en-US" dirty="0">
                <a:solidFill>
                  <a:schemeClr val="accent1"/>
                </a:solidFill>
              </a:rPr>
              <a:t>really boring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 100% Instructor Lecture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 Uneven involvement/preparedness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 Keep everything at a conceptual level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Participation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Assessed: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Routine, active, verbal participation in class discussion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Content of participation indicates adequate preparation and reflection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Having an “off-day” is </a:t>
            </a:r>
            <a:r>
              <a:rPr lang="en-US" dirty="0">
                <a:solidFill>
                  <a:schemeClr val="accent1"/>
                </a:solidFill>
              </a:rPr>
              <a:t>okay on occasion</a:t>
            </a:r>
          </a:p>
        </p:txBody>
      </p:sp>
    </p:spTree>
    <p:extLst>
      <p:ext uri="{BB962C8B-B14F-4D97-AF65-F5344CB8AC3E}">
        <p14:creationId xmlns:p14="http://schemas.microsoft.com/office/powerpoint/2010/main" val="516867177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ppt/theme/theme3.xml><?xml version="1.0" encoding="utf-8"?>
<a:theme xmlns:a="http://schemas.openxmlformats.org/drawingml/2006/main" name="UCF - Two Column 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42684C81-69DB-A546-AF81-94977D18087E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244</TotalTime>
  <Words>1036</Words>
  <Application>Microsoft Office PowerPoint</Application>
  <PresentationFormat>Widescreen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Wingdings</vt:lpstr>
      <vt:lpstr>UCF - Title, Divider, Mission Statement and Quotation Slides</vt:lpstr>
      <vt:lpstr>UCF - Single Column Content Slides</vt:lpstr>
      <vt:lpstr>UCF - Two Column Content Slides</vt:lpstr>
      <vt:lpstr>Office Theme</vt:lpstr>
      <vt:lpstr>MAN 7916 Session 1: Introduction to Content Analysis and Tools</vt:lpstr>
      <vt:lpstr>AGENDA</vt:lpstr>
      <vt:lpstr>About me</vt:lpstr>
      <vt:lpstr>About you?</vt:lpstr>
      <vt:lpstr>AGENDA</vt:lpstr>
      <vt:lpstr>About this course</vt:lpstr>
      <vt:lpstr>Course Grading</vt:lpstr>
      <vt:lpstr>Components: Weekly Assignments</vt:lpstr>
      <vt:lpstr>Components: Participation and Discussion Leadership</vt:lpstr>
      <vt:lpstr>Components: Participation and Discussion Leadership</vt:lpstr>
      <vt:lpstr>Components: Research Paper</vt:lpstr>
      <vt:lpstr>Components: Research Paper</vt:lpstr>
      <vt:lpstr>Preparing for class</vt:lpstr>
      <vt:lpstr>Technology</vt:lpstr>
      <vt:lpstr>Generative AI</vt:lpstr>
      <vt:lpstr>AGENDA</vt:lpstr>
      <vt:lpstr>Neuendorf Chapters 1 &amp; 2</vt:lpstr>
      <vt:lpstr>What is Content Analysis?</vt:lpstr>
      <vt:lpstr>Common Threads?</vt:lpstr>
      <vt:lpstr>Not Everyone Agrees</vt:lpstr>
      <vt:lpstr>What content is being analyzed and how?</vt:lpstr>
      <vt:lpstr>Assumption: Words have meaning…</vt:lpstr>
      <vt:lpstr>Assumption: Words have meaning…</vt:lpstr>
      <vt:lpstr>Assumption: Words have meaning…</vt:lpstr>
      <vt:lpstr>Integrative Process of Content Analysis</vt:lpstr>
      <vt:lpstr>Psychological aspects of natural language use</vt:lpstr>
      <vt:lpstr>A content analysis of the content analysis literature</vt:lpstr>
      <vt:lpstr>Curating Research Assets: Git</vt:lpstr>
      <vt:lpstr>Let’s explore Git/GitHub!</vt:lpstr>
      <vt:lpstr>AGENDA</vt:lpstr>
      <vt:lpstr>Other Resources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McKenny, Aaron</dc:creator>
  <cp:keywords/>
  <dc:description/>
  <cp:lastModifiedBy>McKenny, Aaron</cp:lastModifiedBy>
  <cp:revision>5</cp:revision>
  <dcterms:created xsi:type="dcterms:W3CDTF">2025-01-06T17:58:15Z</dcterms:created>
  <dcterms:modified xsi:type="dcterms:W3CDTF">2025-01-07T22:18:56Z</dcterms:modified>
  <cp:category/>
</cp:coreProperties>
</file>