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DBA7A8-78D1-42E8-919D-17B72AE5414E}">
          <p14:sldIdLst>
            <p14:sldId id="256"/>
            <p14:sldId id="273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5"/>
            <p14:sldId id="266"/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670B-3CF5-9817-26D1-371583622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E94E0-F564-FC41-EE46-32AEBBE79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BFCF9-F5DE-46E6-E54A-4C1D1CA1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98C-63DC-43FE-AF00-3EC1F275FC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66D18-1A67-4170-621C-4545748A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189D4-C3EC-6C06-4F6E-937E9486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1540-0CE9-41C0-86A6-101C4774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7534-990D-5727-10F5-8FD7BAD4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7D4CB-1AE3-A9DE-5B70-77653FC2C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0729-414F-8762-8915-6A3C52E2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98C-63DC-43FE-AF00-3EC1F275FC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B2BD-9F42-4501-8588-5FB573CB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D1EE-8710-88D3-F00D-298F26DF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1540-0CE9-41C0-86A6-101C4774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4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9BAF4-8302-568B-5FD2-F159A41CA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30A88-B9D7-ACEF-3118-8E34A935B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5949-8BAC-FEA4-3BCB-FF6929E3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98C-63DC-43FE-AF00-3EC1F275FC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5BE2-7C5F-269E-4F5E-F74F9E49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0200F-D260-D811-3BB3-E87A7244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1540-0CE9-41C0-86A6-101C4774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A611-5EFC-DC23-FE9A-66CD91A4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DE57-1A82-B466-DDED-0FCEDFB0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03CC-EE53-E4D8-2A98-81423CEE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98C-63DC-43FE-AF00-3EC1F275FC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9B3B-9A80-A105-8CE6-B8B0A5D2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76C76-7AA3-6BE0-250D-28BBD7BB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1540-0CE9-41C0-86A6-101C4774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5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A867-587E-798C-73F0-B1DF2164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42F53-0B8B-6EB0-87EF-05F4FF9A5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99D9-3C10-9777-EF95-4D6588CC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98C-63DC-43FE-AF00-3EC1F275FC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5A4F-4124-64B3-4239-A1CBFD6F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F1E46-93B3-F278-2E55-58D061B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1540-0CE9-41C0-86A6-101C4774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DF89-18F5-A00D-0099-E29669DD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FFF8-E487-30B9-66C4-72A0DCDEA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BB7D9-81D0-6147-1805-672D135C1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D39BB-DFCE-325F-97F6-BD676632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98C-63DC-43FE-AF00-3EC1F275FC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5AB5C-4F84-B746-39EA-DEB57590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B268F-17B9-09CD-A4E4-C11F8122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1540-0CE9-41C0-86A6-101C4774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6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9552-5C93-2AC6-B338-F106BE7F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AE2A9-6DA6-5BFE-FFE4-60E86132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5D46B-EBED-FECD-08B0-4740C1DF4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80C30-ED68-27D8-7176-41E31107A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1F7DC-28DB-3A45-06BA-D359BF56D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32105-3AC3-0B60-6D9D-C179DDB4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98C-63DC-43FE-AF00-3EC1F275FC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89506-130C-F523-96D5-42C30E4C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3EA49-1914-E82F-A6FB-C97F3E5B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1540-0CE9-41C0-86A6-101C4774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8A26-9283-037E-19D1-855D55F4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72F98-2976-326C-B835-85DBB29B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98C-63DC-43FE-AF00-3EC1F275FC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40F20-927E-ABB6-B3EC-51ACBBC0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F2B60-6D07-29AC-920E-2C923967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1540-0CE9-41C0-86A6-101C4774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01ED2-7ABD-1DB7-811F-A28C9CB4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98C-63DC-43FE-AF00-3EC1F275FC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B0E16-DB90-6C28-80BD-33C9A183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BA58F-EDF9-4A7C-EC37-E9419D2F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1540-0CE9-41C0-86A6-101C4774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E2FA-6135-5C98-4A9E-2442C776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6DA8-6C00-6E13-87FA-8CB07A351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0322D-4FF9-F6E6-0A7A-89B325FE7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9EE6A-D131-21CA-7B72-4DC6B2D5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98C-63DC-43FE-AF00-3EC1F275FC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E5814-83E6-4F5F-D4BE-E17550C1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110E0-C082-AC4F-EB01-FF2DDE0D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1540-0CE9-41C0-86A6-101C4774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1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88E7-A870-13F3-F111-E8D8FBBE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9C588-F2BC-41DC-058D-1CA82B98F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AE4FD-A313-843E-7E24-0FF71F16C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96BB1-1E90-8F1D-C0C4-57D21DA8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F98C-63DC-43FE-AF00-3EC1F275FC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FAED3-C34C-1120-5B70-1B4F06B1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EA44-2E7C-5BC3-1E79-D0C682A5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1540-0CE9-41C0-86A6-101C4774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6088D-B38E-704A-E990-6F39CCDF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6A97F-9CA1-77CA-3250-9AB798D7C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C087-4FC8-A97C-D4D0-F72DB6661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7F98C-63DC-43FE-AF00-3EC1F275FC2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C433F-20F6-38A6-35AB-FA3968DE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CDCE-0859-605E-21D2-290DAC5AD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1540-0CE9-41C0-86A6-101C47741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7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ayedebad.777/building-a-transformer-from-scratch-a-step-by-step-guide-a3df0aeb7c9a" TargetMode="External"/><Relationship Id="rId2" Type="http://schemas.openxmlformats.org/officeDocument/2006/relationships/hyperlink" Target="https://www.oreilly.com/library/view/natural-language-processing/978109813678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bCz4OMemCcA&amp;t=1383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6437-35DD-B38A-4B73-DC759BE22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3420" y="1135117"/>
            <a:ext cx="12538840" cy="1281770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Vanilla Transformer(Encoder)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CB935-CDA9-4E7F-C5F4-F83D99116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Mahshar Yahan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BSc in Computer Science and Engineering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Chittagong University of Engineering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00280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AE5D-9365-DDA2-B8B3-EB5BFA71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Self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994BC-11FD-B91F-8BC1-7BD15E28F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90687"/>
            <a:ext cx="11498180" cy="48021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model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 words to each other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Your cat is a lovely cat.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(Q): Looking for relevant information. Ex: Q = Lovely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(K): Reference items to find relevance. Ex: K = Cat, Your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(V): Key matches the Query. Ex:  Cat (high relevance scores)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7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94B957-16A9-C80C-870A-B0DA9B4BD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02" y="2364117"/>
            <a:ext cx="4936437" cy="2704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F76C2-20FD-50F6-F105-C15CE827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Attention(Cont..)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CDEA-5D08-87FE-7B8E-0A4B5FA90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8465"/>
            <a:ext cx="9180443" cy="5796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in real dataset Q, K and V is a little different.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CACF9-2339-6296-AF9B-203BCE97FADB}"/>
              </a:ext>
            </a:extLst>
          </p:cNvPr>
          <p:cNvSpPr txBox="1"/>
          <p:nvPr/>
        </p:nvSpPr>
        <p:spPr>
          <a:xfrm>
            <a:off x="909430" y="4944060"/>
            <a:ext cx="11196431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Dot 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Done by multiplication of two vector, result is scaler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Dot Product: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degree two vectors align with each other. </a:t>
            </a:r>
          </a:p>
        </p:txBody>
      </p:sp>
    </p:spTree>
    <p:extLst>
      <p:ext uri="{BB962C8B-B14F-4D97-AF65-F5344CB8AC3E}">
        <p14:creationId xmlns:p14="http://schemas.microsoft.com/office/powerpoint/2010/main" val="136692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0C71-1AB4-B705-B084-DE74CB0E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0007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Attention(Cont.)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162A-BA66-5236-9019-5ED89F75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21665"/>
            <a:ext cx="11963400" cy="120764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seq_len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6(number of words)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512(vector representation)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Initially, Q = K = V = Encoder Input[6 , 512] x Weight Matrix [512, 512] = [6,512]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3B642-A5F1-2E9C-1DDC-8C16B58224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136"/>
          <a:stretch/>
        </p:blipFill>
        <p:spPr>
          <a:xfrm>
            <a:off x="6994359" y="754447"/>
            <a:ext cx="4969042" cy="1016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006C03-E598-2B48-739E-987AF09B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1" y="3033274"/>
            <a:ext cx="3778277" cy="2234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4D6309-828C-54AF-D6FC-566D1CFA6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984" y="2793960"/>
            <a:ext cx="4344006" cy="3858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7FA02C-461A-D8DB-181B-9FB49531C449}"/>
              </a:ext>
            </a:extLst>
          </p:cNvPr>
          <p:cNvSpPr txBox="1"/>
          <p:nvPr/>
        </p:nvSpPr>
        <p:spPr>
          <a:xfrm>
            <a:off x="3936518" y="3965840"/>
            <a:ext cx="2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FAA0F0-7BE0-83D6-2D98-C4981A51F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494" y="2793960"/>
            <a:ext cx="2219635" cy="2029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21051B-72CD-E838-9B58-D651714B2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1547" y="4981313"/>
            <a:ext cx="1838582" cy="18766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84ABD2-96E6-DF55-4CAD-2655D7F54D7B}"/>
              </a:ext>
            </a:extLst>
          </p:cNvPr>
          <p:cNvSpPr txBox="1"/>
          <p:nvPr/>
        </p:nvSpPr>
        <p:spPr>
          <a:xfrm>
            <a:off x="9652603" y="4730269"/>
            <a:ext cx="2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6BF50F-2D06-7D23-59C0-EAC60F455C0F}"/>
              </a:ext>
            </a:extLst>
          </p:cNvPr>
          <p:cNvSpPr txBox="1"/>
          <p:nvPr/>
        </p:nvSpPr>
        <p:spPr>
          <a:xfrm>
            <a:off x="10860129" y="5357191"/>
            <a:ext cx="119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Position + relation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03D37A-FE92-16C2-727C-4D768CB17AC8}"/>
              </a:ext>
            </a:extLst>
          </p:cNvPr>
          <p:cNvSpPr txBox="1"/>
          <p:nvPr/>
        </p:nvSpPr>
        <p:spPr>
          <a:xfrm>
            <a:off x="1053547" y="5371699"/>
            <a:ext cx="264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Product of Q and K^T</a:t>
            </a:r>
          </a:p>
        </p:txBody>
      </p:sp>
    </p:spTree>
    <p:extLst>
      <p:ext uri="{BB962C8B-B14F-4D97-AF65-F5344CB8AC3E}">
        <p14:creationId xmlns:p14="http://schemas.microsoft.com/office/powerpoint/2010/main" val="116864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4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A630-6A8F-1E9C-7123-778369CC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1A43-ADB1-72F5-364D-41291AF9E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Similar to self attention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specific number of head instead of full q, k, v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 used in Multi-head Attention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D79E4-2E99-0B67-AAE7-C744A939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54"/>
          <a:stretch/>
        </p:blipFill>
        <p:spPr>
          <a:xfrm>
            <a:off x="3016266" y="2997544"/>
            <a:ext cx="4984736" cy="862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B01E4-9968-2B1F-D9C3-0FB2C8364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490" y="4423340"/>
            <a:ext cx="5219703" cy="17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6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68F405A-74F9-89FC-6B36-E81AA031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315" y="4771480"/>
            <a:ext cx="1971950" cy="1867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026894-B542-8E13-7D71-BA0CDC1B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54" y="223382"/>
            <a:ext cx="10114722" cy="525106"/>
          </a:xfrm>
        </p:spPr>
        <p:txBody>
          <a:bodyPr>
            <a:normAutofit fontScale="90000"/>
          </a:bodyPr>
          <a:lstStyle/>
          <a:p>
            <a:r>
              <a:rPr lang="en-US" dirty="0"/>
              <a:t>Multi Head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EAC4E-4307-958E-D6C7-9D7B79412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270" y="2261070"/>
            <a:ext cx="1105054" cy="1143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3FD15-11C6-C96B-7637-2C82D30C6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24" y="684464"/>
            <a:ext cx="1486107" cy="4296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02DE3A-119B-D04E-8FD5-D9A1B8F95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369" y="713463"/>
            <a:ext cx="1371791" cy="4315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45E5C-D9CB-3507-6D04-5FCAB45A3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3785" y="713463"/>
            <a:ext cx="1343212" cy="4296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488D9E-54A9-DC0E-B0D2-7130A43E0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9560" y="4980838"/>
            <a:ext cx="2800741" cy="12193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55E6DC-ABA8-1AC8-DA0B-5282D3D977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1146" y="6200208"/>
            <a:ext cx="2890321" cy="2081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2897F7-3755-55BC-C804-C1EC2FFFE8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32234" y="5104680"/>
            <a:ext cx="1314633" cy="9716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D78A193-EC1B-35DC-0913-A2F76A0452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4" y="218338"/>
            <a:ext cx="1971675" cy="47625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2C4CD67-14DD-DC87-11C6-7A1F8124B43E}"/>
              </a:ext>
            </a:extLst>
          </p:cNvPr>
          <p:cNvSpPr txBox="1"/>
          <p:nvPr/>
        </p:nvSpPr>
        <p:spPr>
          <a:xfrm>
            <a:off x="2428216" y="5335728"/>
            <a:ext cx="319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Formula applied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32FBDA-6B5B-71B9-2244-6ACD626B6084}"/>
              </a:ext>
            </a:extLst>
          </p:cNvPr>
          <p:cNvSpPr txBox="1"/>
          <p:nvPr/>
        </p:nvSpPr>
        <p:spPr>
          <a:xfrm>
            <a:off x="8398565" y="1073426"/>
            <a:ext cx="344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have completed….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C651344-59BF-EFC6-2520-19E1E1116B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75405" y="1637096"/>
            <a:ext cx="3134162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6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86A8-439A-CFE8-2C68-E6B278F7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Normalization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0F568-0C5B-05EF-743C-6335717C1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08" y="2567983"/>
            <a:ext cx="4363462" cy="2503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1F72E-F2A3-F7E3-F270-5E0C8C689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06" y="5071609"/>
            <a:ext cx="1976533" cy="1157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A3BB39-962B-29C6-60F3-D3CD5F6618DC}"/>
              </a:ext>
            </a:extLst>
          </p:cNvPr>
          <p:cNvSpPr txBox="1"/>
          <p:nvPr/>
        </p:nvSpPr>
        <p:spPr>
          <a:xfrm>
            <a:off x="944217" y="1858617"/>
            <a:ext cx="863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the values stabilize and standardized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070C5-41D1-C902-07F9-728571F5DC39}"/>
              </a:ext>
            </a:extLst>
          </p:cNvPr>
          <p:cNvSpPr txBox="1"/>
          <p:nvPr/>
        </p:nvSpPr>
        <p:spPr>
          <a:xfrm>
            <a:off x="6858000" y="2156791"/>
            <a:ext cx="458193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 Mean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= standard deviation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= Very small value(10^-6)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60FD0D-1F04-BB75-7A63-5B6266B29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073" y="2694052"/>
            <a:ext cx="304843" cy="304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4907AC-2CDE-391B-8C81-8AB4438FA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995" y="3108656"/>
            <a:ext cx="323895" cy="3524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5AFECB-0BC1-8DAC-BE71-11A73E7B2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9995" y="3610217"/>
            <a:ext cx="181000" cy="2095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0212D5-7A78-F796-A15C-562C053E0A41}"/>
              </a:ext>
            </a:extLst>
          </p:cNvPr>
          <p:cNvSpPr txBox="1"/>
          <p:nvPr/>
        </p:nvSpPr>
        <p:spPr>
          <a:xfrm>
            <a:off x="6689035" y="4283655"/>
            <a:ext cx="458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are almost finished….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3AB022-CEAA-0E66-483F-54412B8C27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0781" y="4223545"/>
            <a:ext cx="2146662" cy="25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5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AC09-389C-430B-F5DF-EB00622C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96EE-0D3D-86E8-41D5-DFF9151A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68" y="1622150"/>
            <a:ext cx="10515600" cy="15733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 Forward Network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a dropout layer(reduce overfitting) and pass it through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5332E-57BF-5BB0-DAFF-DAFA0020B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624" y="2705253"/>
            <a:ext cx="4440063" cy="634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583CD-7DCB-E545-1BE2-3445B63FA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034" y="2590352"/>
            <a:ext cx="2255399" cy="39025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A9A7C4-E056-E795-D25D-4CD75243C128}"/>
              </a:ext>
            </a:extLst>
          </p:cNvPr>
          <p:cNvCxnSpPr/>
          <p:nvPr/>
        </p:nvCxnSpPr>
        <p:spPr>
          <a:xfrm flipH="1">
            <a:off x="4353339" y="3429000"/>
            <a:ext cx="4502426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EE335E-9BC1-CCB6-0A3C-829A4AAC01D3}"/>
              </a:ext>
            </a:extLst>
          </p:cNvPr>
          <p:cNvCxnSpPr>
            <a:cxnSpLocks/>
          </p:cNvCxnSpPr>
          <p:nvPr/>
        </p:nvCxnSpPr>
        <p:spPr>
          <a:xfrm flipH="1" flipV="1">
            <a:off x="4353339" y="3581400"/>
            <a:ext cx="4502426" cy="771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D47A7A5-F577-5E27-17BB-B0F0BCBC4205}"/>
              </a:ext>
            </a:extLst>
          </p:cNvPr>
          <p:cNvCxnSpPr/>
          <p:nvPr/>
        </p:nvCxnSpPr>
        <p:spPr>
          <a:xfrm rot="10800000">
            <a:off x="4701210" y="1878496"/>
            <a:ext cx="5287617" cy="1694504"/>
          </a:xfrm>
          <a:prstGeom prst="bentConnector3">
            <a:avLst>
              <a:gd name="adj1" fmla="val -203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AEA930-54A9-0C8F-5AEA-2BA0D9DBAE9F}"/>
              </a:ext>
            </a:extLst>
          </p:cNvPr>
          <p:cNvSpPr txBox="1"/>
          <p:nvPr/>
        </p:nvSpPr>
        <p:spPr>
          <a:xfrm>
            <a:off x="838200" y="3276600"/>
            <a:ext cx="7275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Connection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and Normalization at same time</a:t>
            </a:r>
          </a:p>
          <a:p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35035-171D-82FC-B73F-998D9D024915}"/>
              </a:ext>
            </a:extLst>
          </p:cNvPr>
          <p:cNvSpPr txBox="1"/>
          <p:nvPr/>
        </p:nvSpPr>
        <p:spPr>
          <a:xfrm>
            <a:off x="838200" y="4840357"/>
            <a:ext cx="6417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we got output encoder block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seq_len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d_model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52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D872-4222-2B68-5232-1466C200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C2D6A-F201-C885-4D85-F3F0BDC98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Overcomes positional dependency using positional encoding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relationships between words with multi-head attention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Encoder based model: BERT,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ELECTRA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Encoder-only models lack generative capabilities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decoder is needed for 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306398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6043-56EC-4995-12DD-51A76CDC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B74B-FE60-E582-C15E-5AA359AB4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https://www.oreilly.com/library/view/natural-language-processing/9781098136789/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https://medium.com/@sayedebad.777/building-a-transformer-from-scratch-a-step-by-step-guide-a3df0aeb7c9a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https://www.youtube.com/watch?v=bCz4OMemCcA&amp;t=1383s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6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18AA-5A66-C5A1-D9B3-5016A94A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1FEF-0C98-2F70-3329-C09B31E2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396"/>
            <a:ext cx="10515600" cy="475385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Transformer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of Transformer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Architecture of Transformer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Positional Encoding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Self Attention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 Head Attention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Normalization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Stage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23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7737-D680-C59C-1447-C68FAE20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Transformer?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F544-D881-9BAB-B4EA-E0355894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by P. Vaswani in 2007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Revolutionized Natural Language Processing (NLP)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attention mechanism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powers RNN, LSTM and Bi-LSTM </a:t>
            </a:r>
          </a:p>
        </p:txBody>
      </p:sp>
      <p:sp>
        <p:nvSpPr>
          <p:cNvPr id="4" name="AutoShape 2" descr="Transformer vs RNN in NLP: A Comparative Analysis">
            <a:extLst>
              <a:ext uri="{FF2B5EF4-FFF2-40B4-BE49-F238E27FC236}">
                <a16:creationId xmlns:a16="http://schemas.microsoft.com/office/drawing/2014/main" id="{2823A826-9DA1-B267-C215-3717DB37CB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256183" cy="22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Transformer vs RNN in NLP: A Comparative Analysis">
            <a:extLst>
              <a:ext uri="{FF2B5EF4-FFF2-40B4-BE49-F238E27FC236}">
                <a16:creationId xmlns:a16="http://schemas.microsoft.com/office/drawing/2014/main" id="{4217EF5A-409D-69EE-B277-7CB91E7EDF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01009" cy="31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B143-7F8A-A3EB-7D6A-5020CB727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18" y="3654285"/>
            <a:ext cx="3714495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7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01A7-8684-68FF-4DF3-2936F542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7AE0-9EDB-31AD-CC39-BB0A8A11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op 8 Applications of Natural Language Processing (NLP) - Eastgate Software">
            <a:extLst>
              <a:ext uri="{FF2B5EF4-FFF2-40B4-BE49-F238E27FC236}">
                <a16:creationId xmlns:a16="http://schemas.microsoft.com/office/drawing/2014/main" id="{D2E982FC-2D9A-3181-69A7-51D712601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8" r="20132"/>
          <a:stretch/>
        </p:blipFill>
        <p:spPr bwMode="auto">
          <a:xfrm>
            <a:off x="7058527" y="1825625"/>
            <a:ext cx="4795746" cy="45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54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2761-FDA9-4DBC-AE24-0A2705CC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Architecture for Transformer</a:t>
            </a:r>
          </a:p>
        </p:txBody>
      </p:sp>
      <p:sp>
        <p:nvSpPr>
          <p:cNvPr id="4" name="AutoShape 2" descr="Transformers in NLP - Scaler Topics">
            <a:extLst>
              <a:ext uri="{FF2B5EF4-FFF2-40B4-BE49-F238E27FC236}">
                <a16:creationId xmlns:a16="http://schemas.microsoft.com/office/drawing/2014/main" id="{FE4D2715-C193-B567-C87B-67AA1CC182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936124" cy="393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Transformer Architecture (NLP). From an Natural Language Processing… | by  Anmol Talwar | Medium">
            <a:extLst>
              <a:ext uri="{FF2B5EF4-FFF2-40B4-BE49-F238E27FC236}">
                <a16:creationId xmlns:a16="http://schemas.microsoft.com/office/drawing/2014/main" id="{F9C3A3BE-3A90-24C8-1F3B-02C55DFD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31" y="1434512"/>
            <a:ext cx="4780017" cy="490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D14468-B955-8BB2-D453-BC651F95F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790" y="1502284"/>
            <a:ext cx="2810324" cy="477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1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7FC0-6597-5E20-E875-23915F73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25" y="36131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EF0C-127E-45B7-74B9-371D3421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31" y="1617073"/>
            <a:ext cx="10515600" cy="6763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Converts words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give attention mask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36FAAC-EBAC-58A5-24DB-CACE3F22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5" y="4808278"/>
            <a:ext cx="7043565" cy="8745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00641A-0A5B-FA92-49E3-4529B3ED1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39" y="2894386"/>
            <a:ext cx="266737" cy="571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22556A-2295-C01A-4012-3C8658B8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908" y="2810246"/>
            <a:ext cx="266737" cy="5715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CAEA49-06F6-C163-5C82-F512A820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78" y="2843216"/>
            <a:ext cx="266737" cy="5715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DD3660-8A37-E82F-BA1D-27954F3DBE55}"/>
              </a:ext>
            </a:extLst>
          </p:cNvPr>
          <p:cNvSpPr txBox="1"/>
          <p:nvPr/>
        </p:nvSpPr>
        <p:spPr>
          <a:xfrm>
            <a:off x="9950616" y="2675071"/>
            <a:ext cx="2217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= 112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= 105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= 6587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3278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 = 212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F5BF81-3578-82CB-9DCD-CBA9D334EBEE}"/>
              </a:ext>
            </a:extLst>
          </p:cNvPr>
          <p:cNvSpPr txBox="1"/>
          <p:nvPr/>
        </p:nvSpPr>
        <p:spPr>
          <a:xfrm>
            <a:off x="7771955" y="2675071"/>
            <a:ext cx="2709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Token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Classification, sentence start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Sentence boundary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Padding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Masked token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D0ED528-1A88-8602-CD11-A8584C1BD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377" y="5326229"/>
            <a:ext cx="1371791" cy="98121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6636538-0EFF-3FCB-8A75-196273B5AA25}"/>
              </a:ext>
            </a:extLst>
          </p:cNvPr>
          <p:cNvSpPr txBox="1"/>
          <p:nvPr/>
        </p:nvSpPr>
        <p:spPr>
          <a:xfrm>
            <a:off x="8069095" y="4750261"/>
            <a:ext cx="389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have completed……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5FFC5EC-2703-413B-CA10-0F63C8A40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48" y="2202882"/>
            <a:ext cx="5643955" cy="68691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FFD642-71BD-2FC6-1771-8F73EEAB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150" y="2864058"/>
            <a:ext cx="266737" cy="57158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66E5902-4055-7AF2-BB63-39ADEBEE0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018" y="2857420"/>
            <a:ext cx="266737" cy="57158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EE3E81C-61DD-9F8A-7866-8853AD890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54" y="2857420"/>
            <a:ext cx="266737" cy="5715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5B5FBD-DD7B-DACD-B5CB-234A159EC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48" y="3490880"/>
            <a:ext cx="5643955" cy="68691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FF7340C-9F77-AAD1-6CA6-1CA42AF08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4" y="3520280"/>
            <a:ext cx="936188" cy="59612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C9B7706-617C-B404-390F-3512E4C47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6097" y="3490880"/>
            <a:ext cx="914085" cy="62552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D7E24F0-DE5E-12B8-C869-FC8AAD75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07" y="4234193"/>
            <a:ext cx="266737" cy="57158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134C2A3-AA1E-900C-05E3-2B247E465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76" y="4150053"/>
            <a:ext cx="266737" cy="57158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D93A685-BCA3-4E94-BB09-FC849FC76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846" y="4183023"/>
            <a:ext cx="266737" cy="5715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FAA820E-3BB0-4F65-D546-F0C223885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18" y="4203865"/>
            <a:ext cx="266737" cy="57158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8B4CC82-1C6F-EF56-389B-0AB4394C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86" y="4197227"/>
            <a:ext cx="266737" cy="57158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785C2FE-CE54-BF9F-E8F8-D02AD22A1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322" y="4197227"/>
            <a:ext cx="266737" cy="57158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AB9E05D-08B3-95D1-242E-7A6AEAE2E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4" y="4134816"/>
            <a:ext cx="266737" cy="57158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B5EB836-46DE-29B5-BD6C-CBA0C833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620" y="4183023"/>
            <a:ext cx="266737" cy="57158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96EFFEA-75FC-3E50-248E-51150E7D5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401" y="5639297"/>
            <a:ext cx="266737" cy="57158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DE3B339-801A-0AA2-725E-A2B997689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908" y="5623279"/>
            <a:ext cx="266737" cy="5715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FF083FD-C80C-08F5-2456-C3EE97EB9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825" y="5612790"/>
            <a:ext cx="266737" cy="57158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DB455EF-3EAE-C83A-3731-EA70D534E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43" y="5623279"/>
            <a:ext cx="266737" cy="57158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478E64B-37D8-AA8C-0A57-D2D970005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023" y="5636087"/>
            <a:ext cx="266737" cy="57158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E06FCB7-2222-0946-3BC7-F87ABA296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089" y="5639297"/>
            <a:ext cx="266737" cy="57158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6BFB86C-79D6-B067-FAC5-65662A970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74" y="5613045"/>
            <a:ext cx="266737" cy="5715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BDA5E69-6F66-7372-FB73-BA0A84D05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376" y="5639297"/>
            <a:ext cx="266737" cy="57158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3AFC5F9-94DE-19C6-8B3F-67D2F2EB72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574" y="6248997"/>
            <a:ext cx="696875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6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DB79-C466-FD28-1CE1-D81C16CB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21" y="367423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C63F-C58C-1E3D-23D5-E9296257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Embedding: Input IDs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representation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C8139-7866-AF6F-3380-74D0F575EA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98"/>
          <a:stretch/>
        </p:blipFill>
        <p:spPr>
          <a:xfrm>
            <a:off x="1881351" y="2550809"/>
            <a:ext cx="9972057" cy="1188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8367F-C1BF-6C9B-E15D-E59DA9319D7A}"/>
              </a:ext>
            </a:extLst>
          </p:cNvPr>
          <p:cNvSpPr txBox="1"/>
          <p:nvPr/>
        </p:nvSpPr>
        <p:spPr>
          <a:xfrm>
            <a:off x="243999" y="2586188"/>
            <a:ext cx="19106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Sentence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D615C-B1F7-78C6-E071-F71F5899B1F2}"/>
              </a:ext>
            </a:extLst>
          </p:cNvPr>
          <p:cNvSpPr txBox="1"/>
          <p:nvPr/>
        </p:nvSpPr>
        <p:spPr>
          <a:xfrm>
            <a:off x="243999" y="3221013"/>
            <a:ext cx="2225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IDs (Remove Special Token)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1F3AB9-4D9B-A277-E4DB-CEAB1C8F63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01"/>
          <a:stretch/>
        </p:blipFill>
        <p:spPr>
          <a:xfrm>
            <a:off x="1965434" y="3775011"/>
            <a:ext cx="9887974" cy="18225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00D95F-C4F8-AF62-FD43-35C46B7E33BB}"/>
              </a:ext>
            </a:extLst>
          </p:cNvPr>
          <p:cNvSpPr txBox="1"/>
          <p:nvPr/>
        </p:nvSpPr>
        <p:spPr>
          <a:xfrm>
            <a:off x="54812" y="4500195"/>
            <a:ext cx="19106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Each word to vector of size = 512(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d_model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B6BF3-3FCA-BFE4-DE5B-6C0D9187B41E}"/>
              </a:ext>
            </a:extLst>
          </p:cNvPr>
          <p:cNvSpPr txBox="1"/>
          <p:nvPr/>
        </p:nvSpPr>
        <p:spPr>
          <a:xfrm>
            <a:off x="243999" y="5912687"/>
            <a:ext cx="556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lookup table to transfer word to 512 size vector.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9EB443-4573-EB78-64AA-253CE7D6E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669" y="5676496"/>
            <a:ext cx="953743" cy="1139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4E5EB8-17F8-BFF7-2C8F-78D2F3F90109}"/>
              </a:ext>
            </a:extLst>
          </p:cNvPr>
          <p:cNvSpPr txBox="1"/>
          <p:nvPr/>
        </p:nvSpPr>
        <p:spPr>
          <a:xfrm>
            <a:off x="6190593" y="5875283"/>
            <a:ext cx="26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have completed</a:t>
            </a:r>
          </a:p>
        </p:txBody>
      </p:sp>
    </p:spTree>
    <p:extLst>
      <p:ext uri="{BB962C8B-B14F-4D97-AF65-F5344CB8AC3E}">
        <p14:creationId xmlns:p14="http://schemas.microsoft.com/office/powerpoint/2010/main" val="302117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5566-912C-9B7A-BD8A-647416CD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13220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Encoding(PE)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9FA5A-91A3-D7C6-4287-2980DAA5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76" y="1457763"/>
            <a:ext cx="10515600" cy="9701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word to carry some information about its position in the sentence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377EA-5B94-2F5D-CB45-6AD10BE8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80" y="2312276"/>
            <a:ext cx="8809195" cy="1713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D10809-ED64-80E4-F01F-9C2174E1B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221" y="4109367"/>
            <a:ext cx="8053552" cy="220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BECE5-CD21-AF04-6855-01763C7C5D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53"/>
          <a:stretch/>
        </p:blipFill>
        <p:spPr>
          <a:xfrm>
            <a:off x="2342280" y="4414167"/>
            <a:ext cx="8809196" cy="1062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949C96-E76C-7E5F-E12D-0BD169033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280" y="5578310"/>
            <a:ext cx="8809196" cy="11474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7A0CA3-C1DE-615E-0D12-F94740969087}"/>
              </a:ext>
            </a:extLst>
          </p:cNvPr>
          <p:cNvSpPr txBox="1"/>
          <p:nvPr/>
        </p:nvSpPr>
        <p:spPr>
          <a:xfrm>
            <a:off x="407276" y="2322787"/>
            <a:ext cx="19106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Sentence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C41DA-3542-B7AC-E8E5-95B8C2190BF6}"/>
              </a:ext>
            </a:extLst>
          </p:cNvPr>
          <p:cNvSpPr txBox="1"/>
          <p:nvPr/>
        </p:nvSpPr>
        <p:spPr>
          <a:xfrm>
            <a:off x="407276" y="3097863"/>
            <a:ext cx="1910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Embedding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[1,512] each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8C154C-8DE7-A696-D7EA-783B784181C8}"/>
              </a:ext>
            </a:extLst>
          </p:cNvPr>
          <p:cNvSpPr txBox="1"/>
          <p:nvPr/>
        </p:nvSpPr>
        <p:spPr>
          <a:xfrm>
            <a:off x="166271" y="4403625"/>
            <a:ext cx="20097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Embedding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 = [1,512] each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only once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3A57D-7992-B8CC-D142-45460B602E72}"/>
              </a:ext>
            </a:extLst>
          </p:cNvPr>
          <p:cNvSpPr txBox="1"/>
          <p:nvPr/>
        </p:nvSpPr>
        <p:spPr>
          <a:xfrm>
            <a:off x="265386" y="5984229"/>
            <a:ext cx="1910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Input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[6,512]</a:t>
            </a:r>
          </a:p>
        </p:txBody>
      </p:sp>
    </p:spTree>
    <p:extLst>
      <p:ext uri="{BB962C8B-B14F-4D97-AF65-F5344CB8AC3E}">
        <p14:creationId xmlns:p14="http://schemas.microsoft.com/office/powerpoint/2010/main" val="13922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8099-5A2D-AB23-98C8-873BA90A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CF46E-06BB-3AFA-D5A0-272AC104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2930"/>
            <a:ext cx="3943900" cy="1114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D499C-05A3-6B48-CE4D-DD66AFCB1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3733"/>
            <a:ext cx="3673158" cy="853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B2257F-77EC-BE02-A6AA-42489638E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154" y="1218892"/>
            <a:ext cx="5792008" cy="2210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012E31-5C47-AAF9-A163-34B0CEB96528}"/>
              </a:ext>
            </a:extLst>
          </p:cNvPr>
          <p:cNvSpPr txBox="1"/>
          <p:nvPr/>
        </p:nvSpPr>
        <p:spPr>
          <a:xfrm>
            <a:off x="819475" y="4933469"/>
            <a:ext cx="830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sin and cos for their continuous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91A0B-6AD5-FFB2-6CA2-C1F33C6DFE8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2471"/>
          <a:stretch/>
        </p:blipFill>
        <p:spPr>
          <a:xfrm>
            <a:off x="9329525" y="4591212"/>
            <a:ext cx="2634908" cy="2095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F82B6-8A36-EA19-51C3-7D810C9E4F66}"/>
              </a:ext>
            </a:extLst>
          </p:cNvPr>
          <p:cNvSpPr txBox="1"/>
          <p:nvPr/>
        </p:nvSpPr>
        <p:spPr>
          <a:xfrm>
            <a:off x="8894043" y="4118435"/>
            <a:ext cx="307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have completed……</a:t>
            </a:r>
          </a:p>
        </p:txBody>
      </p:sp>
    </p:spTree>
    <p:extLst>
      <p:ext uri="{BB962C8B-B14F-4D97-AF65-F5344CB8AC3E}">
        <p14:creationId xmlns:p14="http://schemas.microsoft.com/office/powerpoint/2010/main" val="191673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655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Architecture of Vanilla Transformer(Encoder)</vt:lpstr>
      <vt:lpstr>Content</vt:lpstr>
      <vt:lpstr>What is Transformer?</vt:lpstr>
      <vt:lpstr>Application of Transformer</vt:lpstr>
      <vt:lpstr>Basic Architecture for Transformer</vt:lpstr>
      <vt:lpstr>Tokenization</vt:lpstr>
      <vt:lpstr>Embedding Layer</vt:lpstr>
      <vt:lpstr>Positional Encoding(PE)</vt:lpstr>
      <vt:lpstr>Positional Encoding</vt:lpstr>
      <vt:lpstr>Self Attention</vt:lpstr>
      <vt:lpstr>Self Attention(Cont..)</vt:lpstr>
      <vt:lpstr>Self Attention(Cont.)</vt:lpstr>
      <vt:lpstr>Multi-Head Attention</vt:lpstr>
      <vt:lpstr>Multi Head Attention</vt:lpstr>
      <vt:lpstr>Layer Normalization</vt:lpstr>
      <vt:lpstr>Final Stage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Mahshar Yahan</dc:creator>
  <cp:lastModifiedBy>Mahshar Yahan</cp:lastModifiedBy>
  <cp:revision>25</cp:revision>
  <dcterms:created xsi:type="dcterms:W3CDTF">2024-11-07T05:36:01Z</dcterms:created>
  <dcterms:modified xsi:type="dcterms:W3CDTF">2024-11-08T05:26:11Z</dcterms:modified>
</cp:coreProperties>
</file>