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fff92746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fff92746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fff9274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fff92746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fff92746b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fff92746b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fff9274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fff9274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fff92746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fff92746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fff92746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fff9274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fff92746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fff92746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fff92746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fff92746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fff92746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fff92746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fff92746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fff92746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fff92746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fff9274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fff92746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fff92746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Temperature</a:t>
            </a:r>
            <a:r>
              <a:rPr lang="en" sz="3000"/>
              <a:t> Forecasting </a:t>
            </a:r>
            <a:r>
              <a:rPr lang="en" sz="3000"/>
              <a:t>- Deep Learning Machine</a:t>
            </a:r>
            <a:endParaRPr sz="30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By Mahshid Alinejad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2"/>
              </a:buClr>
              <a:buSzPct val="38521"/>
              <a:buFont typeface="Arial"/>
              <a:buNone/>
            </a:pPr>
            <a:r>
              <a:rPr b="1" lang="en" sz="2855">
                <a:latin typeface="Arial"/>
                <a:ea typeface="Arial"/>
                <a:cs typeface="Arial"/>
                <a:sym typeface="Arial"/>
              </a:rPr>
              <a:t>Results</a:t>
            </a:r>
            <a:endParaRPr b="1" sz="3300">
              <a:latin typeface="Arial"/>
              <a:ea typeface="Arial"/>
              <a:cs typeface="Arial"/>
              <a:sym typeface="Arial"/>
            </a:endParaRPr>
          </a:p>
          <a:p>
            <a:pPr indent="0" lvl="0" marL="0" rtl="0" algn="l">
              <a:spcBef>
                <a:spcPts val="400"/>
              </a:spcBef>
              <a:spcAft>
                <a:spcPts val="0"/>
              </a:spcAft>
              <a:buNone/>
            </a:pPr>
            <a:r>
              <a:t/>
            </a:r>
            <a:endParaRPr/>
          </a:p>
        </p:txBody>
      </p:sp>
      <p:sp>
        <p:nvSpPr>
          <p:cNvPr id="112" name="Google Shape;112;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300">
                <a:latin typeface="Arial"/>
                <a:ea typeface="Arial"/>
                <a:cs typeface="Arial"/>
                <a:sym typeface="Arial"/>
              </a:rPr>
              <a:t>Model Performance</a:t>
            </a:r>
            <a:endParaRPr b="1" sz="1300">
              <a:latin typeface="Arial"/>
              <a:ea typeface="Arial"/>
              <a:cs typeface="Arial"/>
              <a:sym typeface="Arial"/>
            </a:endParaRPr>
          </a:p>
          <a:p>
            <a:pPr indent="0" lvl="0" marL="0" rtl="0" algn="l">
              <a:spcBef>
                <a:spcPts val="1400"/>
              </a:spcBef>
              <a:spcAft>
                <a:spcPts val="0"/>
              </a:spcAft>
              <a:buNone/>
            </a:pPr>
            <a:r>
              <a:t/>
            </a:r>
            <a:endParaRPr b="1" sz="1300">
              <a:latin typeface="Arial"/>
              <a:ea typeface="Arial"/>
              <a:cs typeface="Arial"/>
              <a:sym typeface="Arial"/>
            </a:endParaRPr>
          </a:p>
          <a:p>
            <a:pPr indent="0" lvl="0" marL="0" rtl="0" algn="l">
              <a:spcBef>
                <a:spcPts val="400"/>
              </a:spcBef>
              <a:spcAft>
                <a:spcPts val="0"/>
              </a:spcAft>
              <a:buNone/>
            </a:pPr>
            <a:r>
              <a:rPr b="1" lang="en" sz="1100">
                <a:latin typeface="Arial"/>
                <a:ea typeface="Arial"/>
                <a:cs typeface="Arial"/>
                <a:sym typeface="Arial"/>
              </a:rPr>
              <a:t>The performance of the model was evaluated using Mean Absolute Error (MAE) and R² score. The metrics are as follows:</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Train Mean Absolute Error (MAE): 1.181</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Test Mean Absolute Error (MAE): 1.324</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Test R² Score: 0.940</a:t>
            </a:r>
            <a:endParaRPr b="1" sz="1100">
              <a:latin typeface="Arial"/>
              <a:ea typeface="Arial"/>
              <a:cs typeface="Arial"/>
              <a:sym typeface="Arial"/>
            </a:endParaRPr>
          </a:p>
          <a:p>
            <a:pPr indent="0" lvl="0" marL="0" rtl="0" algn="l">
              <a:spcBef>
                <a:spcPts val="1200"/>
              </a:spcBef>
              <a:spcAft>
                <a:spcPts val="0"/>
              </a:spcAft>
              <a:buNone/>
            </a:pPr>
            <a:r>
              <a:t/>
            </a:r>
            <a:endParaRPr b="1" sz="1400">
              <a:latin typeface="Arial"/>
              <a:ea typeface="Arial"/>
              <a:cs typeface="Arial"/>
              <a:sym typeface="Arial"/>
            </a:endParaRPr>
          </a:p>
          <a:p>
            <a:pPr indent="0" lvl="0" marL="45720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1200"/>
              </a:spcAft>
              <a:buNone/>
            </a:pPr>
            <a:r>
              <a:t/>
            </a:r>
            <a:endParaRPr sz="2100"/>
          </a:p>
        </p:txBody>
      </p:sp>
      <p:pic>
        <p:nvPicPr>
          <p:cNvPr id="113" name="Google Shape;113;p22"/>
          <p:cNvPicPr preferRelativeResize="0"/>
          <p:nvPr/>
        </p:nvPicPr>
        <p:blipFill>
          <a:blip r:embed="rId3">
            <a:alphaModFix/>
          </a:blip>
          <a:stretch>
            <a:fillRect/>
          </a:stretch>
        </p:blipFill>
        <p:spPr>
          <a:xfrm>
            <a:off x="4617325" y="2334175"/>
            <a:ext cx="3446424" cy="269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2"/>
              </a:buClr>
              <a:buSzPts val="1100"/>
              <a:buFont typeface="Arial"/>
              <a:buNone/>
            </a:pPr>
            <a:r>
              <a:rPr b="1" lang="en" sz="2000">
                <a:latin typeface="Arial"/>
                <a:ea typeface="Arial"/>
                <a:cs typeface="Arial"/>
                <a:sym typeface="Arial"/>
              </a:rPr>
              <a:t>Conclusion</a:t>
            </a:r>
            <a:endParaRPr sz="3700"/>
          </a:p>
        </p:txBody>
      </p:sp>
      <p:sp>
        <p:nvSpPr>
          <p:cNvPr id="119" name="Google Shape;119;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47500" lnSpcReduction="20000"/>
          </a:bodyPr>
          <a:lstStyle/>
          <a:p>
            <a:pPr indent="-331934" lvl="0" marL="457200" rtl="0" algn="l">
              <a:spcBef>
                <a:spcPts val="1200"/>
              </a:spcBef>
              <a:spcAft>
                <a:spcPts val="0"/>
              </a:spcAft>
              <a:buSzPct val="100000"/>
              <a:buFont typeface="Arial"/>
              <a:buChar char="●"/>
            </a:pPr>
            <a:r>
              <a:rPr b="1" lang="en" sz="3425">
                <a:latin typeface="Arial"/>
                <a:ea typeface="Arial"/>
                <a:cs typeface="Arial"/>
                <a:sym typeface="Arial"/>
              </a:rPr>
              <a:t>Summary</a:t>
            </a:r>
            <a:r>
              <a:rPr lang="en" sz="3425">
                <a:latin typeface="Arial"/>
                <a:ea typeface="Arial"/>
                <a:cs typeface="Arial"/>
                <a:sym typeface="Arial"/>
              </a:rPr>
              <a:t>:</a:t>
            </a:r>
            <a:endParaRPr sz="3425">
              <a:latin typeface="Arial"/>
              <a:ea typeface="Arial"/>
              <a:cs typeface="Arial"/>
              <a:sym typeface="Arial"/>
            </a:endParaRPr>
          </a:p>
          <a:p>
            <a:pPr indent="0" lvl="0" marL="457200" rtl="0" algn="l">
              <a:spcBef>
                <a:spcPts val="1200"/>
              </a:spcBef>
              <a:spcAft>
                <a:spcPts val="0"/>
              </a:spcAft>
              <a:buNone/>
            </a:pPr>
            <a:r>
              <a:t/>
            </a:r>
            <a:endParaRPr sz="3425">
              <a:latin typeface="Arial"/>
              <a:ea typeface="Arial"/>
              <a:cs typeface="Arial"/>
              <a:sym typeface="Arial"/>
            </a:endParaRPr>
          </a:p>
          <a:p>
            <a:pPr indent="-331934" lvl="1" marL="914400" rtl="0" algn="l">
              <a:spcBef>
                <a:spcPts val="1200"/>
              </a:spcBef>
              <a:spcAft>
                <a:spcPts val="0"/>
              </a:spcAft>
              <a:buSzPct val="100000"/>
              <a:buFont typeface="Arial"/>
              <a:buChar char="○"/>
            </a:pPr>
            <a:r>
              <a:rPr b="1" lang="en" sz="3425">
                <a:latin typeface="Arial"/>
                <a:ea typeface="Arial"/>
                <a:cs typeface="Arial"/>
                <a:sym typeface="Arial"/>
              </a:rPr>
              <a:t>Model Performance</a:t>
            </a:r>
            <a:r>
              <a:rPr lang="en" sz="3425">
                <a:latin typeface="Arial"/>
                <a:ea typeface="Arial"/>
                <a:cs typeface="Arial"/>
                <a:sym typeface="Arial"/>
              </a:rPr>
              <a:t>: An LSTM model is built and optimized using Keras Tuner. The model consists of multiple LSTM layers with dropout for regularization and a final dense layer for the temperature prediction.</a:t>
            </a:r>
            <a:endParaRPr sz="3425">
              <a:latin typeface="Arial"/>
              <a:ea typeface="Arial"/>
              <a:cs typeface="Arial"/>
              <a:sym typeface="Arial"/>
            </a:endParaRPr>
          </a:p>
          <a:p>
            <a:pPr indent="0" lvl="0" marL="914400" rtl="0" algn="l">
              <a:spcBef>
                <a:spcPts val="1200"/>
              </a:spcBef>
              <a:spcAft>
                <a:spcPts val="0"/>
              </a:spcAft>
              <a:buNone/>
            </a:pPr>
            <a:r>
              <a:t/>
            </a:r>
            <a:endParaRPr sz="3425">
              <a:latin typeface="Arial"/>
              <a:ea typeface="Arial"/>
              <a:cs typeface="Arial"/>
              <a:sym typeface="Arial"/>
            </a:endParaRPr>
          </a:p>
          <a:p>
            <a:pPr indent="-316852" lvl="1" marL="914400" rtl="0" algn="l">
              <a:spcBef>
                <a:spcPts val="1200"/>
              </a:spcBef>
              <a:spcAft>
                <a:spcPts val="0"/>
              </a:spcAft>
              <a:buSzPct val="85405"/>
              <a:buFont typeface="Arial"/>
              <a:buChar char="○"/>
            </a:pPr>
            <a:r>
              <a:rPr lang="en" sz="3425">
                <a:latin typeface="Arial"/>
                <a:ea typeface="Arial"/>
                <a:cs typeface="Arial"/>
                <a:sym typeface="Arial"/>
              </a:rPr>
              <a:t>The Mean Absolute Error is low, and the R^2 score is high, suggesting that the model captures the underlying patterns in the temperature data effectively.</a:t>
            </a:r>
            <a:endParaRPr sz="3425">
              <a:latin typeface="Arial"/>
              <a:ea typeface="Arial"/>
              <a:cs typeface="Arial"/>
              <a:sym typeface="Arial"/>
            </a:endParaRPr>
          </a:p>
          <a:p>
            <a:pPr indent="0" lvl="0" marL="914400" rtl="0" algn="l">
              <a:spcBef>
                <a:spcPts val="1200"/>
              </a:spcBef>
              <a:spcAft>
                <a:spcPts val="0"/>
              </a:spcAft>
              <a:buNone/>
            </a:pPr>
            <a:r>
              <a:t/>
            </a:r>
            <a:endParaRPr sz="2618">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b="1" lang="en" sz="2618">
                <a:latin typeface="Arial"/>
                <a:ea typeface="Arial"/>
                <a:cs typeface="Arial"/>
                <a:sym typeface="Arial"/>
              </a:rPr>
              <a:t>Next Steps</a:t>
            </a:r>
            <a:endParaRPr/>
          </a:p>
        </p:txBody>
      </p:sp>
      <p:sp>
        <p:nvSpPr>
          <p:cNvPr id="125" name="Google Shape;125;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62500" lnSpcReduction="20000"/>
          </a:bodyPr>
          <a:lstStyle/>
          <a:p>
            <a:pPr indent="0" lvl="0" marL="914400" rtl="0" algn="l">
              <a:spcBef>
                <a:spcPts val="1200"/>
              </a:spcBef>
              <a:spcAft>
                <a:spcPts val="0"/>
              </a:spcAft>
              <a:buNone/>
            </a:pPr>
            <a:r>
              <a:t/>
            </a:r>
            <a:endParaRPr b="1" sz="2318">
              <a:latin typeface="Arial"/>
              <a:ea typeface="Arial"/>
              <a:cs typeface="Arial"/>
              <a:sym typeface="Arial"/>
            </a:endParaRPr>
          </a:p>
          <a:p>
            <a:pPr indent="-317830" lvl="0" marL="457200" rtl="0" algn="l">
              <a:spcBef>
                <a:spcPts val="1200"/>
              </a:spcBef>
              <a:spcAft>
                <a:spcPts val="0"/>
              </a:spcAft>
              <a:buSzPct val="100000"/>
              <a:buFont typeface="Arial"/>
              <a:buChar char="●"/>
            </a:pPr>
            <a:r>
              <a:rPr b="1" lang="en" sz="2248">
                <a:latin typeface="Arial"/>
                <a:ea typeface="Arial"/>
                <a:cs typeface="Arial"/>
                <a:sym typeface="Arial"/>
              </a:rPr>
              <a:t>Improvement of Preprocessing:</a:t>
            </a:r>
            <a:r>
              <a:rPr lang="en" sz="2248">
                <a:latin typeface="Arial"/>
                <a:ea typeface="Arial"/>
                <a:cs typeface="Arial"/>
                <a:sym typeface="Arial"/>
              </a:rPr>
              <a:t> Improve the preprocessing steps to handle any potential outliers and more effectively normalize the data.</a:t>
            </a:r>
            <a:endParaRPr sz="2248">
              <a:latin typeface="Arial"/>
              <a:ea typeface="Arial"/>
              <a:cs typeface="Arial"/>
              <a:sym typeface="Arial"/>
            </a:endParaRPr>
          </a:p>
          <a:p>
            <a:pPr indent="-317830" lvl="0" marL="457200" rtl="0" algn="l">
              <a:spcBef>
                <a:spcPts val="0"/>
              </a:spcBef>
              <a:spcAft>
                <a:spcPts val="0"/>
              </a:spcAft>
              <a:buSzPct val="100000"/>
              <a:buFont typeface="Arial"/>
              <a:buChar char="●"/>
            </a:pPr>
            <a:r>
              <a:rPr b="1" lang="en" sz="2248">
                <a:latin typeface="Arial"/>
                <a:ea typeface="Arial"/>
                <a:cs typeface="Arial"/>
                <a:sym typeface="Arial"/>
              </a:rPr>
              <a:t>Expand Data Coverage:</a:t>
            </a:r>
            <a:r>
              <a:rPr lang="en" sz="2248">
                <a:latin typeface="Arial"/>
                <a:ea typeface="Arial"/>
                <a:cs typeface="Arial"/>
                <a:sym typeface="Arial"/>
              </a:rPr>
              <a:t> Incorporate additional weather features such as humidity, wind speed, and atmospheric pressure to potentially improve the model’s performance.</a:t>
            </a:r>
            <a:endParaRPr sz="2248">
              <a:latin typeface="Arial"/>
              <a:ea typeface="Arial"/>
              <a:cs typeface="Arial"/>
              <a:sym typeface="Arial"/>
            </a:endParaRPr>
          </a:p>
          <a:p>
            <a:pPr indent="-317830" lvl="0" marL="457200" rtl="0" algn="l">
              <a:spcBef>
                <a:spcPts val="0"/>
              </a:spcBef>
              <a:spcAft>
                <a:spcPts val="0"/>
              </a:spcAft>
              <a:buSzPct val="100000"/>
              <a:buFont typeface="Arial"/>
              <a:buChar char="●"/>
            </a:pPr>
            <a:r>
              <a:rPr b="1" lang="en" sz="2248">
                <a:latin typeface="Arial"/>
                <a:ea typeface="Arial"/>
                <a:cs typeface="Arial"/>
                <a:sym typeface="Arial"/>
              </a:rPr>
              <a:t>Longer Forecasting Horizon:</a:t>
            </a:r>
            <a:r>
              <a:rPr lang="en" sz="2248">
                <a:latin typeface="Arial"/>
                <a:ea typeface="Arial"/>
                <a:cs typeface="Arial"/>
                <a:sym typeface="Arial"/>
              </a:rPr>
              <a:t> Explore models capable of longer-term forecasting and evaluate their performance.</a:t>
            </a:r>
            <a:endParaRPr sz="2248">
              <a:latin typeface="Arial"/>
              <a:ea typeface="Arial"/>
              <a:cs typeface="Arial"/>
              <a:sym typeface="Arial"/>
            </a:endParaRPr>
          </a:p>
          <a:p>
            <a:pPr indent="-317830" lvl="0" marL="457200" rtl="0" algn="l">
              <a:spcBef>
                <a:spcPts val="0"/>
              </a:spcBef>
              <a:spcAft>
                <a:spcPts val="0"/>
              </a:spcAft>
              <a:buSzPct val="100000"/>
              <a:buFont typeface="Arial"/>
              <a:buChar char="●"/>
            </a:pPr>
            <a:r>
              <a:rPr b="1" lang="en" sz="2248">
                <a:latin typeface="Arial"/>
                <a:ea typeface="Arial"/>
                <a:cs typeface="Arial"/>
                <a:sym typeface="Arial"/>
              </a:rPr>
              <a:t>Model Ensemble:</a:t>
            </a:r>
            <a:r>
              <a:rPr lang="en" sz="2248">
                <a:latin typeface="Arial"/>
                <a:ea typeface="Arial"/>
                <a:cs typeface="Arial"/>
                <a:sym typeface="Arial"/>
              </a:rPr>
              <a:t> Combine predictions from multiple models to potentially improve accuracy and robustness.</a:t>
            </a:r>
            <a:endParaRPr sz="2248">
              <a:latin typeface="Arial"/>
              <a:ea typeface="Arial"/>
              <a:cs typeface="Arial"/>
              <a:sym typeface="Arial"/>
            </a:endParaRPr>
          </a:p>
          <a:p>
            <a:pPr indent="-317830" lvl="0" marL="457200" rtl="0" algn="l">
              <a:spcBef>
                <a:spcPts val="0"/>
              </a:spcBef>
              <a:spcAft>
                <a:spcPts val="0"/>
              </a:spcAft>
              <a:buSzPct val="100000"/>
              <a:buFont typeface="Arial"/>
              <a:buChar char="●"/>
            </a:pPr>
            <a:r>
              <a:rPr b="1" lang="en" sz="2248">
                <a:latin typeface="Arial"/>
                <a:ea typeface="Arial"/>
                <a:cs typeface="Arial"/>
                <a:sym typeface="Arial"/>
              </a:rPr>
              <a:t>User Feedback Integration:</a:t>
            </a:r>
            <a:r>
              <a:rPr lang="en" sz="2248">
                <a:latin typeface="Arial"/>
                <a:ea typeface="Arial"/>
                <a:cs typeface="Arial"/>
                <a:sym typeface="Arial"/>
              </a:rPr>
              <a:t> Integrate a mechanism to gather user feedback on predictions to continuously improve the model.</a:t>
            </a:r>
            <a:endParaRPr sz="2248">
              <a:latin typeface="Arial"/>
              <a:ea typeface="Arial"/>
              <a:cs typeface="Arial"/>
              <a:sym typeface="Arial"/>
            </a:endParaRPr>
          </a:p>
          <a:p>
            <a:pPr indent="0" lvl="0" marL="914400" rtl="0" algn="l">
              <a:spcBef>
                <a:spcPts val="1200"/>
              </a:spcBef>
              <a:spcAft>
                <a:spcPts val="0"/>
              </a:spcAft>
              <a:buClr>
                <a:schemeClr val="dk2"/>
              </a:buClr>
              <a:buSzPct val="68750"/>
              <a:buFont typeface="Arial"/>
              <a:buNone/>
            </a:pPr>
            <a:r>
              <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990"/>
              <a:buFont typeface="Arial"/>
              <a:buNone/>
            </a:pPr>
            <a:r>
              <a:rPr b="1" lang="en" sz="2070">
                <a:latin typeface="Arial"/>
                <a:ea typeface="Arial"/>
                <a:cs typeface="Arial"/>
                <a:sym typeface="Arial"/>
              </a:rPr>
              <a:t>Q&amp;A</a:t>
            </a:r>
            <a:endParaRPr b="1" sz="2070">
              <a:latin typeface="Arial"/>
              <a:ea typeface="Arial"/>
              <a:cs typeface="Arial"/>
              <a:sym typeface="Arial"/>
            </a:endParaRPr>
          </a:p>
          <a:p>
            <a:pPr indent="0" lvl="0" marL="0" rtl="0" algn="l">
              <a:spcBef>
                <a:spcPts val="400"/>
              </a:spcBef>
              <a:spcAft>
                <a:spcPts val="0"/>
              </a:spcAft>
              <a:buSzPts val="990"/>
              <a:buNone/>
            </a:pPr>
            <a:r>
              <a:t/>
            </a:r>
            <a:endParaRPr sz="2700"/>
          </a:p>
        </p:txBody>
      </p:sp>
      <p:sp>
        <p:nvSpPr>
          <p:cNvPr id="131" name="Google Shape;131;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74650" lvl="0" marL="457200" rtl="0" algn="l">
              <a:spcBef>
                <a:spcPts val="1200"/>
              </a:spcBef>
              <a:spcAft>
                <a:spcPts val="0"/>
              </a:spcAft>
              <a:buSzPts val="2300"/>
              <a:buFont typeface="Arial"/>
              <a:buChar char="●"/>
            </a:pPr>
            <a:r>
              <a:rPr b="1" lang="en" sz="2300">
                <a:latin typeface="Arial"/>
                <a:ea typeface="Arial"/>
                <a:cs typeface="Arial"/>
                <a:sym typeface="Arial"/>
              </a:rPr>
              <a:t>Questions?</a:t>
            </a:r>
            <a:endParaRPr b="1" sz="2300">
              <a:latin typeface="Arial"/>
              <a:ea typeface="Arial"/>
              <a:cs typeface="Arial"/>
              <a:sym typeface="Arial"/>
            </a:endParaRPr>
          </a:p>
          <a:p>
            <a:pPr indent="-374650" lvl="0" marL="457200" rtl="0" algn="l">
              <a:spcBef>
                <a:spcPts val="0"/>
              </a:spcBef>
              <a:spcAft>
                <a:spcPts val="0"/>
              </a:spcAft>
              <a:buSzPts val="2300"/>
              <a:buFont typeface="Arial"/>
              <a:buChar char="●"/>
            </a:pPr>
            <a:r>
              <a:rPr b="1" lang="en" sz="2300">
                <a:latin typeface="Arial"/>
                <a:ea typeface="Arial"/>
                <a:cs typeface="Arial"/>
                <a:sym typeface="Arial"/>
              </a:rPr>
              <a:t>Thank You!</a:t>
            </a:r>
            <a:endParaRPr b="1" sz="23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220425" y="1260975"/>
            <a:ext cx="8455500" cy="21468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400"/>
              </a:spcBef>
              <a:spcAft>
                <a:spcPts val="0"/>
              </a:spcAft>
              <a:buNone/>
            </a:pPr>
            <a:r>
              <a:t/>
            </a:r>
            <a:endParaRPr sz="1300">
              <a:latin typeface="Arial"/>
              <a:ea typeface="Arial"/>
              <a:cs typeface="Arial"/>
              <a:sym typeface="Arial"/>
            </a:endParaRPr>
          </a:p>
          <a:p>
            <a:pPr indent="0" lvl="0" marL="0" rtl="0" algn="l">
              <a:lnSpc>
                <a:spcPct val="115000"/>
              </a:lnSpc>
              <a:spcBef>
                <a:spcPts val="1400"/>
              </a:spcBef>
              <a:spcAft>
                <a:spcPts val="0"/>
              </a:spcAft>
              <a:buNone/>
            </a:pPr>
            <a:r>
              <a:t/>
            </a:r>
            <a:endParaRPr sz="1300">
              <a:latin typeface="Arial"/>
              <a:ea typeface="Arial"/>
              <a:cs typeface="Arial"/>
              <a:sym typeface="Arial"/>
            </a:endParaRPr>
          </a:p>
          <a:p>
            <a:pPr indent="0" lvl="0" marL="0" rtl="0" algn="l">
              <a:lnSpc>
                <a:spcPct val="115000"/>
              </a:lnSpc>
              <a:spcBef>
                <a:spcPts val="1400"/>
              </a:spcBef>
              <a:spcAft>
                <a:spcPts val="0"/>
              </a:spcAft>
              <a:buNone/>
            </a:pPr>
            <a:r>
              <a:t/>
            </a:r>
            <a:endParaRPr sz="1300">
              <a:latin typeface="Arial"/>
              <a:ea typeface="Arial"/>
              <a:cs typeface="Arial"/>
              <a:sym typeface="Arial"/>
            </a:endParaRPr>
          </a:p>
          <a:p>
            <a:pPr indent="0" lvl="0" marL="0" rtl="0" algn="l">
              <a:lnSpc>
                <a:spcPct val="115000"/>
              </a:lnSpc>
              <a:spcBef>
                <a:spcPts val="1400"/>
              </a:spcBef>
              <a:spcAft>
                <a:spcPts val="0"/>
              </a:spcAft>
              <a:buClr>
                <a:schemeClr val="dk2"/>
              </a:buClr>
              <a:buSzPct val="84615"/>
              <a:buFont typeface="Arial"/>
              <a:buNone/>
            </a:pPr>
            <a:r>
              <a:rPr lang="en" sz="1300">
                <a:latin typeface="Arial"/>
                <a:ea typeface="Arial"/>
                <a:cs typeface="Arial"/>
                <a:sym typeface="Arial"/>
              </a:rPr>
              <a:t>Agenda</a:t>
            </a:r>
            <a:endParaRPr sz="1300">
              <a:latin typeface="Arial"/>
              <a:ea typeface="Arial"/>
              <a:cs typeface="Arial"/>
              <a:sym typeface="Arial"/>
            </a:endParaRPr>
          </a:p>
          <a:p>
            <a:pPr indent="-291465" lvl="0" marL="457200" rtl="0" algn="l">
              <a:lnSpc>
                <a:spcPct val="115000"/>
              </a:lnSpc>
              <a:spcBef>
                <a:spcPts val="1200"/>
              </a:spcBef>
              <a:spcAft>
                <a:spcPts val="0"/>
              </a:spcAft>
              <a:buSzPct val="100000"/>
              <a:buFont typeface="Arial"/>
              <a:buAutoNum type="arabicPeriod"/>
            </a:pPr>
            <a:r>
              <a:rPr lang="en" sz="1100">
                <a:latin typeface="Arial"/>
                <a:ea typeface="Arial"/>
                <a:cs typeface="Arial"/>
                <a:sym typeface="Arial"/>
              </a:rPr>
              <a:t>Introduction</a:t>
            </a:r>
            <a:endParaRPr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Data Overview</a:t>
            </a:r>
            <a:endParaRPr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Feature Engineering</a:t>
            </a:r>
            <a:endParaRPr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Model Architecture</a:t>
            </a:r>
            <a:endParaRPr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Hyperparameter Tuning</a:t>
            </a:r>
            <a:endParaRPr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Model Evaluation</a:t>
            </a:r>
            <a:endParaRPr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Results</a:t>
            </a:r>
            <a:endParaRPr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Conclusion</a:t>
            </a:r>
            <a:endParaRPr sz="1100">
              <a:latin typeface="Arial"/>
              <a:ea typeface="Arial"/>
              <a:cs typeface="Arial"/>
              <a:sym typeface="Arial"/>
            </a:endParaRPr>
          </a:p>
          <a:p>
            <a:pPr indent="-291465" lvl="0" marL="457200" rtl="0" algn="l">
              <a:lnSpc>
                <a:spcPct val="115000"/>
              </a:lnSpc>
              <a:spcBef>
                <a:spcPts val="0"/>
              </a:spcBef>
              <a:spcAft>
                <a:spcPts val="0"/>
              </a:spcAft>
              <a:buSzPct val="100000"/>
              <a:buFont typeface="Arial"/>
              <a:buAutoNum type="arabicPeriod"/>
            </a:pPr>
            <a:r>
              <a:rPr lang="en" sz="1100">
                <a:latin typeface="Arial"/>
                <a:ea typeface="Arial"/>
                <a:cs typeface="Arial"/>
                <a:sym typeface="Arial"/>
              </a:rPr>
              <a:t>Q&amp;A</a:t>
            </a:r>
            <a:endParaRPr sz="11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9285"/>
              <a:buFont typeface="Arial"/>
              <a:buNone/>
            </a:pPr>
            <a:r>
              <a:rPr lang="en" sz="2800">
                <a:latin typeface="Arial"/>
                <a:ea typeface="Arial"/>
                <a:cs typeface="Arial"/>
                <a:sym typeface="Arial"/>
              </a:rPr>
              <a:t>Introduction </a:t>
            </a:r>
            <a:endParaRPr sz="2800">
              <a:latin typeface="Arial"/>
              <a:ea typeface="Arial"/>
              <a:cs typeface="Arial"/>
              <a:sym typeface="Arial"/>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1234075"/>
            <a:ext cx="8520600" cy="3334800"/>
          </a:xfrm>
          <a:prstGeom prst="rect">
            <a:avLst/>
          </a:prstGeom>
        </p:spPr>
        <p:txBody>
          <a:bodyPr anchorCtr="0" anchor="ctr" bIns="91425" lIns="91425" spcFirstLastPara="1" rIns="91425" wrap="square" tIns="91425">
            <a:normAutofit fontScale="32500" lnSpcReduction="20000"/>
          </a:bodyPr>
          <a:lstStyle/>
          <a:p>
            <a:pPr indent="0" lvl="0" marL="0" rtl="0" algn="l">
              <a:spcBef>
                <a:spcPts val="0"/>
              </a:spcBef>
              <a:spcAft>
                <a:spcPts val="0"/>
              </a:spcAft>
              <a:buNone/>
            </a:pPr>
            <a:r>
              <a:t/>
            </a:r>
            <a:endParaRPr sz="1200">
              <a:solidFill>
                <a:srgbClr val="212121"/>
              </a:solidFill>
              <a:highlight>
                <a:srgbClr val="29CEE8"/>
              </a:highlight>
              <a:latin typeface="Arial"/>
              <a:ea typeface="Arial"/>
              <a:cs typeface="Arial"/>
              <a:sym typeface="Arial"/>
            </a:endParaRPr>
          </a:p>
          <a:p>
            <a:pPr indent="0" lvl="0" marL="0" rtl="0" algn="l">
              <a:spcBef>
                <a:spcPts val="1200"/>
              </a:spcBef>
              <a:spcAft>
                <a:spcPts val="0"/>
              </a:spcAft>
              <a:buNone/>
            </a:pPr>
            <a:r>
              <a:t/>
            </a:r>
            <a:endParaRPr sz="2200">
              <a:solidFill>
                <a:srgbClr val="212121"/>
              </a:solidFill>
              <a:highlight>
                <a:schemeClr val="dk1"/>
              </a:highlight>
              <a:latin typeface="Arial"/>
              <a:ea typeface="Arial"/>
              <a:cs typeface="Arial"/>
              <a:sym typeface="Arial"/>
            </a:endParaRPr>
          </a:p>
          <a:p>
            <a:pPr indent="0" lvl="0" marL="0" rtl="0" algn="l">
              <a:spcBef>
                <a:spcPts val="1200"/>
              </a:spcBef>
              <a:spcAft>
                <a:spcPts val="0"/>
              </a:spcAft>
              <a:buNone/>
            </a:pPr>
            <a:r>
              <a:t/>
            </a:r>
            <a:endParaRPr sz="2200">
              <a:solidFill>
                <a:srgbClr val="212121"/>
              </a:solidFill>
              <a:highlight>
                <a:schemeClr val="dk1"/>
              </a:highlight>
              <a:latin typeface="Arial"/>
              <a:ea typeface="Arial"/>
              <a:cs typeface="Arial"/>
              <a:sym typeface="Arial"/>
            </a:endParaRPr>
          </a:p>
          <a:p>
            <a:pPr indent="0" lvl="0" marL="0" rtl="0" algn="l">
              <a:spcBef>
                <a:spcPts val="1200"/>
              </a:spcBef>
              <a:spcAft>
                <a:spcPts val="0"/>
              </a:spcAft>
              <a:buNone/>
            </a:pPr>
            <a:r>
              <a:t/>
            </a:r>
            <a:endParaRPr sz="2200">
              <a:solidFill>
                <a:srgbClr val="212121"/>
              </a:solidFill>
              <a:highlight>
                <a:schemeClr val="dk1"/>
              </a:highlight>
              <a:latin typeface="Arial"/>
              <a:ea typeface="Arial"/>
              <a:cs typeface="Arial"/>
              <a:sym typeface="Arial"/>
            </a:endParaRPr>
          </a:p>
          <a:p>
            <a:pPr indent="0" lvl="0" marL="457200" rtl="0" algn="l">
              <a:spcBef>
                <a:spcPts val="1200"/>
              </a:spcBef>
              <a:spcAft>
                <a:spcPts val="0"/>
              </a:spcAft>
              <a:buNone/>
            </a:pPr>
            <a:r>
              <a:t/>
            </a:r>
            <a:endParaRPr b="1" sz="1100">
              <a:latin typeface="Arial"/>
              <a:ea typeface="Arial"/>
              <a:cs typeface="Arial"/>
              <a:sym typeface="Arial"/>
            </a:endParaRPr>
          </a:p>
          <a:p>
            <a:pPr indent="0" lvl="0" marL="457200" rtl="0" algn="l">
              <a:spcBef>
                <a:spcPts val="1200"/>
              </a:spcBef>
              <a:spcAft>
                <a:spcPts val="0"/>
              </a:spcAft>
              <a:buNone/>
            </a:pPr>
            <a:r>
              <a:t/>
            </a:r>
            <a:endParaRPr b="1" sz="1100">
              <a:latin typeface="Arial"/>
              <a:ea typeface="Arial"/>
              <a:cs typeface="Arial"/>
              <a:sym typeface="Arial"/>
            </a:endParaRPr>
          </a:p>
          <a:p>
            <a:pPr indent="0" lvl="0" marL="457200" rtl="0" algn="l">
              <a:spcBef>
                <a:spcPts val="1200"/>
              </a:spcBef>
              <a:spcAft>
                <a:spcPts val="0"/>
              </a:spcAft>
              <a:buNone/>
            </a:pPr>
            <a:r>
              <a:t/>
            </a:r>
            <a:endParaRPr b="1" sz="1100">
              <a:latin typeface="Arial"/>
              <a:ea typeface="Arial"/>
              <a:cs typeface="Arial"/>
              <a:sym typeface="Arial"/>
            </a:endParaRPr>
          </a:p>
          <a:p>
            <a:pPr indent="0" lvl="0" marL="457200" rtl="0" algn="l">
              <a:spcBef>
                <a:spcPts val="1200"/>
              </a:spcBef>
              <a:spcAft>
                <a:spcPts val="0"/>
              </a:spcAft>
              <a:buNone/>
            </a:pPr>
            <a:r>
              <a:t/>
            </a:r>
            <a:endParaRPr b="1" sz="1100">
              <a:latin typeface="Arial"/>
              <a:ea typeface="Arial"/>
              <a:cs typeface="Arial"/>
              <a:sym typeface="Arial"/>
            </a:endParaRPr>
          </a:p>
          <a:p>
            <a:pPr indent="-327650" lvl="0" marL="457200" rtl="0" algn="l">
              <a:spcBef>
                <a:spcPts val="1200"/>
              </a:spcBef>
              <a:spcAft>
                <a:spcPts val="0"/>
              </a:spcAft>
              <a:buSzPct val="100000"/>
              <a:buFont typeface="Arial"/>
              <a:buChar char="●"/>
            </a:pPr>
            <a:r>
              <a:rPr b="1" lang="en" sz="4799">
                <a:latin typeface="Arial"/>
                <a:ea typeface="Arial"/>
                <a:cs typeface="Arial"/>
                <a:sym typeface="Arial"/>
              </a:rPr>
              <a:t>Objective</a:t>
            </a:r>
            <a:r>
              <a:rPr lang="en" sz="4799">
                <a:latin typeface="Arial"/>
                <a:ea typeface="Arial"/>
                <a:cs typeface="Arial"/>
                <a:sym typeface="Arial"/>
              </a:rPr>
              <a:t>: Forecasting temperature for Vancouver using historical data.</a:t>
            </a:r>
            <a:endParaRPr sz="4799">
              <a:latin typeface="Arial"/>
              <a:ea typeface="Arial"/>
              <a:cs typeface="Arial"/>
              <a:sym typeface="Arial"/>
            </a:endParaRPr>
          </a:p>
          <a:p>
            <a:pPr indent="-327650" lvl="0" marL="457200" rtl="0" algn="l">
              <a:spcBef>
                <a:spcPts val="0"/>
              </a:spcBef>
              <a:spcAft>
                <a:spcPts val="0"/>
              </a:spcAft>
              <a:buSzPct val="100000"/>
              <a:buFont typeface="Arial"/>
              <a:buChar char="●"/>
            </a:pPr>
            <a:r>
              <a:rPr b="1" lang="en" sz="4799">
                <a:latin typeface="Arial"/>
                <a:ea typeface="Arial"/>
                <a:cs typeface="Arial"/>
                <a:sym typeface="Arial"/>
              </a:rPr>
              <a:t>Approach</a:t>
            </a:r>
            <a:r>
              <a:rPr lang="en" sz="4799">
                <a:latin typeface="Arial"/>
                <a:ea typeface="Arial"/>
                <a:cs typeface="Arial"/>
                <a:sym typeface="Arial"/>
              </a:rPr>
              <a:t>: Utilize LSTM (Long Short-Term Memory) neural networks for sequence prediction</a:t>
            </a:r>
            <a:endParaRPr sz="4799">
              <a:latin typeface="Arial"/>
              <a:ea typeface="Arial"/>
              <a:cs typeface="Arial"/>
              <a:sym typeface="Arial"/>
            </a:endParaRPr>
          </a:p>
          <a:p>
            <a:pPr indent="0" lvl="0" marL="0" rtl="0" algn="ctr">
              <a:spcBef>
                <a:spcPts val="1200"/>
              </a:spcBef>
              <a:spcAft>
                <a:spcPts val="0"/>
              </a:spcAft>
              <a:buNone/>
            </a:pPr>
            <a:r>
              <a:t/>
            </a:r>
            <a:endParaRPr sz="3621">
              <a:solidFill>
                <a:srgbClr val="212121"/>
              </a:solidFill>
              <a:highlight>
                <a:schemeClr val="dk1"/>
              </a:highlight>
              <a:latin typeface="Arial"/>
              <a:ea typeface="Arial"/>
              <a:cs typeface="Arial"/>
              <a:sym typeface="Arial"/>
            </a:endParaRPr>
          </a:p>
          <a:p>
            <a:pPr indent="0" lvl="0" marL="0" rtl="0" algn="l">
              <a:spcBef>
                <a:spcPts val="1200"/>
              </a:spcBef>
              <a:spcAft>
                <a:spcPts val="1200"/>
              </a:spcAft>
              <a:buNone/>
            </a:pPr>
            <a:r>
              <a:t/>
            </a:r>
            <a:endParaRPr sz="3221">
              <a:highlight>
                <a:srgbClr val="29CEE8"/>
              </a:highlight>
            </a:endParaRPr>
          </a:p>
        </p:txBody>
      </p:sp>
      <p:pic>
        <p:nvPicPr>
          <p:cNvPr id="71" name="Google Shape;71;p15" title="Rub the Lamp (Provided by Tenor)"/>
          <p:cNvPicPr preferRelativeResize="0"/>
          <p:nvPr/>
        </p:nvPicPr>
        <p:blipFill>
          <a:blip r:embed="rId3">
            <a:alphaModFix/>
          </a:blip>
          <a:stretch>
            <a:fillRect/>
          </a:stretch>
        </p:blipFill>
        <p:spPr>
          <a:xfrm>
            <a:off x="2930925" y="1017725"/>
            <a:ext cx="2709975" cy="175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2411">
                <a:latin typeface="Arial"/>
                <a:ea typeface="Arial"/>
                <a:cs typeface="Arial"/>
                <a:sym typeface="Arial"/>
              </a:rPr>
              <a:t>Data Overview</a:t>
            </a:r>
            <a:endParaRPr b="1" sz="2411">
              <a:latin typeface="Arial"/>
              <a:ea typeface="Arial"/>
              <a:cs typeface="Arial"/>
              <a:sym typeface="Arial"/>
            </a:endParaRPr>
          </a:p>
          <a:p>
            <a:pPr indent="0" lvl="0" marL="0" rtl="0" algn="l">
              <a:spcBef>
                <a:spcPts val="400"/>
              </a:spcBef>
              <a:spcAft>
                <a:spcPts val="0"/>
              </a:spcAft>
              <a:buClr>
                <a:schemeClr val="dk2"/>
              </a:buClr>
              <a:buSzPct val="39285"/>
              <a:buFont typeface="Arial"/>
              <a:buNone/>
            </a:pPr>
            <a:r>
              <a:t/>
            </a:r>
            <a:endParaRPr sz="2800">
              <a:latin typeface="Arial"/>
              <a:ea typeface="Arial"/>
              <a:cs typeface="Arial"/>
              <a:sym typeface="Arial"/>
            </a:endParaRPr>
          </a:p>
        </p:txBody>
      </p:sp>
      <p:sp>
        <p:nvSpPr>
          <p:cNvPr id="77" name="Google Shape;77;p16"/>
          <p:cNvSpPr txBox="1"/>
          <p:nvPr>
            <p:ph idx="1" type="body"/>
          </p:nvPr>
        </p:nvSpPr>
        <p:spPr>
          <a:xfrm>
            <a:off x="311700" y="1234075"/>
            <a:ext cx="8520600" cy="3334800"/>
          </a:xfrm>
          <a:prstGeom prst="rect">
            <a:avLst/>
          </a:prstGeom>
        </p:spPr>
        <p:txBody>
          <a:bodyPr anchorCtr="0" anchor="ctr" bIns="91425" lIns="91425" spcFirstLastPara="1" rIns="91425" wrap="square" tIns="91425">
            <a:normAutofit/>
          </a:bodyPr>
          <a:lstStyle/>
          <a:p>
            <a:pPr indent="-330200" lvl="0" marL="457200" rtl="0" algn="l">
              <a:spcBef>
                <a:spcPts val="1200"/>
              </a:spcBef>
              <a:spcAft>
                <a:spcPts val="0"/>
              </a:spcAft>
              <a:buSzPts val="1600"/>
              <a:buFont typeface="Arial"/>
              <a:buChar char="●"/>
            </a:pPr>
            <a:r>
              <a:rPr b="1" lang="en" sz="1600">
                <a:latin typeface="Arial"/>
                <a:ea typeface="Arial"/>
                <a:cs typeface="Arial"/>
                <a:sym typeface="Arial"/>
              </a:rPr>
              <a:t>Data Source</a:t>
            </a:r>
            <a:r>
              <a:rPr lang="en" sz="1600">
                <a:latin typeface="Arial"/>
                <a:ea typeface="Arial"/>
                <a:cs typeface="Arial"/>
                <a:sym typeface="Arial"/>
              </a:rPr>
              <a:t>: Found the data through Github</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Time Period</a:t>
            </a:r>
            <a:r>
              <a:rPr lang="en" sz="1600">
                <a:latin typeface="Arial"/>
                <a:ea typeface="Arial"/>
                <a:cs typeface="Arial"/>
                <a:sym typeface="Arial"/>
              </a:rPr>
              <a:t>: </a:t>
            </a:r>
            <a:r>
              <a:rPr lang="en" sz="1450">
                <a:latin typeface="Arial"/>
                <a:ea typeface="Arial"/>
                <a:cs typeface="Arial"/>
                <a:sym typeface="Arial"/>
              </a:rPr>
              <a:t>2012-10-01 -  2017-11-3 - predicts 7 days out</a:t>
            </a:r>
            <a:endParaRPr sz="20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Cities Included</a:t>
            </a:r>
            <a:r>
              <a:rPr lang="en" sz="1600">
                <a:latin typeface="Arial"/>
                <a:ea typeface="Arial"/>
                <a:cs typeface="Arial"/>
                <a:sym typeface="Arial"/>
              </a:rPr>
              <a:t>: Vancouver</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Data Columns</a:t>
            </a:r>
            <a:r>
              <a:rPr lang="en" sz="1600">
                <a:latin typeface="Arial"/>
                <a:ea typeface="Arial"/>
                <a:cs typeface="Arial"/>
                <a:sym typeface="Arial"/>
              </a:rPr>
              <a:t>: Date, Temperature in </a:t>
            </a:r>
            <a:r>
              <a:rPr lang="en" sz="1600">
                <a:latin typeface="Arial"/>
                <a:ea typeface="Arial"/>
                <a:cs typeface="Arial"/>
                <a:sym typeface="Arial"/>
              </a:rPr>
              <a:t>Celsius</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b="1" sz="1550">
              <a:solidFill>
                <a:srgbClr val="212121"/>
              </a:solidFill>
              <a:highlight>
                <a:schemeClr val="accent4"/>
              </a:highlight>
              <a:latin typeface="Arial"/>
              <a:ea typeface="Arial"/>
              <a:cs typeface="Arial"/>
              <a:sym typeface="Arial"/>
            </a:endParaRPr>
          </a:p>
          <a:p>
            <a:pPr indent="0" lvl="0" marL="0" rtl="0" algn="l">
              <a:spcBef>
                <a:spcPts val="0"/>
              </a:spcBef>
              <a:spcAft>
                <a:spcPts val="1200"/>
              </a:spcAft>
              <a:buNone/>
            </a:pPr>
            <a:r>
              <a:t/>
            </a:r>
            <a:endParaRPr>
              <a:highlight>
                <a:srgbClr val="29CEE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24810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2"/>
              </a:buClr>
              <a:buSzPct val="50000"/>
              <a:buFont typeface="Arial"/>
              <a:buNone/>
            </a:pPr>
            <a:r>
              <a:rPr b="1" lang="en" sz="2200">
                <a:latin typeface="Arial"/>
                <a:ea typeface="Arial"/>
                <a:cs typeface="Arial"/>
                <a:sym typeface="Arial"/>
              </a:rPr>
              <a:t>Data Description</a:t>
            </a:r>
            <a:endParaRPr b="1" sz="2200">
              <a:latin typeface="Arial"/>
              <a:ea typeface="Arial"/>
              <a:cs typeface="Arial"/>
              <a:sym typeface="Arial"/>
            </a:endParaRPr>
          </a:p>
          <a:p>
            <a:pPr indent="0" lvl="0" marL="0" rtl="0" algn="l">
              <a:lnSpc>
                <a:spcPct val="115000"/>
              </a:lnSpc>
              <a:spcBef>
                <a:spcPts val="400"/>
              </a:spcBef>
              <a:spcAft>
                <a:spcPts val="0"/>
              </a:spcAft>
              <a:buClr>
                <a:schemeClr val="dk2"/>
              </a:buClr>
              <a:buSzPct val="50000"/>
              <a:buFont typeface="Arial"/>
              <a:buNone/>
            </a:pPr>
            <a:r>
              <a:t/>
            </a:r>
            <a:endParaRPr b="1" sz="2200">
              <a:latin typeface="Arial"/>
              <a:ea typeface="Arial"/>
              <a:cs typeface="Arial"/>
              <a:sym typeface="Arial"/>
            </a:endParaRPr>
          </a:p>
          <a:p>
            <a:pPr indent="0" lvl="0" marL="0" rtl="0" algn="l">
              <a:lnSpc>
                <a:spcPct val="115000"/>
              </a:lnSpc>
              <a:spcBef>
                <a:spcPts val="0"/>
              </a:spcBef>
              <a:spcAft>
                <a:spcPts val="0"/>
              </a:spcAft>
              <a:buClr>
                <a:schemeClr val="dk2"/>
              </a:buClr>
              <a:buSzPct val="68750"/>
              <a:buFont typeface="Arial"/>
              <a:buNone/>
            </a:pPr>
            <a:r>
              <a:rPr lang="en" sz="1600">
                <a:latin typeface="Arial"/>
                <a:ea typeface="Arial"/>
                <a:cs typeface="Arial"/>
                <a:sym typeface="Arial"/>
              </a:rPr>
              <a:t>The original data consists of hourly temperatures for Vancouver spanning 5 years, from 2012 to 2017. To predict the daily temperature for the next 7 days, I resampled the data to daily averages. I then split the dataset into training and testing sets, using an 80/20 split based on time: the first 4 years were used for training, and the last year was used for testing.</a:t>
            </a:r>
            <a:endParaRPr sz="1600">
              <a:latin typeface="Arial"/>
              <a:ea typeface="Arial"/>
              <a:cs typeface="Arial"/>
              <a:sym typeface="Arial"/>
            </a:endParaRPr>
          </a:p>
          <a:p>
            <a:pPr indent="0" lvl="0" marL="0" rtl="0" algn="l">
              <a:lnSpc>
                <a:spcPct val="115000"/>
              </a:lnSpc>
              <a:spcBef>
                <a:spcPts val="1800"/>
              </a:spcBef>
              <a:spcAft>
                <a:spcPts val="400"/>
              </a:spcAft>
              <a:buClr>
                <a:schemeClr val="dk2"/>
              </a:buClr>
              <a:buSzPct val="52380"/>
              <a:buFont typeface="Arial"/>
              <a:buNone/>
            </a:pPr>
            <a:r>
              <a:t/>
            </a:r>
            <a:endParaRPr b="1" sz="2100">
              <a:latin typeface="Arial"/>
              <a:ea typeface="Arial"/>
              <a:cs typeface="Arial"/>
              <a:sym typeface="Arial"/>
            </a:endParaRPr>
          </a:p>
        </p:txBody>
      </p:sp>
      <p:pic>
        <p:nvPicPr>
          <p:cNvPr id="83" name="Google Shape;83;p17"/>
          <p:cNvPicPr preferRelativeResize="0"/>
          <p:nvPr/>
        </p:nvPicPr>
        <p:blipFill>
          <a:blip r:embed="rId3">
            <a:alphaModFix/>
          </a:blip>
          <a:stretch>
            <a:fillRect/>
          </a:stretch>
        </p:blipFill>
        <p:spPr>
          <a:xfrm>
            <a:off x="5101799" y="2251825"/>
            <a:ext cx="3921976" cy="2891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0" y="0"/>
            <a:ext cx="8453100" cy="33468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t/>
            </a:r>
            <a:endParaRPr b="1" sz="2200">
              <a:solidFill>
                <a:schemeClr val="dk2"/>
              </a:solidFill>
            </a:endParaRPr>
          </a:p>
          <a:p>
            <a:pPr indent="0" lvl="0" marL="0" rtl="0" algn="l">
              <a:lnSpc>
                <a:spcPct val="125000"/>
              </a:lnSpc>
              <a:spcBef>
                <a:spcPts val="1800"/>
              </a:spcBef>
              <a:spcAft>
                <a:spcPts val="0"/>
              </a:spcAft>
              <a:buNone/>
            </a:pPr>
            <a:r>
              <a:rPr b="1" lang="en" sz="2200">
                <a:solidFill>
                  <a:schemeClr val="dk2"/>
                </a:solidFill>
              </a:rPr>
              <a:t>Data Cleaning and Preparation</a:t>
            </a:r>
            <a:endParaRPr b="1" sz="2200">
              <a:solidFill>
                <a:schemeClr val="dk2"/>
              </a:solidFill>
            </a:endParaRPr>
          </a:p>
          <a:p>
            <a:pPr indent="0" lvl="0" marL="0" rtl="0" algn="l">
              <a:lnSpc>
                <a:spcPct val="125000"/>
              </a:lnSpc>
              <a:spcBef>
                <a:spcPts val="1800"/>
              </a:spcBef>
              <a:spcAft>
                <a:spcPts val="0"/>
              </a:spcAft>
              <a:buNone/>
            </a:pPr>
            <a:r>
              <a:t/>
            </a:r>
            <a:endParaRPr b="1" sz="2200">
              <a:solidFill>
                <a:schemeClr val="dk2"/>
              </a:solidFill>
            </a:endParaRPr>
          </a:p>
          <a:p>
            <a:pPr indent="0" lvl="0" marL="0" rtl="0" algn="l">
              <a:lnSpc>
                <a:spcPct val="115000"/>
              </a:lnSpc>
              <a:spcBef>
                <a:spcPts val="400"/>
              </a:spcBef>
              <a:spcAft>
                <a:spcPts val="0"/>
              </a:spcAft>
              <a:buNone/>
            </a:pPr>
            <a:r>
              <a:rPr lang="en" sz="1600">
                <a:solidFill>
                  <a:schemeClr val="dk2"/>
                </a:solidFill>
              </a:rPr>
              <a:t>The following steps were performed to clean and prepare the data:</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Dropped all the cities except Vancouver from the dataset.</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Dropped all rows with missing values (NANs).</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Converted temperature values from Kelvin to Celsius using the formula:</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Celsius = Kelvin − 273.15 Celsius=Kelvin−273.15</a:t>
            </a:r>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990"/>
              <a:buFont typeface="Arial"/>
              <a:buNone/>
            </a:pPr>
            <a:r>
              <a:rPr b="1" lang="en" sz="2370">
                <a:latin typeface="Arial"/>
                <a:ea typeface="Arial"/>
                <a:cs typeface="Arial"/>
                <a:sym typeface="Arial"/>
              </a:rPr>
              <a:t> Feature Engineering</a:t>
            </a:r>
            <a:endParaRPr b="1" sz="2370">
              <a:latin typeface="Arial"/>
              <a:ea typeface="Arial"/>
              <a:cs typeface="Arial"/>
              <a:sym typeface="Arial"/>
            </a:endParaRPr>
          </a:p>
          <a:p>
            <a:pPr indent="0" lvl="0" marL="0" rtl="0" algn="l">
              <a:spcBef>
                <a:spcPts val="400"/>
              </a:spcBef>
              <a:spcAft>
                <a:spcPts val="0"/>
              </a:spcAft>
              <a:buSzPts val="990"/>
              <a:buNone/>
            </a:pPr>
            <a:r>
              <a:t/>
            </a:r>
            <a:endParaRPr sz="2700"/>
          </a:p>
        </p:txBody>
      </p:sp>
      <p:sp>
        <p:nvSpPr>
          <p:cNvPr id="94" name="Google Shape;94;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None/>
            </a:pPr>
            <a:r>
              <a:rPr lang="en" sz="2264">
                <a:latin typeface="Arial"/>
                <a:ea typeface="Arial"/>
                <a:cs typeface="Arial"/>
                <a:sym typeface="Arial"/>
              </a:rPr>
              <a:t>Feature engineering is the process of using domain knowledge to create features that make machine learning algorithms work. For this project, the feature engineering steps included:</a:t>
            </a:r>
            <a:endParaRPr sz="2264">
              <a:latin typeface="Arial"/>
              <a:ea typeface="Arial"/>
              <a:cs typeface="Arial"/>
              <a:sym typeface="Arial"/>
            </a:endParaRPr>
          </a:p>
          <a:p>
            <a:pPr indent="0" lvl="0" marL="0" rtl="0" algn="l">
              <a:spcBef>
                <a:spcPts val="1200"/>
              </a:spcBef>
              <a:spcAft>
                <a:spcPts val="0"/>
              </a:spcAft>
              <a:buNone/>
            </a:pPr>
            <a:r>
              <a:t/>
            </a:r>
            <a:endParaRPr sz="2264">
              <a:latin typeface="Arial"/>
              <a:ea typeface="Arial"/>
              <a:cs typeface="Arial"/>
              <a:sym typeface="Arial"/>
            </a:endParaRPr>
          </a:p>
          <a:p>
            <a:pPr indent="-307675" lvl="0" marL="457200" rtl="0" algn="l">
              <a:spcBef>
                <a:spcPts val="1200"/>
              </a:spcBef>
              <a:spcAft>
                <a:spcPts val="0"/>
              </a:spcAft>
              <a:buSzPct val="100000"/>
              <a:buFont typeface="Arial"/>
              <a:buAutoNum type="arabicPeriod"/>
            </a:pPr>
            <a:r>
              <a:rPr b="1" lang="en" sz="2264">
                <a:latin typeface="Arial"/>
                <a:ea typeface="Arial"/>
                <a:cs typeface="Arial"/>
                <a:sym typeface="Arial"/>
              </a:rPr>
              <a:t>Datetime Features:</a:t>
            </a:r>
            <a:r>
              <a:rPr lang="en" sz="2264">
                <a:latin typeface="Arial"/>
                <a:ea typeface="Arial"/>
                <a:cs typeface="Arial"/>
                <a:sym typeface="Arial"/>
              </a:rPr>
              <a:t> Extracting features like month, day of the week, and hour from the datetime column to capture seasonal and time-of-day patterns.</a:t>
            </a:r>
            <a:endParaRPr sz="2264">
              <a:latin typeface="Arial"/>
              <a:ea typeface="Arial"/>
              <a:cs typeface="Arial"/>
              <a:sym typeface="Arial"/>
            </a:endParaRPr>
          </a:p>
          <a:p>
            <a:pPr indent="-307675" lvl="0" marL="457200" rtl="0" algn="l">
              <a:spcBef>
                <a:spcPts val="0"/>
              </a:spcBef>
              <a:spcAft>
                <a:spcPts val="0"/>
              </a:spcAft>
              <a:buSzPct val="100000"/>
              <a:buFont typeface="Arial"/>
              <a:buAutoNum type="arabicPeriod"/>
            </a:pPr>
            <a:r>
              <a:t/>
            </a:r>
            <a:endParaRPr sz="2264">
              <a:latin typeface="Arial"/>
              <a:ea typeface="Arial"/>
              <a:cs typeface="Arial"/>
              <a:sym typeface="Arial"/>
            </a:endParaRPr>
          </a:p>
          <a:p>
            <a:pPr indent="-307675" lvl="0" marL="457200" rtl="0" algn="l">
              <a:spcBef>
                <a:spcPts val="0"/>
              </a:spcBef>
              <a:spcAft>
                <a:spcPts val="0"/>
              </a:spcAft>
              <a:buSzPct val="100000"/>
              <a:buFont typeface="Arial"/>
              <a:buAutoNum type="arabicPeriod"/>
            </a:pPr>
            <a:r>
              <a:rPr b="1" lang="en" sz="2264">
                <a:latin typeface="Arial"/>
                <a:ea typeface="Arial"/>
                <a:cs typeface="Arial"/>
                <a:sym typeface="Arial"/>
              </a:rPr>
              <a:t>Rolling Statistics:</a:t>
            </a:r>
            <a:r>
              <a:rPr lang="en" sz="2264">
                <a:latin typeface="Arial"/>
                <a:ea typeface="Arial"/>
                <a:cs typeface="Arial"/>
                <a:sym typeface="Arial"/>
              </a:rPr>
              <a:t> Calculating rolling mean and rolling standard deviation to capture trends and volatility in the temperature data.</a:t>
            </a:r>
            <a:endParaRPr sz="2264">
              <a:latin typeface="Arial"/>
              <a:ea typeface="Arial"/>
              <a:cs typeface="Arial"/>
              <a:sym typeface="Arial"/>
            </a:endParaRPr>
          </a:p>
          <a:p>
            <a:pPr indent="0" lvl="0" marL="457200" rtl="0" algn="l">
              <a:spcBef>
                <a:spcPts val="1200"/>
              </a:spcBef>
              <a:spcAft>
                <a:spcPts val="0"/>
              </a:spcAft>
              <a:buNone/>
            </a:pPr>
            <a:r>
              <a:t/>
            </a:r>
            <a:endParaRPr sz="2264">
              <a:latin typeface="Arial"/>
              <a:ea typeface="Arial"/>
              <a:cs typeface="Arial"/>
              <a:sym typeface="Arial"/>
            </a:endParaRPr>
          </a:p>
          <a:p>
            <a:pPr indent="0" lvl="0" marL="457200" rtl="0" algn="l">
              <a:spcBef>
                <a:spcPts val="1200"/>
              </a:spcBef>
              <a:spcAft>
                <a:spcPts val="0"/>
              </a:spcAft>
              <a:buNone/>
            </a:pPr>
            <a:r>
              <a:t/>
            </a:r>
            <a:endParaRPr b="1" sz="1400">
              <a:latin typeface="Arial"/>
              <a:ea typeface="Arial"/>
              <a:cs typeface="Arial"/>
              <a:sym typeface="Arial"/>
            </a:endParaRPr>
          </a:p>
          <a:p>
            <a:pPr indent="0" lvl="0" marL="0" rtl="0" algn="l">
              <a:spcBef>
                <a:spcPts val="1200"/>
              </a:spcBef>
              <a:spcAft>
                <a:spcPts val="0"/>
              </a:spcAft>
              <a:buNone/>
            </a:pPr>
            <a:r>
              <a:t/>
            </a:r>
            <a:endParaRPr sz="2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SzPts val="1100"/>
              <a:buNone/>
            </a:pPr>
            <a:r>
              <a:rPr b="1" lang="en" sz="2300">
                <a:latin typeface="Arial"/>
                <a:ea typeface="Arial"/>
                <a:cs typeface="Arial"/>
                <a:sym typeface="Arial"/>
              </a:rPr>
              <a:t>Model Description</a:t>
            </a:r>
            <a:endParaRPr b="1" sz="2300">
              <a:latin typeface="Arial"/>
              <a:ea typeface="Arial"/>
              <a:cs typeface="Arial"/>
              <a:sym typeface="Arial"/>
            </a:endParaRPr>
          </a:p>
          <a:p>
            <a:pPr indent="0" lvl="0" marL="0" rtl="0" algn="l">
              <a:lnSpc>
                <a:spcPct val="125000"/>
              </a:lnSpc>
              <a:spcBef>
                <a:spcPts val="1800"/>
              </a:spcBef>
              <a:spcAft>
                <a:spcPts val="0"/>
              </a:spcAft>
              <a:buClr>
                <a:schemeClr val="dk2"/>
              </a:buClr>
              <a:buSzPts val="1100"/>
              <a:buFont typeface="Arial"/>
              <a:buNone/>
            </a:pPr>
            <a:r>
              <a:t/>
            </a:r>
            <a:endParaRPr b="1" sz="2300">
              <a:latin typeface="Arial"/>
              <a:ea typeface="Arial"/>
              <a:cs typeface="Arial"/>
              <a:sym typeface="Arial"/>
            </a:endParaRPr>
          </a:p>
          <a:p>
            <a:pPr indent="0" lvl="0" marL="0" rtl="0" algn="l">
              <a:lnSpc>
                <a:spcPct val="115000"/>
              </a:lnSpc>
              <a:spcBef>
                <a:spcPts val="400"/>
              </a:spcBef>
              <a:spcAft>
                <a:spcPts val="0"/>
              </a:spcAft>
              <a:buClr>
                <a:schemeClr val="dk2"/>
              </a:buClr>
              <a:buSzPts val="1100"/>
              <a:buFont typeface="Arial"/>
              <a:buNone/>
            </a:pPr>
            <a:r>
              <a:rPr lang="en" sz="1700">
                <a:latin typeface="Arial"/>
                <a:ea typeface="Arial"/>
                <a:cs typeface="Arial"/>
                <a:sym typeface="Arial"/>
              </a:rPr>
              <a:t>I employed an LSTM model to predict the temperature for the following day using the previous 15 days' temperatures as input features. The model was trained on 4 years of data and achieved an R² score of 93%.</a:t>
            </a:r>
            <a:endParaRPr sz="17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lang="en" sz="1700">
                <a:latin typeface="Arial"/>
                <a:ea typeface="Arial"/>
                <a:cs typeface="Arial"/>
                <a:sym typeface="Arial"/>
              </a:rPr>
              <a:t>To forecast the temperature for the next 7 days, the model must be run recursively. This involves predicting the temperature for the next day, then appending the predicted value to the feature set and using it for the subsequent day's prediction. As the model progresses through the 7-day forecast, the quality of predictions deteriorates because each prediction relies on previous predictions rather than actual values. Consequently, this type of model is best suited for short-term forecasts, typically up to a few days ahead.</a:t>
            </a:r>
            <a:endParaRPr sz="17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t/>
            </a:r>
            <a:endParaRPr sz="1100">
              <a:latin typeface="Arial"/>
              <a:ea typeface="Arial"/>
              <a:cs typeface="Arial"/>
              <a:sym typeface="Arial"/>
            </a:endParaRPr>
          </a:p>
          <a:p>
            <a:pPr indent="0" lvl="0" marL="0" rtl="0" algn="l">
              <a:spcBef>
                <a:spcPts val="0"/>
              </a:spcBef>
              <a:spcAft>
                <a:spcPts val="0"/>
              </a:spcAft>
              <a:buSzPts val="990"/>
              <a:buNone/>
            </a:pPr>
            <a:r>
              <a:t/>
            </a:r>
            <a:endParaRPr b="1" sz="2070">
              <a:latin typeface="Arial"/>
              <a:ea typeface="Arial"/>
              <a:cs typeface="Arial"/>
              <a:sym typeface="Arial"/>
            </a:endParaRPr>
          </a:p>
        </p:txBody>
      </p:sp>
      <p:sp>
        <p:nvSpPr>
          <p:cNvPr id="100" name="Google Shape;100;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900">
              <a:latin typeface="Arial"/>
              <a:ea typeface="Arial"/>
              <a:cs typeface="Arial"/>
              <a:sym typeface="Arial"/>
            </a:endParaRPr>
          </a:p>
          <a:p>
            <a:pPr indent="0" lvl="0" marL="0" rtl="0" algn="l">
              <a:spcBef>
                <a:spcPts val="1200"/>
              </a:spcBef>
              <a:spcAft>
                <a:spcPts val="1200"/>
              </a:spcAft>
              <a:buNone/>
            </a:pPr>
            <a:r>
              <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2"/>
              </a:buClr>
              <a:buSzPts val="990"/>
              <a:buFont typeface="Arial"/>
              <a:buNone/>
            </a:pPr>
            <a:r>
              <a:rPr b="1" lang="en" sz="2270">
                <a:latin typeface="Arial"/>
                <a:ea typeface="Arial"/>
                <a:cs typeface="Arial"/>
                <a:sym typeface="Arial"/>
              </a:rPr>
              <a:t>Model Training and Evaluation</a:t>
            </a:r>
            <a:endParaRPr b="1" sz="2270">
              <a:latin typeface="Arial"/>
              <a:ea typeface="Arial"/>
              <a:cs typeface="Arial"/>
              <a:sym typeface="Arial"/>
            </a:endParaRPr>
          </a:p>
          <a:p>
            <a:pPr indent="0" lvl="0" marL="0" rtl="0" algn="l">
              <a:spcBef>
                <a:spcPts val="400"/>
              </a:spcBef>
              <a:spcAft>
                <a:spcPts val="0"/>
              </a:spcAft>
              <a:buSzPts val="990"/>
              <a:buNone/>
            </a:pPr>
            <a:r>
              <a:t/>
            </a:r>
            <a:endParaRPr sz="2700"/>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Font typeface="Arial"/>
              <a:buChar char="●"/>
            </a:pPr>
            <a:r>
              <a:rPr b="1" lang="en" sz="1600">
                <a:latin typeface="Arial"/>
                <a:ea typeface="Arial"/>
                <a:cs typeface="Arial"/>
                <a:sym typeface="Arial"/>
              </a:rPr>
              <a:t>Training Details</a:t>
            </a:r>
            <a:r>
              <a:rPr lang="en" sz="1600">
                <a:latin typeface="Arial"/>
                <a:ea typeface="Arial"/>
                <a:cs typeface="Arial"/>
                <a:sym typeface="Arial"/>
              </a:rPr>
              <a:t>:</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b="1" lang="en" sz="1600">
                <a:latin typeface="Arial"/>
                <a:ea typeface="Arial"/>
                <a:cs typeface="Arial"/>
                <a:sym typeface="Arial"/>
              </a:rPr>
              <a:t>Epochs</a:t>
            </a:r>
            <a:r>
              <a:rPr lang="en" sz="1600">
                <a:latin typeface="Arial"/>
                <a:ea typeface="Arial"/>
                <a:cs typeface="Arial"/>
                <a:sym typeface="Arial"/>
              </a:rPr>
              <a:t>: 50</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b="1" lang="en" sz="1600">
                <a:latin typeface="Arial"/>
                <a:ea typeface="Arial"/>
                <a:cs typeface="Arial"/>
                <a:sym typeface="Arial"/>
              </a:rPr>
              <a:t>Batch Size</a:t>
            </a:r>
            <a:r>
              <a:rPr lang="en" sz="1600">
                <a:latin typeface="Arial"/>
                <a:ea typeface="Arial"/>
                <a:cs typeface="Arial"/>
                <a:sym typeface="Arial"/>
              </a:rPr>
              <a:t>: 32</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b="1" lang="en" sz="1600">
                <a:latin typeface="Arial"/>
                <a:ea typeface="Arial"/>
                <a:cs typeface="Arial"/>
                <a:sym typeface="Arial"/>
              </a:rPr>
              <a:t>Validation Split</a:t>
            </a:r>
            <a:r>
              <a:rPr lang="en" sz="1600">
                <a:latin typeface="Arial"/>
                <a:ea typeface="Arial"/>
                <a:cs typeface="Arial"/>
                <a:sym typeface="Arial"/>
              </a:rPr>
              <a:t>: 20%</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Evaluation Metrics</a:t>
            </a:r>
            <a:r>
              <a:rPr lang="en" sz="1600">
                <a:latin typeface="Arial"/>
                <a:ea typeface="Arial"/>
                <a:cs typeface="Arial"/>
                <a:sym typeface="Arial"/>
              </a:rPr>
              <a:t>:</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b="1" lang="en" sz="1600">
                <a:latin typeface="Arial"/>
                <a:ea typeface="Arial"/>
                <a:cs typeface="Arial"/>
                <a:sym typeface="Arial"/>
              </a:rPr>
              <a:t>Mean Absolute Error (MAE)</a:t>
            </a:r>
            <a:endParaRPr b="1" sz="1600">
              <a:latin typeface="Arial"/>
              <a:ea typeface="Arial"/>
              <a:cs typeface="Arial"/>
              <a:sym typeface="Arial"/>
            </a:endParaRPr>
          </a:p>
          <a:p>
            <a:pPr indent="-330200" lvl="1" marL="914400" rtl="0" algn="l">
              <a:spcBef>
                <a:spcPts val="0"/>
              </a:spcBef>
              <a:spcAft>
                <a:spcPts val="0"/>
              </a:spcAft>
              <a:buSzPts val="1600"/>
              <a:buFont typeface="Arial"/>
              <a:buChar char="○"/>
            </a:pPr>
            <a:r>
              <a:rPr b="1" lang="en" sz="1600">
                <a:latin typeface="Arial"/>
                <a:ea typeface="Arial"/>
                <a:cs typeface="Arial"/>
                <a:sym typeface="Arial"/>
              </a:rPr>
              <a:t>R² Score</a:t>
            </a:r>
            <a:endParaRPr b="1" sz="1600">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