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BBE1C-3CE0-4D63-B443-B464BDCF1E65}"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BBE1C-3CE0-4D63-B443-B464BDCF1E65}"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BBE1C-3CE0-4D63-B443-B464BDCF1E65}"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BBE1C-3CE0-4D63-B443-B464BDCF1E65}"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BBE1C-3CE0-4D63-B443-B464BDCF1E65}"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BBE1C-3CE0-4D63-B443-B464BDCF1E65}"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BBE1C-3CE0-4D63-B443-B464BDCF1E65}"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BBE1C-3CE0-4D63-B443-B464BDCF1E65}"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BBE1C-3CE0-4D63-B443-B464BDCF1E65}"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BBE1C-3CE0-4D63-B443-B464BDCF1E65}"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BBE1C-3CE0-4D63-B443-B464BDCF1E65}"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0DC9F-E0C6-436F-976A-50F9FF78A8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BBE1C-3CE0-4D63-B443-B464BDCF1E65}" type="datetimeFigureOut">
              <a:rPr lang="en-US" smtClean="0"/>
              <a:t>8/9/2020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0DC9F-E0C6-436F-976A-50F9FF78A8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data.vancouver.ca/explore/dataset/schools/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Capstone Project:</a:t>
            </a:r>
            <a:br>
              <a:rPr lang="en-CA" dirty="0" smtClean="0"/>
            </a:br>
            <a:r>
              <a:rPr lang="en-CA" dirty="0" smtClean="0"/>
              <a:t>Vancouver Schools </a:t>
            </a:r>
            <a:endParaRPr lang="en-US" dirty="0"/>
          </a:p>
        </p:txBody>
      </p:sp>
      <p:sp>
        <p:nvSpPr>
          <p:cNvPr id="3" name="Subtitle 2"/>
          <p:cNvSpPr>
            <a:spLocks noGrp="1"/>
          </p:cNvSpPr>
          <p:nvPr>
            <p:ph type="subTitle" idx="1"/>
          </p:nvPr>
        </p:nvSpPr>
        <p:spPr/>
        <p:txBody>
          <a:bodyPr/>
          <a:lstStyle/>
          <a:p>
            <a:r>
              <a:rPr lang="en-CA" dirty="0" smtClean="0"/>
              <a:t>By: </a:t>
            </a:r>
            <a:r>
              <a:rPr lang="en-CA" dirty="0" err="1" smtClean="0"/>
              <a:t>Mahshid</a:t>
            </a:r>
            <a:r>
              <a:rPr lang="en-CA" dirty="0" smtClean="0"/>
              <a:t> </a:t>
            </a:r>
            <a:r>
              <a:rPr lang="en-CA" dirty="0" err="1" smtClean="0"/>
              <a:t>Atapour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CA" dirty="0" smtClean="0"/>
              <a:t>The clustering method gives us the interactive visual map to see the 5 identified clusters. Also we get the average number of venues nearby schools in each cluster.</a:t>
            </a:r>
          </a:p>
          <a:p>
            <a:pPr fontAlgn="base" latinLnBrk="1"/>
            <a:endParaRPr lang="en-US" dirty="0" smtClean="0"/>
          </a:p>
          <a:p>
            <a:pPr fontAlgn="base" latinLnBrk="1"/>
            <a:endParaRPr lang="en-US" dirty="0"/>
          </a:p>
          <a:p>
            <a:pPr fontAlgn="base" latinLnBrk="1"/>
            <a:r>
              <a:rPr lang="en-US" dirty="0" smtClean="0"/>
              <a:t>School </a:t>
            </a:r>
            <a:r>
              <a:rPr lang="en-US" dirty="0"/>
              <a:t>Latitude  School Longitude  </a:t>
            </a:r>
            <a:r>
              <a:rPr lang="en-US" dirty="0" err="1"/>
              <a:t>Venue_Count</a:t>
            </a:r>
            <a:endParaRPr lang="en-US" dirty="0"/>
          </a:p>
          <a:p>
            <a:pPr fontAlgn="base" latinLnBrk="1"/>
            <a:r>
              <a:rPr lang="en-US" dirty="0"/>
              <a:t>Labels                                                </a:t>
            </a:r>
          </a:p>
          <a:p>
            <a:pPr fontAlgn="base" latinLnBrk="1"/>
            <a:r>
              <a:rPr lang="en-US" dirty="0"/>
              <a:t>0             49.249447       -123.051519    13.408451</a:t>
            </a:r>
          </a:p>
          <a:p>
            <a:pPr fontAlgn="base" latinLnBrk="1"/>
            <a:r>
              <a:rPr lang="en-US" dirty="0"/>
              <a:t>1             49.261256       -123.103424    45.714286</a:t>
            </a:r>
          </a:p>
          <a:p>
            <a:pPr fontAlgn="base" latinLnBrk="1"/>
            <a:r>
              <a:rPr lang="en-US" dirty="0"/>
              <a:t>2             49.234794       -123.116393     9.250000</a:t>
            </a:r>
          </a:p>
          <a:p>
            <a:pPr fontAlgn="base" latinLnBrk="1"/>
            <a:r>
              <a:rPr lang="en-US" dirty="0"/>
              <a:t>3             49.275732       -123.135124    89.454545</a:t>
            </a:r>
          </a:p>
          <a:p>
            <a:pPr fontAlgn="base" latinLnBrk="1"/>
            <a:r>
              <a:rPr lang="en-US" dirty="0"/>
              <a:t>4             49.250589       -123.175956    10.266667</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CA" dirty="0"/>
              <a:t>Sorting the schools from the ones with the highest number of venues nearby to the lowest one also gives us the list of schools with the highest number of venues nearby. King George Secondary in West End and Pattison High School in Downtown are at the top of the list. </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Based on the graphs and tables produced during the analysis, </a:t>
            </a:r>
            <a:r>
              <a:rPr lang="en-CA" dirty="0"/>
              <a:t>we see that most schools have fewer than 50 venues nearby and only fewer than 10 schools have more than 80 venues nearby. </a:t>
            </a:r>
            <a:endParaRPr lang="en-CA" dirty="0" smtClean="0"/>
          </a:p>
          <a:p>
            <a:endParaRPr lang="en-CA" dirty="0"/>
          </a:p>
          <a:p>
            <a:r>
              <a:rPr lang="en-CA" dirty="0" smtClean="0"/>
              <a:t>For </a:t>
            </a:r>
            <a:r>
              <a:rPr lang="en-CA" dirty="0"/>
              <a:t>future work, I would like to also collect data on the academic ranking of the schools and redefine the clusters based on their location, the number of venues nearby as well as the ranking of school. </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US" dirty="0"/>
          </a:p>
        </p:txBody>
      </p:sp>
      <p:sp>
        <p:nvSpPr>
          <p:cNvPr id="3" name="Content Placeholder 2"/>
          <p:cNvSpPr>
            <a:spLocks noGrp="1"/>
          </p:cNvSpPr>
          <p:nvPr>
            <p:ph idx="1"/>
          </p:nvPr>
        </p:nvSpPr>
        <p:spPr/>
        <p:txBody>
          <a:bodyPr/>
          <a:lstStyle/>
          <a:p>
            <a:r>
              <a:rPr lang="en-CA" dirty="0"/>
              <a:t>Based on our analysis of the school data for the city of Vancouver, most schools are not located in very central locations and have fewer than 50 venues nearby. </a:t>
            </a:r>
            <a:endParaRPr lang="en-CA" dirty="0" smtClean="0"/>
          </a:p>
          <a:p>
            <a:endParaRPr lang="en-CA" dirty="0"/>
          </a:p>
          <a:p>
            <a:r>
              <a:rPr lang="en-CA" dirty="0" smtClean="0"/>
              <a:t>The </a:t>
            </a:r>
            <a:r>
              <a:rPr lang="en-CA" dirty="0"/>
              <a:t>created interactive map can help families to see the location and the number of venues nearby each school in a given cluster.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Problem</a:t>
            </a:r>
            <a:endParaRPr lang="en-US" dirty="0"/>
          </a:p>
        </p:txBody>
      </p:sp>
      <p:sp>
        <p:nvSpPr>
          <p:cNvPr id="3" name="Content Placeholder 2"/>
          <p:cNvSpPr>
            <a:spLocks noGrp="1"/>
          </p:cNvSpPr>
          <p:nvPr>
            <p:ph idx="1"/>
          </p:nvPr>
        </p:nvSpPr>
        <p:spPr/>
        <p:txBody>
          <a:bodyPr>
            <a:normAutofit lnSpcReduction="10000"/>
          </a:bodyPr>
          <a:lstStyle/>
          <a:p>
            <a:r>
              <a:rPr lang="en-CA" dirty="0"/>
              <a:t>When families with school age children move to a new city, they usually face different challenges at the beginning. </a:t>
            </a:r>
            <a:endParaRPr lang="en-CA" dirty="0" smtClean="0"/>
          </a:p>
          <a:p>
            <a:endParaRPr lang="en-CA" dirty="0" smtClean="0"/>
          </a:p>
          <a:p>
            <a:r>
              <a:rPr lang="en-CA" dirty="0" smtClean="0"/>
              <a:t>In </a:t>
            </a:r>
            <a:r>
              <a:rPr lang="en-CA" dirty="0"/>
              <a:t>particular, new immigrants or low income families are more likely to not own a car and usually look for a school for their children at a central location where lots of amenities are nearby.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CA" dirty="0"/>
              <a:t>I will use the school data from the city of Vancouver to address this problem and facilitate families with data visualization and organization methods that would help them to quickly identify the schools or areas of interest.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a:t>
            </a:r>
            <a:endParaRPr lang="en-US" dirty="0"/>
          </a:p>
        </p:txBody>
      </p:sp>
      <p:sp>
        <p:nvSpPr>
          <p:cNvPr id="3" name="Content Placeholder 2"/>
          <p:cNvSpPr>
            <a:spLocks noGrp="1"/>
          </p:cNvSpPr>
          <p:nvPr>
            <p:ph idx="1"/>
          </p:nvPr>
        </p:nvSpPr>
        <p:spPr/>
        <p:txBody>
          <a:bodyPr>
            <a:normAutofit fontScale="85000" lnSpcReduction="10000"/>
          </a:bodyPr>
          <a:lstStyle/>
          <a:p>
            <a:r>
              <a:rPr lang="en-CA" dirty="0"/>
              <a:t>We obtain data on about 190 schools in Vancouver from the city of Vancouver’s Open Data Portal </a:t>
            </a:r>
            <a:r>
              <a:rPr lang="en-CA" u="sng" dirty="0">
                <a:hlinkClick r:id="rId2"/>
              </a:rPr>
              <a:t>https://opendata.vancouver.ca/explore/dataset/schools/api/</a:t>
            </a:r>
            <a:endParaRPr lang="en-US" dirty="0"/>
          </a:p>
          <a:p>
            <a:endParaRPr lang="en-CA" dirty="0" smtClean="0"/>
          </a:p>
          <a:p>
            <a:r>
              <a:rPr lang="en-CA" dirty="0" smtClean="0"/>
              <a:t>For </a:t>
            </a:r>
            <a:r>
              <a:rPr lang="en-CA" dirty="0"/>
              <a:t>each school, the dataset contains the name of school, area, address, type of school, Latitude and Longitude. </a:t>
            </a:r>
            <a:endParaRPr lang="en-CA" dirty="0" smtClean="0"/>
          </a:p>
          <a:p>
            <a:endParaRPr lang="en-CA" dirty="0"/>
          </a:p>
          <a:p>
            <a:r>
              <a:rPr lang="en-CA" dirty="0" smtClean="0"/>
              <a:t>We </a:t>
            </a:r>
            <a:r>
              <a:rPr lang="en-CA" dirty="0"/>
              <a:t>will be using a combination of this dataset and data acquired from </a:t>
            </a:r>
            <a:r>
              <a:rPr lang="en-CA" dirty="0" smtClean="0"/>
              <a:t>Foursquare.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Methodology</a:t>
            </a:r>
            <a:endParaRPr lang="en-US" dirty="0"/>
          </a:p>
        </p:txBody>
      </p:sp>
      <p:sp>
        <p:nvSpPr>
          <p:cNvPr id="3" name="Content Placeholder 2"/>
          <p:cNvSpPr>
            <a:spLocks noGrp="1"/>
          </p:cNvSpPr>
          <p:nvPr>
            <p:ph idx="1"/>
          </p:nvPr>
        </p:nvSpPr>
        <p:spPr/>
        <p:txBody>
          <a:bodyPr/>
          <a:lstStyle/>
          <a:p>
            <a:r>
              <a:rPr lang="en-CA" dirty="0"/>
              <a:t>Using the location data on schools and folium map, I create a map with the list of all Vancouver school information on it. Then by connecting to </a:t>
            </a:r>
            <a:r>
              <a:rPr lang="en-CA" dirty="0" err="1"/>
              <a:t>FourSquare</a:t>
            </a:r>
            <a:r>
              <a:rPr lang="en-CA" dirty="0"/>
              <a:t>, I get information on the number of venues nearby each school. </a:t>
            </a:r>
            <a:r>
              <a:rPr lang="en-CA" dirty="0" err="1"/>
              <a:t>FourSquares</a:t>
            </a:r>
            <a:r>
              <a:rPr lang="en-CA" dirty="0"/>
              <a:t> gives a dataset of size 4251 on the venues nearby the schools.  </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Histogram</a:t>
            </a:r>
            <a:endParaRPr lang="en-US" dirty="0"/>
          </a:p>
        </p:txBody>
      </p:sp>
      <p:sp>
        <p:nvSpPr>
          <p:cNvPr id="3" name="Content Placeholder 2"/>
          <p:cNvSpPr>
            <a:spLocks noGrp="1"/>
          </p:cNvSpPr>
          <p:nvPr>
            <p:ph idx="1"/>
          </p:nvPr>
        </p:nvSpPr>
        <p:spPr>
          <a:xfrm>
            <a:off x="457200" y="1600201"/>
            <a:ext cx="8229600" cy="1828800"/>
          </a:xfrm>
        </p:spPr>
        <p:txBody>
          <a:bodyPr/>
          <a:lstStyle/>
          <a:p>
            <a:r>
              <a:rPr lang="en-CA" dirty="0"/>
              <a:t>A histogram is then created with 5 bins to visualize the distribution of the number of venues nearby schools. </a:t>
            </a:r>
            <a:endParaRPr lang="en-US" dirty="0"/>
          </a:p>
        </p:txBody>
      </p:sp>
      <p:pic>
        <p:nvPicPr>
          <p:cNvPr id="4" name="Picture 3" descr="hist.png"/>
          <p:cNvPicPr>
            <a:picLocks noChangeAspect="1"/>
          </p:cNvPicPr>
          <p:nvPr/>
        </p:nvPicPr>
        <p:blipFill>
          <a:blip r:embed="rId2"/>
          <a:stretch>
            <a:fillRect/>
          </a:stretch>
        </p:blipFill>
        <p:spPr>
          <a:xfrm>
            <a:off x="1857356" y="3286124"/>
            <a:ext cx="4929222" cy="32861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 clustering</a:t>
            </a:r>
            <a:endParaRPr lang="en-US" dirty="0"/>
          </a:p>
        </p:txBody>
      </p:sp>
      <p:sp>
        <p:nvSpPr>
          <p:cNvPr id="3" name="Content Placeholder 2"/>
          <p:cNvSpPr>
            <a:spLocks noGrp="1"/>
          </p:cNvSpPr>
          <p:nvPr>
            <p:ph idx="1"/>
          </p:nvPr>
        </p:nvSpPr>
        <p:spPr/>
        <p:txBody>
          <a:bodyPr/>
          <a:lstStyle/>
          <a:p>
            <a:r>
              <a:rPr lang="en-CA" dirty="0"/>
              <a:t>Next we prepare the data for the clustering method (from Machine Learning).  We choose 5 clusters. We then prepare the data to visualize the 5 clusters on the map with 5 different colors on the map.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CA" dirty="0" smtClean="0"/>
              <a:t>We </a:t>
            </a:r>
            <a:r>
              <a:rPr lang="en-CA" dirty="0"/>
              <a:t>also organize the data to see the schools in each area with the accompanying number of venues nearby and also their type (Public, Independent, etc.). We also identify the schools with at least 50 venues nearby.</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US" dirty="0"/>
          </a:p>
        </p:txBody>
      </p:sp>
      <p:sp>
        <p:nvSpPr>
          <p:cNvPr id="3" name="Content Placeholder 2"/>
          <p:cNvSpPr>
            <a:spLocks noGrp="1"/>
          </p:cNvSpPr>
          <p:nvPr>
            <p:ph idx="1"/>
          </p:nvPr>
        </p:nvSpPr>
        <p:spPr/>
        <p:txBody>
          <a:bodyPr>
            <a:normAutofit fontScale="92500" lnSpcReduction="10000"/>
          </a:bodyPr>
          <a:lstStyle/>
          <a:p>
            <a:r>
              <a:rPr lang="en-CA" dirty="0"/>
              <a:t>The histogram shows that most schools (about 150) have fewer than 40 venues nearby and some (about 20) have 40 to 60 venues nearby and very few schools (fewer than 10) have more than 80 venues nearby.  </a:t>
            </a:r>
            <a:endParaRPr lang="en-CA" dirty="0" smtClean="0"/>
          </a:p>
          <a:p>
            <a:endParaRPr lang="en-US" dirty="0"/>
          </a:p>
          <a:p>
            <a:r>
              <a:rPr lang="en-CA" dirty="0"/>
              <a:t>The clustering method gives us the interactive visual map to see the 5 identified clusters. Also we get the average number of venues nearby schools in each cluster</a:t>
            </a:r>
            <a:r>
              <a:rPr lang="en-CA" dirty="0" smtClean="0"/>
              <a:t>.</a:t>
            </a:r>
          </a:p>
          <a:p>
            <a:endParaRPr lang="en-CA"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649</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 Vancouver Schools </vt:lpstr>
      <vt:lpstr>The Problem</vt:lpstr>
      <vt:lpstr>Slide 3</vt:lpstr>
      <vt:lpstr>Data</vt:lpstr>
      <vt:lpstr>Methodology</vt:lpstr>
      <vt:lpstr>Histogram</vt:lpstr>
      <vt:lpstr>K-mean clustering</vt:lpstr>
      <vt:lpstr>Slide 8</vt:lpstr>
      <vt:lpstr>Results</vt:lpstr>
      <vt:lpstr>Slide 10</vt:lpstr>
      <vt:lpstr>Slide 11</vt:lpstr>
      <vt:lpstr>Discussion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Vancouver Schools </dc:title>
  <dc:creator>FCusask</dc:creator>
  <cp:lastModifiedBy>FCusask</cp:lastModifiedBy>
  <cp:revision>10</cp:revision>
  <dcterms:created xsi:type="dcterms:W3CDTF">2020-08-10T01:21:31Z</dcterms:created>
  <dcterms:modified xsi:type="dcterms:W3CDTF">2020-08-10T01:54:21Z</dcterms:modified>
</cp:coreProperties>
</file>