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73" r:id="rId2"/>
  </p:sldMasterIdLst>
  <p:sldIdLst>
    <p:sldId id="256" r:id="rId3"/>
    <p:sldId id="289" r:id="rId4"/>
    <p:sldId id="293" r:id="rId5"/>
    <p:sldId id="290" r:id="rId6"/>
    <p:sldId id="291" r:id="rId7"/>
    <p:sldId id="294" r:id="rId8"/>
    <p:sldId id="295" r:id="rId9"/>
    <p:sldId id="296" r:id="rId10"/>
    <p:sldId id="297" r:id="rId11"/>
    <p:sldId id="298" r:id="rId12"/>
    <p:sldId id="299" r:id="rId13"/>
  </p:sldIdLst>
  <p:sldSz cx="9144000" cy="5143500" type="screen16x9"/>
  <p:notesSz cx="7010400" cy="92964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536">
          <p15:clr>
            <a:srgbClr val="A4A3A4"/>
          </p15:clr>
        </p15:guide>
        <p15:guide id="3" pos="33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/>
    <p:restoredTop sz="94659"/>
  </p:normalViewPr>
  <p:slideViewPr>
    <p:cSldViewPr snapToGrid="0" snapToObjects="1">
      <p:cViewPr>
        <p:scale>
          <a:sx n="150" d="100"/>
          <a:sy n="150" d="100"/>
        </p:scale>
        <p:origin x="256" y="384"/>
      </p:cViewPr>
      <p:guideLst>
        <p:guide orient="horz" pos="1620"/>
        <p:guide pos="4536"/>
        <p:guide pos="3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5927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8315927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Spacio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x-non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16" name="Rectangle 15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</p:spTree>
    <p:extLst/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3" name="Right Triangle 12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 dirty="0"/>
              <a:t>Click to edit Master title style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</p:spTree>
    <p:extLst/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9D9EE-CB70-2A4F-8B5D-8301BC12F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66326B-7D11-1446-BCF6-D20548877A7C}"/>
              </a:ext>
            </a:extLst>
          </p:cNvPr>
          <p:cNvSpPr/>
          <p:nvPr/>
        </p:nvSpPr>
        <p:spPr>
          <a:xfrm>
            <a:off x="0" y="0"/>
            <a:ext cx="9144000" cy="3594344"/>
          </a:xfrm>
          <a:prstGeom prst="rect">
            <a:avLst/>
          </a:prstGeom>
          <a:gradFill>
            <a:gsLst>
              <a:gs pos="100000">
                <a:srgbClr val="192B5F">
                  <a:alpha val="0"/>
                </a:srgbClr>
              </a:gs>
              <a:gs pos="0">
                <a:srgbClr val="59A7E9"/>
              </a:gs>
              <a:gs pos="57000">
                <a:srgbClr val="2663CA">
                  <a:alpha val="24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87780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3101340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8504" y="3664004"/>
            <a:ext cx="7764215" cy="46875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noProof="0"/>
              <a:t>Click to edit Master subtitle style</a:t>
            </a:r>
            <a:endParaRPr lang="en-US" noProof="0" dirty="0"/>
          </a:p>
        </p:txBody>
      </p:sp>
      <p:sp>
        <p:nvSpPr>
          <p:cNvPr id="17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58" y="582114"/>
            <a:ext cx="1934803" cy="5404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85154" y="4878252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0" i="0" dirty="0">
                <a:solidFill>
                  <a:schemeClr val="bg1"/>
                </a:solidFill>
                <a:cs typeface="Helvetica Light"/>
              </a:rPr>
              <a:t>© Guavus, Inc. All rights reserved.</a:t>
            </a:r>
          </a:p>
        </p:txBody>
      </p:sp>
    </p:spTree>
    <p:extLst/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185" t="8408" r="515" b="693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ayout (Tigh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852589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6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4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2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Slid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8504" y="2366042"/>
            <a:ext cx="7764215" cy="6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7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x-none" altLang="fr-FR" noProof="0"/>
              <a:t>Click to edit Master title style</a:t>
            </a:r>
            <a:endParaRPr lang="en-US" altLang="fr-FR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0000">
                <a:srgbClr val="087393"/>
              </a:gs>
              <a:gs pos="0">
                <a:schemeClr val="accent3"/>
              </a:gs>
              <a:gs pos="100000">
                <a:srgbClr val="0B3C57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" y="0"/>
            <a:ext cx="2219540" cy="514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24460" y="0"/>
            <a:ext cx="2219540" cy="5143500"/>
          </a:xfrm>
          <a:prstGeom prst="rect">
            <a:avLst/>
          </a:prstGeom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fr-FR" altLang="fr-FR" sz="7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fr-FR" altLang="fr-FR" sz="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dirty="0">
                <a:solidFill>
                  <a:schemeClr val="bg1"/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98" y="4857793"/>
            <a:ext cx="725427" cy="2670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755"/>
              </a:gs>
              <a:gs pos="0">
                <a:schemeClr val="accent4"/>
              </a:gs>
              <a:gs pos="44000">
                <a:srgbClr val="1557BF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rgbClr val="192B5F"/>
              </a:gs>
              <a:gs pos="0">
                <a:srgbClr val="59A7E9"/>
              </a:gs>
              <a:gs pos="44000">
                <a:srgbClr val="2663C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92755">
                  <a:alpha val="62000"/>
                </a:srgb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2" y="1915892"/>
            <a:ext cx="4267198" cy="119197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17CD06AE-AB1E-C54E-B9A7-F9E7615353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8531859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2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6544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266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661787" y="978175"/>
            <a:ext cx="4136773" cy="3530763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Slid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13F4EFEA-C27D-E749-9610-370F044F22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223A7FD-0352-A04E-9C9C-2A8F77C33E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7251" y="977900"/>
            <a:ext cx="4133087" cy="3530600"/>
          </a:xfrm>
          <a:prstGeom prst="rect">
            <a:avLst/>
          </a:prstGeom>
        </p:spPr>
        <p:txBody>
          <a:bodyPr/>
          <a:lstStyle>
            <a:lvl1pPr marL="7938" indent="0">
              <a:spcBef>
                <a:spcPts val="1920"/>
              </a:spcBef>
              <a:spcAft>
                <a:spcPts val="300"/>
              </a:spcAft>
              <a:buNone/>
              <a:tabLst>
                <a:tab pos="985838" algn="l"/>
              </a:tabLs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6645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D91D4-B25E-134B-AD66-43D89BFFB99F}"/>
              </a:ext>
            </a:extLst>
          </p:cNvPr>
          <p:cNvSpPr/>
          <p:nvPr/>
        </p:nvSpPr>
        <p:spPr>
          <a:xfrm>
            <a:off x="246152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B8607-7229-E34A-9A1D-489AB642C958}"/>
              </a:ext>
            </a:extLst>
          </p:cNvPr>
          <p:cNvSpPr/>
          <p:nvPr/>
        </p:nvSpPr>
        <p:spPr>
          <a:xfrm>
            <a:off x="3143679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B8723-EFA9-7842-B15E-23E81F7E15A8}"/>
              </a:ext>
            </a:extLst>
          </p:cNvPr>
          <p:cNvSpPr/>
          <p:nvPr/>
        </p:nvSpPr>
        <p:spPr>
          <a:xfrm>
            <a:off x="6041205" y="1379712"/>
            <a:ext cx="2836096" cy="3192285"/>
          </a:xfrm>
          <a:prstGeom prst="rect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F66E8-5409-8D49-9E78-AA8E30BCD97E}"/>
              </a:ext>
            </a:extLst>
          </p:cNvPr>
          <p:cNvSpPr/>
          <p:nvPr/>
        </p:nvSpPr>
        <p:spPr>
          <a:xfrm>
            <a:off x="339047" y="1479630"/>
            <a:ext cx="2644340" cy="394180"/>
          </a:xfrm>
          <a:prstGeom prst="rect">
            <a:avLst/>
          </a:prstGeom>
          <a:gradFill>
            <a:gsLst>
              <a:gs pos="100000">
                <a:srgbClr val="3A84C3"/>
              </a:gs>
              <a:gs pos="50000">
                <a:srgbClr val="499ADE"/>
              </a:gs>
              <a:gs pos="0">
                <a:srgbClr val="4FA8F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38AFB-6AD6-4541-BF51-668BD72FC6DD}"/>
              </a:ext>
            </a:extLst>
          </p:cNvPr>
          <p:cNvSpPr/>
          <p:nvPr/>
        </p:nvSpPr>
        <p:spPr>
          <a:xfrm>
            <a:off x="3230931" y="1479630"/>
            <a:ext cx="2653556" cy="394180"/>
          </a:xfrm>
          <a:prstGeom prst="rect">
            <a:avLst/>
          </a:prstGeom>
          <a:gradFill>
            <a:gsLst>
              <a:gs pos="50000">
                <a:srgbClr val="0E57C3"/>
              </a:gs>
              <a:gs pos="100000">
                <a:srgbClr val="0948A6"/>
              </a:gs>
              <a:gs pos="0">
                <a:srgbClr val="1365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D5238-66A2-C649-9F7C-F7BAF1794FFD}"/>
              </a:ext>
            </a:extLst>
          </p:cNvPr>
          <p:cNvSpPr/>
          <p:nvPr/>
        </p:nvSpPr>
        <p:spPr>
          <a:xfrm>
            <a:off x="6134297" y="1479630"/>
            <a:ext cx="2649914" cy="394180"/>
          </a:xfrm>
          <a:prstGeom prst="rect">
            <a:avLst/>
          </a:prstGeom>
          <a:gradFill>
            <a:gsLst>
              <a:gs pos="100000">
                <a:srgbClr val="0787A6"/>
              </a:gs>
              <a:gs pos="50000">
                <a:srgbClr val="049DC1"/>
              </a:gs>
              <a:gs pos="0">
                <a:srgbClr val="00B2DB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cs typeface="Aller Light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326571"/>
            <a:ext cx="8674100" cy="46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6B47B4-6FED-BD4C-A1E9-06CA7B2420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051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2EB56276-6613-ED4D-975E-1D745482F5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178" y="1497044"/>
            <a:ext cx="263474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BB1313E-4E9C-4D4D-B1D8-CC06563CD3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0371" y="1497044"/>
            <a:ext cx="265033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875EA6F2-B143-3843-9094-F0D6AD344D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31379" y="1497044"/>
            <a:ext cx="2653392" cy="365760"/>
          </a:xfrm>
          <a:prstGeom prst="rect">
            <a:avLst/>
          </a:prstGeom>
        </p:spPr>
        <p:txBody>
          <a:bodyPr wrap="none"/>
          <a:lstStyle>
            <a:lvl1pPr marL="7938" indent="0" algn="ctr">
              <a:buNone/>
              <a:tabLst>
                <a:tab pos="985838" algn="l"/>
              </a:tabLst>
              <a:defRPr b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  <a:lvl2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2pPr>
            <a:lvl3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3pPr>
            <a:lvl4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4pPr>
            <a:lvl5pPr>
              <a:defRPr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C80C9721-B1FD-FB47-BBCA-3D1B1DF965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068" y="813480"/>
            <a:ext cx="6819532" cy="395287"/>
          </a:xfrm>
          <a:prstGeom prst="rect">
            <a:avLst/>
          </a:prstGeom>
        </p:spPr>
        <p:txBody>
          <a:bodyPr/>
          <a:lstStyle>
            <a:lvl1pPr marL="7938" indent="0" algn="l">
              <a:buNone/>
              <a:tabLst>
                <a:tab pos="985838" algn="l"/>
              </a:tabLst>
              <a:defRPr lang="en-US" b="0" kern="1200" dirty="0">
                <a:solidFill>
                  <a:schemeClr val="accent4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b="0">
                <a:solidFill>
                  <a:schemeClr val="accent3"/>
                </a:solidFill>
              </a:defRPr>
            </a:lvl2pPr>
            <a:lvl3pPr>
              <a:defRPr b="0">
                <a:solidFill>
                  <a:schemeClr val="accent3"/>
                </a:solidFill>
              </a:defRPr>
            </a:lvl3pPr>
            <a:lvl4pPr>
              <a:defRPr b="0">
                <a:solidFill>
                  <a:schemeClr val="accent3"/>
                </a:solidFill>
              </a:defRPr>
            </a:lvl4pPr>
            <a:lvl5pPr>
              <a:defRPr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22C39AF-F6AE-764B-AC2C-20994E70688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157537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328B941B-17A7-6A4C-BBC1-2BD5A03492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64023" y="1991142"/>
            <a:ext cx="2723869" cy="2580855"/>
          </a:xfrm>
          <a:prstGeom prst="rect">
            <a:avLst/>
          </a:prstGeom>
        </p:spPr>
        <p:txBody>
          <a:bodyPr/>
          <a:lstStyle>
            <a:lvl1pPr marL="344488" indent="-227013"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tabLst>
                <a:tab pos="985838" algn="l"/>
              </a:tabLst>
              <a:defRPr sz="10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520700" indent="-176213">
              <a:spcBef>
                <a:spcPts val="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9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8975" indent="-168275">
              <a:spcBef>
                <a:spcPts val="300"/>
              </a:spcBef>
              <a:buClr>
                <a:schemeClr val="accent4"/>
              </a:buClr>
              <a:buFont typeface="Arial" charset="0"/>
              <a:buChar char="•"/>
              <a:tabLst/>
              <a:defRPr sz="8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21937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noProof="0">
              <a:latin typeface="Century Gothic Regula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7145" y="1319002"/>
            <a:ext cx="7329710" cy="2994053"/>
            <a:chOff x="962951" y="1319002"/>
            <a:chExt cx="3981281" cy="2994053"/>
          </a:xfrm>
        </p:grpSpPr>
        <p:sp>
          <p:nvSpPr>
            <p:cNvPr id="9" name="Rectangle 8"/>
            <p:cNvSpPr/>
            <p:nvPr/>
          </p:nvSpPr>
          <p:spPr>
            <a:xfrm>
              <a:off x="962951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3064" y="1319002"/>
              <a:ext cx="1861168" cy="2994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noProof="0">
                <a:latin typeface="Century Gothic Regular"/>
              </a:endParaRPr>
            </a:p>
          </p:txBody>
        </p:sp>
      </p:grp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20813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4952802" y="1571136"/>
            <a:ext cx="304126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mall Box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7637139" y="0"/>
            <a:ext cx="1506860" cy="1506860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1506860"/>
            <a:ext cx="3301551" cy="3301551"/>
          </a:xfrm>
          <a:prstGeom prst="rtTriangle">
            <a:avLst/>
          </a:prstGeom>
          <a:solidFill>
            <a:srgbClr val="F8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400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64275"/>
            <a:ext cx="8674100" cy="72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fr-FR" noProof="0"/>
              <a:t>Click to edit Master title style</a:t>
            </a:r>
            <a:endParaRPr lang="en-US" altLang="fr-FR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2083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618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6" name="Espace réservé du contenu 2"/>
          <p:cNvSpPr>
            <a:spLocks noGrp="1"/>
          </p:cNvSpPr>
          <p:nvPr>
            <p:ph idx="10" hasCustomPrompt="1"/>
          </p:nvPr>
        </p:nvSpPr>
        <p:spPr>
          <a:xfrm>
            <a:off x="2530301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1836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28" name="Espace réservé du contenu 2"/>
          <p:cNvSpPr>
            <a:spLocks noGrp="1"/>
          </p:cNvSpPr>
          <p:nvPr>
            <p:ph idx="11" hasCustomPrompt="1"/>
          </p:nvPr>
        </p:nvSpPr>
        <p:spPr>
          <a:xfrm>
            <a:off x="4668519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0055" y="1319002"/>
            <a:ext cx="1966018" cy="2994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entury Gothic Regular"/>
            </a:endParaRPr>
          </a:p>
        </p:txBody>
      </p:sp>
      <p:sp>
        <p:nvSpPr>
          <p:cNvPr id="30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6806738" y="1571136"/>
            <a:ext cx="1733609" cy="2651716"/>
          </a:xfrm>
          <a:prstGeom prst="rect">
            <a:avLst/>
          </a:prstGeom>
        </p:spPr>
        <p:txBody>
          <a:bodyPr/>
          <a:lstStyle>
            <a:lvl1pPr marL="463550" indent="-285750">
              <a:spcBef>
                <a:spcPts val="1920"/>
              </a:spcBef>
              <a:spcAft>
                <a:spcPts val="300"/>
              </a:spcAft>
              <a:buClr>
                <a:schemeClr val="accent4"/>
              </a:buClr>
              <a:buSzPct val="150000"/>
              <a:buFont typeface=".AppleSystemUIFont" charset="-120"/>
              <a:buChar char="›"/>
              <a:defRPr sz="1600" b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8975" indent="-219075">
              <a:spcBef>
                <a:spcPts val="800"/>
              </a:spcBef>
              <a:buClr>
                <a:schemeClr val="accent4"/>
              </a:buClr>
              <a:buFont typeface=".AppleSystemUIFont" charset="-120"/>
              <a:buChar char="-"/>
              <a:tabLst/>
              <a:defRPr sz="15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7575" indent="-201613">
              <a:spcBef>
                <a:spcPts val="1000"/>
              </a:spcBef>
              <a:buClr>
                <a:schemeClr val="accent4"/>
              </a:buClr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6363" indent="-169863">
              <a:spcBef>
                <a:spcPts val="600"/>
              </a:spcBef>
              <a:buClr>
                <a:schemeClr val="accent4"/>
              </a:buClr>
              <a:buFont typeface="ArialMT" charset="0"/>
              <a:buChar char="-"/>
              <a:tabLst/>
              <a:defRPr sz="10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33563" indent="-173038">
              <a:spcBef>
                <a:spcPts val="400"/>
              </a:spcBef>
              <a:buClr>
                <a:schemeClr val="accent4"/>
              </a:buClr>
              <a:tabLst/>
              <a:defRPr sz="8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62" r:id="rId2"/>
    <p:sldLayoutId id="2147483967" r:id="rId3"/>
    <p:sldLayoutId id="2147483971" r:id="rId4"/>
    <p:sldLayoutId id="2147483963" r:id="rId5"/>
    <p:sldLayoutId id="2147483970" r:id="rId6"/>
    <p:sldLayoutId id="2147483969" r:id="rId7"/>
    <p:sldLayoutId id="2147483965" r:id="rId8"/>
    <p:sldLayoutId id="2147483966" r:id="rId9"/>
    <p:sldLayoutId id="2147483972" r:id="rId10"/>
    <p:sldLayoutId id="2147483957" r:id="rId11"/>
    <p:sldLayoutId id="2147483959" r:id="rId12"/>
    <p:sldLayoutId id="2147483960" r:id="rId13"/>
    <p:sldLayoutId id="2147483961" r:id="rId14"/>
    <p:sldLayoutId id="2147483964" r:id="rId15"/>
    <p:sldLayoutId id="2147483958" r:id="rId16"/>
    <p:sldLayoutId id="2147483968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7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fr-FR" noProof="0"/>
              <a:t>Click to edit Master title style</a:t>
            </a:r>
            <a:endParaRPr lang="en-US" altLang="fr-FR" noProof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8230869" y="4835641"/>
            <a:ext cx="785813" cy="2746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F076D7C-FFE5-49D2-8880-E721BED17CB8}" type="slidenum">
              <a:rPr lang="en-US" altLang="fr-FR" sz="700" noProof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r" eaLnBrk="1" hangingPunct="1"/>
              <a:t>‹#›</a:t>
            </a:fld>
            <a:endParaRPr lang="en-US" altLang="fr-FR" sz="700" noProof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888084"/>
            <a:ext cx="1727200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noFill/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300" noProof="0">
                <a:solidFill>
                  <a:schemeClr val="bg1">
                    <a:lumMod val="65000"/>
                  </a:schemeClr>
                </a:solidFill>
                <a:latin typeface="Arial" charset="0"/>
                <a:cs typeface="+mn-c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1498" y="4813339"/>
            <a:ext cx="8741005" cy="0"/>
          </a:xfrm>
          <a:prstGeom prst="line">
            <a:avLst/>
          </a:prstGeom>
          <a:ln w="9525" cmpd="sng">
            <a:solidFill>
              <a:schemeClr val="bg1">
                <a:lumMod val="85000"/>
                <a:alpha val="4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26" y="4857658"/>
            <a:ext cx="721032" cy="2653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  <p:sldLayoutId id="2147483987" r:id="rId14"/>
    <p:sldLayoutId id="2147483988" r:id="rId15"/>
    <p:sldLayoutId id="2147483989" r:id="rId16"/>
    <p:sldLayoutId id="2147483990" r:id="rId17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775" indent="-180975" algn="l" defTabSz="457200" rtl="0" eaLnBrk="1" fontAlgn="base" hangingPunct="1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fontAlgn="base" hangingPunct="1">
        <a:spcBef>
          <a:spcPts val="988"/>
        </a:spcBef>
        <a:spcAft>
          <a:spcPct val="0"/>
        </a:spcAft>
        <a:buSzPct val="100000"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fontAlgn="base" hangingPunct="1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7CCBD-DCAB-6B47-9B60-7751E63A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04" y="3101340"/>
            <a:ext cx="7764215" cy="922020"/>
          </a:xfrm>
        </p:spPr>
        <p:txBody>
          <a:bodyPr/>
          <a:lstStyle/>
          <a:p>
            <a:r>
              <a:rPr lang="en-US" dirty="0"/>
              <a:t>Requirements for Guavus Reflex Training Module 2</a:t>
            </a:r>
          </a:p>
        </p:txBody>
      </p:sp>
    </p:spTree>
    <p:extLst>
      <p:ext uri="{BB962C8B-B14F-4D97-AF65-F5344CB8AC3E}">
        <p14:creationId xmlns:p14="http://schemas.microsoft.com/office/powerpoint/2010/main" val="254681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6284-D058-1440-BF86-D1BB8E9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 for one Non-HA Set-up of 4 nodes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6B7-237E-9C47-909F-5EB2F4BC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Management/Master Data disk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Slave Server Data Disks (Slave Nodes)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8A5CFB-481E-A846-A47B-CE33DDCE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83658"/>
              </p:ext>
            </p:extLst>
          </p:nvPr>
        </p:nvGraphicFramePr>
        <p:xfrm>
          <a:off x="924038" y="318355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89961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0046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/opt/data01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/opt/data02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717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4E1CE3-C948-F740-A794-7B936E9D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10769"/>
              </p:ext>
            </p:extLst>
          </p:nvPr>
        </p:nvGraphicFramePr>
        <p:xfrm>
          <a:off x="843682" y="133259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89961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0046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9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2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EDA9-4E53-A141-A6AC-B77132FD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Permission and Access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6332-4669-2C48-A736-04A4737E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user access on all nodes with Root user password.	</a:t>
            </a:r>
          </a:p>
          <a:p>
            <a:r>
              <a:rPr lang="en-US" dirty="0"/>
              <a:t>Guavus Repos in /opt/repos on </a:t>
            </a:r>
            <a:r>
              <a:rPr lang="en-US" dirty="0" err="1"/>
              <a:t>mst</a:t>
            </a:r>
            <a:r>
              <a:rPr lang="en-US" dirty="0"/>
              <a:t> node (Copy from Guavus SFTP/Guavus Sandbox at JIO)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7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9DAF-B935-2641-AE9B-27D0A63A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2-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C6CB-78AD-FB48-ACC8-E89825B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Provisioning &amp; Monitoring Guavus Reflex Platform </a:t>
            </a:r>
          </a:p>
          <a:p>
            <a:pPr lvl="1"/>
            <a:r>
              <a:rPr lang="en-IN" dirty="0"/>
              <a:t>Understanding Platform Subsystems</a:t>
            </a:r>
          </a:p>
          <a:p>
            <a:pPr lvl="1"/>
            <a:r>
              <a:rPr lang="en-IN" dirty="0"/>
              <a:t>Understanding Ansible deployment script layout</a:t>
            </a:r>
          </a:p>
          <a:p>
            <a:pPr lvl="1"/>
            <a:r>
              <a:rPr lang="en-IN" dirty="0"/>
              <a:t>Understanding Recommended System requirements</a:t>
            </a:r>
          </a:p>
          <a:p>
            <a:pPr lvl="1"/>
            <a:r>
              <a:rPr lang="en-IN" dirty="0"/>
              <a:t>Monitoring UIs</a:t>
            </a:r>
          </a:p>
          <a:p>
            <a:pPr lvl="1"/>
            <a:r>
              <a:rPr lang="en-IN" dirty="0"/>
              <a:t>Understanding Reflex logging framework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5A01-10FA-7E4C-867A-EB0C75E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Logistics Requirements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7AFC-5ECA-5A4A-B533-5F337D00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67" y="938419"/>
            <a:ext cx="8525893" cy="3760801"/>
          </a:xfrm>
        </p:spPr>
        <p:txBody>
          <a:bodyPr/>
          <a:lstStyle/>
          <a:p>
            <a:r>
              <a:rPr lang="en-GB" dirty="0"/>
              <a:t>A training room that has adequate space for students and the trainer</a:t>
            </a:r>
          </a:p>
          <a:p>
            <a:r>
              <a:rPr lang="en-GB" dirty="0"/>
              <a:t>Notebooks and pen for students</a:t>
            </a:r>
          </a:p>
          <a:p>
            <a:r>
              <a:rPr lang="en-GB" dirty="0"/>
              <a:t>A couple of new Markers (Multiple Colours)</a:t>
            </a:r>
          </a:p>
          <a:p>
            <a:r>
              <a:rPr lang="en-GB" dirty="0"/>
              <a:t>Whiteboard, Flipcharts and the stand to go with it</a:t>
            </a:r>
          </a:p>
          <a:p>
            <a:r>
              <a:rPr lang="en-GB" dirty="0"/>
              <a:t>A bright and clear projector</a:t>
            </a:r>
          </a:p>
          <a:p>
            <a:r>
              <a:rPr lang="en-GB" dirty="0"/>
              <a:t>Open Internet connectivity for students and the trainer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9DAF-B935-2641-AE9B-27D0A63A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C6CB-78AD-FB48-ACC8-E89825B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/>
              <a:t>‘Learning by doing’ is the most effective form of learning. Therefore, Guavus recommends hands-on exercise to be included in this training session.</a:t>
            </a:r>
          </a:p>
          <a:p>
            <a:pPr marL="177800" indent="0">
              <a:buNone/>
            </a:pPr>
            <a:r>
              <a:rPr lang="en-US" dirty="0"/>
              <a:t>Please ensure that the following prerequisites are met and systems are configured as required for an efficient hands-on exercise.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5A01-10FA-7E4C-867A-EB0C75E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Prerequisites for 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7AFC-5ECA-5A4A-B533-5F337D00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67" y="938419"/>
            <a:ext cx="8525893" cy="3760801"/>
          </a:xfrm>
        </p:spPr>
        <p:txBody>
          <a:bodyPr/>
          <a:lstStyle/>
          <a:p>
            <a:r>
              <a:rPr lang="en-US" dirty="0"/>
              <a:t>Preferably, participants should have attended Module 1</a:t>
            </a:r>
          </a:p>
          <a:p>
            <a:r>
              <a:rPr lang="en-US" dirty="0"/>
              <a:t>Identified groups of 3-5 participants</a:t>
            </a:r>
          </a:p>
          <a:p>
            <a:r>
              <a:rPr lang="en-US" dirty="0"/>
              <a:t>Non-HA cluster of 4 nodes for each group (please refer to succeeding slides for details on setting up systems)</a:t>
            </a:r>
          </a:p>
          <a:p>
            <a:pPr marL="177800" indent="0">
              <a:buNone/>
            </a:pPr>
            <a:r>
              <a:rPr lang="en-US" dirty="0"/>
              <a:t>For example, if there are 30-35 participants, then 6-7 setups will be required.</a:t>
            </a:r>
          </a:p>
        </p:txBody>
      </p:sp>
    </p:spTree>
    <p:extLst>
      <p:ext uri="{BB962C8B-B14F-4D97-AF65-F5344CB8AC3E}">
        <p14:creationId xmlns:p14="http://schemas.microsoft.com/office/powerpoint/2010/main" val="29447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5A01-10FA-7E4C-867A-EB0C75E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 for one Non-HA Set-up of 4 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7AFC-5ECA-5A4A-B533-5F337D00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67" y="938419"/>
            <a:ext cx="8525893" cy="3760801"/>
          </a:xfrm>
        </p:spPr>
        <p:txBody>
          <a:bodyPr/>
          <a:lstStyle/>
          <a:p>
            <a:r>
              <a:rPr lang="en-US" dirty="0"/>
              <a:t>DNS server IP address (For external access if needed) </a:t>
            </a:r>
          </a:p>
          <a:p>
            <a:r>
              <a:rPr lang="en-US" dirty="0"/>
              <a:t>NTP server IP address </a:t>
            </a:r>
          </a:p>
          <a:p>
            <a:r>
              <a:rPr lang="en-US" dirty="0"/>
              <a:t>Server FQDNs (must be resolvable via DNS or by static </a:t>
            </a:r>
            <a:r>
              <a:rPr lang="en-US" dirty="0" err="1"/>
              <a:t>hostmaps</a:t>
            </a:r>
            <a:r>
              <a:rPr lang="en-US" dirty="0"/>
              <a:t>)</a:t>
            </a:r>
          </a:p>
          <a:p>
            <a:r>
              <a:rPr lang="en-US" dirty="0"/>
              <a:t>Important: Swap should be permanently disabled on all cluster nodes in order for Kubernetes to work. </a:t>
            </a:r>
          </a:p>
          <a:p>
            <a:r>
              <a:rPr lang="en-US" dirty="0"/>
              <a:t>Means or access to copy all the installation packages to master node in each group. </a:t>
            </a:r>
          </a:p>
        </p:txBody>
      </p:sp>
    </p:spTree>
    <p:extLst>
      <p:ext uri="{BB962C8B-B14F-4D97-AF65-F5344CB8AC3E}">
        <p14:creationId xmlns:p14="http://schemas.microsoft.com/office/powerpoint/2010/main" val="128132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6284-D058-1440-BF86-D1BB8E9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 for one Non-HA Set-up of 4 nodes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6B7-237E-9C47-909F-5EB2F4BC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OS: Centos 7.3.1611</a:t>
            </a:r>
          </a:p>
          <a:p>
            <a:r>
              <a:rPr lang="en-IN" dirty="0"/>
              <a:t>Cluster Sizing </a:t>
            </a:r>
          </a:p>
          <a:p>
            <a:pPr marL="17780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E8A05-376C-A44C-9AAA-F887DC24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5324"/>
              </p:ext>
            </p:extLst>
          </p:nvPr>
        </p:nvGraphicFramePr>
        <p:xfrm>
          <a:off x="856089" y="1939180"/>
          <a:ext cx="794247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39">
                  <a:extLst>
                    <a:ext uri="{9D8B030D-6E8A-4147-A177-3AD203B41FA5}">
                      <a16:colId xmlns:a16="http://schemas.microsoft.com/office/drawing/2014/main" val="2618403327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3773778226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541258596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1101755021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4186279099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1648533478"/>
                    </a:ext>
                  </a:extLst>
                </a:gridCol>
                <a:gridCol w="1134639">
                  <a:extLst>
                    <a:ext uri="{9D8B030D-6E8A-4147-A177-3AD203B41FA5}">
                      <a16:colId xmlns:a16="http://schemas.microsoft.com/office/drawing/2014/main" val="280427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CPU Cores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2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 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7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2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6284-D058-1440-BF86-D1BB8E9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 for one Non-HA Set-up of 4 nodes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6B7-237E-9C47-909F-5EB2F4BC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Hostnames</a:t>
            </a:r>
          </a:p>
          <a:p>
            <a:pPr marL="17780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E8A05-376C-A44C-9AAA-F887DC24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44283"/>
              </p:ext>
            </p:extLst>
          </p:nvPr>
        </p:nvGraphicFramePr>
        <p:xfrm>
          <a:off x="856089" y="1525711"/>
          <a:ext cx="5989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992">
                  <a:extLst>
                    <a:ext uri="{9D8B030D-6E8A-4147-A177-3AD203B41FA5}">
                      <a16:colId xmlns:a16="http://schemas.microsoft.com/office/drawing/2014/main" val="2618403327"/>
                    </a:ext>
                  </a:extLst>
                </a:gridCol>
                <a:gridCol w="2994992">
                  <a:extLst>
                    <a:ext uri="{9D8B030D-6E8A-4147-A177-3AD203B41FA5}">
                      <a16:colId xmlns:a16="http://schemas.microsoft.com/office/drawing/2014/main" val="377377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2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group001-mst-01.gvs.ggn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group001-slv-01.gvs.ggn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7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group001-slv-02.gvs.ggn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5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Slave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group001-slv-03.gvs.ggn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9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6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6284-D058-1440-BF86-D1BB8E96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 for one Non-HA Set-up of 4 nodes (contd.)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3A3C4C-25A6-F94F-A61A-E0173452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51385"/>
              </p:ext>
            </p:extLst>
          </p:nvPr>
        </p:nvGraphicFramePr>
        <p:xfrm>
          <a:off x="911750" y="1318977"/>
          <a:ext cx="617900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03">
                  <a:extLst>
                    <a:ext uri="{9D8B030D-6E8A-4147-A177-3AD203B41FA5}">
                      <a16:colId xmlns:a16="http://schemas.microsoft.com/office/drawing/2014/main" val="1888664147"/>
                    </a:ext>
                  </a:extLst>
                </a:gridCol>
                <a:gridCol w="3089503">
                  <a:extLst>
                    <a:ext uri="{9D8B030D-6E8A-4147-A177-3AD203B41FA5}">
                      <a16:colId xmlns:a16="http://schemas.microsoft.com/office/drawing/2014/main" val="4020784022"/>
                    </a:ext>
                  </a:extLst>
                </a:gridCol>
              </a:tblGrid>
              <a:tr h="208505">
                <a:tc>
                  <a:txBody>
                    <a:bodyPr/>
                    <a:lstStyle/>
                    <a:p>
                      <a:r>
                        <a:rPr lang="en-US" sz="1200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 GB 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87584"/>
                  </a:ext>
                </a:extLst>
              </a:tr>
              <a:tr h="208505">
                <a:tc>
                  <a:txBody>
                    <a:bodyPr/>
                    <a:lstStyle/>
                    <a:p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var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3083"/>
                  </a:ext>
                </a:extLst>
              </a:tr>
              <a:tr h="208505">
                <a:tc>
                  <a:txBody>
                    <a:bodyPr/>
                    <a:lstStyle/>
                    <a:p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var</a:t>
                      </a:r>
                      <a:r>
                        <a:rPr lang="en-US" sz="1200" dirty="0"/>
                        <a:t>/log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5343"/>
                  </a:ext>
                </a:extLst>
              </a:tr>
              <a:tr h="208505">
                <a:tc>
                  <a:txBody>
                    <a:bodyPr/>
                    <a:lstStyle/>
                    <a:p>
                      <a:r>
                        <a:rPr lang="en-US" sz="1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Remaining (At least 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9083"/>
                  </a:ext>
                </a:extLst>
              </a:tr>
              <a:tr h="208505">
                <a:tc>
                  <a:txBody>
                    <a:bodyPr/>
                    <a:lstStyle/>
                    <a:p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hadoop</a:t>
                      </a:r>
                      <a:r>
                        <a:rPr lang="en-US" sz="1200" dirty="0"/>
                        <a:t>/zookeeper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 (Only </a:t>
                      </a:r>
                      <a:r>
                        <a:rPr lang="en-US" sz="1200" dirty="0" err="1"/>
                        <a:t>Reqd</a:t>
                      </a:r>
                      <a:r>
                        <a:rPr lang="en-US" sz="1200" dirty="0"/>
                        <a:t> on slave nodes)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8531"/>
      </p:ext>
    </p:extLst>
  </p:cSld>
  <p:clrMapOvr>
    <a:masterClrMapping/>
  </p:clrMapOvr>
</p:sld>
</file>

<file path=ppt/theme/theme1.xml><?xml version="1.0" encoding="utf-8"?>
<a:theme xmlns:a="http://schemas.openxmlformats.org/drawingml/2006/main" name="Guavus Template 2018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 Template 2018" id="{AF31181F-9A01-844E-A1B5-6E47C019858C}" vid="{CB0D4DA4-6FB1-8C4A-9C91-9301E227E9B7}"/>
    </a:ext>
  </a:extLst>
</a:theme>
</file>

<file path=ppt/theme/theme2.xml><?xml version="1.0" encoding="utf-8"?>
<a:theme xmlns:a="http://schemas.openxmlformats.org/drawingml/2006/main" name="Guavus_2018_16x9_Template only_v3">
  <a:themeElements>
    <a:clrScheme name="Guavus 1">
      <a:dk1>
        <a:srgbClr val="3C3E41"/>
      </a:dk1>
      <a:lt1>
        <a:srgbClr val="FFFFFF"/>
      </a:lt1>
      <a:dk2>
        <a:srgbClr val="192754"/>
      </a:dk2>
      <a:lt2>
        <a:srgbClr val="FFFFFF"/>
      </a:lt2>
      <a:accent1>
        <a:srgbClr val="F17F1F"/>
      </a:accent1>
      <a:accent2>
        <a:srgbClr val="79C843"/>
      </a:accent2>
      <a:accent3>
        <a:srgbClr val="04AACE"/>
      </a:accent3>
      <a:accent4>
        <a:srgbClr val="4DA3E3"/>
      </a:accent4>
      <a:accent5>
        <a:srgbClr val="1656BD"/>
      </a:accent5>
      <a:accent6>
        <a:srgbClr val="252A77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0000">
              <a:srgbClr val="0E57C3"/>
            </a:gs>
            <a:gs pos="100000">
              <a:srgbClr val="0948A6"/>
            </a:gs>
            <a:gs pos="0">
              <a:srgbClr val="1365E0"/>
            </a:gs>
          </a:gsLst>
          <a:lin ang="5400000" scaled="0"/>
        </a:gradFill>
        <a:ln>
          <a:solidFill>
            <a:schemeClr val="accent5"/>
          </a:solidFill>
        </a:ln>
        <a:effectLst/>
      </a:spPr>
      <a:bodyPr rtlCol="0" anchor="ctr"/>
      <a:lstStyle>
        <a:defPPr algn="ctr">
          <a:defRPr sz="1200">
            <a:solidFill>
              <a:schemeClr val="bg1"/>
            </a:solidFill>
            <a:latin typeface="Century Gothic" charset="0"/>
            <a:ea typeface="Century Gothic" charset="0"/>
            <a:cs typeface="Century Gothic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5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uavus_Template_Final_v4" id="{552947A7-06FE-9C40-8DA7-E00328425292}" vid="{D350C622-6411-D64D-95B3-50D55A52C3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Guavus Template 2018</Template>
  <TotalTime>920</TotalTime>
  <Words>458</Words>
  <Application>Microsoft Macintosh PowerPoint</Application>
  <PresentationFormat>On-screen Show 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.AppleSystemUIFont</vt:lpstr>
      <vt:lpstr>Aller Light</vt:lpstr>
      <vt:lpstr>Apple Symbols</vt:lpstr>
      <vt:lpstr>Arial</vt:lpstr>
      <vt:lpstr>ArialMT</vt:lpstr>
      <vt:lpstr>Century Gothic</vt:lpstr>
      <vt:lpstr>Century Gothic Regular</vt:lpstr>
      <vt:lpstr>Helvetica Light</vt:lpstr>
      <vt:lpstr>Lucida Grande</vt:lpstr>
      <vt:lpstr>Guavus Template 2018</vt:lpstr>
      <vt:lpstr>Guavus_2018_16x9_Template only_v3</vt:lpstr>
      <vt:lpstr>Requirements for Guavus Reflex Training Module 2</vt:lpstr>
      <vt:lpstr>Module 2- Course Objectives</vt:lpstr>
      <vt:lpstr>Logistics Requirements for Training</vt:lpstr>
      <vt:lpstr>Hands-On Exercise</vt:lpstr>
      <vt:lpstr>Prerequisites for Hands-On</vt:lpstr>
      <vt:lpstr>System Requirements for one Non-HA Set-up of 4 nodes</vt:lpstr>
      <vt:lpstr>System Requirements for one Non-HA Set-up of 4 nodes (contd.)</vt:lpstr>
      <vt:lpstr>System Requirements for one Non-HA Set-up of 4 nodes (contd.)</vt:lpstr>
      <vt:lpstr>System Requirements for one Non-HA Set-up of 4 nodes (contd.)</vt:lpstr>
      <vt:lpstr>System Requirements for one Non-HA Set-up of 4 nodes (contd.)</vt:lpstr>
      <vt:lpstr>Permission and Access Privileges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Reflex Training Program</dc:title>
  <dc:creator>Mahtab Singh</dc:creator>
  <cp:lastModifiedBy>Kiran Subash</cp:lastModifiedBy>
  <cp:revision>160</cp:revision>
  <dcterms:created xsi:type="dcterms:W3CDTF">2018-08-15T13:58:26Z</dcterms:created>
  <dcterms:modified xsi:type="dcterms:W3CDTF">2018-09-20T11:43:41Z</dcterms:modified>
</cp:coreProperties>
</file>