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73" r:id="rId2"/>
  </p:sldMasterIdLst>
  <p:notesMasterIdLst>
    <p:notesMasterId r:id="rId12"/>
  </p:notesMasterIdLst>
  <p:sldIdLst>
    <p:sldId id="267" r:id="rId3"/>
    <p:sldId id="931" r:id="rId4"/>
    <p:sldId id="912" r:id="rId5"/>
    <p:sldId id="924" r:id="rId6"/>
    <p:sldId id="932" r:id="rId7"/>
    <p:sldId id="933" r:id="rId8"/>
    <p:sldId id="934" r:id="rId9"/>
    <p:sldId id="935" r:id="rId10"/>
    <p:sldId id="936" r:id="rId11"/>
  </p:sldIdLst>
  <p:sldSz cx="9144000" cy="5143500" type="screen16x9"/>
  <p:notesSz cx="7010400" cy="92964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536">
          <p15:clr>
            <a:srgbClr val="A4A3A4"/>
          </p15:clr>
        </p15:guide>
        <p15:guide id="3" pos="3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9"/>
    <p:restoredTop sz="87793"/>
  </p:normalViewPr>
  <p:slideViewPr>
    <p:cSldViewPr snapToGrid="0" snapToObjects="1">
      <p:cViewPr varScale="1">
        <p:scale>
          <a:sx n="120" d="100"/>
          <a:sy n="120" d="100"/>
        </p:scale>
        <p:origin x="1072" y="168"/>
      </p:cViewPr>
      <p:guideLst>
        <p:guide orient="horz" pos="1620"/>
        <p:guide pos="4536"/>
        <p:guide pos="3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22B54-8592-0F4A-A009-D71C64FB56D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C93CF-E354-B744-98B5-36F88C7E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47782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8315927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16" name="Rectangle 15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</p:spTree>
    <p:extLst/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 dirty="0"/>
              <a:t>Click to edit Master title style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</p:spTree>
    <p:extLst/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289461" y="4897664"/>
            <a:ext cx="2565078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wrap="square"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Commercially 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9276C-51C7-974C-9129-E0BDA25AD5C8}"/>
              </a:ext>
            </a:extLst>
          </p:cNvPr>
          <p:cNvSpPr txBox="1"/>
          <p:nvPr userDrawn="1"/>
        </p:nvSpPr>
        <p:spPr>
          <a:xfrm>
            <a:off x="7153790" y="4810762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24 Sept 2018</a:t>
            </a:r>
          </a:p>
          <a:p>
            <a:endParaRPr lang="en-US" sz="900" dirty="0" err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7" r:id="rId2"/>
    <p:sldLayoutId id="2147483971" r:id="rId3"/>
    <p:sldLayoutId id="2147483963" r:id="rId4"/>
    <p:sldLayoutId id="2147483970" r:id="rId5"/>
    <p:sldLayoutId id="2147483969" r:id="rId6"/>
    <p:sldLayoutId id="2147483965" r:id="rId7"/>
    <p:sldLayoutId id="2147483966" r:id="rId8"/>
    <p:sldLayoutId id="2147483972" r:id="rId9"/>
    <p:sldLayoutId id="2147483957" r:id="rId10"/>
    <p:sldLayoutId id="2147483959" r:id="rId11"/>
    <p:sldLayoutId id="2147483960" r:id="rId12"/>
    <p:sldLayoutId id="2147483961" r:id="rId13"/>
    <p:sldLayoutId id="2147483964" r:id="rId14"/>
    <p:sldLayoutId id="2147483958" r:id="rId15"/>
    <p:sldLayoutId id="2147483968" r:id="rId16"/>
    <p:sldLayoutId id="2147483991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5DDD-E112-2241-B6A3-9B9122A3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04" y="2501154"/>
            <a:ext cx="7764215" cy="1220000"/>
          </a:xfrm>
        </p:spPr>
        <p:txBody>
          <a:bodyPr/>
          <a:lstStyle/>
          <a:p>
            <a:r>
              <a:rPr lang="en-US" dirty="0"/>
              <a:t>Reflex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1382-5372-5242-BD61-778C700E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A0D77-5ACA-BB40-A9FA-B5C11628D4E4}"/>
              </a:ext>
            </a:extLst>
          </p:cNvPr>
          <p:cNvSpPr/>
          <p:nvPr/>
        </p:nvSpPr>
        <p:spPr>
          <a:xfrm>
            <a:off x="436971" y="1448474"/>
            <a:ext cx="1869260" cy="3090604"/>
          </a:xfrm>
          <a:prstGeom prst="roundRect">
            <a:avLst/>
          </a:prstGeom>
          <a:gradFill>
            <a:gsLst>
              <a:gs pos="100000">
                <a:srgbClr val="0E57C3"/>
              </a:gs>
              <a:gs pos="100000">
                <a:srgbClr val="0948A6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23FD2-84DD-2C48-8C05-D14A0A605A68}"/>
              </a:ext>
            </a:extLst>
          </p:cNvPr>
          <p:cNvSpPr/>
          <p:nvPr/>
        </p:nvSpPr>
        <p:spPr>
          <a:xfrm>
            <a:off x="574158" y="1669312"/>
            <a:ext cx="1541721" cy="72301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Authentication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Who Am I?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0798E-1E94-3F48-B220-74B0CDD9730F}"/>
              </a:ext>
            </a:extLst>
          </p:cNvPr>
          <p:cNvSpPr txBox="1"/>
          <p:nvPr/>
        </p:nvSpPr>
        <p:spPr>
          <a:xfrm>
            <a:off x="574158" y="2623179"/>
            <a:ext cx="1541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Kerberos,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Perimeter Security through apache Knox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Integration with IAMs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Knox Single Sign 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694DC9-5FBA-0641-8F14-A0D0E8A1B7A7}"/>
              </a:ext>
            </a:extLst>
          </p:cNvPr>
          <p:cNvSpPr/>
          <p:nvPr/>
        </p:nvSpPr>
        <p:spPr>
          <a:xfrm>
            <a:off x="2607045" y="1435396"/>
            <a:ext cx="1869260" cy="3103682"/>
          </a:xfrm>
          <a:prstGeom prst="roundRect">
            <a:avLst/>
          </a:prstGeom>
          <a:gradFill>
            <a:gsLst>
              <a:gs pos="100000">
                <a:srgbClr val="0E57C3"/>
              </a:gs>
              <a:gs pos="100000">
                <a:srgbClr val="0948A6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CBE14-01D9-2E4C-99E7-004AEDAAED35}"/>
              </a:ext>
            </a:extLst>
          </p:cNvPr>
          <p:cNvSpPr/>
          <p:nvPr/>
        </p:nvSpPr>
        <p:spPr>
          <a:xfrm>
            <a:off x="2744232" y="1656234"/>
            <a:ext cx="1541721" cy="72301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Authorization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What can I do?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F91BA-5558-4E49-BB22-4F368736334F}"/>
              </a:ext>
            </a:extLst>
          </p:cNvPr>
          <p:cNvSpPr txBox="1"/>
          <p:nvPr/>
        </p:nvSpPr>
        <p:spPr>
          <a:xfrm>
            <a:off x="2725814" y="2582000"/>
            <a:ext cx="1750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Fine grained access control (RBAC)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Centralized Administration through Apache Ranger.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70613A-6F52-D84A-8941-DC7113461AD9}"/>
              </a:ext>
            </a:extLst>
          </p:cNvPr>
          <p:cNvSpPr/>
          <p:nvPr/>
        </p:nvSpPr>
        <p:spPr>
          <a:xfrm>
            <a:off x="4732119" y="1471568"/>
            <a:ext cx="1869260" cy="3090604"/>
          </a:xfrm>
          <a:prstGeom prst="roundRect">
            <a:avLst/>
          </a:prstGeom>
          <a:gradFill>
            <a:gsLst>
              <a:gs pos="100000">
                <a:srgbClr val="0E57C3"/>
              </a:gs>
              <a:gs pos="100000">
                <a:srgbClr val="0948A6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A2590-620F-1243-A936-7823B748774F}"/>
              </a:ext>
            </a:extLst>
          </p:cNvPr>
          <p:cNvSpPr/>
          <p:nvPr/>
        </p:nvSpPr>
        <p:spPr>
          <a:xfrm>
            <a:off x="4869306" y="1692406"/>
            <a:ext cx="1541721" cy="72301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Auditing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What did I do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7FD-6C30-8446-86DF-7229858C38F3}"/>
              </a:ext>
            </a:extLst>
          </p:cNvPr>
          <p:cNvSpPr txBox="1"/>
          <p:nvPr/>
        </p:nvSpPr>
        <p:spPr>
          <a:xfrm>
            <a:off x="4869306" y="2573197"/>
            <a:ext cx="154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Audit logs capture for all Components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Centralized collection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B259E2D-34C3-434B-B9A4-973DC3CF0B3A}"/>
              </a:ext>
            </a:extLst>
          </p:cNvPr>
          <p:cNvSpPr/>
          <p:nvPr/>
        </p:nvSpPr>
        <p:spPr>
          <a:xfrm>
            <a:off x="6854075" y="1471568"/>
            <a:ext cx="1869260" cy="3090604"/>
          </a:xfrm>
          <a:prstGeom prst="roundRect">
            <a:avLst/>
          </a:prstGeom>
          <a:gradFill>
            <a:gsLst>
              <a:gs pos="100000">
                <a:srgbClr val="0E57C3"/>
              </a:gs>
              <a:gs pos="100000">
                <a:srgbClr val="0948A6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10A8-05AA-6848-96E0-B6D7D575D753}"/>
              </a:ext>
            </a:extLst>
          </p:cNvPr>
          <p:cNvSpPr/>
          <p:nvPr/>
        </p:nvSpPr>
        <p:spPr>
          <a:xfrm>
            <a:off x="6991262" y="1692406"/>
            <a:ext cx="1541721" cy="72301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Data Protection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Is my data encrypted at rest and over the wire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13B08-7353-1348-9F17-B4D2C460C403}"/>
              </a:ext>
            </a:extLst>
          </p:cNvPr>
          <p:cNvSpPr txBox="1"/>
          <p:nvPr/>
        </p:nvSpPr>
        <p:spPr>
          <a:xfrm>
            <a:off x="6991262" y="2551932"/>
            <a:ext cx="163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Data-in-transit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Data-at-rest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Key Management</a:t>
            </a:r>
          </a:p>
        </p:txBody>
      </p:sp>
      <p:sp>
        <p:nvSpPr>
          <p:cNvPr id="18" name="Graphical User Interface">
            <a:extLst>
              <a:ext uri="{FF2B5EF4-FFF2-40B4-BE49-F238E27FC236}">
                <a16:creationId xmlns:a16="http://schemas.microsoft.com/office/drawing/2014/main" id="{A097773B-4A67-0645-8326-71E94B08D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 dirty="0"/>
              <a:t>Security Overview</a:t>
            </a:r>
          </a:p>
        </p:txBody>
      </p:sp>
    </p:spTree>
    <p:extLst>
      <p:ext uri="{BB962C8B-B14F-4D97-AF65-F5344CB8AC3E}">
        <p14:creationId xmlns:p14="http://schemas.microsoft.com/office/powerpoint/2010/main" val="169104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raphical User Interface"/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 dirty="0"/>
              <a:t>Security Architecture</a:t>
            </a:r>
          </a:p>
        </p:txBody>
      </p:sp>
      <p:sp>
        <p:nvSpPr>
          <p:cNvPr id="285" name="UI development toolkit to enable UI develop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9B31-B068-A14B-84DE-12B4454B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70" y="1058451"/>
            <a:ext cx="5189829" cy="284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8C575-8EA3-AD42-99B9-3B01DAFD66B2}"/>
              </a:ext>
            </a:extLst>
          </p:cNvPr>
          <p:cNvSpPr txBox="1"/>
          <p:nvPr/>
        </p:nvSpPr>
        <p:spPr>
          <a:xfrm>
            <a:off x="362737" y="1322479"/>
            <a:ext cx="33882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Reflex Security to be designed around HDP security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Providing missing security integration for all the additional BPL and RAF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7213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gle application development and execution framework for users with different expertise:…"/>
          <p:cNvSpPr txBox="1">
            <a:spLocks/>
          </p:cNvSpPr>
          <p:nvPr/>
        </p:nvSpPr>
        <p:spPr>
          <a:xfrm>
            <a:off x="266700" y="848412"/>
            <a:ext cx="8674100" cy="3921551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358775" indent="-180975" algn="l" defTabSz="457200" rtl="0" eaLnBrk="0" fontAlgn="base" hangingPunct="0">
              <a:spcBef>
                <a:spcPts val="1925"/>
              </a:spcBef>
              <a:spcAft>
                <a:spcPts val="475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0" fontAlgn="base" hangingPunct="0">
              <a:spcBef>
                <a:spcPts val="988"/>
              </a:spcBef>
              <a:spcAft>
                <a:spcPct val="0"/>
              </a:spcAft>
              <a:buClrTx/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0" fontAlgn="base" hangingPunct="0">
              <a:spcBef>
                <a:spcPts val="1563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7151">
              <a:spcBef>
                <a:spcPts val="0"/>
              </a:spcBef>
              <a:buSzPct val="100000"/>
              <a:buNone/>
              <a:defRPr sz="2048"/>
            </a:pPr>
            <a:endParaRPr lang="en-US" sz="16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  <a:sym typeface="Helvetica Neue"/>
              </a:rPr>
              <a:t>Authentication support for RAF Frameworks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OAuth Authentication, LDAP Authentication</a:t>
            </a:r>
            <a:endParaRPr lang="en-US" sz="14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endParaRPr lang="en-US" sz="16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</a:rPr>
              <a:t>Enable authentication for HDP + HDF stack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 b="0">
                <a:solidFill>
                  <a:schemeClr val="tx1"/>
                </a:solidFill>
              </a:rPr>
              <a:t>Enable Kerberos Authentication for the following components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HDFS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YARN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Hive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HBase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Kafka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Kafka Connect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Oozie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HDF Schema Registry</a:t>
            </a:r>
            <a:endParaRPr lang="en-US" sz="1300"/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Zookeeper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Sqoop2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Zeppelin - OAuth Authentication</a:t>
            </a:r>
            <a:endParaRPr lang="en-US" sz="1400" b="0">
              <a:solidFill>
                <a:schemeClr val="tx1"/>
              </a:solidFill>
            </a:endParaRPr>
          </a:p>
          <a:p>
            <a:pPr marL="0" indent="0" defTabSz="197151">
              <a:spcBef>
                <a:spcPts val="0"/>
              </a:spcBef>
              <a:buNone/>
              <a:defRPr sz="2048"/>
            </a:pPr>
            <a:endParaRPr lang="en-US" sz="16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</a:rPr>
              <a:t>Authentication support for additional  BPL stack components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Gremlin Server – Kerberos Authentication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Postgres – Kerberos Authentication</a:t>
            </a:r>
            <a:endParaRPr lang="en-US" sz="1400" b="0">
              <a:solidFill>
                <a:schemeClr val="tx1"/>
              </a:solidFill>
            </a:endParaRP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Elasticsearch – OAuth Authentication</a:t>
            </a:r>
          </a:p>
        </p:txBody>
      </p:sp>
      <p:sp>
        <p:nvSpPr>
          <p:cNvPr id="6" name="Graphical User Interface">
            <a:extLst>
              <a:ext uri="{FF2B5EF4-FFF2-40B4-BE49-F238E27FC236}">
                <a16:creationId xmlns:a16="http://schemas.microsoft.com/office/drawing/2014/main" id="{0AFE38EA-8DCE-8B44-8E1E-3591BD3B9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/>
              <a:t>Security -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16429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gle application development and execution framework for users with different expertise:…"/>
          <p:cNvSpPr txBox="1">
            <a:spLocks/>
          </p:cNvSpPr>
          <p:nvPr/>
        </p:nvSpPr>
        <p:spPr>
          <a:xfrm>
            <a:off x="266700" y="867266"/>
            <a:ext cx="8674100" cy="3347851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358775" indent="-180975" algn="l" defTabSz="457200" rtl="0" eaLnBrk="0" fontAlgn="base" hangingPunct="0">
              <a:spcBef>
                <a:spcPts val="1925"/>
              </a:spcBef>
              <a:spcAft>
                <a:spcPts val="475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0" fontAlgn="base" hangingPunct="0">
              <a:spcBef>
                <a:spcPts val="988"/>
              </a:spcBef>
              <a:spcAft>
                <a:spcPct val="0"/>
              </a:spcAft>
              <a:buClrTx/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0" fontAlgn="base" hangingPunct="0">
              <a:spcBef>
                <a:spcPts val="1563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7151">
              <a:spcBef>
                <a:spcPts val="0"/>
              </a:spcBef>
              <a:buSzPct val="100000"/>
              <a:buNone/>
              <a:defRPr sz="2048"/>
            </a:pPr>
            <a:endParaRPr lang="en-US" sz="14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  <a:sym typeface="Helvetica Neue"/>
              </a:rPr>
              <a:t>Perimeter security(Knox) and Single Sign On(</a:t>
            </a:r>
            <a:r>
              <a:rPr lang="en-US" sz="1600" b="0" err="1">
                <a:solidFill>
                  <a:schemeClr val="tx1"/>
                </a:solidFill>
                <a:sym typeface="Helvetica Neue"/>
              </a:rPr>
              <a:t>KnoxSSO</a:t>
            </a:r>
            <a:r>
              <a:rPr lang="en-US" sz="1600" b="0">
                <a:solidFill>
                  <a:schemeClr val="tx1"/>
                </a:solidFill>
                <a:sym typeface="Helvetica Neue"/>
              </a:rPr>
              <a:t>) for RAF services and application UI</a:t>
            </a:r>
          </a:p>
          <a:p>
            <a:pPr marL="0" indent="0" defTabSz="197151">
              <a:spcBef>
                <a:spcPts val="0"/>
              </a:spcBef>
              <a:buSzPct val="100000"/>
              <a:buNone/>
              <a:defRPr sz="2048"/>
            </a:pPr>
            <a:endParaRPr lang="en-US" sz="16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  <a:sym typeface="Helvetica Neue"/>
              </a:rPr>
              <a:t>Perimeter security for HDP+HDF components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Enable Perimeter Security(Knox) as well as Single sign On (</a:t>
            </a:r>
            <a:r>
              <a:rPr lang="en-US" sz="1400" err="1"/>
              <a:t>KnoxSSO</a:t>
            </a:r>
            <a:r>
              <a:rPr lang="en-US" sz="1400"/>
              <a:t>) for following components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err="1"/>
              <a:t>NiFi</a:t>
            </a:r>
            <a:endParaRPr lang="en-US" sz="1300"/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Ambari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Ranger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Atlas 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Zeppelin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Enable Perimeter Security(Knox) for following components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err="1"/>
              <a:t>WebHDFS</a:t>
            </a:r>
            <a:endParaRPr lang="en-US" sz="1300"/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Hive (JDBC/ODBC)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Kafka (REST)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Gremlin Server (REST)</a:t>
            </a:r>
          </a:p>
          <a:p>
            <a:pPr marL="180975" lvl="1" indent="0" defTabSz="197151">
              <a:spcBef>
                <a:spcPts val="0"/>
              </a:spcBef>
              <a:buNone/>
              <a:defRPr sz="2048"/>
            </a:pPr>
            <a:endParaRPr lang="en-US" sz="14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</a:rPr>
              <a:t>Perimeter security(Knox) for additional BPL stack components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 b="0">
                <a:solidFill>
                  <a:schemeClr val="tx1"/>
                </a:solidFill>
              </a:rPr>
              <a:t>Kibana</a:t>
            </a:r>
            <a:endParaRPr lang="en-US" sz="140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Grafana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Kubernetes Dashboard</a:t>
            </a:r>
          </a:p>
        </p:txBody>
      </p:sp>
      <p:sp>
        <p:nvSpPr>
          <p:cNvPr id="6" name="Graphical User Interface">
            <a:extLst>
              <a:ext uri="{FF2B5EF4-FFF2-40B4-BE49-F238E27FC236}">
                <a16:creationId xmlns:a16="http://schemas.microsoft.com/office/drawing/2014/main" id="{0AFE38EA-8DCE-8B44-8E1E-3591BD3B9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/>
              <a:t>Security – Perimeter Security and Single Sign On</a:t>
            </a:r>
          </a:p>
        </p:txBody>
      </p:sp>
    </p:spTree>
    <p:extLst>
      <p:ext uri="{BB962C8B-B14F-4D97-AF65-F5344CB8AC3E}">
        <p14:creationId xmlns:p14="http://schemas.microsoft.com/office/powerpoint/2010/main" val="64345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gle application development and execution framework for users with different expertise:…"/>
          <p:cNvSpPr txBox="1">
            <a:spLocks/>
          </p:cNvSpPr>
          <p:nvPr/>
        </p:nvSpPr>
        <p:spPr>
          <a:xfrm>
            <a:off x="266700" y="876693"/>
            <a:ext cx="8674100" cy="3347851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358775" indent="-180975" algn="l" defTabSz="457200" rtl="0" eaLnBrk="0" fontAlgn="base" hangingPunct="0">
              <a:spcBef>
                <a:spcPts val="1925"/>
              </a:spcBef>
              <a:spcAft>
                <a:spcPts val="475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0" fontAlgn="base" hangingPunct="0">
              <a:spcBef>
                <a:spcPts val="988"/>
              </a:spcBef>
              <a:spcAft>
                <a:spcPct val="0"/>
              </a:spcAft>
              <a:buClrTx/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0" fontAlgn="base" hangingPunct="0">
              <a:spcBef>
                <a:spcPts val="1563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7151">
              <a:spcBef>
                <a:spcPts val="0"/>
              </a:spcBef>
              <a:buSzPct val="100000"/>
              <a:buNone/>
              <a:defRPr sz="2048"/>
            </a:pPr>
            <a:endParaRPr lang="en-US" sz="16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  <a:sym typeface="Helvetica Neue"/>
              </a:rPr>
              <a:t>Enable Authorization support for RAF Frameworks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Ranger based policy management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endParaRPr lang="en-US" sz="1400" b="0">
              <a:solidFill>
                <a:schemeClr val="tx1"/>
              </a:solidFill>
              <a:sym typeface="Helvetica Neue"/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</a:rPr>
              <a:t>Enable Authorization for HDP + HDF stack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>
                <a:sym typeface="Helvetica Neue"/>
              </a:rPr>
              <a:t>Enable </a:t>
            </a:r>
            <a:r>
              <a:rPr lang="en-US" sz="1400"/>
              <a:t>Ranger based policy management with Tag Based policy support for following components</a:t>
            </a:r>
            <a:endParaRPr lang="en-US" sz="1400" b="0">
              <a:solidFill>
                <a:schemeClr val="tx1"/>
              </a:solidFill>
              <a:sym typeface="Helvetica Neue"/>
            </a:endParaRP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HDFS 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Hive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HBase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Kafka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>
                <a:sym typeface="Helvetica Neue"/>
              </a:rPr>
              <a:t>Enable </a:t>
            </a:r>
            <a:r>
              <a:rPr lang="en-US" sz="1300"/>
              <a:t>Ranger based policy management</a:t>
            </a:r>
            <a:endParaRPr lang="en-US" sz="1400"/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/>
              <a:t>YARN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/>
              <a:t>Knox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 err="1">
                <a:solidFill>
                  <a:schemeClr val="tx1"/>
                </a:solidFill>
              </a:rPr>
              <a:t>NiFi</a:t>
            </a:r>
            <a:r>
              <a:rPr lang="en-US" sz="1300" b="0">
                <a:solidFill>
                  <a:schemeClr val="tx1"/>
                </a:solidFill>
              </a:rPr>
              <a:t> 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300" b="0">
                <a:solidFill>
                  <a:schemeClr val="tx1"/>
                </a:solidFill>
              </a:rPr>
              <a:t>Atlas</a:t>
            </a:r>
          </a:p>
          <a:p>
            <a:pPr marL="825500" lvl="2" indent="-285750" defTabSz="197151">
              <a:spcBef>
                <a:spcPts val="0"/>
              </a:spcBef>
              <a:buFont typeface="Arial"/>
              <a:buChar char="•"/>
              <a:defRPr sz="2048"/>
            </a:pPr>
            <a:endParaRPr lang="en-US" sz="1400" b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600" b="0">
                <a:solidFill>
                  <a:schemeClr val="tx1"/>
                </a:solidFill>
              </a:rPr>
              <a:t>Enable Authorization support for additional  BPL stack components</a:t>
            </a:r>
            <a:endParaRPr lang="en-US" sz="140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b="0">
                <a:solidFill>
                  <a:schemeClr val="tx1"/>
                </a:solidFill>
              </a:rPr>
              <a:t>Elasticsearch - </a:t>
            </a:r>
            <a:r>
              <a:rPr lang="en-US" sz="1200"/>
              <a:t>Ranger based policy management with Tag Based policy support</a:t>
            </a:r>
            <a:endParaRPr lang="en-US" sz="1200" b="0">
              <a:solidFill>
                <a:schemeClr val="tx1"/>
              </a:solidFill>
            </a:endParaRP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/>
              <a:t>Gremlin Server - Ranger based policy management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6" name="Graphical User Interface">
            <a:extLst>
              <a:ext uri="{FF2B5EF4-FFF2-40B4-BE49-F238E27FC236}">
                <a16:creationId xmlns:a16="http://schemas.microsoft.com/office/drawing/2014/main" id="{0AFE38EA-8DCE-8B44-8E1E-3591BD3B9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/>
              <a:t>Security – Authorization</a:t>
            </a:r>
          </a:p>
        </p:txBody>
      </p:sp>
    </p:spTree>
    <p:extLst>
      <p:ext uri="{BB962C8B-B14F-4D97-AF65-F5344CB8AC3E}">
        <p14:creationId xmlns:p14="http://schemas.microsoft.com/office/powerpoint/2010/main" val="418978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gle application development and execution framework for users with different expertise:…"/>
          <p:cNvSpPr txBox="1">
            <a:spLocks/>
          </p:cNvSpPr>
          <p:nvPr/>
        </p:nvSpPr>
        <p:spPr>
          <a:xfrm>
            <a:off x="266700" y="867266"/>
            <a:ext cx="8674100" cy="3347851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358775" indent="-180975" algn="l" defTabSz="457200" rtl="0" eaLnBrk="0" fontAlgn="base" hangingPunct="0">
              <a:spcBef>
                <a:spcPts val="1925"/>
              </a:spcBef>
              <a:spcAft>
                <a:spcPts val="475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0" fontAlgn="base" hangingPunct="0">
              <a:spcBef>
                <a:spcPts val="988"/>
              </a:spcBef>
              <a:spcAft>
                <a:spcPct val="0"/>
              </a:spcAft>
              <a:buClrTx/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0" fontAlgn="base" hangingPunct="0">
              <a:spcBef>
                <a:spcPts val="1563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7151">
              <a:spcBef>
                <a:spcPts val="0"/>
              </a:spcBef>
              <a:buSzPct val="100000"/>
              <a:buNone/>
              <a:defRPr sz="2048"/>
            </a:pPr>
            <a:endParaRPr lang="en-US" sz="1400" b="0" dirty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 dirty="0">
                <a:solidFill>
                  <a:schemeClr val="tx1"/>
                </a:solidFill>
                <a:sym typeface="Helvetica Neue"/>
              </a:rPr>
              <a:t>Enable data-in-motion encryption</a:t>
            </a:r>
            <a:endParaRPr lang="en-US" sz="1600" b="0" dirty="0">
              <a:solidFill>
                <a:schemeClr val="tx1"/>
              </a:solidFill>
            </a:endParaRP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HDFS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YARN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Spark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Hive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HBase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Kafka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Gremlin Server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 err="1"/>
              <a:t>NiFi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CDAP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Atlas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Ranger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Ambari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Knox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Zeppelin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HDF Schema Registry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/>
              <a:t>Elasticsearch</a:t>
            </a: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endParaRPr lang="en-US" sz="1200" dirty="0"/>
          </a:p>
        </p:txBody>
      </p:sp>
      <p:sp>
        <p:nvSpPr>
          <p:cNvPr id="6" name="Graphical User Interface">
            <a:extLst>
              <a:ext uri="{FF2B5EF4-FFF2-40B4-BE49-F238E27FC236}">
                <a16:creationId xmlns:a16="http://schemas.microsoft.com/office/drawing/2014/main" id="{0AFE38EA-8DCE-8B44-8E1E-3591BD3B9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/>
              <a:t>Security – Data-in-motion Encryption</a:t>
            </a:r>
          </a:p>
        </p:txBody>
      </p:sp>
    </p:spTree>
    <p:extLst>
      <p:ext uri="{BB962C8B-B14F-4D97-AF65-F5344CB8AC3E}">
        <p14:creationId xmlns:p14="http://schemas.microsoft.com/office/powerpoint/2010/main" val="403362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ngle application development and execution framework for users with different expertise:…"/>
          <p:cNvSpPr txBox="1">
            <a:spLocks/>
          </p:cNvSpPr>
          <p:nvPr/>
        </p:nvSpPr>
        <p:spPr>
          <a:xfrm>
            <a:off x="266700" y="867266"/>
            <a:ext cx="8674100" cy="33478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58775" indent="-180975" algn="l" defTabSz="457200" rtl="0" eaLnBrk="0" fontAlgn="base" hangingPunct="0">
              <a:spcBef>
                <a:spcPts val="1925"/>
              </a:spcBef>
              <a:spcAft>
                <a:spcPts val="475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0" fontAlgn="base" hangingPunct="0">
              <a:spcBef>
                <a:spcPts val="988"/>
              </a:spcBef>
              <a:spcAft>
                <a:spcPct val="0"/>
              </a:spcAft>
              <a:buClrTx/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0" fontAlgn="base" hangingPunct="0">
              <a:spcBef>
                <a:spcPts val="1563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7151">
              <a:spcBef>
                <a:spcPts val="0"/>
              </a:spcBef>
              <a:buSzPct val="100000"/>
              <a:buNone/>
              <a:defRPr sz="2048"/>
            </a:pPr>
            <a:endParaRPr lang="en-US" sz="1400" b="0" dirty="0">
              <a:solidFill>
                <a:schemeClr val="tx1"/>
              </a:solidFill>
            </a:endParaRPr>
          </a:p>
          <a:p>
            <a:pPr marL="285750" indent="-285750" defTabSz="197151">
              <a:spcBef>
                <a:spcPts val="0"/>
              </a:spcBef>
              <a:buSzPct val="100000"/>
              <a:buFont typeface="Arial"/>
              <a:buChar char="•"/>
              <a:defRPr sz="2048"/>
            </a:pPr>
            <a:r>
              <a:rPr lang="en-US" sz="1600" b="0" dirty="0">
                <a:solidFill>
                  <a:schemeClr val="tx1"/>
                </a:solidFill>
                <a:sym typeface="Helvetica Neue"/>
              </a:rPr>
              <a:t>Enable data-at-rest encryption</a:t>
            </a:r>
            <a:endParaRPr lang="en-US" sz="1600" b="0" dirty="0">
              <a:solidFill>
                <a:schemeClr val="tx1"/>
              </a:solidFill>
            </a:endParaRP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HDFS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endParaRPr lang="en-US" sz="1200" dirty="0">
              <a:sym typeface="Helvetica Neue"/>
            </a:endParaRPr>
          </a:p>
          <a:p>
            <a:pPr marL="285750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400" b="0" dirty="0">
                <a:solidFill>
                  <a:schemeClr val="tx1"/>
                </a:solidFill>
                <a:sym typeface="Helvetica Neue"/>
              </a:rPr>
              <a:t>Encryption Key Management</a:t>
            </a:r>
            <a:endParaRPr lang="en-US" sz="1400" b="0" dirty="0">
              <a:solidFill>
                <a:schemeClr val="tx1"/>
              </a:solidFill>
            </a:endParaRP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r>
              <a:rPr lang="en-US" sz="1200" dirty="0">
                <a:sym typeface="Helvetica Neue"/>
              </a:rPr>
              <a:t>Using Ranger KMS</a:t>
            </a:r>
            <a:endParaRPr lang="en-US" sz="1200" dirty="0"/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endParaRPr lang="en-US" sz="1200" b="0" dirty="0">
              <a:solidFill>
                <a:schemeClr val="tx1"/>
              </a:solidFill>
              <a:sym typeface="Helvetica Neue"/>
            </a:endParaRPr>
          </a:p>
          <a:p>
            <a:pPr marL="466725" lvl="1" indent="-285750" defTabSz="197151">
              <a:spcBef>
                <a:spcPts val="0"/>
              </a:spcBef>
              <a:buFont typeface="Arial"/>
              <a:buChar char="•"/>
              <a:defRPr sz="2048"/>
            </a:pPr>
            <a:endParaRPr lang="en-US" sz="1400" dirty="0">
              <a:sym typeface="Helvetica Neue"/>
            </a:endParaRPr>
          </a:p>
        </p:txBody>
      </p:sp>
      <p:sp>
        <p:nvSpPr>
          <p:cNvPr id="6" name="Graphical User Interface">
            <a:extLst>
              <a:ext uri="{FF2B5EF4-FFF2-40B4-BE49-F238E27FC236}">
                <a16:creationId xmlns:a16="http://schemas.microsoft.com/office/drawing/2014/main" id="{0AFE38EA-8DCE-8B44-8E1E-3591BD3B9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0"/>
            <a:ext cx="8525164" cy="780585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lang="en-US" sz="2400" b="1"/>
              <a:t>Security – Data-at-rest Encryption</a:t>
            </a:r>
          </a:p>
        </p:txBody>
      </p:sp>
    </p:spTree>
    <p:extLst>
      <p:ext uri="{BB962C8B-B14F-4D97-AF65-F5344CB8AC3E}">
        <p14:creationId xmlns:p14="http://schemas.microsoft.com/office/powerpoint/2010/main" val="135162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942-4C47-CD46-BC7C-E541960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86D2-0DAB-3F47-B86C-60BFDF1C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94838"/>
      </p:ext>
    </p:extLst>
  </p:cSld>
  <p:clrMapOvr>
    <a:masterClrMapping/>
  </p:clrMapOvr>
</p:sld>
</file>

<file path=ppt/theme/theme1.xml><?xml version="1.0" encoding="utf-8"?>
<a:theme xmlns:a="http://schemas.openxmlformats.org/drawingml/2006/main" name="Guavus Template 2018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 Template 2018" id="{AF31181F-9A01-844E-A1B5-6E47C019858C}" vid="{CB0D4DA4-6FB1-8C4A-9C91-9301E227E9B7}"/>
    </a:ext>
  </a:extLst>
</a:theme>
</file>

<file path=ppt/theme/theme2.xml><?xml version="1.0" encoding="utf-8"?>
<a:theme xmlns:a="http://schemas.openxmlformats.org/drawingml/2006/main" name="Guavus_2018_16x9_Template only_v3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_Template_Final_v4" id="{552947A7-06FE-9C40-8DA7-E00328425292}" vid="{D350C622-6411-D64D-95B3-50D55A52C3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Guavus Template 2018</Template>
  <TotalTime>17816</TotalTime>
  <Words>373</Words>
  <Application>Microsoft Macintosh PowerPoint</Application>
  <PresentationFormat>On-screen Show (16:9)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.AppleSystemUIFont</vt:lpstr>
      <vt:lpstr>Aller Light</vt:lpstr>
      <vt:lpstr>Apple Symbols</vt:lpstr>
      <vt:lpstr>Arial</vt:lpstr>
      <vt:lpstr>ArialMT</vt:lpstr>
      <vt:lpstr>Calibri</vt:lpstr>
      <vt:lpstr>Century Gothic</vt:lpstr>
      <vt:lpstr>Century Gothic Regular</vt:lpstr>
      <vt:lpstr>Helvetica Light</vt:lpstr>
      <vt:lpstr>Helvetica Neue</vt:lpstr>
      <vt:lpstr>Lucida Grande</vt:lpstr>
      <vt:lpstr>Guavus Template 2018</vt:lpstr>
      <vt:lpstr>Guavus_2018_16x9_Template only_v3</vt:lpstr>
      <vt:lpstr>Reflex Security</vt:lpstr>
      <vt:lpstr>Security Overview</vt:lpstr>
      <vt:lpstr>Security Architecture</vt:lpstr>
      <vt:lpstr>Security - Authentication</vt:lpstr>
      <vt:lpstr>Security – Perimeter Security and Single Sign On</vt:lpstr>
      <vt:lpstr>Security – Authorization</vt:lpstr>
      <vt:lpstr>Security – Data-in-motion Encryption</vt:lpstr>
      <vt:lpstr>Security – Data-at-rest Encryption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Reflex Platform</dc:title>
  <dc:creator>Mahtab Singh</dc:creator>
  <cp:lastModifiedBy>Mahtab Singh</cp:lastModifiedBy>
  <cp:revision>129</cp:revision>
  <dcterms:created xsi:type="dcterms:W3CDTF">2018-08-15T13:53:18Z</dcterms:created>
  <dcterms:modified xsi:type="dcterms:W3CDTF">2018-10-16T09:06:34Z</dcterms:modified>
</cp:coreProperties>
</file>