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94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C489E4-A7FD-8E4E-9F56-80721B7A633F}" type="datetimeFigureOut">
              <a:rPr lang="en-US" smtClean="0"/>
              <a:t>24/06/14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DC9D0-F5B0-0845-B035-0993BA6F608A}" type="slidenum">
              <a:rPr lang="en-US" smtClean="0"/>
              <a:t>‹#›</a:t>
            </a:fld>
            <a:endParaRPr lang="en-US"/>
          </a:p>
        </p:txBody>
      </p:sp>
    </p:spTree>
    <p:extLst>
      <p:ext uri="{BB962C8B-B14F-4D97-AF65-F5344CB8AC3E}">
        <p14:creationId xmlns:p14="http://schemas.microsoft.com/office/powerpoint/2010/main" val="712400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problem with HDFS and streaming data/logs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70DC9D0-F5B0-0845-B035-0993BA6F608A}" type="slidenum">
              <a:rPr lang="en-US" smtClean="0"/>
              <a:t>1</a:t>
            </a:fld>
            <a:endParaRPr lang="en-US"/>
          </a:p>
        </p:txBody>
      </p:sp>
    </p:spTree>
    <p:extLst>
      <p:ext uri="{BB962C8B-B14F-4D97-AF65-F5344CB8AC3E}">
        <p14:creationId xmlns:p14="http://schemas.microsoft.com/office/powerpoint/2010/main" val="143807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header may be added</a:t>
            </a:r>
            <a:endParaRPr lang="en-US" dirty="0"/>
          </a:p>
        </p:txBody>
      </p:sp>
      <p:sp>
        <p:nvSpPr>
          <p:cNvPr id="4" name="Slide Number Placeholder 3"/>
          <p:cNvSpPr>
            <a:spLocks noGrp="1"/>
          </p:cNvSpPr>
          <p:nvPr>
            <p:ph type="sldNum" sz="quarter" idx="10"/>
          </p:nvPr>
        </p:nvSpPr>
        <p:spPr/>
        <p:txBody>
          <a:bodyPr/>
          <a:lstStyle/>
          <a:p>
            <a:fld id="{B70DC9D0-F5B0-0845-B035-0993BA6F608A}" type="slidenum">
              <a:rPr lang="en-US" smtClean="0"/>
              <a:t>3</a:t>
            </a:fld>
            <a:endParaRPr lang="en-US"/>
          </a:p>
        </p:txBody>
      </p:sp>
    </p:spTree>
    <p:extLst>
      <p:ext uri="{BB962C8B-B14F-4D97-AF65-F5344CB8AC3E}">
        <p14:creationId xmlns:p14="http://schemas.microsoft.com/office/powerpoint/2010/main" val="384995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interceptor </a:t>
            </a:r>
            <a:r>
              <a:rPr lang="en-US" sz="1200" kern="1200" dirty="0" smtClean="0">
                <a:solidFill>
                  <a:schemeClr val="tx1"/>
                </a:solidFill>
                <a:effectLst/>
                <a:latin typeface="+mn-lt"/>
                <a:ea typeface="+mn-ea"/>
                <a:cs typeface="+mn-cs"/>
              </a:rPr>
              <a:t>is a point in your data flow where you can inspect and alter Flume </a:t>
            </a:r>
            <a:r>
              <a:rPr lang="en-US" sz="1200" b="1" kern="1200" dirty="0" smtClean="0">
                <a:solidFill>
                  <a:schemeClr val="tx1"/>
                </a:solidFill>
                <a:effectLst/>
                <a:latin typeface="+mn-lt"/>
                <a:ea typeface="+mn-ea"/>
                <a:cs typeface="+mn-cs"/>
              </a:rPr>
              <a:t>events</a:t>
            </a:r>
            <a:r>
              <a:rPr lang="en-US" sz="1200" kern="1200" dirty="0" smtClean="0">
                <a:solidFill>
                  <a:schemeClr val="tx1"/>
                </a:solidFill>
                <a:effectLst/>
                <a:latin typeface="+mn-lt"/>
                <a:ea typeface="+mn-ea"/>
                <a:cs typeface="+mn-cs"/>
              </a:rPr>
              <a:t>. You can chain zero or more interceptors after a </a:t>
            </a:r>
            <a:r>
              <a:rPr lang="en-US" sz="1200" b="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creates an </a:t>
            </a:r>
            <a:r>
              <a:rPr lang="en-US" sz="1200" b="1" kern="1200" dirty="0" smtClean="0">
                <a:solidFill>
                  <a:schemeClr val="tx1"/>
                </a:solidFill>
                <a:effectLst/>
                <a:latin typeface="+mn-lt"/>
                <a:ea typeface="+mn-ea"/>
                <a:cs typeface="+mn-cs"/>
              </a:rPr>
              <a:t>event</a:t>
            </a:r>
            <a:br>
              <a:rPr lang="en-US" sz="1200" b="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or before a </a:t>
            </a:r>
            <a:r>
              <a:rPr lang="en-US" sz="1200" b="1" kern="1200" dirty="0" smtClean="0">
                <a:solidFill>
                  <a:schemeClr val="tx1"/>
                </a:solidFill>
                <a:effectLst/>
                <a:latin typeface="+mn-lt"/>
                <a:ea typeface="+mn-ea"/>
                <a:cs typeface="+mn-cs"/>
              </a:rPr>
              <a:t>sink </a:t>
            </a:r>
            <a:r>
              <a:rPr lang="en-US" sz="1200" kern="1200" dirty="0" smtClean="0">
                <a:solidFill>
                  <a:schemeClr val="tx1"/>
                </a:solidFill>
                <a:effectLst/>
                <a:latin typeface="+mn-lt"/>
                <a:ea typeface="+mn-ea"/>
                <a:cs typeface="+mn-cs"/>
              </a:rPr>
              <a:t>sends the </a:t>
            </a:r>
            <a:r>
              <a:rPr lang="en-US" sz="1200" b="1" kern="1200" dirty="0" smtClean="0">
                <a:solidFill>
                  <a:schemeClr val="tx1"/>
                </a:solidFill>
                <a:effectLst/>
                <a:latin typeface="+mn-lt"/>
                <a:ea typeface="+mn-ea"/>
                <a:cs typeface="+mn-cs"/>
              </a:rPr>
              <a:t>event </a:t>
            </a:r>
            <a:r>
              <a:rPr lang="en-US" sz="1200" kern="1200" dirty="0" smtClean="0">
                <a:solidFill>
                  <a:schemeClr val="tx1"/>
                </a:solidFill>
                <a:effectLst/>
                <a:latin typeface="+mn-lt"/>
                <a:ea typeface="+mn-ea"/>
                <a:cs typeface="+mn-cs"/>
              </a:rPr>
              <a:t>wherever it is destined. If you are familiar with the AOP Spring Framework, it is similar to a </a:t>
            </a:r>
            <a:r>
              <a:rPr lang="en-US" sz="1200" kern="1200" dirty="0" err="1" smtClean="0">
                <a:solidFill>
                  <a:schemeClr val="tx1"/>
                </a:solidFill>
                <a:effectLst/>
                <a:latin typeface="+mn-lt"/>
                <a:ea typeface="+mn-ea"/>
                <a:cs typeface="+mn-cs"/>
              </a:rPr>
              <a:t>MethodInterceptor</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B70DC9D0-F5B0-0845-B035-0993BA6F608A}" type="slidenum">
              <a:rPr lang="en-US" smtClean="0"/>
              <a:t>4</a:t>
            </a:fld>
            <a:endParaRPr lang="en-US"/>
          </a:p>
        </p:txBody>
      </p:sp>
    </p:spTree>
    <p:extLst>
      <p:ext uri="{BB962C8B-B14F-4D97-AF65-F5344CB8AC3E}">
        <p14:creationId xmlns:p14="http://schemas.microsoft.com/office/powerpoint/2010/main" val="835507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default capacity of this channel is 100 Events. This can be adjusted by setting the capacity property as follows: </a:t>
            </a:r>
            <a:endParaRPr lang="en-US" dirty="0" smtClean="0"/>
          </a:p>
          <a:p>
            <a:r>
              <a:rPr lang="en-US" sz="1200" kern="1200" dirty="0" smtClean="0">
                <a:solidFill>
                  <a:schemeClr val="tx1"/>
                </a:solidFill>
                <a:effectLst/>
                <a:latin typeface="+mn-lt"/>
                <a:ea typeface="+mn-ea"/>
                <a:cs typeface="+mn-cs"/>
              </a:rPr>
              <a:t>agent.channels.c1.capacity=200 Remember if you increase this value you may also have to increase your Java heap space using the -</a:t>
            </a:r>
            <a:r>
              <a:rPr lang="en-US" sz="1200" kern="1200" dirty="0" err="1" smtClean="0">
                <a:solidFill>
                  <a:schemeClr val="tx1"/>
                </a:solidFill>
                <a:effectLst/>
                <a:latin typeface="+mn-lt"/>
                <a:ea typeface="+mn-ea"/>
                <a:cs typeface="+mn-cs"/>
              </a:rPr>
              <a:t>Xmx</a:t>
            </a:r>
            <a:r>
              <a:rPr lang="en-US" sz="1200" kern="1200" dirty="0" smtClean="0">
                <a:solidFill>
                  <a:schemeClr val="tx1"/>
                </a:solidFill>
                <a:effectLst/>
                <a:latin typeface="+mn-lt"/>
                <a:ea typeface="+mn-ea"/>
                <a:cs typeface="+mn-cs"/>
              </a:rPr>
              <a:t> and optionally the -</a:t>
            </a:r>
            <a:r>
              <a:rPr lang="en-US" sz="1200" kern="1200" dirty="0" err="1" smtClean="0">
                <a:solidFill>
                  <a:schemeClr val="tx1"/>
                </a:solidFill>
                <a:effectLst/>
                <a:latin typeface="+mn-lt"/>
                <a:ea typeface="+mn-ea"/>
                <a:cs typeface="+mn-cs"/>
              </a:rPr>
              <a:t>Xms</a:t>
            </a:r>
            <a:r>
              <a:rPr lang="en-US" sz="1200" kern="1200" dirty="0" smtClean="0">
                <a:solidFill>
                  <a:schemeClr val="tx1"/>
                </a:solidFill>
                <a:effectLst/>
                <a:latin typeface="+mn-lt"/>
                <a:ea typeface="+mn-ea"/>
                <a:cs typeface="+mn-cs"/>
              </a:rPr>
              <a:t> parameters. </a:t>
            </a:r>
            <a:endParaRPr lang="en-US" dirty="0" smtClean="0"/>
          </a:p>
          <a:p>
            <a:r>
              <a:rPr lang="en-US" sz="1200" kern="1200" dirty="0" smtClean="0">
                <a:solidFill>
                  <a:schemeClr val="tx1"/>
                </a:solidFill>
                <a:effectLst/>
                <a:latin typeface="+mn-lt"/>
                <a:ea typeface="+mn-ea"/>
                <a:cs typeface="+mn-cs"/>
              </a:rPr>
              <a:t>Another capacity related setting you can set is </a:t>
            </a:r>
            <a:r>
              <a:rPr lang="en-US" sz="1200" kern="1200" dirty="0" err="1" smtClean="0">
                <a:solidFill>
                  <a:schemeClr val="tx1"/>
                </a:solidFill>
                <a:effectLst/>
                <a:latin typeface="+mn-lt"/>
                <a:ea typeface="+mn-ea"/>
                <a:cs typeface="+mn-cs"/>
              </a:rPr>
              <a:t>transactionCapacity</a:t>
            </a:r>
            <a:r>
              <a:rPr lang="en-US" sz="1200" kern="1200" dirty="0" smtClean="0">
                <a:solidFill>
                  <a:schemeClr val="tx1"/>
                </a:solidFill>
                <a:effectLst/>
                <a:latin typeface="+mn-lt"/>
                <a:ea typeface="+mn-ea"/>
                <a:cs typeface="+mn-cs"/>
              </a:rPr>
              <a:t>. This is the maximum number of events that can be written, also called a put, by a source's </a:t>
            </a:r>
            <a:r>
              <a:rPr lang="en-US" sz="1200" kern="1200" dirty="0" err="1" smtClean="0">
                <a:solidFill>
                  <a:schemeClr val="tx1"/>
                </a:solidFill>
                <a:effectLst/>
                <a:latin typeface="+mn-lt"/>
                <a:ea typeface="+mn-ea"/>
                <a:cs typeface="+mn-cs"/>
              </a:rPr>
              <a:t>ChannelProcessor</a:t>
            </a:r>
            <a:r>
              <a:rPr lang="en-US" sz="1200" kern="1200" dirty="0" smtClean="0">
                <a:solidFill>
                  <a:schemeClr val="tx1"/>
                </a:solidFill>
                <a:effectLst/>
                <a:latin typeface="+mn-lt"/>
                <a:ea typeface="+mn-ea"/>
                <a:cs typeface="+mn-cs"/>
              </a:rPr>
              <a:t>, the component responsible for moving data from the source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to the channel in a single transaction. This is also the number of events that can be read, also called a take, in a single transaction by </a:t>
            </a:r>
            <a:r>
              <a:rPr lang="en-US" sz="1200" kern="1200" dirty="0" err="1" smtClean="0">
                <a:solidFill>
                  <a:schemeClr val="tx1"/>
                </a:solidFill>
                <a:effectLst/>
                <a:latin typeface="+mn-lt"/>
                <a:ea typeface="+mn-ea"/>
                <a:cs typeface="+mn-cs"/>
              </a:rPr>
              <a:t>SinkProcessor</a:t>
            </a:r>
            <a:r>
              <a:rPr lang="en-US" sz="1200" kern="1200" dirty="0" smtClean="0">
                <a:solidFill>
                  <a:schemeClr val="tx1"/>
                </a:solidFill>
                <a:effectLst/>
                <a:latin typeface="+mn-lt"/>
                <a:ea typeface="+mn-ea"/>
                <a:cs typeface="+mn-cs"/>
              </a:rPr>
              <a:t>, the component responsible for moving data from the channel to the sink. You may want to set this higher to decrease the overhead of the transaction wrapper, which may speed things up. The downside to increasing this, in the event of a failure, is that a source would have to roll back more data. </a:t>
            </a:r>
            <a:endParaRPr lang="en-US" dirty="0" smtClean="0"/>
          </a:p>
          <a:p>
            <a:endParaRPr lang="en-US" dirty="0" smtClean="0"/>
          </a:p>
          <a:p>
            <a:r>
              <a:rPr lang="en-US" sz="1200" kern="1200" dirty="0" smtClean="0">
                <a:solidFill>
                  <a:schemeClr val="tx1"/>
                </a:solidFill>
                <a:effectLst/>
                <a:latin typeface="+mn-lt"/>
                <a:ea typeface="+mn-ea"/>
                <a:cs typeface="+mn-cs"/>
              </a:rPr>
              <a:t>The default capacity of this channel is 100 Events. This can be adjusted by setting the capacity property as follows: </a:t>
            </a:r>
            <a:endParaRPr lang="en-US" dirty="0" smtClean="0"/>
          </a:p>
          <a:p>
            <a:r>
              <a:rPr lang="en-US" sz="1200" kern="1200" dirty="0" smtClean="0">
                <a:solidFill>
                  <a:schemeClr val="tx1"/>
                </a:solidFill>
                <a:effectLst/>
                <a:latin typeface="+mn-lt"/>
                <a:ea typeface="+mn-ea"/>
                <a:cs typeface="+mn-cs"/>
              </a:rPr>
              <a:t>agent.channels.c1.capacity=200 Remember if you increase this value you may also have to increase your Java heap space using the -</a:t>
            </a:r>
            <a:r>
              <a:rPr lang="en-US" sz="1200" kern="1200" dirty="0" err="1" smtClean="0">
                <a:solidFill>
                  <a:schemeClr val="tx1"/>
                </a:solidFill>
                <a:effectLst/>
                <a:latin typeface="+mn-lt"/>
                <a:ea typeface="+mn-ea"/>
                <a:cs typeface="+mn-cs"/>
              </a:rPr>
              <a:t>Xmx</a:t>
            </a:r>
            <a:r>
              <a:rPr lang="en-US" sz="1200" kern="1200" dirty="0" smtClean="0">
                <a:solidFill>
                  <a:schemeClr val="tx1"/>
                </a:solidFill>
                <a:effectLst/>
                <a:latin typeface="+mn-lt"/>
                <a:ea typeface="+mn-ea"/>
                <a:cs typeface="+mn-cs"/>
              </a:rPr>
              <a:t> and optionally the -</a:t>
            </a:r>
            <a:r>
              <a:rPr lang="en-US" sz="1200" kern="1200" dirty="0" err="1" smtClean="0">
                <a:solidFill>
                  <a:schemeClr val="tx1"/>
                </a:solidFill>
                <a:effectLst/>
                <a:latin typeface="+mn-lt"/>
                <a:ea typeface="+mn-ea"/>
                <a:cs typeface="+mn-cs"/>
              </a:rPr>
              <a:t>Xms</a:t>
            </a:r>
            <a:r>
              <a:rPr lang="en-US" sz="1200" kern="1200" dirty="0" smtClean="0">
                <a:solidFill>
                  <a:schemeClr val="tx1"/>
                </a:solidFill>
                <a:effectLst/>
                <a:latin typeface="+mn-lt"/>
                <a:ea typeface="+mn-ea"/>
                <a:cs typeface="+mn-cs"/>
              </a:rPr>
              <a:t> parameters. </a:t>
            </a:r>
            <a:endParaRPr lang="en-US" dirty="0" smtClean="0"/>
          </a:p>
          <a:p>
            <a:r>
              <a:rPr lang="en-US" sz="1200" kern="1200" dirty="0" smtClean="0">
                <a:solidFill>
                  <a:schemeClr val="tx1"/>
                </a:solidFill>
                <a:effectLst/>
                <a:latin typeface="+mn-lt"/>
                <a:ea typeface="+mn-ea"/>
                <a:cs typeface="+mn-cs"/>
              </a:rPr>
              <a:t>Another capacity related setting you can set is </a:t>
            </a:r>
            <a:r>
              <a:rPr lang="en-US" sz="1200" kern="1200" dirty="0" err="1" smtClean="0">
                <a:solidFill>
                  <a:schemeClr val="tx1"/>
                </a:solidFill>
                <a:effectLst/>
                <a:latin typeface="+mn-lt"/>
                <a:ea typeface="+mn-ea"/>
                <a:cs typeface="+mn-cs"/>
              </a:rPr>
              <a:t>transactionCapacity</a:t>
            </a:r>
            <a:r>
              <a:rPr lang="en-US" sz="1200" kern="1200" dirty="0" smtClean="0">
                <a:solidFill>
                  <a:schemeClr val="tx1"/>
                </a:solidFill>
                <a:effectLst/>
                <a:latin typeface="+mn-lt"/>
                <a:ea typeface="+mn-ea"/>
                <a:cs typeface="+mn-cs"/>
              </a:rPr>
              <a:t>. This is the maximum number of events that can be written, also called a put, by a source's </a:t>
            </a:r>
            <a:r>
              <a:rPr lang="en-US" sz="1200" kern="1200" dirty="0" err="1" smtClean="0">
                <a:solidFill>
                  <a:schemeClr val="tx1"/>
                </a:solidFill>
                <a:effectLst/>
                <a:latin typeface="+mn-lt"/>
                <a:ea typeface="+mn-ea"/>
                <a:cs typeface="+mn-cs"/>
              </a:rPr>
              <a:t>ChannelProcessor</a:t>
            </a:r>
            <a:r>
              <a:rPr lang="en-US" sz="1200" kern="1200" dirty="0" smtClean="0">
                <a:solidFill>
                  <a:schemeClr val="tx1"/>
                </a:solidFill>
                <a:effectLst/>
                <a:latin typeface="+mn-lt"/>
                <a:ea typeface="+mn-ea"/>
                <a:cs typeface="+mn-cs"/>
              </a:rPr>
              <a:t>, the component responsible for moving data from the source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to the channel in a single transaction. This is also the number of events that can be read, also called a take, in a single transaction by </a:t>
            </a:r>
            <a:r>
              <a:rPr lang="en-US" sz="1200" kern="1200" dirty="0" err="1" smtClean="0">
                <a:solidFill>
                  <a:schemeClr val="tx1"/>
                </a:solidFill>
                <a:effectLst/>
                <a:latin typeface="+mn-lt"/>
                <a:ea typeface="+mn-ea"/>
                <a:cs typeface="+mn-cs"/>
              </a:rPr>
              <a:t>SinkProcessor</a:t>
            </a:r>
            <a:r>
              <a:rPr lang="en-US" sz="1200" kern="1200" dirty="0" smtClean="0">
                <a:solidFill>
                  <a:schemeClr val="tx1"/>
                </a:solidFill>
                <a:effectLst/>
                <a:latin typeface="+mn-lt"/>
                <a:ea typeface="+mn-ea"/>
                <a:cs typeface="+mn-cs"/>
              </a:rPr>
              <a:t>, the component responsible for moving data from the channel to the sink. You may want to set this higher to decrease the overhead of the transaction wrapper, which may speed things up. The downside to increasing this, in the event of a failure, is that a source would have to roll back more data.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70DC9D0-F5B0-0845-B035-0993BA6F608A}" type="slidenum">
              <a:rPr lang="en-US" smtClean="0"/>
              <a:t>10</a:t>
            </a:fld>
            <a:endParaRPr lang="en-US"/>
          </a:p>
        </p:txBody>
      </p:sp>
    </p:spTree>
    <p:extLst>
      <p:ext uri="{BB962C8B-B14F-4D97-AF65-F5344CB8AC3E}">
        <p14:creationId xmlns:p14="http://schemas.microsoft.com/office/powerpoint/2010/main" val="4545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A24447-F753-9B42-9FEC-C3D6D1AF2E15}" type="datetimeFigureOut">
              <a:rPr lang="en-US" smtClean="0"/>
              <a:t>24/06/14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123015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24447-F753-9B42-9FEC-C3D6D1AF2E15}" type="datetimeFigureOut">
              <a:rPr lang="en-US" smtClean="0"/>
              <a:t>24/06/14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18503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24447-F753-9B42-9FEC-C3D6D1AF2E15}" type="datetimeFigureOut">
              <a:rPr lang="en-US" smtClean="0"/>
              <a:t>24/06/14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20000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24447-F753-9B42-9FEC-C3D6D1AF2E15}" type="datetimeFigureOut">
              <a:rPr lang="en-US" smtClean="0"/>
              <a:t>24/06/14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208423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A24447-F753-9B42-9FEC-C3D6D1AF2E15}" type="datetimeFigureOut">
              <a:rPr lang="en-US" smtClean="0"/>
              <a:t>24/06/14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255443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A24447-F753-9B42-9FEC-C3D6D1AF2E15}" type="datetimeFigureOut">
              <a:rPr lang="en-US" smtClean="0"/>
              <a:t>24/06/14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353592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A24447-F753-9B42-9FEC-C3D6D1AF2E15}" type="datetimeFigureOut">
              <a:rPr lang="en-US" smtClean="0"/>
              <a:t>24/06/14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174591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A24447-F753-9B42-9FEC-C3D6D1AF2E15}" type="datetimeFigureOut">
              <a:rPr lang="en-US" smtClean="0"/>
              <a:t>24/06/14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21698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24447-F753-9B42-9FEC-C3D6D1AF2E15}" type="datetimeFigureOut">
              <a:rPr lang="en-US" smtClean="0"/>
              <a:t>24/06/14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303442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24447-F753-9B42-9FEC-C3D6D1AF2E15}" type="datetimeFigureOut">
              <a:rPr lang="en-US" smtClean="0"/>
              <a:t>24/06/14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33146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A24447-F753-9B42-9FEC-C3D6D1AF2E15}" type="datetimeFigureOut">
              <a:rPr lang="en-US" smtClean="0"/>
              <a:t>24/06/14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58CDA-D4EA-1846-8516-487992D3CE44}" type="slidenum">
              <a:rPr lang="en-US" smtClean="0"/>
              <a:t>‹#›</a:t>
            </a:fld>
            <a:endParaRPr lang="en-US"/>
          </a:p>
        </p:txBody>
      </p:sp>
    </p:spTree>
    <p:extLst>
      <p:ext uri="{BB962C8B-B14F-4D97-AF65-F5344CB8AC3E}">
        <p14:creationId xmlns:p14="http://schemas.microsoft.com/office/powerpoint/2010/main" val="21243878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24447-F753-9B42-9FEC-C3D6D1AF2E15}" type="datetimeFigureOut">
              <a:rPr lang="en-US" smtClean="0"/>
              <a:t>24/06/14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58CDA-D4EA-1846-8516-487992D3CE44}" type="slidenum">
              <a:rPr lang="en-US" smtClean="0"/>
              <a:t>‹#›</a:t>
            </a:fld>
            <a:endParaRPr lang="en-US"/>
          </a:p>
        </p:txBody>
      </p:sp>
    </p:spTree>
    <p:extLst>
      <p:ext uri="{BB962C8B-B14F-4D97-AF65-F5344CB8AC3E}">
        <p14:creationId xmlns:p14="http://schemas.microsoft.com/office/powerpoint/2010/main" val="3255842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Flume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409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Channel</a:t>
            </a:r>
            <a:endParaRPr lang="en-US" dirty="0"/>
          </a:p>
        </p:txBody>
      </p:sp>
      <p:pic>
        <p:nvPicPr>
          <p:cNvPr id="4" name="Content Placeholder 3"/>
          <p:cNvPicPr>
            <a:picLocks noGrp="1" noChangeAspect="1"/>
          </p:cNvPicPr>
          <p:nvPr>
            <p:ph idx="1"/>
          </p:nvPr>
        </p:nvPicPr>
        <p:blipFill>
          <a:blip r:embed="rId3"/>
          <a:srcRect t="-46463" b="-46463"/>
          <a:stretch>
            <a:fillRect/>
          </a:stretch>
        </p:blipFill>
        <p:spPr/>
      </p:pic>
    </p:spTree>
    <p:extLst>
      <p:ext uri="{BB962C8B-B14F-4D97-AF65-F5344CB8AC3E}">
        <p14:creationId xmlns:p14="http://schemas.microsoft.com/office/powerpoint/2010/main" val="287675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File channel </a:t>
            </a:r>
            <a:endParaRPr lang="en-US" dirty="0"/>
          </a:p>
        </p:txBody>
      </p:sp>
      <p:pic>
        <p:nvPicPr>
          <p:cNvPr id="4" name="Content Placeholder 3"/>
          <p:cNvPicPr>
            <a:picLocks noGrp="1" noChangeAspect="1"/>
          </p:cNvPicPr>
          <p:nvPr>
            <p:ph idx="1"/>
          </p:nvPr>
        </p:nvPicPr>
        <p:blipFill>
          <a:blip r:embed="rId2"/>
          <a:srcRect l="-929" r="-929"/>
          <a:stretch>
            <a:fillRect/>
          </a:stretch>
        </p:blipFill>
        <p:spPr/>
      </p:pic>
    </p:spTree>
    <p:extLst>
      <p:ext uri="{BB962C8B-B14F-4D97-AF65-F5344CB8AC3E}">
        <p14:creationId xmlns:p14="http://schemas.microsoft.com/office/powerpoint/2010/main" val="188898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Sink</a:t>
            </a:r>
            <a:endParaRPr lang="en-US" dirty="0"/>
          </a:p>
        </p:txBody>
      </p:sp>
      <p:pic>
        <p:nvPicPr>
          <p:cNvPr id="4" name="Content Placeholder 3"/>
          <p:cNvPicPr>
            <a:picLocks noGrp="1" noChangeAspect="1"/>
          </p:cNvPicPr>
          <p:nvPr>
            <p:ph idx="1"/>
          </p:nvPr>
        </p:nvPicPr>
        <p:blipFill>
          <a:blip r:embed="rId2"/>
          <a:srcRect t="-17952" b="-17952"/>
          <a:stretch>
            <a:fillRect/>
          </a:stretch>
        </p:blipFill>
        <p:spPr/>
      </p:pic>
    </p:spTree>
    <p:extLst>
      <p:ext uri="{BB962C8B-B14F-4D97-AF65-F5344CB8AC3E}">
        <p14:creationId xmlns:p14="http://schemas.microsoft.com/office/powerpoint/2010/main" val="222980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Sink</a:t>
            </a:r>
            <a:endParaRPr lang="en-US" dirty="0"/>
          </a:p>
        </p:txBody>
      </p:sp>
      <p:pic>
        <p:nvPicPr>
          <p:cNvPr id="4" name="Content Placeholder 3"/>
          <p:cNvPicPr>
            <a:picLocks noGrp="1" noChangeAspect="1"/>
          </p:cNvPicPr>
          <p:nvPr>
            <p:ph idx="1"/>
          </p:nvPr>
        </p:nvPicPr>
        <p:blipFill>
          <a:blip r:embed="rId2"/>
          <a:srcRect l="-355" r="-355"/>
          <a:stretch>
            <a:fillRect/>
          </a:stretch>
        </p:blipFill>
        <p:spPr/>
      </p:pic>
    </p:spTree>
    <p:extLst>
      <p:ext uri="{BB962C8B-B14F-4D97-AF65-F5344CB8AC3E}">
        <p14:creationId xmlns:p14="http://schemas.microsoft.com/office/powerpoint/2010/main" val="77666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3980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34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666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4628" b="-4628"/>
          <a:stretch>
            <a:fillRect/>
          </a:stretch>
        </p:blipFill>
        <p:spPr/>
      </p:pic>
    </p:spTree>
    <p:extLst>
      <p:ext uri="{BB962C8B-B14F-4D97-AF65-F5344CB8AC3E}">
        <p14:creationId xmlns:p14="http://schemas.microsoft.com/office/powerpoint/2010/main" val="45783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Flume Event</a:t>
            </a:r>
            <a:endParaRPr lang="en-US" dirty="0"/>
          </a:p>
        </p:txBody>
      </p:sp>
      <p:pic>
        <p:nvPicPr>
          <p:cNvPr id="4" name="Content Placeholder 3"/>
          <p:cNvPicPr>
            <a:picLocks noGrp="1" noChangeAspect="1"/>
          </p:cNvPicPr>
          <p:nvPr>
            <p:ph idx="1"/>
          </p:nvPr>
        </p:nvPicPr>
        <p:blipFill>
          <a:blip r:embed="rId3"/>
          <a:srcRect l="-1543" r="-1543"/>
          <a:stretch>
            <a:fillRect/>
          </a:stretch>
        </p:blipFill>
        <p:spPr/>
      </p:pic>
    </p:spTree>
    <p:extLst>
      <p:ext uri="{BB962C8B-B14F-4D97-AF65-F5344CB8AC3E}">
        <p14:creationId xmlns:p14="http://schemas.microsoft.com/office/powerpoint/2010/main" val="56626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Interceptors </a:t>
            </a:r>
            <a:endParaRPr lang="en-US" dirty="0"/>
          </a:p>
        </p:txBody>
      </p:sp>
      <p:pic>
        <p:nvPicPr>
          <p:cNvPr id="4" name="Content Placeholder 3"/>
          <p:cNvPicPr>
            <a:picLocks noGrp="1" noChangeAspect="1"/>
          </p:cNvPicPr>
          <p:nvPr>
            <p:ph idx="1"/>
          </p:nvPr>
        </p:nvPicPr>
        <p:blipFill>
          <a:blip r:embed="rId3"/>
          <a:srcRect t="-317" b="-317"/>
          <a:stretch>
            <a:fillRect/>
          </a:stretch>
        </p:blipFill>
        <p:spPr/>
      </p:pic>
    </p:spTree>
    <p:extLst>
      <p:ext uri="{BB962C8B-B14F-4D97-AF65-F5344CB8AC3E}">
        <p14:creationId xmlns:p14="http://schemas.microsoft.com/office/powerpoint/2010/main" val="304943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Channel </a:t>
            </a:r>
            <a:r>
              <a:rPr lang="en-US" dirty="0" smtClean="0"/>
              <a:t>Selectors </a:t>
            </a:r>
            <a:br>
              <a:rPr lang="en-US" dirty="0" smtClean="0"/>
            </a:br>
            <a:r>
              <a:rPr lang="en-US" dirty="0" smtClean="0"/>
              <a:t>and Sink Processors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Channel selectors are responsible for how data moves from a source to one or more channels. </a:t>
            </a:r>
            <a:endParaRPr lang="en-US" dirty="0" smtClean="0"/>
          </a:p>
          <a:p>
            <a:pPr lvl="1"/>
            <a:r>
              <a:rPr lang="en-US" dirty="0"/>
              <a:t>replicating channel selector (the default) </a:t>
            </a:r>
            <a:endParaRPr lang="en-US" dirty="0" smtClean="0"/>
          </a:p>
          <a:p>
            <a:pPr lvl="2"/>
            <a:r>
              <a:rPr lang="en-US" dirty="0"/>
              <a:t>simply puts a copy of the event into each channel assuming you have configured more than one. </a:t>
            </a:r>
            <a:endParaRPr lang="en-US" dirty="0" smtClean="0"/>
          </a:p>
          <a:p>
            <a:pPr lvl="1"/>
            <a:r>
              <a:rPr lang="en-US" dirty="0" smtClean="0"/>
              <a:t>multiplexing </a:t>
            </a:r>
            <a:r>
              <a:rPr lang="en-US" dirty="0"/>
              <a:t>channel selector </a:t>
            </a:r>
            <a:endParaRPr lang="en-US" dirty="0" smtClean="0"/>
          </a:p>
          <a:p>
            <a:pPr lvl="2"/>
            <a:r>
              <a:rPr lang="en-US" dirty="0"/>
              <a:t>can write to different channels depending on certain header information </a:t>
            </a:r>
            <a:endParaRPr lang="en-US" dirty="0" smtClean="0"/>
          </a:p>
          <a:p>
            <a:r>
              <a:rPr lang="en-US" dirty="0" smtClean="0"/>
              <a:t>A </a:t>
            </a:r>
            <a:r>
              <a:rPr lang="en-US" b="1" dirty="0" smtClean="0"/>
              <a:t>Sink Processor</a:t>
            </a:r>
            <a:r>
              <a:rPr lang="en-US" dirty="0" smtClean="0"/>
              <a:t> </a:t>
            </a:r>
            <a:r>
              <a:rPr lang="en-US" dirty="0"/>
              <a:t>is the mechanism by which you can create failover paths for your sinks or load balance events across multiple sinks from a channel </a:t>
            </a:r>
            <a:endParaRPr lang="en-US" dirty="0" smtClean="0"/>
          </a:p>
          <a:p>
            <a:endParaRPr lang="en-US" dirty="0" smtClean="0"/>
          </a:p>
          <a:p>
            <a:endParaRPr lang="en-US" dirty="0"/>
          </a:p>
        </p:txBody>
      </p:sp>
    </p:spTree>
    <p:extLst>
      <p:ext uri="{BB962C8B-B14F-4D97-AF65-F5344CB8AC3E}">
        <p14:creationId xmlns:p14="http://schemas.microsoft.com/office/powerpoint/2010/main" val="145385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9104" b="-9104"/>
          <a:stretch>
            <a:fillRect/>
          </a:stretch>
        </p:blipFill>
        <p:spPr>
          <a:xfrm>
            <a:off x="457200" y="693738"/>
            <a:ext cx="8515350" cy="5726112"/>
          </a:xfrm>
        </p:spPr>
      </p:pic>
    </p:spTree>
    <p:extLst>
      <p:ext uri="{BB962C8B-B14F-4D97-AF65-F5344CB8AC3E}">
        <p14:creationId xmlns:p14="http://schemas.microsoft.com/office/powerpoint/2010/main" val="104674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Start</a:t>
            </a:r>
            <a:endParaRPr lang="en-US" dirty="0"/>
          </a:p>
        </p:txBody>
      </p:sp>
      <p:sp>
        <p:nvSpPr>
          <p:cNvPr id="3" name="Content Placeholder 2"/>
          <p:cNvSpPr>
            <a:spLocks noGrp="1"/>
          </p:cNvSpPr>
          <p:nvPr>
            <p:ph idx="1"/>
          </p:nvPr>
        </p:nvSpPr>
        <p:spPr/>
        <p:txBody>
          <a:bodyPr>
            <a:normAutofit/>
          </a:bodyPr>
          <a:lstStyle/>
          <a:p>
            <a:r>
              <a:rPr lang="en-US" b="1" dirty="0"/>
              <a:t>vi </a:t>
            </a:r>
            <a:r>
              <a:rPr lang="en-US" b="1" dirty="0" err="1"/>
              <a:t>conf</a:t>
            </a:r>
            <a:r>
              <a:rPr lang="en-US" b="1" dirty="0"/>
              <a:t>/</a:t>
            </a:r>
            <a:r>
              <a:rPr lang="en-US" b="1" dirty="0" err="1"/>
              <a:t>hw.conf</a:t>
            </a:r>
            <a:r>
              <a:rPr lang="en-US" b="1" dirty="0"/>
              <a:t> </a:t>
            </a:r>
            <a:endParaRPr lang="en-US" dirty="0" smtClean="0"/>
          </a:p>
          <a:p>
            <a:pPr marL="800100" lvl="2" indent="0">
              <a:buNone/>
            </a:pPr>
            <a:r>
              <a:rPr lang="en-US" dirty="0" err="1" smtClean="0"/>
              <a:t>agent.sources</a:t>
            </a:r>
            <a:r>
              <a:rPr lang="en-US" dirty="0"/>
              <a:t>=s1 </a:t>
            </a:r>
            <a:endParaRPr lang="en-US" dirty="0" smtClean="0"/>
          </a:p>
          <a:p>
            <a:pPr marL="800100" lvl="2" indent="0">
              <a:buNone/>
            </a:pPr>
            <a:r>
              <a:rPr lang="en-US" dirty="0" err="1" smtClean="0"/>
              <a:t>agent.channels</a:t>
            </a:r>
            <a:r>
              <a:rPr lang="en-US" dirty="0"/>
              <a:t>=c1 </a:t>
            </a:r>
            <a:endParaRPr lang="en-US" dirty="0" smtClean="0"/>
          </a:p>
          <a:p>
            <a:pPr marL="800100" lvl="2" indent="0">
              <a:buNone/>
            </a:pPr>
            <a:r>
              <a:rPr lang="en-US" dirty="0" err="1" smtClean="0"/>
              <a:t>agent.sinks</a:t>
            </a:r>
            <a:r>
              <a:rPr lang="en-US" dirty="0"/>
              <a:t>=k1 </a:t>
            </a:r>
            <a:endParaRPr lang="en-US" dirty="0" smtClean="0"/>
          </a:p>
          <a:p>
            <a:pPr marL="800100" lvl="2" indent="0">
              <a:buNone/>
            </a:pPr>
            <a:r>
              <a:rPr lang="en-US" dirty="0" smtClean="0"/>
              <a:t>agent.sources.s1</a:t>
            </a:r>
            <a:r>
              <a:rPr lang="en-US" dirty="0"/>
              <a:t>.type=</a:t>
            </a:r>
            <a:r>
              <a:rPr lang="en-US" dirty="0" err="1"/>
              <a:t>netcat</a:t>
            </a:r>
            <a:r>
              <a:rPr lang="en-US" dirty="0"/>
              <a:t> agent.sources.s1.channels=c1 agent.sources.s1.bind=0.0.0.0 agent.sources.s1.port=12345 agent.channels.c1.type=memory agent.sinks.k1.type=logger agent.sinks.k1.channel=c1 </a:t>
            </a:r>
            <a:endParaRPr lang="en-US" dirty="0" smtClean="0"/>
          </a:p>
          <a:p>
            <a:endParaRPr lang="en-US" dirty="0"/>
          </a:p>
        </p:txBody>
      </p:sp>
    </p:spTree>
    <p:extLst>
      <p:ext uri="{BB962C8B-B14F-4D97-AF65-F5344CB8AC3E}">
        <p14:creationId xmlns:p14="http://schemas.microsoft.com/office/powerpoint/2010/main" val="177145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Agent</a:t>
            </a:r>
            <a:endParaRPr lang="en-US" dirty="0"/>
          </a:p>
        </p:txBody>
      </p:sp>
      <p:sp>
        <p:nvSpPr>
          <p:cNvPr id="3" name="Content Placeholder 2"/>
          <p:cNvSpPr>
            <a:spLocks noGrp="1"/>
          </p:cNvSpPr>
          <p:nvPr>
            <p:ph idx="1"/>
          </p:nvPr>
        </p:nvSpPr>
        <p:spPr/>
        <p:txBody>
          <a:bodyPr/>
          <a:lstStyle/>
          <a:p>
            <a:r>
              <a:rPr lang="en-US" b="1" dirty="0"/>
              <a:t>./bin/flume-</a:t>
            </a:r>
            <a:r>
              <a:rPr lang="en-US" b="1" dirty="0" err="1"/>
              <a:t>ng</a:t>
            </a:r>
            <a:r>
              <a:rPr lang="en-US" b="1" dirty="0"/>
              <a:t> agent -n agent -c </a:t>
            </a:r>
            <a:r>
              <a:rPr lang="en-US" b="1" dirty="0" err="1"/>
              <a:t>conf</a:t>
            </a:r>
            <a:r>
              <a:rPr lang="en-US" b="1" dirty="0"/>
              <a:t> -f </a:t>
            </a:r>
            <a:r>
              <a:rPr lang="en-US" b="1" dirty="0" err="1"/>
              <a:t>conf</a:t>
            </a:r>
            <a:r>
              <a:rPr lang="en-US" b="1" dirty="0"/>
              <a:t>/</a:t>
            </a:r>
            <a:r>
              <a:rPr lang="en-US" b="1" dirty="0" err="1"/>
              <a:t>hw.conf</a:t>
            </a:r>
            <a:r>
              <a:rPr lang="en-US" b="1" dirty="0"/>
              <a:t> -</a:t>
            </a:r>
            <a:r>
              <a:rPr lang="en-US" b="1" dirty="0" err="1"/>
              <a:t>Dflume.root.logger</a:t>
            </a:r>
            <a:r>
              <a:rPr lang="en-US" b="1" dirty="0"/>
              <a:t>=</a:t>
            </a:r>
            <a:r>
              <a:rPr lang="en-US" b="1" dirty="0" err="1"/>
              <a:t>INFO,console</a:t>
            </a:r>
            <a:r>
              <a:rPr lang="en-US" b="1" dirty="0"/>
              <a:t> </a:t>
            </a:r>
            <a:endParaRPr lang="en-US" dirty="0" smtClean="0"/>
          </a:p>
          <a:p>
            <a:endParaRPr lang="en-US" dirty="0" smtClean="0"/>
          </a:p>
          <a:p>
            <a:r>
              <a:rPr lang="en-US" dirty="0"/>
              <a:t> </a:t>
            </a:r>
            <a:r>
              <a:rPr lang="en-US" dirty="0" smtClean="0"/>
              <a:t>Notice the flume logs</a:t>
            </a:r>
          </a:p>
          <a:p>
            <a:endParaRPr lang="en-US" dirty="0"/>
          </a:p>
          <a:p>
            <a:r>
              <a:rPr lang="en-US" dirty="0" smtClean="0"/>
              <a:t>Lets stream some logs</a:t>
            </a:r>
          </a:p>
          <a:p>
            <a:pPr lvl="1"/>
            <a:r>
              <a:rPr lang="en-US" b="1" dirty="0" err="1"/>
              <a:t>n</a:t>
            </a:r>
            <a:r>
              <a:rPr lang="en-US" b="1" dirty="0" err="1" smtClean="0"/>
              <a:t>c</a:t>
            </a:r>
            <a:r>
              <a:rPr lang="en-US" b="1" dirty="0" smtClean="0"/>
              <a:t> </a:t>
            </a:r>
            <a:r>
              <a:rPr lang="en-US" b="1" dirty="0" err="1" smtClean="0"/>
              <a:t>localhost</a:t>
            </a:r>
            <a:r>
              <a:rPr lang="en-US" b="1" dirty="0" smtClean="0"/>
              <a:t> </a:t>
            </a:r>
            <a:r>
              <a:rPr lang="en-US" b="1" dirty="0"/>
              <a:t>12345 </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1903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Memory Channel</a:t>
            </a:r>
          </a:p>
          <a:p>
            <a:r>
              <a:rPr lang="en-US" dirty="0" smtClean="0"/>
              <a:t>Disk Channel</a:t>
            </a:r>
          </a:p>
          <a:p>
            <a:endParaRPr lang="en-US" dirty="0"/>
          </a:p>
        </p:txBody>
      </p:sp>
    </p:spTree>
    <p:extLst>
      <p:ext uri="{BB962C8B-B14F-4D97-AF65-F5344CB8AC3E}">
        <p14:creationId xmlns:p14="http://schemas.microsoft.com/office/powerpoint/2010/main" val="103922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828</TotalTime>
  <Words>334</Words>
  <Application>Microsoft Macintosh PowerPoint</Application>
  <PresentationFormat>On-screen Show (4:3)</PresentationFormat>
  <Paragraphs>44</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Flume</vt:lpstr>
      <vt:lpstr>PowerPoint Presentation</vt:lpstr>
      <vt:lpstr>Flume Event</vt:lpstr>
      <vt:lpstr>Interceptors </vt:lpstr>
      <vt:lpstr>Channel Selectors  and Sink Processors</vt:lpstr>
      <vt:lpstr>PowerPoint Presentation</vt:lpstr>
      <vt:lpstr>Quick Start</vt:lpstr>
      <vt:lpstr>Start the Agent</vt:lpstr>
      <vt:lpstr>Channels</vt:lpstr>
      <vt:lpstr>Memory Channel</vt:lpstr>
      <vt:lpstr>File channel </vt:lpstr>
      <vt:lpstr>HDFS Sink</vt:lpstr>
      <vt:lpstr>HDFS Sink</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Flume</dc:title>
  <dc:creator>Mahtab Singh</dc:creator>
  <cp:lastModifiedBy>Mahtab Singh</cp:lastModifiedBy>
  <cp:revision>11</cp:revision>
  <dcterms:created xsi:type="dcterms:W3CDTF">2014-06-24T14:49:38Z</dcterms:created>
  <dcterms:modified xsi:type="dcterms:W3CDTF">2014-06-25T04:38:27Z</dcterms:modified>
</cp:coreProperties>
</file>