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5" r:id="rId17"/>
    <p:sldId id="277" r:id="rId18"/>
    <p:sldId id="278" r:id="rId19"/>
    <p:sldId id="260" r:id="rId20"/>
    <p:sldId id="290" r:id="rId21"/>
    <p:sldId id="291" r:id="rId22"/>
    <p:sldId id="281" r:id="rId23"/>
    <p:sldId id="282" r:id="rId24"/>
    <p:sldId id="283" r:id="rId25"/>
    <p:sldId id="314" r:id="rId26"/>
    <p:sldId id="315" r:id="rId27"/>
    <p:sldId id="316" r:id="rId28"/>
    <p:sldId id="317" r:id="rId29"/>
    <p:sldId id="318" r:id="rId30"/>
    <p:sldId id="284" r:id="rId31"/>
    <p:sldId id="285" r:id="rId32"/>
    <p:sldId id="286" r:id="rId33"/>
    <p:sldId id="289" r:id="rId34"/>
    <p:sldId id="287" r:id="rId35"/>
    <p:sldId id="288" r:id="rId36"/>
    <p:sldId id="299" r:id="rId37"/>
    <p:sldId id="300" r:id="rId38"/>
    <p:sldId id="301" r:id="rId39"/>
    <p:sldId id="302" r:id="rId40"/>
    <p:sldId id="308" r:id="rId41"/>
    <p:sldId id="319" r:id="rId42"/>
    <p:sldId id="320" r:id="rId43"/>
    <p:sldId id="321" r:id="rId44"/>
    <p:sldId id="322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1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C992-CFF7-994C-B228-648795C81CF4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6783-FC1B-9441-A1F3-7CD3CDF0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9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C992-CFF7-994C-B228-648795C81CF4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6783-FC1B-9441-A1F3-7CD3CDF0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6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C992-CFF7-994C-B228-648795C81CF4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6783-FC1B-9441-A1F3-7CD3CDF0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7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C992-CFF7-994C-B228-648795C81CF4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6783-FC1B-9441-A1F3-7CD3CDF0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9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C992-CFF7-994C-B228-648795C81CF4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6783-FC1B-9441-A1F3-7CD3CDF0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C992-CFF7-994C-B228-648795C81CF4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6783-FC1B-9441-A1F3-7CD3CDF0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0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C992-CFF7-994C-B228-648795C81CF4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6783-FC1B-9441-A1F3-7CD3CDF0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6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C992-CFF7-994C-B228-648795C81CF4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6783-FC1B-9441-A1F3-7CD3CDF0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C992-CFF7-994C-B228-648795C81CF4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6783-FC1B-9441-A1F3-7CD3CDF0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C992-CFF7-994C-B228-648795C81CF4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6783-FC1B-9441-A1F3-7CD3CDF0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6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C992-CFF7-994C-B228-648795C81CF4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6783-FC1B-9441-A1F3-7CD3CDF0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0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DC992-CFF7-994C-B228-648795C81CF4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F6783-FC1B-9441-A1F3-7CD3CDF0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4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fluence.guavus.com/display/CRUX/Hive+with+PostGreSQ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1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</a:t>
            </a:r>
            <a:r>
              <a:rPr lang="en-US" dirty="0" err="1" smtClean="0"/>
              <a:t>Metastore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Persists Schema</a:t>
            </a:r>
          </a:p>
          <a:p>
            <a:r>
              <a:rPr lang="en-US" dirty="0" smtClean="0"/>
              <a:t>Default embedded is Derby</a:t>
            </a:r>
          </a:p>
          <a:p>
            <a:pPr lvl="1"/>
            <a:r>
              <a:rPr lang="en-US" dirty="0" smtClean="0"/>
              <a:t>Not recommended for anything but POC</a:t>
            </a:r>
          </a:p>
          <a:p>
            <a:r>
              <a:rPr lang="en-US" dirty="0" smtClean="0"/>
              <a:t>3 different modes of configurations:</a:t>
            </a:r>
          </a:p>
          <a:p>
            <a:pPr lvl="1"/>
            <a:r>
              <a:rPr lang="en-US" dirty="0" smtClean="0"/>
              <a:t>Embedded Derby (Default)</a:t>
            </a:r>
          </a:p>
          <a:p>
            <a:pPr lvl="1"/>
            <a:r>
              <a:rPr lang="en-US" dirty="0" smtClean="0"/>
              <a:t>Local</a:t>
            </a:r>
          </a:p>
          <a:p>
            <a:pPr lvl="1"/>
            <a:r>
              <a:rPr lang="en-US" dirty="0" smtClean="0"/>
              <a:t>Remote</a:t>
            </a:r>
          </a:p>
        </p:txBody>
      </p:sp>
    </p:spTree>
    <p:extLst>
      <p:ext uri="{BB962C8B-B14F-4D97-AF65-F5344CB8AC3E}">
        <p14:creationId xmlns:p14="http://schemas.microsoft.com/office/powerpoint/2010/main" val="1641092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Remote Mode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363" r="-13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28705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Server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319" r="-43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60567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Hive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sessions/concurrency</a:t>
            </a:r>
          </a:p>
          <a:p>
            <a:r>
              <a:rPr lang="en-US" dirty="0" smtClean="0"/>
              <a:t>Essentially need one server per client</a:t>
            </a:r>
          </a:p>
        </p:txBody>
      </p:sp>
    </p:spTree>
    <p:extLst>
      <p:ext uri="{BB962C8B-B14F-4D97-AF65-F5344CB8AC3E}">
        <p14:creationId xmlns:p14="http://schemas.microsoft.com/office/powerpoint/2010/main" val="23636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Server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469" r="-94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8709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0704" r="-40704"/>
          <a:stretch>
            <a:fillRect/>
          </a:stretch>
        </p:blipFill>
        <p:spPr>
          <a:xfrm>
            <a:off x="457200" y="1270068"/>
            <a:ext cx="8509404" cy="5021201"/>
          </a:xfrm>
        </p:spPr>
      </p:pic>
    </p:spTree>
    <p:extLst>
      <p:ext uri="{BB962C8B-B14F-4D97-AF65-F5344CB8AC3E}">
        <p14:creationId xmlns:p14="http://schemas.microsoft.com/office/powerpoint/2010/main" val="4216671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Parser</a:t>
            </a:r>
          </a:p>
          <a:p>
            <a:pPr lvl="1"/>
            <a:r>
              <a:rPr lang="en-US" dirty="0" smtClean="0"/>
              <a:t>Type Checking</a:t>
            </a:r>
          </a:p>
          <a:p>
            <a:pPr lvl="1"/>
            <a:r>
              <a:rPr lang="en-US" dirty="0" smtClean="0"/>
              <a:t>Semantic Analyzer</a:t>
            </a:r>
          </a:p>
          <a:p>
            <a:pPr lvl="1"/>
            <a:r>
              <a:rPr lang="en-US" dirty="0" smtClean="0"/>
              <a:t>Plan generation</a:t>
            </a:r>
          </a:p>
          <a:p>
            <a:pPr lvl="1"/>
            <a:r>
              <a:rPr lang="en-US" dirty="0" smtClean="0"/>
              <a:t>Task generation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1241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Engine</a:t>
            </a:r>
          </a:p>
          <a:p>
            <a:pPr lvl="1"/>
            <a:r>
              <a:rPr lang="en-US" dirty="0" smtClean="0"/>
              <a:t>Plan </a:t>
            </a:r>
          </a:p>
          <a:p>
            <a:pPr lvl="1"/>
            <a:r>
              <a:rPr lang="en-US" dirty="0" smtClean="0"/>
              <a:t>Operators</a:t>
            </a:r>
          </a:p>
          <a:p>
            <a:pPr lvl="1"/>
            <a:r>
              <a:rPr lang="en-US" dirty="0" err="1" smtClean="0"/>
              <a:t>SerDes</a:t>
            </a:r>
            <a:endParaRPr lang="en-US" dirty="0" smtClean="0"/>
          </a:p>
          <a:p>
            <a:pPr lvl="1"/>
            <a:r>
              <a:rPr lang="en-US" dirty="0" smtClean="0"/>
              <a:t>UDFs/UDAFs/UDTFs</a:t>
            </a:r>
          </a:p>
          <a:p>
            <a:r>
              <a:rPr lang="en-US" dirty="0" err="1" smtClean="0"/>
              <a:t>Metastore</a:t>
            </a:r>
            <a:endParaRPr lang="en-US" dirty="0" smtClean="0"/>
          </a:p>
          <a:p>
            <a:pPr lvl="1"/>
            <a:r>
              <a:rPr lang="en-US" dirty="0" smtClean="0"/>
              <a:t>Stores schema of data</a:t>
            </a:r>
          </a:p>
          <a:p>
            <a:pPr lvl="1"/>
            <a:r>
              <a:rPr lang="en-US" dirty="0" err="1" smtClean="0"/>
              <a:t>HCatalog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314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remote </a:t>
            </a:r>
            <a:r>
              <a:rPr lang="en-US" dirty="0" err="1" smtClean="0"/>
              <a:t>metastore</a:t>
            </a:r>
            <a:r>
              <a:rPr lang="en-US" dirty="0" smtClean="0"/>
              <a:t> service for sharing the </a:t>
            </a:r>
            <a:r>
              <a:rPr lang="en-US" dirty="0" err="1" smtClean="0"/>
              <a:t>metastore</a:t>
            </a:r>
            <a:r>
              <a:rPr lang="en-US" dirty="0" smtClean="0"/>
              <a:t> with </a:t>
            </a:r>
            <a:r>
              <a:rPr lang="en-US" dirty="0" err="1" smtClean="0"/>
              <a:t>Hcatalog</a:t>
            </a:r>
            <a:r>
              <a:rPr lang="en-US" dirty="0" smtClean="0"/>
              <a:t> and other tools</a:t>
            </a:r>
          </a:p>
          <a:p>
            <a:r>
              <a:rPr lang="en-US" dirty="0" smtClean="0"/>
              <a:t>Use Hive Server 2 for concurrent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33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Count-HIVE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0814" b="-208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6896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Hive?</a:t>
            </a:r>
          </a:p>
          <a:p>
            <a:r>
              <a:rPr lang="en-US" dirty="0" smtClean="0"/>
              <a:t>Why use Hive?</a:t>
            </a:r>
          </a:p>
          <a:p>
            <a:r>
              <a:rPr lang="en-US" dirty="0" smtClean="0"/>
              <a:t>Hive features</a:t>
            </a:r>
          </a:p>
          <a:p>
            <a:r>
              <a:rPr lang="en-US" dirty="0" smtClean="0"/>
              <a:t>Hive architecture</a:t>
            </a:r>
          </a:p>
          <a:p>
            <a:r>
              <a:rPr lang="en-US" dirty="0" smtClean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Formats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7588" b="-275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43660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Formats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1713" b="-117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69371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the rows returned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SORT </a:t>
            </a:r>
            <a:r>
              <a:rPr lang="en-US" b="1" dirty="0"/>
              <a:t>BY </a:t>
            </a:r>
            <a:endParaRPr lang="en-US" b="1" dirty="0" smtClean="0"/>
          </a:p>
          <a:p>
            <a:pPr lvl="1"/>
            <a:r>
              <a:rPr lang="en-US" dirty="0" smtClean="0"/>
              <a:t>May use Multiple reducers for final output</a:t>
            </a:r>
          </a:p>
          <a:p>
            <a:pPr lvl="1"/>
            <a:r>
              <a:rPr lang="en-US" dirty="0" smtClean="0"/>
              <a:t>Sorts the data per reducer</a:t>
            </a:r>
          </a:p>
          <a:p>
            <a:pPr lvl="1"/>
            <a:r>
              <a:rPr lang="en-US" dirty="0" smtClean="0"/>
              <a:t>Only guarantees ordering of rows within a reducer</a:t>
            </a:r>
          </a:p>
          <a:p>
            <a:pPr lvl="1"/>
            <a:r>
              <a:rPr lang="en-US" dirty="0" smtClean="0"/>
              <a:t>May give partially ordered final results</a:t>
            </a:r>
          </a:p>
          <a:p>
            <a:r>
              <a:rPr lang="en-US" b="1" dirty="0" smtClean="0"/>
              <a:t>ORDER BY</a:t>
            </a:r>
          </a:p>
          <a:p>
            <a:pPr lvl="1"/>
            <a:r>
              <a:rPr lang="en-US" dirty="0" smtClean="0"/>
              <a:t>Uses a single reducer to guarantee total order in input</a:t>
            </a:r>
          </a:p>
          <a:p>
            <a:pPr lvl="1"/>
            <a:r>
              <a:rPr lang="en-US" dirty="0" smtClean="0"/>
              <a:t>Single reducer will take a long time to sort very large outputs</a:t>
            </a:r>
          </a:p>
          <a:p>
            <a:pPr lvl="1"/>
            <a:r>
              <a:rPr lang="en-US" dirty="0" smtClean="0"/>
              <a:t>Use the LIMIT clause to reduce sort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9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4022"/>
          </a:xfrm>
        </p:spPr>
        <p:txBody>
          <a:bodyPr/>
          <a:lstStyle/>
          <a:p>
            <a:r>
              <a:rPr lang="en-US" dirty="0" smtClean="0"/>
              <a:t>DISTRIBUTE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8660"/>
            <a:ext cx="8229600" cy="491750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DISTRIBUTE BY:</a:t>
            </a:r>
          </a:p>
          <a:p>
            <a:pPr lvl="1"/>
            <a:r>
              <a:rPr lang="en-US" sz="2400" dirty="0" smtClean="0"/>
              <a:t>Distributes the rows among reducers</a:t>
            </a:r>
          </a:p>
          <a:p>
            <a:pPr lvl="1"/>
            <a:r>
              <a:rPr lang="en-US" sz="2400" dirty="0" smtClean="0"/>
              <a:t>Useful if there is a need to partition and sort the output of a query</a:t>
            </a:r>
          </a:p>
          <a:p>
            <a:r>
              <a:rPr lang="en-US" sz="2800" dirty="0" smtClean="0"/>
              <a:t>Example:</a:t>
            </a:r>
          </a:p>
          <a:p>
            <a:pPr lvl="1"/>
            <a:r>
              <a:rPr lang="en-US" sz="2400" dirty="0" smtClean="0"/>
              <a:t>SELECT pets FROM t1 DISTRIBUTE BY pets;</a:t>
            </a:r>
          </a:p>
          <a:p>
            <a:pPr lvl="1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018" y="3965829"/>
            <a:ext cx="5629646" cy="26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35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Combination of DISTRIBUTE BY and SORT BY</a:t>
            </a:r>
          </a:p>
          <a:p>
            <a:r>
              <a:rPr lang="en-US" sz="2400" dirty="0" smtClean="0"/>
              <a:t>Rows with same keys are distributed to same reducer</a:t>
            </a:r>
          </a:p>
          <a:p>
            <a:r>
              <a:rPr lang="en-US" sz="2400" dirty="0" smtClean="0"/>
              <a:t>Clustered in adjacent positions and sorted per reducer</a:t>
            </a:r>
          </a:p>
          <a:p>
            <a:r>
              <a:rPr lang="en-US" sz="2400" dirty="0" smtClean="0"/>
              <a:t>Example:</a:t>
            </a:r>
            <a:r>
              <a:rPr lang="en-US" sz="2400" dirty="0"/>
              <a:t> </a:t>
            </a:r>
            <a:r>
              <a:rPr lang="en-US" sz="2000" b="1" dirty="0"/>
              <a:t>SELECT pets FROM t1 CLUSTER BY pets; 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93" y="3429001"/>
            <a:ext cx="6201271" cy="285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12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Partitioning?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199" r="-31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1936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Parititioning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Partitioning allows to filter at input path level itself.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2802393"/>
            <a:ext cx="7874000" cy="163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4919663"/>
            <a:ext cx="6578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4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Bucketing?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split into buckets based on the hash key of a column of the incoming data</a:t>
            </a:r>
          </a:p>
          <a:p>
            <a:r>
              <a:rPr lang="en-US" dirty="0" smtClean="0"/>
              <a:t>Intended to produce an even distribution of rows across n buckets</a:t>
            </a:r>
          </a:p>
          <a:p>
            <a:r>
              <a:rPr lang="en-US" dirty="0" smtClean="0"/>
              <a:t>Useful for jobs which just work on a ‘random’ portion of the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90" y="4996235"/>
            <a:ext cx="69215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10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Inserting Data Into A Bucketed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7973" b="-379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1954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 Data Into A Bucketed </a:t>
            </a:r>
            <a:r>
              <a:rPr lang="en-US" dirty="0" smtClean="0"/>
              <a:t>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3133" b="-13133"/>
          <a:stretch>
            <a:fillRect/>
          </a:stretch>
        </p:blipFill>
        <p:spPr>
          <a:xfrm>
            <a:off x="260110" y="1417638"/>
            <a:ext cx="8690720" cy="4972352"/>
          </a:xfrm>
        </p:spPr>
      </p:pic>
    </p:spTree>
    <p:extLst>
      <p:ext uri="{BB962C8B-B14F-4D97-AF65-F5344CB8AC3E}">
        <p14:creationId xmlns:p14="http://schemas.microsoft.com/office/powerpoint/2010/main" val="1800525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warehouse system for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Enables Extract/Load/Transform (ETL)</a:t>
            </a:r>
          </a:p>
          <a:p>
            <a:r>
              <a:rPr lang="en-US" dirty="0" smtClean="0"/>
              <a:t>Associate structure with a variety of data formats</a:t>
            </a:r>
          </a:p>
          <a:p>
            <a:pPr lvl="1"/>
            <a:r>
              <a:rPr lang="en-US" dirty="0" smtClean="0"/>
              <a:t>Stored in Hive </a:t>
            </a:r>
            <a:r>
              <a:rPr lang="en-US" dirty="0" err="1" smtClean="0"/>
              <a:t>metastore</a:t>
            </a:r>
            <a:endParaRPr lang="en-US" dirty="0" smtClean="0"/>
          </a:p>
          <a:p>
            <a:r>
              <a:rPr lang="en-US" dirty="0" smtClean="0"/>
              <a:t>Access to files in HDFS, </a:t>
            </a:r>
            <a:r>
              <a:rPr lang="en-US" dirty="0" err="1" smtClean="0"/>
              <a:t>Hbase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Query execution in </a:t>
            </a:r>
            <a:r>
              <a:rPr lang="en-US" dirty="0" err="1" smtClean="0"/>
              <a:t>Mapreduce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59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Side Join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2219" r="-122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2701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Side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the smaller table in memory </a:t>
            </a:r>
            <a:r>
              <a:rPr lang="en-US" dirty="0" err="1" smtClean="0"/>
              <a:t>hashtable</a:t>
            </a:r>
            <a:endParaRPr lang="en-US" dirty="0" smtClean="0"/>
          </a:p>
          <a:p>
            <a:r>
              <a:rPr lang="en-US" dirty="0" smtClean="0"/>
              <a:t>Each mapper gets its own copy of the </a:t>
            </a:r>
            <a:r>
              <a:rPr lang="en-US" dirty="0" err="1" smtClean="0"/>
              <a:t>hashtable</a:t>
            </a:r>
            <a:endParaRPr lang="en-US" dirty="0" smtClean="0"/>
          </a:p>
          <a:p>
            <a:r>
              <a:rPr lang="en-US" dirty="0" smtClean="0"/>
              <a:t>This join is performed in the map</a:t>
            </a:r>
          </a:p>
          <a:p>
            <a:r>
              <a:rPr lang="en-US" dirty="0" smtClean="0"/>
              <a:t>No reduce or sort or shuffle phases are required!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019035"/>
            <a:ext cx="8229600" cy="75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40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Output To A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8795" b="-287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552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Multitable</a:t>
            </a:r>
            <a:r>
              <a:rPr lang="en-US" dirty="0" smtClean="0"/>
              <a:t>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4" y="2600915"/>
            <a:ext cx="9036896" cy="117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1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ThriftSerDe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EXTERNAL TABLE </a:t>
            </a:r>
            <a:r>
              <a:rPr lang="en-US" sz="2400" dirty="0" err="1"/>
              <a:t>IPFix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PARTITIONED </a:t>
            </a:r>
            <a:r>
              <a:rPr lang="en-US" sz="2400" dirty="0"/>
              <a:t>BY (</a:t>
            </a:r>
            <a:r>
              <a:rPr lang="en-US" sz="2400" dirty="0" err="1"/>
              <a:t>binInterval</a:t>
            </a:r>
            <a:r>
              <a:rPr lang="en-US" sz="2400" dirty="0"/>
              <a:t> INT)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ROW </a:t>
            </a:r>
            <a:r>
              <a:rPr lang="en-US" sz="2400" dirty="0"/>
              <a:t>FORMAT SERDE </a:t>
            </a:r>
            <a:r>
              <a:rPr lang="en-US" sz="2400" dirty="0" smtClean="0"/>
              <a:t>	'</a:t>
            </a:r>
            <a:r>
              <a:rPr lang="en-US" sz="2400" dirty="0"/>
              <a:t>org.apache.hadoop.hive.serde2.thrift.ThriftDeserializer'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With </a:t>
            </a:r>
            <a:r>
              <a:rPr lang="en-US" sz="2400" dirty="0" err="1" smtClean="0"/>
              <a:t>serdeproperties</a:t>
            </a:r>
            <a:r>
              <a:rPr lang="en-US" sz="2400" dirty="0" smtClean="0"/>
              <a:t>(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smtClean="0"/>
              <a:t>"</a:t>
            </a:r>
            <a:r>
              <a:rPr lang="en-US" sz="2000" dirty="0" err="1"/>
              <a:t>serialization.format</a:t>
            </a:r>
            <a:r>
              <a:rPr lang="en-US" sz="2000" dirty="0"/>
              <a:t>"="org.apache.thrift.protocol.TBinaryProtocol"</a:t>
            </a:r>
            <a:r>
              <a:rPr lang="en-US" sz="2000" dirty="0" smtClean="0"/>
              <a:t>,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"</a:t>
            </a:r>
            <a:r>
              <a:rPr lang="en-US" sz="2000" dirty="0"/>
              <a:t>serialization.class"="</a:t>
            </a:r>
            <a:r>
              <a:rPr lang="en-US" sz="2000" dirty="0" err="1" smtClean="0"/>
              <a:t>collector.adapters.IpfixFlowRecordIdl</a:t>
            </a:r>
            <a:r>
              <a:rPr lang="en-US" sz="2000" dirty="0" smtClean="0"/>
              <a:t>”</a:t>
            </a:r>
          </a:p>
          <a:p>
            <a:pPr marL="0" indent="0">
              <a:buNone/>
            </a:pPr>
            <a:r>
              <a:rPr lang="en-US" sz="2400" dirty="0" smtClean="0"/>
              <a:t>) </a:t>
            </a:r>
          </a:p>
          <a:p>
            <a:pPr marL="0" indent="0">
              <a:buNone/>
            </a:pPr>
            <a:r>
              <a:rPr lang="en-US" sz="2400" dirty="0" smtClean="0"/>
              <a:t>STORED </a:t>
            </a:r>
            <a:r>
              <a:rPr lang="en-US" sz="2400" dirty="0"/>
              <a:t>AS SEQUENCEFILE;</a:t>
            </a:r>
          </a:p>
        </p:txBody>
      </p:sp>
    </p:spTree>
    <p:extLst>
      <p:ext uri="{BB962C8B-B14F-4D97-AF65-F5344CB8AC3E}">
        <p14:creationId xmlns:p14="http://schemas.microsoft.com/office/powerpoint/2010/main" val="8551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ALTER TABLE </a:t>
            </a:r>
            <a:r>
              <a:rPr lang="en-US" sz="2800" dirty="0" err="1"/>
              <a:t>ipfix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ADD </a:t>
            </a:r>
            <a:r>
              <a:rPr lang="en-US" sz="2800" dirty="0"/>
              <a:t>IF NOT EXISTS </a:t>
            </a:r>
            <a:r>
              <a:rPr lang="en-US" sz="2800" dirty="0" smtClean="0"/>
              <a:t>PARTITION (</a:t>
            </a:r>
            <a:r>
              <a:rPr lang="en-US" sz="2800" dirty="0" err="1"/>
              <a:t>bininterval</a:t>
            </a:r>
            <a:r>
              <a:rPr lang="en-US" sz="2800" dirty="0"/>
              <a:t>=1358208000)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LOCATION </a:t>
            </a:r>
            <a:r>
              <a:rPr lang="en-US" sz="1800" dirty="0"/>
              <a:t>'</a:t>
            </a:r>
            <a:r>
              <a:rPr lang="en-US" sz="1800" dirty="0" err="1"/>
              <a:t>hdfs</a:t>
            </a:r>
            <a:r>
              <a:rPr lang="en-US" sz="1800" dirty="0"/>
              <a:t>://192.168.0.224:9000/user/hive/warehouse/</a:t>
            </a:r>
            <a:r>
              <a:rPr lang="en-US" sz="1800" dirty="0" err="1"/>
              <a:t>ipfix</a:t>
            </a:r>
            <a:r>
              <a:rPr lang="en-US" sz="1800" dirty="0"/>
              <a:t>'; </a:t>
            </a:r>
            <a:endParaRPr lang="en-US" sz="1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ALTER </a:t>
            </a:r>
            <a:r>
              <a:rPr lang="en-US" sz="2800" dirty="0"/>
              <a:t>TABLE </a:t>
            </a:r>
            <a:r>
              <a:rPr lang="en-US" sz="2800" dirty="0" err="1"/>
              <a:t>ipfix</a:t>
            </a:r>
            <a:r>
              <a:rPr lang="en-US" sz="2800" dirty="0"/>
              <a:t> </a:t>
            </a:r>
            <a:r>
              <a:rPr lang="en-US" sz="2800" dirty="0" smtClean="0"/>
              <a:t>PARTITION </a:t>
            </a:r>
          </a:p>
          <a:p>
            <a:pPr marL="0" indent="0">
              <a:buNone/>
            </a:pPr>
            <a:r>
              <a:rPr lang="en-US" sz="2800" dirty="0" smtClean="0"/>
              <a:t>(</a:t>
            </a:r>
            <a:r>
              <a:rPr lang="en-US" sz="2800" dirty="0" err="1"/>
              <a:t>bininterval</a:t>
            </a:r>
            <a:r>
              <a:rPr lang="en-US" sz="2800" dirty="0"/>
              <a:t>=1358208000)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SET LOCATION </a:t>
            </a:r>
          </a:p>
          <a:p>
            <a:pPr marL="0" indent="0">
              <a:buNone/>
            </a:pPr>
            <a:r>
              <a:rPr lang="en-US" sz="1800" dirty="0" smtClean="0"/>
              <a:t>'</a:t>
            </a:r>
            <a:r>
              <a:rPr lang="en-US" sz="1800" dirty="0" err="1"/>
              <a:t>hdfs</a:t>
            </a:r>
            <a:r>
              <a:rPr lang="en-US" sz="1800" dirty="0"/>
              <a:t>://192.168.0.224:9000/data/</a:t>
            </a:r>
            <a:r>
              <a:rPr lang="en-US" sz="1800" dirty="0" err="1"/>
              <a:t>jk</a:t>
            </a:r>
            <a:r>
              <a:rPr lang="en-US" sz="1800" dirty="0"/>
              <a:t>/</a:t>
            </a:r>
            <a:r>
              <a:rPr lang="en-US" sz="1800" dirty="0" err="1"/>
              <a:t>ipfix</a:t>
            </a:r>
            <a:r>
              <a:rPr lang="en-US" sz="1800" dirty="0"/>
              <a:t>/15/00/00/Naperville.IPFIX.1358208000.0';</a:t>
            </a:r>
          </a:p>
        </p:txBody>
      </p:sp>
    </p:spTree>
    <p:extLst>
      <p:ext uri="{BB962C8B-B14F-4D97-AF65-F5344CB8AC3E}">
        <p14:creationId xmlns:p14="http://schemas.microsoft.com/office/powerpoint/2010/main" val="396812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SQL- Add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-du /data/</a:t>
            </a:r>
            <a:r>
              <a:rPr lang="en-US" dirty="0" err="1"/>
              <a:t>jk</a:t>
            </a:r>
            <a:r>
              <a:rPr lang="en-US" dirty="0"/>
              <a:t>/</a:t>
            </a:r>
            <a:r>
              <a:rPr lang="en-US" dirty="0" err="1"/>
              <a:t>ipfix</a:t>
            </a:r>
            <a:r>
              <a:rPr lang="en-US" dirty="0"/>
              <a:t>/15/*/* |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egrep</a:t>
            </a:r>
            <a:r>
              <a:rPr lang="en-US" dirty="0" smtClean="0"/>
              <a:t> </a:t>
            </a:r>
            <a:r>
              <a:rPr lang="en-US" dirty="0"/>
              <a:t>"0$" | </a:t>
            </a:r>
            <a:r>
              <a:rPr lang="en-US" dirty="0" err="1"/>
              <a:t>sed</a:t>
            </a:r>
            <a:r>
              <a:rPr lang="en-US" dirty="0"/>
              <a:t> 's/^.*</a:t>
            </a:r>
            <a:r>
              <a:rPr lang="en-US" dirty="0" err="1"/>
              <a:t>hdfs</a:t>
            </a:r>
            <a:r>
              <a:rPr lang="en-US" dirty="0"/>
              <a:t>/</a:t>
            </a:r>
            <a:r>
              <a:rPr lang="en-US" dirty="0" err="1"/>
              <a:t>hdfs</a:t>
            </a:r>
            <a:r>
              <a:rPr lang="en-US" dirty="0"/>
              <a:t>/g' |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awk</a:t>
            </a:r>
            <a:r>
              <a:rPr lang="en-US" dirty="0" smtClean="0"/>
              <a:t> </a:t>
            </a:r>
            <a:r>
              <a:rPr lang="en-US" dirty="0"/>
              <a:t>-F. '{print "ALTER TABLE </a:t>
            </a:r>
            <a:r>
              <a:rPr lang="en-US" dirty="0" err="1"/>
              <a:t>ipfix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ADD </a:t>
            </a:r>
            <a:r>
              <a:rPr lang="en-US" dirty="0"/>
              <a:t>IF NOT </a:t>
            </a:r>
            <a:r>
              <a:rPr lang="en-US" dirty="0" smtClean="0"/>
              <a:t>EXISTS PARTITION 	(</a:t>
            </a:r>
            <a:r>
              <a:rPr lang="en-US" dirty="0" err="1"/>
              <a:t>bininterval</a:t>
            </a:r>
            <a:r>
              <a:rPr lang="en-US" dirty="0"/>
              <a:t>="$6") location '</a:t>
            </a:r>
            <a:r>
              <a:rPr lang="en-US" dirty="0" smtClean="0"/>
              <a:t>\''</a:t>
            </a:r>
            <a:r>
              <a:rPr lang="en-US" dirty="0" err="1"/>
              <a:t>hdfs</a:t>
            </a:r>
            <a:r>
              <a:rPr lang="en-US" dirty="0"/>
              <a:t>:/</a:t>
            </a:r>
            <a:r>
              <a:rPr lang="en-US" dirty="0" smtClean="0"/>
              <a:t>/	192.168.0.224</a:t>
            </a:r>
            <a:r>
              <a:rPr lang="en-US" dirty="0"/>
              <a:t>:9000/user/hive/warehouse</a:t>
            </a:r>
            <a:r>
              <a:rPr lang="en-US" dirty="0" smtClean="0"/>
              <a:t>/	</a:t>
            </a:r>
            <a:r>
              <a:rPr lang="en-US" dirty="0" err="1" smtClean="0"/>
              <a:t>ipfix</a:t>
            </a:r>
            <a:r>
              <a:rPr lang="en-US" dirty="0"/>
              <a:t>'\'';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ALTER </a:t>
            </a:r>
            <a:r>
              <a:rPr lang="en-US" dirty="0"/>
              <a:t>TABLE </a:t>
            </a:r>
            <a:r>
              <a:rPr lang="en-US" dirty="0" err="1"/>
              <a:t>ipfix</a:t>
            </a:r>
            <a:r>
              <a:rPr lang="en-US" dirty="0"/>
              <a:t> PARTITION(</a:t>
            </a:r>
            <a:r>
              <a:rPr lang="en-US" dirty="0" err="1"/>
              <a:t>bininterval</a:t>
            </a:r>
            <a:r>
              <a:rPr lang="en-US" dirty="0"/>
              <a:t>="$6") </a:t>
            </a:r>
            <a:r>
              <a:rPr lang="en-US" dirty="0" smtClean="0"/>
              <a:t>	set </a:t>
            </a:r>
            <a:r>
              <a:rPr lang="en-US" dirty="0"/>
              <a:t>location '\''" $_"'\'';"}'</a:t>
            </a:r>
          </a:p>
        </p:txBody>
      </p:sp>
    </p:spTree>
    <p:extLst>
      <p:ext uri="{BB962C8B-B14F-4D97-AF65-F5344CB8AC3E}">
        <p14:creationId xmlns:p14="http://schemas.microsoft.com/office/powerpoint/2010/main" val="1033160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https://confluence.guavus.com/display/OAM/Hive+</a:t>
            </a:r>
            <a:r>
              <a:rPr lang="en-US" dirty="0" smtClean="0">
                <a:hlinkClick r:id="rId2"/>
              </a:rPr>
              <a:t>IOG</a:t>
            </a: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://confluence.guavus.com/display/CRUX/Hive+with+</a:t>
            </a:r>
            <a:r>
              <a:rPr lang="en-US" dirty="0" smtClean="0">
                <a:hlinkClick r:id="rId2"/>
              </a:rPr>
              <a:t>PostGreSQL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62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supports </a:t>
            </a:r>
            <a:r>
              <a:rPr lang="en-US" dirty="0" err="1" smtClean="0"/>
              <a:t>subqueries</a:t>
            </a:r>
            <a:r>
              <a:rPr lang="en-US" dirty="0" smtClean="0"/>
              <a:t> in the FROM clause</a:t>
            </a:r>
          </a:p>
          <a:p>
            <a:pPr lvl="1"/>
            <a:r>
              <a:rPr lang="en-US" dirty="0" smtClean="0"/>
              <a:t>It does not support correlated </a:t>
            </a:r>
            <a:r>
              <a:rPr lang="en-US" dirty="0" err="1" smtClean="0"/>
              <a:t>subqueries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060700"/>
            <a:ext cx="80645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04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836" r="-48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9783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MapReduce</a:t>
            </a:r>
            <a:r>
              <a:rPr lang="en-US" dirty="0"/>
              <a:t> is catered towards developers </a:t>
            </a:r>
            <a:endParaRPr lang="en-US" dirty="0" smtClean="0">
              <a:effectLst/>
            </a:endParaRPr>
          </a:p>
          <a:p>
            <a:r>
              <a:rPr lang="en-US" dirty="0" smtClean="0"/>
              <a:t>Run </a:t>
            </a:r>
            <a:r>
              <a:rPr lang="en-US" dirty="0"/>
              <a:t>SQL-like queries that get compiled and run </a:t>
            </a:r>
            <a:r>
              <a:rPr lang="en-US" dirty="0" smtClean="0"/>
              <a:t>as </a:t>
            </a:r>
            <a:r>
              <a:rPr lang="en-US" dirty="0" err="1"/>
              <a:t>M</a:t>
            </a:r>
            <a:r>
              <a:rPr lang="en-US" dirty="0" err="1" smtClean="0"/>
              <a:t>apReduce</a:t>
            </a:r>
            <a:r>
              <a:rPr lang="en-US" dirty="0" smtClean="0"/>
              <a:t> jobs </a:t>
            </a:r>
            <a:endParaRPr lang="en-US" dirty="0" smtClean="0">
              <a:effectLst/>
            </a:endParaRPr>
          </a:p>
          <a:p>
            <a:r>
              <a:rPr lang="en-US" dirty="0" smtClean="0"/>
              <a:t>Data </a:t>
            </a:r>
            <a:r>
              <a:rPr lang="en-US" dirty="0"/>
              <a:t>in </a:t>
            </a:r>
            <a:r>
              <a:rPr lang="en-US" dirty="0" err="1"/>
              <a:t>Hadoop</a:t>
            </a:r>
            <a:r>
              <a:rPr lang="en-US" dirty="0"/>
              <a:t> even through </a:t>
            </a:r>
            <a:r>
              <a:rPr lang="en-US" dirty="0" smtClean="0"/>
              <a:t>generally unstructured </a:t>
            </a:r>
            <a:r>
              <a:rPr lang="en-US" dirty="0"/>
              <a:t>has some vague </a:t>
            </a:r>
            <a:r>
              <a:rPr lang="en-US" dirty="0" smtClean="0"/>
              <a:t>structure associated </a:t>
            </a:r>
            <a:r>
              <a:rPr lang="en-US" dirty="0"/>
              <a:t>with it </a:t>
            </a:r>
            <a:endParaRPr lang="en-US" dirty="0" smtClean="0">
              <a:effectLst/>
            </a:endParaRPr>
          </a:p>
          <a:p>
            <a:r>
              <a:rPr lang="en-US" dirty="0" smtClean="0"/>
              <a:t>Benefits </a:t>
            </a:r>
            <a:r>
              <a:rPr lang="en-US" dirty="0"/>
              <a:t>of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smtClean="0"/>
              <a:t>Fault tolerant</a:t>
            </a:r>
          </a:p>
          <a:p>
            <a:pPr lvl="1"/>
            <a:r>
              <a:rPr lang="en-US" dirty="0" smtClean="0"/>
              <a:t>Robust</a:t>
            </a:r>
          </a:p>
          <a:p>
            <a:pPr lvl="1"/>
            <a:r>
              <a:rPr lang="en-US" dirty="0" smtClean="0"/>
              <a:t>Scalable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3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Hive Variables</a:t>
            </a:r>
          </a:p>
          <a:p>
            <a:r>
              <a:rPr lang="en-US" dirty="0" smtClean="0"/>
              <a:t>Hive CLI</a:t>
            </a:r>
          </a:p>
          <a:p>
            <a:r>
              <a:rPr lang="en-US" dirty="0" smtClean="0"/>
              <a:t>Hive with Thrift</a:t>
            </a:r>
          </a:p>
          <a:p>
            <a:r>
              <a:rPr lang="en-US" dirty="0" smtClean="0"/>
              <a:t>TRANSFORM</a:t>
            </a:r>
          </a:p>
          <a:p>
            <a:r>
              <a:rPr lang="en-US" dirty="0" smtClean="0"/>
              <a:t>Custom </a:t>
            </a:r>
            <a:r>
              <a:rPr lang="en-US" dirty="0" err="1" smtClean="0"/>
              <a:t>SerDe</a:t>
            </a:r>
            <a:endParaRPr lang="en-US" dirty="0" smtClean="0"/>
          </a:p>
          <a:p>
            <a:r>
              <a:rPr lang="en-US" dirty="0" smtClean="0"/>
              <a:t>Custom UDF</a:t>
            </a:r>
          </a:p>
          <a:p>
            <a:r>
              <a:rPr lang="en-US" dirty="0" smtClean="0"/>
              <a:t>Custom UDAF </a:t>
            </a:r>
          </a:p>
          <a:p>
            <a:r>
              <a:rPr lang="en-US" dirty="0" smtClean="0"/>
              <a:t>Custom UDTF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05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HCatalog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1643" r="-116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71012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HCatalog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and storage management service</a:t>
            </a:r>
          </a:p>
          <a:p>
            <a:r>
              <a:rPr lang="en-US" dirty="0" err="1" smtClean="0"/>
              <a:t>Metastore</a:t>
            </a:r>
            <a:r>
              <a:rPr lang="en-US" dirty="0" smtClean="0"/>
              <a:t> contains information of interest to other tools like pig</a:t>
            </a:r>
          </a:p>
          <a:p>
            <a:r>
              <a:rPr lang="en-US" dirty="0" smtClean="0"/>
              <a:t>Expose that information as REST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err="1" smtClean="0"/>
              <a:t>WebHCat</a:t>
            </a:r>
            <a:r>
              <a:rPr lang="en-US" dirty="0" smtClean="0"/>
              <a:t>: Web Server for engaging with the Hive </a:t>
            </a:r>
            <a:r>
              <a:rPr lang="en-US" dirty="0" err="1" smtClean="0"/>
              <a:t>metastore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543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WebHCat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6550" b="-65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4743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Analytics</a:t>
            </a:r>
          </a:p>
          <a:p>
            <a:r>
              <a:rPr lang="en-US" dirty="0" smtClean="0"/>
              <a:t>Retail</a:t>
            </a:r>
          </a:p>
          <a:p>
            <a:r>
              <a:rPr lang="en-US" dirty="0" smtClean="0"/>
              <a:t>Healthcare</a:t>
            </a:r>
          </a:p>
          <a:p>
            <a:r>
              <a:rPr lang="en-US" dirty="0" smtClean="0"/>
              <a:t>Spam detection</a:t>
            </a:r>
          </a:p>
          <a:p>
            <a:r>
              <a:rPr lang="en-US" dirty="0" smtClean="0"/>
              <a:t>Data mining</a:t>
            </a:r>
          </a:p>
          <a:p>
            <a:r>
              <a:rPr lang="en-US" dirty="0" smtClean="0"/>
              <a:t>Ad optimization</a:t>
            </a:r>
          </a:p>
        </p:txBody>
      </p:sp>
    </p:spTree>
    <p:extLst>
      <p:ext uri="{BB962C8B-B14F-4D97-AF65-F5344CB8AC3E}">
        <p14:creationId xmlns:p14="http://schemas.microsoft.com/office/powerpoint/2010/main" val="2854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table, create view, create index –DDL</a:t>
            </a:r>
          </a:p>
          <a:p>
            <a:r>
              <a:rPr lang="en-US" dirty="0" smtClean="0"/>
              <a:t>Select, where clause, group by, order by and joins</a:t>
            </a:r>
          </a:p>
          <a:p>
            <a:r>
              <a:rPr lang="en-US" dirty="0" smtClean="0"/>
              <a:t>Pluggable:</a:t>
            </a:r>
          </a:p>
          <a:p>
            <a:pPr lvl="1"/>
            <a:r>
              <a:rPr lang="en-US" dirty="0" smtClean="0"/>
              <a:t>User Defined Functions - UDFs</a:t>
            </a:r>
          </a:p>
          <a:p>
            <a:pPr lvl="1"/>
            <a:r>
              <a:rPr lang="en-US" dirty="0" smtClean="0"/>
              <a:t>User Defined Aggregate Functions - UDAF</a:t>
            </a:r>
          </a:p>
          <a:p>
            <a:pPr lvl="1"/>
            <a:r>
              <a:rPr lang="en-US" dirty="0" smtClean="0"/>
              <a:t>User Defined Table Functions – UDTF</a:t>
            </a:r>
          </a:p>
          <a:p>
            <a:r>
              <a:rPr lang="en-US" dirty="0" smtClean="0"/>
              <a:t>Pluggable custom Input/output formats</a:t>
            </a:r>
          </a:p>
          <a:p>
            <a:r>
              <a:rPr lang="en-US" dirty="0" smtClean="0"/>
              <a:t>Pluggable Serialization Deserialization libraries (</a:t>
            </a:r>
            <a:r>
              <a:rPr lang="en-US" dirty="0" err="1" smtClean="0"/>
              <a:t>SerDes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52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Pluggable custom map/reduce scripts</a:t>
            </a:r>
          </a:p>
          <a:p>
            <a:r>
              <a:rPr lang="en-US" dirty="0" smtClean="0"/>
              <a:t>Partitioning</a:t>
            </a:r>
          </a:p>
          <a:p>
            <a:r>
              <a:rPr lang="en-US" dirty="0" smtClean="0"/>
              <a:t>Sampling</a:t>
            </a:r>
          </a:p>
          <a:p>
            <a:r>
              <a:rPr lang="en-US" dirty="0" smtClean="0"/>
              <a:t>Bucketing</a:t>
            </a:r>
          </a:p>
          <a:p>
            <a:r>
              <a:rPr lang="en-US" dirty="0" smtClean="0"/>
              <a:t>Various kinds of optimized joins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Complex data types- </a:t>
            </a:r>
            <a:r>
              <a:rPr lang="en-US" dirty="0" err="1" smtClean="0"/>
              <a:t>structs</a:t>
            </a:r>
            <a:r>
              <a:rPr lang="en-US" dirty="0" smtClean="0"/>
              <a:t>, arrays, maps</a:t>
            </a:r>
          </a:p>
          <a:p>
            <a:r>
              <a:rPr lang="en-US" dirty="0" smtClean="0"/>
              <a:t>Integration with </a:t>
            </a:r>
            <a:r>
              <a:rPr lang="en-US" dirty="0" err="1" smtClean="0"/>
              <a:t>Hbase</a:t>
            </a:r>
            <a:r>
              <a:rPr lang="en-US" dirty="0" smtClean="0"/>
              <a:t> and other storage handlers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44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Hive does not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OLTP workloads- low latency</a:t>
            </a:r>
          </a:p>
          <a:p>
            <a:r>
              <a:rPr lang="en-US" dirty="0" smtClean="0"/>
              <a:t>Correlated </a:t>
            </a:r>
            <a:r>
              <a:rPr lang="en-US" dirty="0" err="1" smtClean="0"/>
              <a:t>subqueries</a:t>
            </a:r>
            <a:endParaRPr lang="en-US" dirty="0" smtClean="0"/>
          </a:p>
          <a:p>
            <a:r>
              <a:rPr lang="en-US" dirty="0" smtClean="0"/>
              <a:t>Not super performance with small amounts of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5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Shell</a:t>
            </a:r>
          </a:p>
          <a:p>
            <a:r>
              <a:rPr lang="en-US" dirty="0" smtClean="0"/>
              <a:t>JDBC Driver</a:t>
            </a:r>
          </a:p>
          <a:p>
            <a:r>
              <a:rPr lang="en-US" dirty="0" smtClean="0"/>
              <a:t>ODBC Driver</a:t>
            </a:r>
          </a:p>
          <a:p>
            <a:r>
              <a:rPr lang="en-US" dirty="0" smtClean="0"/>
              <a:t>Thrift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4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2422" r="-124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6998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3473</TotalTime>
  <Words>832</Words>
  <Application>Microsoft Macintosh PowerPoint</Application>
  <PresentationFormat>On-screen Show (4:3)</PresentationFormat>
  <Paragraphs>182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HIVE</vt:lpstr>
      <vt:lpstr>Agenda</vt:lpstr>
      <vt:lpstr>Hive</vt:lpstr>
      <vt:lpstr>Why Hive?</vt:lpstr>
      <vt:lpstr>Hive Features</vt:lpstr>
      <vt:lpstr>Hive Features</vt:lpstr>
      <vt:lpstr>What Hive does not support</vt:lpstr>
      <vt:lpstr>Connecting to Hive</vt:lpstr>
      <vt:lpstr>Hive Architecture</vt:lpstr>
      <vt:lpstr>Hive Metastore</vt:lpstr>
      <vt:lpstr>Hive Remote Mode</vt:lpstr>
      <vt:lpstr>Hive Server</vt:lpstr>
      <vt:lpstr>Problems with Hive Server</vt:lpstr>
      <vt:lpstr>Hive Server 2</vt:lpstr>
      <vt:lpstr>Hive Architecture</vt:lpstr>
      <vt:lpstr>Hive Architecture</vt:lpstr>
      <vt:lpstr>Hive Architecture</vt:lpstr>
      <vt:lpstr>Architecture Summary</vt:lpstr>
      <vt:lpstr>Word Count-HIVE</vt:lpstr>
      <vt:lpstr>Storage Formats</vt:lpstr>
      <vt:lpstr>Serialization Formats</vt:lpstr>
      <vt:lpstr>Sorting the rows returned</vt:lpstr>
      <vt:lpstr>DISTRIBUTE BY</vt:lpstr>
      <vt:lpstr>CLUSTER BY</vt:lpstr>
      <vt:lpstr>What is Partitioning?</vt:lpstr>
      <vt:lpstr>Why Parititioning</vt:lpstr>
      <vt:lpstr>What is Bucketing?</vt:lpstr>
      <vt:lpstr>Inserting Data Into A Bucketed Table</vt:lpstr>
      <vt:lpstr>Inserting Data Into A Bucketed Table</vt:lpstr>
      <vt:lpstr>Reduce Side Join</vt:lpstr>
      <vt:lpstr>Map Side Join</vt:lpstr>
      <vt:lpstr>Writing Output To A Table</vt:lpstr>
      <vt:lpstr>Multitable Insert</vt:lpstr>
      <vt:lpstr>Using ThriftSerDe</vt:lpstr>
      <vt:lpstr>Add Partition</vt:lpstr>
      <vt:lpstr>SQL- Add Partition</vt:lpstr>
      <vt:lpstr>Hive </vt:lpstr>
      <vt:lpstr>Subqueries</vt:lpstr>
      <vt:lpstr>Views</vt:lpstr>
      <vt:lpstr>Others</vt:lpstr>
      <vt:lpstr>HCatalog</vt:lpstr>
      <vt:lpstr>HCatalog</vt:lpstr>
      <vt:lpstr>WebHCat</vt:lpstr>
      <vt:lpstr>Applications of Hive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Mahtab Singh</dc:creator>
  <cp:lastModifiedBy>Mahtab Singh</cp:lastModifiedBy>
  <cp:revision>67</cp:revision>
  <dcterms:created xsi:type="dcterms:W3CDTF">2013-08-13T02:31:42Z</dcterms:created>
  <dcterms:modified xsi:type="dcterms:W3CDTF">2013-12-12T06:51:21Z</dcterms:modified>
</cp:coreProperties>
</file>