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4"/>
  </p:notesMasterIdLst>
  <p:sldIdLst>
    <p:sldId id="375" r:id="rId2"/>
    <p:sldId id="420" r:id="rId3"/>
    <p:sldId id="419" r:id="rId4"/>
    <p:sldId id="422" r:id="rId5"/>
    <p:sldId id="374" r:id="rId6"/>
    <p:sldId id="292" r:id="rId7"/>
    <p:sldId id="289" r:id="rId8"/>
    <p:sldId id="291" r:id="rId9"/>
    <p:sldId id="345" r:id="rId10"/>
    <p:sldId id="301" r:id="rId11"/>
    <p:sldId id="377" r:id="rId12"/>
    <p:sldId id="435" r:id="rId13"/>
    <p:sldId id="378" r:id="rId14"/>
    <p:sldId id="318" r:id="rId15"/>
    <p:sldId id="423" r:id="rId16"/>
    <p:sldId id="319" r:id="rId17"/>
    <p:sldId id="336" r:id="rId18"/>
    <p:sldId id="284" r:id="rId19"/>
    <p:sldId id="285" r:id="rId20"/>
    <p:sldId id="327" r:id="rId21"/>
    <p:sldId id="333" r:id="rId22"/>
    <p:sldId id="337" r:id="rId23"/>
    <p:sldId id="329" r:id="rId24"/>
    <p:sldId id="332" r:id="rId25"/>
    <p:sldId id="331" r:id="rId26"/>
    <p:sldId id="335" r:id="rId27"/>
    <p:sldId id="340" r:id="rId28"/>
    <p:sldId id="334" r:id="rId29"/>
    <p:sldId id="316" r:id="rId30"/>
    <p:sldId id="421" r:id="rId31"/>
    <p:sldId id="433" r:id="rId32"/>
    <p:sldId id="317" r:id="rId33"/>
    <p:sldId id="304" r:id="rId34"/>
    <p:sldId id="305" r:id="rId35"/>
    <p:sldId id="356" r:id="rId36"/>
    <p:sldId id="368" r:id="rId37"/>
    <p:sldId id="312" r:id="rId38"/>
    <p:sldId id="314" r:id="rId39"/>
    <p:sldId id="300" r:id="rId40"/>
    <p:sldId id="315" r:id="rId41"/>
    <p:sldId id="313" r:id="rId42"/>
    <p:sldId id="459" r:id="rId43"/>
    <p:sldId id="324" r:id="rId44"/>
    <p:sldId id="326" r:id="rId45"/>
    <p:sldId id="328" r:id="rId46"/>
    <p:sldId id="415" r:id="rId47"/>
    <p:sldId id="389" r:id="rId48"/>
    <p:sldId id="405" r:id="rId49"/>
    <p:sldId id="411" r:id="rId50"/>
    <p:sldId id="410" r:id="rId51"/>
    <p:sldId id="402" r:id="rId52"/>
    <p:sldId id="412" r:id="rId53"/>
    <p:sldId id="403" r:id="rId54"/>
    <p:sldId id="404" r:id="rId55"/>
    <p:sldId id="400" r:id="rId56"/>
    <p:sldId id="406" r:id="rId57"/>
    <p:sldId id="408" r:id="rId58"/>
    <p:sldId id="407" r:id="rId59"/>
    <p:sldId id="399" r:id="rId60"/>
    <p:sldId id="398" r:id="rId61"/>
    <p:sldId id="391" r:id="rId62"/>
    <p:sldId id="395" r:id="rId63"/>
    <p:sldId id="394" r:id="rId64"/>
    <p:sldId id="392" r:id="rId65"/>
    <p:sldId id="393" r:id="rId66"/>
    <p:sldId id="416" r:id="rId67"/>
    <p:sldId id="414" r:id="rId68"/>
    <p:sldId id="413" r:id="rId69"/>
    <p:sldId id="427" r:id="rId70"/>
    <p:sldId id="425" r:id="rId71"/>
    <p:sldId id="426" r:id="rId72"/>
    <p:sldId id="330" r:id="rId73"/>
    <p:sldId id="339" r:id="rId74"/>
    <p:sldId id="338" r:id="rId75"/>
    <p:sldId id="445" r:id="rId76"/>
    <p:sldId id="446" r:id="rId77"/>
    <p:sldId id="417" r:id="rId78"/>
    <p:sldId id="359" r:id="rId79"/>
    <p:sldId id="360" r:id="rId80"/>
    <p:sldId id="428" r:id="rId81"/>
    <p:sldId id="390" r:id="rId82"/>
    <p:sldId id="418" r:id="rId83"/>
    <p:sldId id="443" r:id="rId84"/>
    <p:sldId id="353" r:id="rId85"/>
    <p:sldId id="354" r:id="rId86"/>
    <p:sldId id="373" r:id="rId87"/>
    <p:sldId id="440" r:id="rId88"/>
    <p:sldId id="349" r:id="rId89"/>
    <p:sldId id="444" r:id="rId90"/>
    <p:sldId id="441" r:id="rId91"/>
    <p:sldId id="350" r:id="rId92"/>
    <p:sldId id="348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4D4"/>
    <a:srgbClr val="707070"/>
    <a:srgbClr val="99DDF5"/>
    <a:srgbClr val="FFFFFF"/>
    <a:srgbClr val="D9D9D9"/>
    <a:srgbClr val="0E273E"/>
    <a:srgbClr val="0061A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2" autoAdjust="0"/>
    <p:restoredTop sz="86582" autoAdjust="0"/>
  </p:normalViewPr>
  <p:slideViewPr>
    <p:cSldViewPr snapToGrid="0" snapToObjects="1">
      <p:cViewPr varScale="1">
        <p:scale>
          <a:sx n="82" d="100"/>
          <a:sy n="82" d="100"/>
        </p:scale>
        <p:origin x="-1816" y="-112"/>
      </p:cViewPr>
      <p:guideLst>
        <p:guide orient="horz" pos="688"/>
        <p:guide orient="horz" pos="3998"/>
        <p:guide pos="2880"/>
        <p:guide pos="297"/>
        <p:guide pos="54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notesMaster" Target="notesMasters/notesMaster1.xml"/><Relationship Id="rId95" Type="http://schemas.openxmlformats.org/officeDocument/2006/relationships/printerSettings" Target="printerSettings/printerSettings1.bin"/><Relationship Id="rId96" Type="http://schemas.openxmlformats.org/officeDocument/2006/relationships/presProps" Target="presProps.xml"/><Relationship Id="rId97" Type="http://schemas.openxmlformats.org/officeDocument/2006/relationships/viewProps" Target="viewProps.xml"/><Relationship Id="rId98" Type="http://schemas.openxmlformats.org/officeDocument/2006/relationships/theme" Target="theme/theme1.xml"/><Relationship Id="rId9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E4639-7281-4FF4-81B7-10FBC2685C5A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DCDC1-0459-4649-9404-C11007AD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05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://kafka.apache.org/documentation.html%23introduction" TargetMode="Externa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Kafka is designed to be able to act as a unified platform for handling all the real-time data feeds </a:t>
            </a:r>
            <a:r>
              <a:rPr lang="en-US" dirty="0" smtClean="0">
                <a:hlinkClick r:id="rId3"/>
              </a:rPr>
              <a:t>a large company might have</a:t>
            </a:r>
            <a:r>
              <a:rPr lang="en-US" dirty="0" smtClean="0"/>
              <a:t>. To do this </a:t>
            </a:r>
            <a:r>
              <a:rPr lang="en-US" dirty="0" err="1" smtClean="0"/>
              <a:t>kafka</a:t>
            </a:r>
            <a:r>
              <a:rPr lang="en-US" dirty="0" smtClean="0"/>
              <a:t> had to think through a fairly broad set of use cases. </a:t>
            </a:r>
          </a:p>
          <a:p>
            <a:r>
              <a:rPr lang="en-US" dirty="0" smtClean="0"/>
              <a:t>It would have to have high-throughput to support high volume event streams such as real-time log aggregation. </a:t>
            </a:r>
          </a:p>
          <a:p>
            <a:r>
              <a:rPr lang="en-US" dirty="0" smtClean="0"/>
              <a:t>It would need to deal gracefully with large data backlogs to be able to support periodic data loads from offline systems. </a:t>
            </a:r>
          </a:p>
          <a:p>
            <a:r>
              <a:rPr lang="en-US" dirty="0" smtClean="0"/>
              <a:t>It also meant the system would have to handle low-latency delivery to handle more traditional messaging use-cases. </a:t>
            </a:r>
          </a:p>
          <a:p>
            <a:r>
              <a:rPr lang="en-US" dirty="0" smtClean="0"/>
              <a:t>We wanted to support partitioned, distributed, real-time processing of these feeds to create new, derived feeds. This motivated our partitioning and consumer model. </a:t>
            </a:r>
          </a:p>
          <a:p>
            <a:r>
              <a:rPr lang="en-US" dirty="0" smtClean="0"/>
              <a:t>Finally in cases where the stream is fed into other data systems for serving we new the system would have to be able to guarantee fault-tolerance in the presence of machine failures. </a:t>
            </a:r>
          </a:p>
          <a:p>
            <a:r>
              <a:rPr lang="en-US" dirty="0" smtClean="0"/>
              <a:t>Supporting these uses led use to a design with a number of unique elements, more akin to a database log then a traditional messaging system.</a:t>
            </a:r>
            <a:r>
              <a:rPr lang="en-US" baseline="0" dirty="0" smtClean="0"/>
              <a:t> </a:t>
            </a:r>
            <a:r>
              <a:rPr lang="en-US" dirty="0" smtClean="0"/>
              <a:t>Some of which will be covered</a:t>
            </a:r>
            <a:r>
              <a:rPr lang="en-US" baseline="0" dirty="0" smtClean="0"/>
              <a:t> in the following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07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19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19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19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19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19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19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19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19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ym typeface="Wingdings"/>
              </a:rPr>
              <a:t>Apparently implementing a custom random partitioner correctly is tricky as of 0.8.0 because the Partitioner interface lacks sufficient information to let a partitioner select a random and AVAILABLE partition (see discussion at http://</a:t>
            </a:r>
            <a:r>
              <a:rPr lang="en-US" sz="1200" dirty="0" err="1" smtClean="0">
                <a:sym typeface="Wingdings"/>
              </a:rPr>
              <a:t>bit.ly</a:t>
            </a:r>
            <a:r>
              <a:rPr lang="en-US" sz="1200" dirty="0" smtClean="0">
                <a:sym typeface="Wingdings"/>
              </a:rPr>
              <a:t>/1fekbAd).  That being said Kafka's </a:t>
            </a:r>
            <a:r>
              <a:rPr lang="en-US" sz="1200" dirty="0" err="1" smtClean="0">
                <a:sym typeface="Wingdings"/>
              </a:rPr>
              <a:t>DefaultPartitioner</a:t>
            </a:r>
            <a:r>
              <a:rPr lang="en-US" sz="1200" dirty="0" smtClean="0">
                <a:sym typeface="Wingdings"/>
              </a:rPr>
              <a:t> seems to suffer from the same problem, i.e. the information it has available to make partitioning decisions lacks information about AVAILABLE partitions.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12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19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Telemetry</a:t>
            </a:r>
            <a:r>
              <a:rPr lang="en-US" dirty="0" smtClean="0"/>
              <a:t> is the highly automated communications process by which measurements are made and other data collected at remote or inaccessible points and transmitted to receiving equipment for monitoring.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LinkedIn apps: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Reading List by Amazon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WordPress</a:t>
            </a:r>
            <a:endParaRPr lang="en-US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SlideShare</a:t>
            </a:r>
            <a:r>
              <a:rPr lang="en-US" b="1" dirty="0" smtClean="0"/>
              <a:t> Presentations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Events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Company Buzz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53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89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0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35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19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19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19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1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flip="none" rotWithShape="1">
          <a:gsLst>
            <a:gs pos="60000">
              <a:srgbClr val="0E273E"/>
            </a:gs>
            <a:gs pos="90000">
              <a:srgbClr val="0061A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500582"/>
            <a:ext cx="8229600" cy="1001280"/>
          </a:xfrm>
        </p:spPr>
        <p:txBody>
          <a:bodyPr anchor="b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23509"/>
            <a:ext cx="8229600" cy="1823315"/>
          </a:xfrm>
        </p:spPr>
        <p:txBody>
          <a:bodyPr>
            <a:noAutofit/>
          </a:bodyPr>
          <a:lstStyle>
            <a:lvl1pPr marL="0" indent="0" algn="l">
              <a:buNone/>
              <a:defRPr lang="en-US" sz="2400" kern="1200" dirty="0">
                <a:solidFill>
                  <a:srgbClr val="99DDF5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812280"/>
            <a:ext cx="9144000" cy="45720"/>
          </a:xfrm>
          <a:prstGeom prst="rect">
            <a:avLst/>
          </a:prstGeom>
          <a:solidFill>
            <a:srgbClr val="69B453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8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TLD">
    <p:bg>
      <p:bgPr>
        <a:gradFill flip="none" rotWithShape="1">
          <a:gsLst>
            <a:gs pos="60000">
              <a:srgbClr val="0E273E"/>
            </a:gs>
            <a:gs pos="90000">
              <a:srgbClr val="0061A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500582"/>
            <a:ext cx="8229600" cy="1001280"/>
          </a:xfrm>
        </p:spPr>
        <p:txBody>
          <a:bodyPr anchor="b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23509"/>
            <a:ext cx="8229600" cy="1823315"/>
          </a:xfrm>
        </p:spPr>
        <p:txBody>
          <a:bodyPr>
            <a:noAutofit/>
          </a:bodyPr>
          <a:lstStyle>
            <a:lvl1pPr marL="0" indent="0" algn="l">
              <a:buNone/>
              <a:defRPr lang="en-US" sz="2400" kern="1200" dirty="0">
                <a:solidFill>
                  <a:srgbClr val="99DDF5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812280"/>
            <a:ext cx="9144000" cy="45720"/>
          </a:xfrm>
          <a:prstGeom prst="rect">
            <a:avLst/>
          </a:prstGeom>
          <a:solidFill>
            <a:srgbClr val="69B453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3421063"/>
          </a:xfrm>
          <a:prstGeom prst="rect">
            <a:avLst/>
          </a:prstGeom>
          <a:gradFill flip="none" rotWithShape="1">
            <a:gsLst>
              <a:gs pos="0">
                <a:srgbClr val="DCDCDC"/>
              </a:gs>
              <a:gs pos="100000">
                <a:srgbClr val="DCDCDC"/>
              </a:gs>
              <a:gs pos="85000">
                <a:srgbClr val="FFFFFF"/>
              </a:gs>
              <a:gs pos="15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PbVRSN_Portfolio_International_Vert_Final_20130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7800"/>
            <a:ext cx="6400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6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Servers">
    <p:bg>
      <p:bgPr>
        <a:gradFill flip="none" rotWithShape="1">
          <a:gsLst>
            <a:gs pos="60000">
              <a:srgbClr val="0E273E"/>
            </a:gs>
            <a:gs pos="90000">
              <a:srgbClr val="0061A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500582"/>
            <a:ext cx="8229600" cy="1001280"/>
          </a:xfrm>
        </p:spPr>
        <p:txBody>
          <a:bodyPr anchor="b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23509"/>
            <a:ext cx="8229600" cy="1823315"/>
          </a:xfrm>
        </p:spPr>
        <p:txBody>
          <a:bodyPr>
            <a:noAutofit/>
          </a:bodyPr>
          <a:lstStyle>
            <a:lvl1pPr marL="0" indent="0" algn="l">
              <a:buNone/>
              <a:defRPr lang="en-US" sz="2400" kern="1200" dirty="0">
                <a:solidFill>
                  <a:srgbClr val="99DDF5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812280"/>
            <a:ext cx="9144000" cy="45720"/>
          </a:xfrm>
          <a:prstGeom prst="rect">
            <a:avLst/>
          </a:prstGeom>
          <a:solidFill>
            <a:srgbClr val="69B453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VRSN_PPT_Master2_FullSlide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841"/>
          <a:stretch/>
        </p:blipFill>
        <p:spPr>
          <a:xfrm>
            <a:off x="0" y="1"/>
            <a:ext cx="9144000" cy="34210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VRSN_logo_vertical_RGB_transparent_reverse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7668" y="116046"/>
            <a:ext cx="1226958" cy="117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01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Dots">
    <p:bg>
      <p:bgPr>
        <a:gradFill flip="none" rotWithShape="1">
          <a:gsLst>
            <a:gs pos="60000">
              <a:srgbClr val="0E273E"/>
            </a:gs>
            <a:gs pos="90000">
              <a:srgbClr val="0061A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500582"/>
            <a:ext cx="8229600" cy="1001280"/>
          </a:xfrm>
        </p:spPr>
        <p:txBody>
          <a:bodyPr anchor="b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23509"/>
            <a:ext cx="8229600" cy="1823315"/>
          </a:xfrm>
        </p:spPr>
        <p:txBody>
          <a:bodyPr>
            <a:noAutofit/>
          </a:bodyPr>
          <a:lstStyle>
            <a:lvl1pPr marL="0" indent="0" algn="l">
              <a:buNone/>
              <a:defRPr lang="en-US" sz="2400" kern="1200" dirty="0">
                <a:solidFill>
                  <a:srgbClr val="99DDF5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812280"/>
            <a:ext cx="9144000" cy="45720"/>
          </a:xfrm>
          <a:prstGeom prst="rect">
            <a:avLst/>
          </a:prstGeom>
          <a:solidFill>
            <a:srgbClr val="69B453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VRSN_PPT_Master3_FullSlide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43"/>
          <a:stretch/>
        </p:blipFill>
        <p:spPr>
          <a:xfrm>
            <a:off x="0" y="1"/>
            <a:ext cx="9144000" cy="34210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VRSN_logo_vertical_RGB_transparent_reverse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7668" y="116046"/>
            <a:ext cx="1226958" cy="117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897467"/>
            <a:ext cx="9144000" cy="3691466"/>
          </a:xfrm>
          <a:prstGeom prst="rect">
            <a:avLst/>
          </a:prstGeom>
          <a:gradFill>
            <a:gsLst>
              <a:gs pos="0">
                <a:srgbClr val="D4D4D4"/>
              </a:gs>
              <a:gs pos="100000">
                <a:srgbClr val="70707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1038225"/>
            <a:ext cx="8229600" cy="1066800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0" y="2106900"/>
            <a:ext cx="8229600" cy="233174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None/>
              <a:defRPr sz="1400">
                <a:solidFill>
                  <a:schemeClr val="bg1"/>
                </a:solidFill>
              </a:defRPr>
            </a:lvl4pPr>
            <a:lvl5pPr marL="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674100" y="6537323"/>
            <a:ext cx="355600" cy="152400"/>
          </a:xfrm>
          <a:prstGeom prst="rect">
            <a:avLst/>
          </a:prstGeom>
        </p:spPr>
        <p:txBody>
          <a:bodyPr/>
          <a:lstStyle/>
          <a:p>
            <a:fld id="{407C8B75-4858-41E6-BEC3-A0853FA4AC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t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897467"/>
            <a:ext cx="9144000" cy="3691466"/>
          </a:xfrm>
          <a:prstGeom prst="rect">
            <a:avLst/>
          </a:prstGeom>
          <a:gradFill>
            <a:gsLst>
              <a:gs pos="0">
                <a:srgbClr val="61A1D4"/>
              </a:gs>
              <a:gs pos="100000">
                <a:srgbClr val="0061A3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1038225"/>
            <a:ext cx="8229600" cy="1066800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0" y="2106900"/>
            <a:ext cx="8229600" cy="233174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99DDF5"/>
                </a:solidFill>
              </a:defRPr>
            </a:lvl1pPr>
            <a:lvl2pPr marL="0" indent="0">
              <a:buNone/>
              <a:defRPr sz="1800">
                <a:solidFill>
                  <a:srgbClr val="99DDF5"/>
                </a:solidFill>
              </a:defRPr>
            </a:lvl2pPr>
            <a:lvl3pPr marL="0" indent="0">
              <a:buNone/>
              <a:defRPr sz="1600">
                <a:solidFill>
                  <a:srgbClr val="99DDF5"/>
                </a:solidFill>
              </a:defRPr>
            </a:lvl3pPr>
            <a:lvl4pPr marL="0" indent="0">
              <a:buNone/>
              <a:defRPr sz="1400">
                <a:solidFill>
                  <a:srgbClr val="99DDF5"/>
                </a:solidFill>
              </a:defRPr>
            </a:lvl4pPr>
            <a:lvl5pPr marL="0" indent="0">
              <a:buNone/>
              <a:defRPr sz="1400">
                <a:solidFill>
                  <a:srgbClr val="99DDF5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674100" y="6537323"/>
            <a:ext cx="355600" cy="152400"/>
          </a:xfrm>
          <a:prstGeom prst="rect">
            <a:avLst/>
          </a:prstGeom>
        </p:spPr>
        <p:txBody>
          <a:bodyPr/>
          <a:lstStyle/>
          <a:p>
            <a:fld id="{407C8B75-4858-41E6-BEC3-A0853FA4AC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8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674100" y="6537323"/>
            <a:ext cx="355600" cy="152400"/>
          </a:xfrm>
          <a:prstGeom prst="rect">
            <a:avLst/>
          </a:prstGeom>
        </p:spPr>
        <p:txBody>
          <a:bodyPr/>
          <a:lstStyle/>
          <a:p>
            <a:fld id="{407C8B75-4858-41E6-BEC3-A0853FA4AC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7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897467"/>
            <a:ext cx="9144000" cy="3691466"/>
          </a:xfrm>
          <a:prstGeom prst="rect">
            <a:avLst/>
          </a:prstGeom>
          <a:gradFill>
            <a:gsLst>
              <a:gs pos="0">
                <a:srgbClr val="0061A3"/>
              </a:gs>
              <a:gs pos="100000">
                <a:srgbClr val="0E273E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1038225"/>
            <a:ext cx="8229600" cy="1066800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57200" y="2106900"/>
            <a:ext cx="8229600" cy="233174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99DDF5"/>
                </a:solidFill>
              </a:defRPr>
            </a:lvl1pPr>
            <a:lvl2pPr marL="0" indent="0">
              <a:buNone/>
              <a:defRPr sz="1800">
                <a:solidFill>
                  <a:srgbClr val="99DDF5"/>
                </a:solidFill>
              </a:defRPr>
            </a:lvl2pPr>
            <a:lvl3pPr marL="0" indent="0">
              <a:buNone/>
              <a:defRPr sz="1600">
                <a:solidFill>
                  <a:srgbClr val="99DDF5"/>
                </a:solidFill>
              </a:defRPr>
            </a:lvl3pPr>
            <a:lvl4pPr marL="0" indent="0">
              <a:buNone/>
              <a:defRPr sz="1400">
                <a:solidFill>
                  <a:srgbClr val="99DDF5"/>
                </a:solidFill>
              </a:defRPr>
            </a:lvl4pPr>
            <a:lvl5pPr marL="0" indent="0">
              <a:buNone/>
              <a:defRPr sz="1400">
                <a:solidFill>
                  <a:srgbClr val="99DDF5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8674100" y="6537323"/>
            <a:ext cx="355600" cy="152400"/>
          </a:xfrm>
          <a:prstGeom prst="rect">
            <a:avLst/>
          </a:prstGeom>
        </p:spPr>
        <p:txBody>
          <a:bodyPr/>
          <a:lstStyle/>
          <a:p>
            <a:fld id="{407C8B75-4858-41E6-BEC3-A0853FA4AC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6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2200"/>
            <a:ext cx="4038600" cy="525462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2200"/>
            <a:ext cx="4038600" cy="525462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74100" y="6537323"/>
            <a:ext cx="355600" cy="152400"/>
          </a:xfrm>
          <a:prstGeom prst="rect">
            <a:avLst/>
          </a:prstGeom>
        </p:spPr>
        <p:txBody>
          <a:bodyPr/>
          <a:lstStyle/>
          <a:p>
            <a:fld id="{407C8B75-4858-41E6-BEC3-A0853FA4AC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8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74100" y="6537323"/>
            <a:ext cx="355600" cy="152400"/>
          </a:xfrm>
          <a:prstGeom prst="rect">
            <a:avLst/>
          </a:prstGeom>
        </p:spPr>
        <p:txBody>
          <a:bodyPr/>
          <a:lstStyle/>
          <a:p>
            <a:fld id="{407C8B75-4858-41E6-BEC3-A0853FA4AC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5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74100" y="6537323"/>
            <a:ext cx="355600" cy="152400"/>
          </a:xfrm>
          <a:prstGeom prst="rect">
            <a:avLst/>
          </a:prstGeom>
        </p:spPr>
        <p:txBody>
          <a:bodyPr/>
          <a:lstStyle/>
          <a:p>
            <a:fld id="{407C8B75-4858-41E6-BEC3-A0853FA4AC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1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Dark">
    <p:bg>
      <p:bgPr>
        <a:gradFill flip="none" rotWithShape="1">
          <a:gsLst>
            <a:gs pos="60000">
              <a:srgbClr val="0E273E"/>
            </a:gs>
            <a:gs pos="90000">
              <a:srgbClr val="0061A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kern="1200" dirty="0">
                <a:solidFill>
                  <a:srgbClr val="99DDF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764" y="6451598"/>
            <a:ext cx="1554472" cy="323848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71488" y="1092200"/>
            <a:ext cx="8215312" cy="5254625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8674100" y="6537323"/>
            <a:ext cx="355600" cy="15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7C8B75-4858-41E6-BEC3-A0853FA4AC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812280"/>
            <a:ext cx="9144000" cy="45720"/>
          </a:xfrm>
          <a:prstGeom prst="rect">
            <a:avLst/>
          </a:prstGeom>
          <a:solidFill>
            <a:srgbClr val="69B453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0650" y="6521449"/>
            <a:ext cx="3035300" cy="18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sz="8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Verisign</a:t>
            </a:r>
            <a:r>
              <a:rPr lang="en-US" sz="800" b="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Public</a:t>
            </a:r>
            <a:endParaRPr lang="en-US" b="0" dirty="0" smtClean="0">
              <a:solidFill>
                <a:schemeClr val="bg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812280"/>
            <a:ext cx="9144000" cy="45720"/>
          </a:xfrm>
          <a:prstGeom prst="rect">
            <a:avLst/>
          </a:prstGeom>
          <a:solidFill>
            <a:srgbClr val="69B453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VRSN_logo_vertical_RGB_vecto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3558" y="2154922"/>
            <a:ext cx="2733958" cy="2540142"/>
          </a:xfrm>
          <a:prstGeom prst="rect">
            <a:avLst/>
          </a:prstGeom>
        </p:spPr>
      </p:pic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1335650" y="6445994"/>
            <a:ext cx="64727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buFont typeface="Arial" charset="0"/>
              <a:buNone/>
            </a:pPr>
            <a:r>
              <a:rPr lang="en-US" sz="700" b="1" dirty="0">
                <a:solidFill>
                  <a:srgbClr val="7F7F7F"/>
                </a:solidFill>
              </a:rPr>
              <a:t>© </a:t>
            </a:r>
            <a:r>
              <a:rPr lang="en-US" sz="700" b="1" dirty="0" smtClean="0">
                <a:solidFill>
                  <a:srgbClr val="7F7F7F"/>
                </a:solidFill>
              </a:rPr>
              <a:t>2014 </a:t>
            </a:r>
            <a:r>
              <a:rPr lang="en-US" sz="700" b="1" dirty="0">
                <a:solidFill>
                  <a:srgbClr val="7F7F7F"/>
                </a:solidFill>
              </a:rPr>
              <a:t>VeriSign, Inc. All rights reserved. </a:t>
            </a:r>
            <a:r>
              <a:rPr lang="en-US" sz="700" b="1" dirty="0" smtClean="0">
                <a:solidFill>
                  <a:srgbClr val="7F7F7F"/>
                </a:solidFill>
              </a:rPr>
              <a:t>VERISIGN </a:t>
            </a:r>
            <a:r>
              <a:rPr lang="en-US" sz="700" b="1" dirty="0">
                <a:solidFill>
                  <a:srgbClr val="7F7F7F"/>
                </a:solidFill>
              </a:rPr>
              <a:t>and other trademarks, service marks, and designs are registered or unregistered trademarks of VeriSign, Inc. and its subsidiaries in the United States and in foreign countries. </a:t>
            </a:r>
            <a:r>
              <a:rPr lang="en-US" sz="700" b="1" dirty="0" smtClean="0">
                <a:solidFill>
                  <a:srgbClr val="7F7F7F"/>
                </a:solidFill>
              </a:rPr>
              <a:t>All </a:t>
            </a:r>
            <a:r>
              <a:rPr lang="en-US" sz="700" b="1" dirty="0">
                <a:solidFill>
                  <a:srgbClr val="7F7F7F"/>
                </a:solidFill>
              </a:rPr>
              <a:t>other trademarks are property of their respective owners.</a:t>
            </a:r>
            <a:endParaRPr lang="en-US" sz="7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24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er - Dark">
    <p:bg>
      <p:bgPr>
        <a:gradFill flip="none" rotWithShape="1">
          <a:gsLst>
            <a:gs pos="60000">
              <a:srgbClr val="0E273E"/>
            </a:gs>
            <a:gs pos="90000">
              <a:srgbClr val="0061A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812280"/>
            <a:ext cx="9144000" cy="45720"/>
          </a:xfrm>
          <a:prstGeom prst="rect">
            <a:avLst/>
          </a:prstGeom>
          <a:solidFill>
            <a:srgbClr val="69B453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1335650" y="6445994"/>
            <a:ext cx="64727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buFont typeface="Arial" charset="0"/>
              <a:buNone/>
            </a:pPr>
            <a:r>
              <a:rPr lang="en-US" sz="700" b="1" dirty="0">
                <a:solidFill>
                  <a:schemeClr val="bg1"/>
                </a:solidFill>
              </a:rPr>
              <a:t>© </a:t>
            </a:r>
            <a:r>
              <a:rPr lang="en-US" sz="700" b="1" dirty="0" smtClean="0">
                <a:solidFill>
                  <a:schemeClr val="bg1"/>
                </a:solidFill>
              </a:rPr>
              <a:t>2014 </a:t>
            </a:r>
            <a:r>
              <a:rPr lang="en-US" sz="700" b="1" dirty="0">
                <a:solidFill>
                  <a:schemeClr val="bg1"/>
                </a:solidFill>
              </a:rPr>
              <a:t>VeriSign, Inc. All rights reserved. </a:t>
            </a:r>
            <a:r>
              <a:rPr lang="en-US" sz="700" b="1" dirty="0" smtClean="0">
                <a:solidFill>
                  <a:schemeClr val="bg1"/>
                </a:solidFill>
              </a:rPr>
              <a:t>VERISIGN </a:t>
            </a:r>
            <a:r>
              <a:rPr lang="en-US" sz="700" b="1" dirty="0">
                <a:solidFill>
                  <a:schemeClr val="bg1"/>
                </a:solidFill>
              </a:rPr>
              <a:t>and other trademarks, service marks, and designs are registered or unregistered trademarks of VeriSign, Inc. and its subsidiaries in the United States and in foreign countries. </a:t>
            </a:r>
            <a:r>
              <a:rPr lang="en-US" sz="700" b="1" dirty="0" smtClean="0">
                <a:solidFill>
                  <a:schemeClr val="bg1"/>
                </a:solidFill>
              </a:rPr>
              <a:t>All </a:t>
            </a:r>
            <a:r>
              <a:rPr lang="en-US" sz="700" b="1" dirty="0">
                <a:solidFill>
                  <a:schemeClr val="bg1"/>
                </a:solidFill>
              </a:rPr>
              <a:t>other trademarks are property of their respective owners.</a:t>
            </a:r>
            <a:endParaRPr lang="en-US" sz="700" dirty="0">
              <a:solidFill>
                <a:schemeClr val="bg1"/>
              </a:solidFill>
            </a:endParaRPr>
          </a:p>
        </p:txBody>
      </p:sp>
      <p:pic>
        <p:nvPicPr>
          <p:cNvPr id="7" name="Picture 6" descr="PoweredBy_lockup_CMYK_regmark_vector_revers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371" y="2003462"/>
            <a:ext cx="2168362" cy="242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9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46888"/>
            <a:ext cx="8229600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8992"/>
            <a:ext cx="8229600" cy="5255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812280"/>
            <a:ext cx="9144000" cy="45720"/>
          </a:xfrm>
          <a:prstGeom prst="rect">
            <a:avLst/>
          </a:prstGeom>
          <a:solidFill>
            <a:srgbClr val="69B453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-1085274" y="6565902"/>
            <a:ext cx="842818" cy="15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215900" y="6409094"/>
            <a:ext cx="328295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5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4" r:id="rId13"/>
    <p:sldLayoutId id="2147483665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2800" kern="1200" dirty="0">
          <a:solidFill>
            <a:srgbClr val="0661A3"/>
          </a:solidFill>
          <a:latin typeface="+mj-lt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spcBef>
          <a:spcPts val="900"/>
        </a:spcBef>
        <a:buClr>
          <a:schemeClr val="bg2"/>
        </a:buClr>
        <a:buSzPct val="65000"/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21208" indent="-165100" algn="l" defTabSz="914400" rtl="0" eaLnBrk="1" latinLnBrk="0" hangingPunct="1">
        <a:spcBef>
          <a:spcPts val="900"/>
        </a:spcBef>
        <a:buClr>
          <a:schemeClr val="bg2"/>
        </a:buClr>
        <a:buSzPct val="6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86968" indent="-176213" algn="l" defTabSz="914400" rtl="0" eaLnBrk="1" latinLnBrk="0" hangingPunct="1">
        <a:spcBef>
          <a:spcPts val="900"/>
        </a:spcBef>
        <a:buClr>
          <a:schemeClr val="bg2"/>
        </a:buClr>
        <a:buSzPct val="6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97864" indent="-165100" algn="l" defTabSz="914400" rtl="0" eaLnBrk="1" latinLnBrk="0" hangingPunct="1">
        <a:spcBef>
          <a:spcPts val="900"/>
        </a:spcBef>
        <a:buClr>
          <a:schemeClr val="bg2"/>
        </a:buClr>
        <a:buSzPct val="65000"/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76213" algn="l" defTabSz="914400" rtl="0" eaLnBrk="1" latinLnBrk="0" hangingPunct="1">
        <a:spcBef>
          <a:spcPts val="900"/>
        </a:spcBef>
        <a:buClr>
          <a:schemeClr val="bg2"/>
        </a:buClr>
        <a:buSzPct val="65000"/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wiki.apache.org/confluence/display/KAFKA/Powered+By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://engineering.linkedin.com/kafka/benchmarking-apache-kafka-2-million-writes-second-three-cheap-machine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afka.apache.org/documentation.html%23persistenc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wiki.apache.org/confluence/display/KAFKA/Powered+By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ichael-noll.com/blog/2013/03/13/running-a-multi-broker-apache-kafka-cluster-on-a-single-node/" TargetMode="Externa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hyperlink" Target="http://www.michael-noll.com/blog/2013/03/13/running-a-multi-broker-apache-kafka-cluster-on-a-single-node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ichael-noll.com/blog/2013/03/13/running-a-multi-broker-apache-kafka-cluster-on-a-single-node/" TargetMode="External"/><Relationship Id="rId3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jfokus.se/jfokus14/preso/Reliable-real-time-processing-with-Kafka-and-Storm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rokbase.com/t/kafka/users/145qtx4z1c/topic-partitioning-strategy-for-large-data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kafka.apache.org/documentation.html%23operations" TargetMode="External"/><Relationship Id="rId4" Type="http://schemas.openxmlformats.org/officeDocument/2006/relationships/hyperlink" Target="https://cwiki.apache.org/confluence/display/KAFKA/System+Tools" TargetMode="External"/><Relationship Id="rId5" Type="http://schemas.openxmlformats.org/officeDocument/2006/relationships/hyperlink" Target="https://cwiki.apache.org/confluence/display/KAFKA/Replication+tools" TargetMode="External"/><Relationship Id="rId6" Type="http://schemas.openxmlformats.org/officeDocument/2006/relationships/hyperlink" Target="http://www.michael-noll.com/blog/2013/03/13/running-a-multi-broker-apache-kafka-cluster-on-a-single-nod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wiki.apache.org/confluence/display/KAFKA/FAQ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wiki.apache.org/confluence/display/KAFKA/0.8.0+Producer+Example" TargetMode="External"/><Relationship Id="rId3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afka.apache.org/committers.html" TargetMode="External"/><Relationship Id="rId4" Type="http://schemas.openxmlformats.org/officeDocument/2006/relationships/hyperlink" Target="https://github.com/apache/kafka/graphs/contributors" TargetMode="External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afka.apache.org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kafka.apache.org/documentation.html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fka-dev/kafka/blob/master/core/src/main/scala/kafka/producer/Producer.scala" TargetMode="External"/><Relationship Id="rId4" Type="http://schemas.openxmlformats.org/officeDocument/2006/relationships/hyperlink" Target="https://github.com/kafka-dev/kafka/blob/master/core/src/main/scala/kafka/producer/async/AsyncProducer.scala" TargetMode="External"/><Relationship Id="rId5" Type="http://schemas.openxmlformats.org/officeDocument/2006/relationships/hyperlink" Target="https://github.com/kafka-dev/kafka/blob/master/core/src/main/scala/kafka/producer/async/ProducerSendThread.scala" TargetMode="External"/><Relationship Id="rId6" Type="http://schemas.openxmlformats.org/officeDocument/2006/relationships/hyperlink" Target="https://github.com/kafka-dev/kafka/blob/master/core/src/main/scala/kafka/producer/ProducerPool.scala" TargetMode="External"/><Relationship Id="rId7" Type="http://schemas.openxmlformats.org/officeDocument/2006/relationships/hyperlink" Target="https://github.com/kafka-dev/kafka/blob/master/core/src/main/scala/kafka/producer/async/DefaultEventHandler.scal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kafka.apache.org/documentation.html%23producerconfigs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kafka.apache.org/documentation.html%23producerconfig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kafka.apache.org/documentation.html%23majordesignelements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apache.org/jira/browse/KAFKA-1017" TargetMode="External"/><Relationship Id="rId4" Type="http://schemas.openxmlformats.org/officeDocument/2006/relationships/hyperlink" Target="http://mail-archives.apache.org/mod_mbox/kafka-dev/201310.mbox/%3CCAFbh0Q0aVh+vqxfy7H-+MnRFBt6BnyoZk1LWBoMspwSmTqUKMg@mail.gmail.com%3E" TargetMode="External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afka.apache.org/documentation.html%23highlevelconsumerapi" TargetMode="External"/><Relationship Id="rId3" Type="http://schemas.openxmlformats.org/officeDocument/2006/relationships/hyperlink" Target="https://kafka.apache.org/documentation.html%23simpleconsumerapi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LpNbjXFPyZ0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alesforceEng/status/466033231800713216/photo/1" TargetMode="External"/><Relationship Id="rId4" Type="http://schemas.openxmlformats.org/officeDocument/2006/relationships/hyperlink" Target="http://www.hakkalabs.co/articles/site-reliability-engineering-linkedin-kafka-service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kafka/tree/trunk/core/src/test/" TargetMode="External"/><Relationship Id="rId4" Type="http://schemas.openxmlformats.org/officeDocument/2006/relationships/hyperlink" Target="https://github.com/miguno/kafka-storm-starter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pache/kafka/tree/0.8.1/core/src/test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itter/bijection/wiki/Using-bijection-from-java" TargetMode="External"/><Relationship Id="rId4" Type="http://schemas.openxmlformats.org/officeDocument/2006/relationships/hyperlink" Target="https://github.com/miguno/kafka-storm-starter/blob/develop/src/test/scala/com/miguno/kafkastorm/integration/KafkaSpec.scala" TargetMode="External"/><Relationship Id="rId5" Type="http://schemas.openxmlformats.org/officeDocument/2006/relationships/hyperlink" Target="https://github.com/miguno/kafka-avro-codec" TargetMode="External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witter/bijec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kkalabs.co/articles/site-reliability-engineering-linkedin-kafka-service" TargetMode="External"/><Relationship Id="rId4" Type="http://schemas.openxmlformats.org/officeDocument/2006/relationships/hyperlink" Target="http://www.slideshare.net/JayKreps1/i-32858698" TargetMode="External"/><Relationship Id="rId5" Type="http://schemas.openxmlformats.org/officeDocument/2006/relationships/hyperlink" Target="http://search-hadoop.com/m/4TaT4qAFQW1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wiki.apache.org/confluence/display/KAFKA/Compression" TargetMode="External"/><Relationship Id="rId3" Type="http://schemas.openxmlformats.org/officeDocument/2006/relationships/hyperlink" Target="http://geekmantra.wordpress.com/2013/03/28/compression-in-kafka-gzip-or-snappy/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iguno/kafka-storm-starter" TargetMode="External"/><Relationship Id="rId3" Type="http://schemas.openxmlformats.org/officeDocument/2006/relationships/image" Target="../media/image27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guno/kafka-storm-starter/blob/develop/src/main/scala/com/miguno/kafkastorm/kafka/KafkaConsumerApp.scala" TargetMode="External"/><Relationship Id="rId4" Type="http://schemas.openxmlformats.org/officeDocument/2006/relationships/hyperlink" Target="https://github.com/miguno/kafka-storm-starter/blob/develop/src/test/scala/com/miguno/kafkastorm/integration/KafkaSpec.scal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iguno/kafka-storm-starter/blob/develop/src/main/scala/com/miguno/kafkastorm/kafka/KafkaProducerApp.scala" TargetMode="Externa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cwiki.apache.org/confluence/display/KAFKA/FAQ" TargetMode="External"/><Relationship Id="rId4" Type="http://schemas.openxmlformats.org/officeDocument/2006/relationships/hyperlink" Target="http://www.michael-noll.com/blog/2013/03/13/running-a-multi-broker-apache-kafka-cluster-on-a-single-node/" TargetMode="External"/><Relationship Id="rId5" Type="http://schemas.openxmlformats.org/officeDocument/2006/relationships/hyperlink" Target="https://github.com/miguno/kafka-storm-starter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afka.apache.org/documentation.html" TargetMode="Externa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iguno/wirbelsturm" TargetMode="External"/><Relationship Id="rId3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hakkalabs.co/articles/site-reliability-engineering-linkedin-kafka-service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cwiki.apache.org/confluence/display/KAFKA/Index" TargetMode="External"/><Relationship Id="rId4" Type="http://schemas.openxmlformats.org/officeDocument/2006/relationships/hyperlink" Target="https://cwiki.apache.org/confluence/display/KAFKA/Ecosystem" TargetMode="External"/><Relationship Id="rId5" Type="http://schemas.openxmlformats.org/officeDocument/2006/relationships/hyperlink" Target="http://kafka.apache.org/contact.html" TargetMode="External"/><Relationship Id="rId6" Type="http://schemas.openxmlformats.org/officeDocument/2006/relationships/hyperlink" Target="https://github.com/miguno/kafka-storm-starter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afka.apache.org/documenta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Apache Kafka 0.8 basic training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898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adoption and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992"/>
            <a:ext cx="8394700" cy="5255490"/>
          </a:xfrm>
        </p:spPr>
        <p:txBody>
          <a:bodyPr/>
          <a:lstStyle/>
          <a:p>
            <a:r>
              <a:rPr lang="en-US" sz="2000" b="1" dirty="0" smtClean="0">
                <a:sym typeface="Wingdings"/>
              </a:rPr>
              <a:t>LinkedIn:</a:t>
            </a:r>
            <a:r>
              <a:rPr lang="en-US" sz="2000" dirty="0" smtClean="0">
                <a:sym typeface="Wingdings"/>
              </a:rPr>
              <a:t> activity streams, operational metrics, data bus</a:t>
            </a:r>
          </a:p>
          <a:p>
            <a:pPr lvl="1"/>
            <a:r>
              <a:rPr lang="en-US" sz="1800" dirty="0" smtClean="0">
                <a:sym typeface="Wingdings"/>
              </a:rPr>
              <a:t>400 nodes, 18k topics, 220B </a:t>
            </a:r>
            <a:r>
              <a:rPr lang="en-US" sz="1800" dirty="0" err="1" smtClean="0">
                <a:sym typeface="Wingdings"/>
              </a:rPr>
              <a:t>msg</a:t>
            </a:r>
            <a:r>
              <a:rPr lang="en-US" sz="1800" dirty="0" smtClean="0">
                <a:sym typeface="Wingdings"/>
              </a:rPr>
              <a:t>/day (peak 3.2M </a:t>
            </a:r>
            <a:r>
              <a:rPr lang="en-US" sz="1800" dirty="0" err="1" smtClean="0">
                <a:sym typeface="Wingdings"/>
              </a:rPr>
              <a:t>msg</a:t>
            </a:r>
            <a:r>
              <a:rPr lang="en-US" sz="1800" dirty="0" smtClean="0">
                <a:sym typeface="Wingdings"/>
              </a:rPr>
              <a:t>/s), May 2014</a:t>
            </a:r>
          </a:p>
          <a:p>
            <a:r>
              <a:rPr lang="en-US" sz="2000" b="1" dirty="0" smtClean="0">
                <a:sym typeface="Wingdings"/>
              </a:rPr>
              <a:t>Netflix</a:t>
            </a:r>
            <a:r>
              <a:rPr lang="en-US" sz="2000" dirty="0" smtClean="0">
                <a:sym typeface="Wingdings"/>
              </a:rPr>
              <a:t>: real-time monitoring and event processing</a:t>
            </a:r>
          </a:p>
          <a:p>
            <a:r>
              <a:rPr lang="en-US" sz="2000" b="1" dirty="0" smtClean="0">
                <a:sym typeface="Wingdings"/>
              </a:rPr>
              <a:t>Twitter</a:t>
            </a:r>
            <a:r>
              <a:rPr lang="en-US" sz="2000" dirty="0" smtClean="0">
                <a:sym typeface="Wingdings"/>
              </a:rPr>
              <a:t>: as part of their Storm real-time data pipelines</a:t>
            </a:r>
          </a:p>
          <a:p>
            <a:r>
              <a:rPr lang="en-US" sz="2000" b="1" dirty="0" err="1" smtClean="0">
                <a:sym typeface="Wingdings"/>
              </a:rPr>
              <a:t>Spotify</a:t>
            </a:r>
            <a:r>
              <a:rPr lang="en-US" sz="2000" dirty="0" smtClean="0">
                <a:sym typeface="Wingdings"/>
              </a:rPr>
              <a:t>: log delivery (from 4h down to 10s), Hadoop</a:t>
            </a:r>
          </a:p>
          <a:p>
            <a:r>
              <a:rPr lang="en-US" sz="2000" b="1" dirty="0" err="1" smtClean="0">
                <a:sym typeface="Wingdings"/>
              </a:rPr>
              <a:t>Loggly</a:t>
            </a:r>
            <a:r>
              <a:rPr lang="en-US" sz="2000" dirty="0" smtClean="0">
                <a:sym typeface="Wingdings"/>
              </a:rPr>
              <a:t>: log collection and processing</a:t>
            </a:r>
          </a:p>
          <a:p>
            <a:r>
              <a:rPr lang="en-US" sz="2000" b="1" dirty="0" smtClean="0">
                <a:sym typeface="Wingdings"/>
              </a:rPr>
              <a:t>Mozilla</a:t>
            </a:r>
            <a:r>
              <a:rPr lang="en-US" sz="2000" dirty="0" smtClean="0">
                <a:sym typeface="Wingdings"/>
              </a:rPr>
              <a:t>: telemetry data</a:t>
            </a:r>
          </a:p>
          <a:p>
            <a:r>
              <a:rPr lang="en-US" sz="2000" dirty="0" err="1" smtClean="0">
                <a:sym typeface="Wingdings"/>
              </a:rPr>
              <a:t>Airbnb</a:t>
            </a:r>
            <a:r>
              <a:rPr lang="en-US" sz="2000" dirty="0" smtClean="0">
                <a:sym typeface="Wingdings"/>
              </a:rPr>
              <a:t>, Cisco, </a:t>
            </a:r>
            <a:r>
              <a:rPr lang="en-US" sz="2000" dirty="0" err="1" smtClean="0">
                <a:sym typeface="Wingdings"/>
              </a:rPr>
              <a:t>Gnip</a:t>
            </a:r>
            <a:r>
              <a:rPr lang="en-US" sz="2000" dirty="0" smtClean="0">
                <a:sym typeface="Wingdings"/>
              </a:rPr>
              <a:t>, </a:t>
            </a:r>
            <a:r>
              <a:rPr lang="en-US" sz="2000" dirty="0" err="1" smtClean="0">
                <a:sym typeface="Wingdings"/>
              </a:rPr>
              <a:t>InfoChimps</a:t>
            </a:r>
            <a:r>
              <a:rPr lang="en-US" sz="2000" dirty="0" smtClean="0">
                <a:sym typeface="Wingdings"/>
              </a:rPr>
              <a:t>, </a:t>
            </a:r>
            <a:r>
              <a:rPr lang="en-US" sz="2000" dirty="0" err="1" smtClean="0">
                <a:sym typeface="Wingdings"/>
              </a:rPr>
              <a:t>Ooyala</a:t>
            </a:r>
            <a:r>
              <a:rPr lang="en-US" sz="2000" dirty="0" smtClean="0">
                <a:sym typeface="Wingdings"/>
              </a:rPr>
              <a:t>, Square, </a:t>
            </a:r>
            <a:r>
              <a:rPr lang="en-US" sz="2000" dirty="0" err="1" smtClean="0">
                <a:sym typeface="Wingdings"/>
              </a:rPr>
              <a:t>Uber</a:t>
            </a:r>
            <a:r>
              <a:rPr lang="en-US" sz="2000" dirty="0" smtClean="0">
                <a:sym typeface="Wingdings"/>
              </a:rPr>
              <a:t>,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5600" y="6039405"/>
            <a:ext cx="5301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https://cwiki.apache.org/confluence/display/KAFKA/Powered+</a:t>
            </a:r>
            <a:r>
              <a:rPr lang="en-US" sz="1400" dirty="0" smtClean="0">
                <a:hlinkClick r:id="rId3"/>
              </a:rPr>
              <a:t>By</a:t>
            </a:r>
            <a:r>
              <a:rPr lang="en-US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426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716" y="2946627"/>
            <a:ext cx="4595629" cy="2626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fast is Kafka?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sym typeface="Wingdings"/>
              </a:rPr>
              <a:t>“Up to 2 million writes/sec on 3 cheap machines”</a:t>
            </a:r>
          </a:p>
          <a:p>
            <a:pPr lvl="1"/>
            <a:r>
              <a:rPr lang="en-US" sz="1800" dirty="0" smtClean="0">
                <a:sym typeface="Wingdings"/>
              </a:rPr>
              <a:t>Using 3 producers on 3 different machines, 3x </a:t>
            </a:r>
            <a:r>
              <a:rPr lang="en-US" sz="1800" dirty="0" err="1" smtClean="0">
                <a:sym typeface="Wingdings"/>
              </a:rPr>
              <a:t>async</a:t>
            </a:r>
            <a:r>
              <a:rPr lang="en-US" sz="1800" dirty="0" smtClean="0">
                <a:sym typeface="Wingdings"/>
              </a:rPr>
              <a:t> replication</a:t>
            </a:r>
          </a:p>
          <a:p>
            <a:pPr lvl="2"/>
            <a:r>
              <a:rPr lang="en-US" sz="1600" dirty="0" smtClean="0">
                <a:sym typeface="Wingdings"/>
              </a:rPr>
              <a:t>Only 1 producer/machine because NIC already saturated</a:t>
            </a:r>
          </a:p>
          <a:p>
            <a:r>
              <a:rPr lang="en-US" sz="2000" b="1" dirty="0" smtClean="0">
                <a:sym typeface="Wingdings"/>
              </a:rPr>
              <a:t>Sustained throughput as stored data grows</a:t>
            </a:r>
          </a:p>
          <a:p>
            <a:pPr lvl="1"/>
            <a:r>
              <a:rPr lang="en-US" sz="1800" dirty="0" smtClean="0">
                <a:sym typeface="Wingdings"/>
              </a:rPr>
              <a:t>Slightly different test </a:t>
            </a:r>
            <a:r>
              <a:rPr lang="en-US" sz="1800" dirty="0" err="1" smtClean="0">
                <a:sym typeface="Wingdings"/>
              </a:rPr>
              <a:t>config</a:t>
            </a:r>
            <a:r>
              <a:rPr lang="en-US" sz="1800" dirty="0" smtClean="0">
                <a:sym typeface="Wingdings"/>
              </a:rPr>
              <a:t> than 2M writes/sec above.</a:t>
            </a:r>
          </a:p>
          <a:p>
            <a:endParaRPr lang="en-US" sz="2000" dirty="0">
              <a:sym typeface="Wingdings"/>
            </a:endParaRPr>
          </a:p>
          <a:p>
            <a:endParaRPr lang="en-US" sz="2000" dirty="0" smtClean="0">
              <a:sym typeface="Wingdings"/>
            </a:endParaRPr>
          </a:p>
          <a:p>
            <a:endParaRPr lang="en-US" sz="2000" dirty="0" smtClean="0">
              <a:sym typeface="Wingdings"/>
            </a:endParaRPr>
          </a:p>
          <a:p>
            <a:endParaRPr lang="en-US" sz="2000" dirty="0" smtClean="0">
              <a:sym typeface="Wingdings"/>
            </a:endParaRPr>
          </a:p>
          <a:p>
            <a:endParaRPr lang="en-US" sz="1600" dirty="0" smtClean="0">
              <a:sym typeface="Wingdings"/>
            </a:endParaRPr>
          </a:p>
          <a:p>
            <a:endParaRPr lang="en-US" sz="400" dirty="0" smtClean="0">
              <a:sym typeface="Wingdings"/>
            </a:endParaRPr>
          </a:p>
          <a:p>
            <a:r>
              <a:rPr lang="en-US" sz="1400" dirty="0" smtClean="0">
                <a:sym typeface="Wingdings"/>
              </a:rPr>
              <a:t>Test setup</a:t>
            </a:r>
          </a:p>
          <a:p>
            <a:pPr lvl="1"/>
            <a:r>
              <a:rPr lang="en-US" sz="1200" dirty="0" smtClean="0">
                <a:sym typeface="Wingdings"/>
              </a:rPr>
              <a:t>Kafka trunk as of April 2013, but 0.8.1+ should be similar.</a:t>
            </a:r>
          </a:p>
          <a:p>
            <a:pPr lvl="1"/>
            <a:r>
              <a:rPr lang="en-US" sz="1200" dirty="0" smtClean="0">
                <a:sym typeface="Wingdings"/>
              </a:rPr>
              <a:t>3 machines: </a:t>
            </a:r>
            <a:r>
              <a:rPr lang="en-US" sz="1100" dirty="0" smtClean="0"/>
              <a:t>6-core Intel </a:t>
            </a:r>
            <a:r>
              <a:rPr lang="en-US" sz="1100" dirty="0"/>
              <a:t>Xeon 2.5 </a:t>
            </a:r>
            <a:r>
              <a:rPr lang="en-US" sz="1100" dirty="0" smtClean="0"/>
              <a:t>GHz, 32GB RAM, 6x 7200rpm SATA, 1GigE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9829" y="6165205"/>
            <a:ext cx="787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1200" dirty="0">
                <a:hlinkClick r:id="rId3"/>
              </a:rPr>
              <a:t>http://engineering.linkedin.com/kafka/benchmarking-apache-kafka-2-million-writes-second-three-cheap-</a:t>
            </a:r>
            <a:r>
              <a:rPr lang="en-US" sz="1200" dirty="0" smtClean="0">
                <a:hlinkClick r:id="rId3"/>
              </a:rPr>
              <a:t>machines</a:t>
            </a:r>
            <a:r>
              <a:rPr lang="en-US" sz="1200" dirty="0" smtClean="0"/>
              <a:t> </a:t>
            </a: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168400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Kafka so fast?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ym typeface="Wingdings"/>
              </a:rPr>
              <a:t>Fast </a:t>
            </a:r>
            <a:r>
              <a:rPr lang="en-US" sz="2000" b="1" dirty="0" smtClean="0">
                <a:sym typeface="Wingdings"/>
              </a:rPr>
              <a:t>writes</a:t>
            </a:r>
            <a:r>
              <a:rPr lang="en-US" sz="2000" dirty="0" smtClean="0">
                <a:sym typeface="Wingdings"/>
              </a:rPr>
              <a:t>:</a:t>
            </a:r>
          </a:p>
          <a:p>
            <a:pPr lvl="1"/>
            <a:r>
              <a:rPr lang="en-US" sz="1800" dirty="0" smtClean="0">
                <a:sym typeface="Wingdings"/>
              </a:rPr>
              <a:t>While Kafka persists all data to disk, essentially all writes go to the</a:t>
            </a:r>
            <a:br>
              <a:rPr lang="en-US" sz="1800" dirty="0" smtClean="0">
                <a:sym typeface="Wingdings"/>
              </a:rPr>
            </a:br>
            <a:r>
              <a:rPr lang="en-US" sz="1800" b="1" dirty="0" smtClean="0">
                <a:sym typeface="Wingdings"/>
              </a:rPr>
              <a:t>page cache </a:t>
            </a:r>
            <a:r>
              <a:rPr lang="en-US" sz="1800" dirty="0" smtClean="0">
                <a:sym typeface="Wingdings"/>
              </a:rPr>
              <a:t>of OS, i.e. RAM.</a:t>
            </a:r>
          </a:p>
          <a:p>
            <a:pPr lvl="1"/>
            <a:r>
              <a:rPr lang="en-US" sz="1800" dirty="0" smtClean="0">
                <a:sym typeface="Wingdings"/>
              </a:rPr>
              <a:t>Cf. hardware specs and OS tuning (we cover this later)</a:t>
            </a:r>
          </a:p>
          <a:p>
            <a:endParaRPr lang="en-US" sz="20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Fast </a:t>
            </a:r>
            <a:r>
              <a:rPr lang="en-US" sz="2000" b="1" dirty="0" smtClean="0">
                <a:sym typeface="Wingdings"/>
              </a:rPr>
              <a:t>reads</a:t>
            </a:r>
            <a:r>
              <a:rPr lang="en-US" sz="2000" dirty="0" smtClean="0">
                <a:sym typeface="Wingdings"/>
              </a:rPr>
              <a:t>:</a:t>
            </a:r>
          </a:p>
          <a:p>
            <a:pPr lvl="1"/>
            <a:r>
              <a:rPr lang="en-US" sz="1800" dirty="0" smtClean="0">
                <a:sym typeface="Wingdings"/>
              </a:rPr>
              <a:t>Very efficient to transfer data from page cache to a network </a:t>
            </a:r>
            <a:r>
              <a:rPr lang="en-US" sz="1800" b="1" dirty="0" smtClean="0">
                <a:sym typeface="Wingdings"/>
              </a:rPr>
              <a:t>socket</a:t>
            </a:r>
          </a:p>
          <a:p>
            <a:pPr lvl="1"/>
            <a:r>
              <a:rPr lang="en-US" sz="1800" dirty="0" smtClean="0">
                <a:sym typeface="Wingdings"/>
              </a:rPr>
              <a:t>Linux: </a:t>
            </a:r>
            <a:r>
              <a:rPr lang="en-US" sz="1800" b="1" dirty="0" err="1" smtClean="0">
                <a:latin typeface="Consolas"/>
                <a:cs typeface="Consolas"/>
                <a:sym typeface="Wingdings"/>
              </a:rPr>
              <a:t>sendfile</a:t>
            </a:r>
            <a:r>
              <a:rPr lang="en-US" sz="1800" b="1" dirty="0" smtClean="0">
                <a:latin typeface="Consolas"/>
                <a:cs typeface="Consolas"/>
                <a:sym typeface="Wingdings"/>
              </a:rPr>
              <a:t>()</a:t>
            </a:r>
            <a:r>
              <a:rPr lang="en-US" sz="1800" dirty="0">
                <a:sym typeface="Wingdings"/>
              </a:rPr>
              <a:t> </a:t>
            </a:r>
            <a:r>
              <a:rPr lang="en-US" sz="1800" dirty="0" smtClean="0">
                <a:sym typeface="Wingdings"/>
              </a:rPr>
              <a:t>system call</a:t>
            </a:r>
          </a:p>
          <a:p>
            <a:endParaRPr lang="en-US" sz="2000" dirty="0" smtClean="0"/>
          </a:p>
          <a:p>
            <a:r>
              <a:rPr lang="en-US" sz="2000" dirty="0" smtClean="0"/>
              <a:t>Combination of the two = fast Kafka!</a:t>
            </a:r>
          </a:p>
          <a:p>
            <a:pPr lvl="1"/>
            <a:r>
              <a:rPr lang="en-US" sz="1800" dirty="0" smtClean="0"/>
              <a:t>Example (Operations): On </a:t>
            </a:r>
            <a:r>
              <a:rPr lang="en-US" sz="1800" dirty="0"/>
              <a:t>a Kafka cluster where the consumers are mostly caught up you will see no read activity on the disks </a:t>
            </a:r>
            <a:r>
              <a:rPr lang="en-US" sz="1800" dirty="0" smtClean="0"/>
              <a:t>as </a:t>
            </a:r>
            <a:r>
              <a:rPr lang="en-US" sz="1800" dirty="0"/>
              <a:t>they will be serving data entirely from cache</a:t>
            </a:r>
            <a:r>
              <a:rPr lang="en-US" sz="1800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6856" y="6165205"/>
            <a:ext cx="5288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1600" dirty="0">
                <a:hlinkClick r:id="rId2"/>
              </a:rPr>
              <a:t>http://kafka.apache.org/documentation.html#persistence</a:t>
            </a:r>
            <a:r>
              <a:rPr lang="en-US" sz="1600" dirty="0"/>
              <a:t> 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087401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+ X for processing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ym typeface="Wingdings"/>
              </a:rPr>
              <a:t>Kafka + </a:t>
            </a:r>
            <a:r>
              <a:rPr lang="en-US" sz="2000" b="1" dirty="0" smtClean="0">
                <a:sym typeface="Wingdings"/>
              </a:rPr>
              <a:t>Storm</a:t>
            </a:r>
            <a:r>
              <a:rPr lang="en-US" sz="2000" dirty="0" smtClean="0">
                <a:sym typeface="Wingdings"/>
              </a:rPr>
              <a:t> often used in combination, e.g. Twitter</a:t>
            </a:r>
            <a:r>
              <a:rPr lang="en-US" sz="1800" dirty="0" smtClean="0">
                <a:sym typeface="Wingdings"/>
              </a:rPr>
              <a:t/>
            </a:r>
            <a:br>
              <a:rPr lang="en-US" sz="1800" dirty="0" smtClean="0">
                <a:sym typeface="Wingdings"/>
              </a:rPr>
            </a:br>
            <a:endParaRPr lang="en-US" sz="18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Kafka + </a:t>
            </a:r>
            <a:r>
              <a:rPr lang="en-US" sz="2000" b="1" dirty="0" smtClean="0">
                <a:sym typeface="Wingdings"/>
              </a:rPr>
              <a:t>custom</a:t>
            </a:r>
          </a:p>
          <a:p>
            <a:pPr lvl="1"/>
            <a:r>
              <a:rPr lang="en-US" sz="1800" dirty="0" smtClean="0">
                <a:sym typeface="Wingdings"/>
              </a:rPr>
              <a:t>“</a:t>
            </a:r>
            <a:r>
              <a:rPr lang="en-US" sz="1800" dirty="0">
                <a:sym typeface="Wingdings"/>
              </a:rPr>
              <a:t>Normal” Java multi-threaded </a:t>
            </a:r>
            <a:r>
              <a:rPr lang="en-US" sz="1800" dirty="0" smtClean="0">
                <a:sym typeface="Wingdings"/>
              </a:rPr>
              <a:t>setups</a:t>
            </a:r>
          </a:p>
          <a:p>
            <a:pPr lvl="1"/>
            <a:r>
              <a:rPr lang="en-US" sz="1800" dirty="0" err="1" smtClean="0">
                <a:sym typeface="Wingdings"/>
              </a:rPr>
              <a:t>Akka</a:t>
            </a:r>
            <a:r>
              <a:rPr lang="en-US" sz="1800" dirty="0" smtClean="0">
                <a:sym typeface="Wingdings"/>
              </a:rPr>
              <a:t> actors with Scala or Java, e.g. </a:t>
            </a:r>
            <a:r>
              <a:rPr lang="en-US" sz="1800" dirty="0" err="1" smtClean="0">
                <a:sym typeface="Wingdings"/>
              </a:rPr>
              <a:t>Ooyala</a:t>
            </a:r>
            <a:r>
              <a:rPr lang="en-US" sz="1800" dirty="0" smtClean="0">
                <a:sym typeface="Wingdings"/>
              </a:rPr>
              <a:t/>
            </a:r>
            <a:br>
              <a:rPr lang="en-US" sz="1800" dirty="0" smtClean="0">
                <a:sym typeface="Wingdings"/>
              </a:rPr>
            </a:br>
            <a:endParaRPr lang="en-US" sz="18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Recent additions:</a:t>
            </a:r>
          </a:p>
          <a:p>
            <a:pPr lvl="1"/>
            <a:r>
              <a:rPr lang="en-US" sz="1800" b="1" dirty="0" err="1" smtClean="0">
                <a:sym typeface="Wingdings"/>
              </a:rPr>
              <a:t>Samza</a:t>
            </a:r>
            <a:r>
              <a:rPr lang="en-US" sz="1800" dirty="0" smtClean="0">
                <a:sym typeface="Wingdings"/>
              </a:rPr>
              <a:t> (since Aug </a:t>
            </a:r>
            <a:r>
              <a:rPr lang="fr-FR" sz="1800" dirty="0" smtClean="0">
                <a:sym typeface="Wingdings"/>
              </a:rPr>
              <a:t>’</a:t>
            </a:r>
            <a:r>
              <a:rPr lang="en-US" sz="1800" dirty="0" smtClean="0">
                <a:sym typeface="Wingdings"/>
              </a:rPr>
              <a:t>13) – also by LinkedIn</a:t>
            </a:r>
          </a:p>
          <a:p>
            <a:pPr lvl="1"/>
            <a:r>
              <a:rPr lang="en-US" sz="1800" b="1" dirty="0" smtClean="0">
                <a:sym typeface="Wingdings"/>
              </a:rPr>
              <a:t>Spark Streaming</a:t>
            </a:r>
            <a:r>
              <a:rPr lang="en-US" sz="1800" dirty="0" smtClean="0">
                <a:sym typeface="Wingdings"/>
              </a:rPr>
              <a:t>, part of Spark (since Feb </a:t>
            </a:r>
            <a:r>
              <a:rPr lang="fr-FR" sz="1800" dirty="0" smtClean="0">
                <a:sym typeface="Wingdings"/>
              </a:rPr>
              <a:t>’</a:t>
            </a:r>
            <a:r>
              <a:rPr lang="en-US" sz="1800" dirty="0" smtClean="0">
                <a:sym typeface="Wingdings"/>
              </a:rPr>
              <a:t>13)</a:t>
            </a:r>
          </a:p>
          <a:p>
            <a:endParaRPr lang="en-US" sz="20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Kafka + </a:t>
            </a:r>
            <a:r>
              <a:rPr lang="en-US" sz="2000" b="1" dirty="0" smtClean="0">
                <a:sym typeface="Wingdings"/>
              </a:rPr>
              <a:t>Camus</a:t>
            </a:r>
            <a:r>
              <a:rPr lang="en-US" sz="2000" dirty="0" smtClean="0">
                <a:sym typeface="Wingdings"/>
              </a:rPr>
              <a:t> for Kafka-&gt;Hadoop ingestion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5600" y="6039405"/>
            <a:ext cx="5301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https://cwiki.apache.org/confluence/display/KAFKA/Powered+</a:t>
            </a:r>
            <a:r>
              <a:rPr lang="en-US" sz="1400" dirty="0" smtClean="0">
                <a:hlinkClick r:id="rId2"/>
              </a:rPr>
              <a:t>By</a:t>
            </a:r>
            <a:r>
              <a:rPr lang="en-US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6554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Kafka core concepts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90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Part </a:t>
            </a:r>
            <a:r>
              <a:rPr lang="en-US" dirty="0" smtClean="0"/>
              <a:t>2: Kafka core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A first look</a:t>
            </a:r>
          </a:p>
          <a:p>
            <a:r>
              <a:rPr lang="en-US" dirty="0" smtClean="0">
                <a:sym typeface="Wingdings"/>
              </a:rPr>
              <a:t>Topics, partitions, replicas, offsets</a:t>
            </a:r>
          </a:p>
          <a:p>
            <a:r>
              <a:rPr lang="en-US" dirty="0" smtClean="0">
                <a:sym typeface="Wingdings"/>
              </a:rPr>
              <a:t>Producers, brokers, consumers</a:t>
            </a:r>
          </a:p>
          <a:p>
            <a:r>
              <a:rPr lang="en-US" dirty="0" smtClean="0">
                <a:sym typeface="Wingdings"/>
              </a:rPr>
              <a:t>Putting it all together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3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The who is who</a:t>
            </a:r>
          </a:p>
          <a:p>
            <a:pPr lvl="1"/>
            <a:r>
              <a:rPr lang="en-US" b="1" dirty="0" smtClean="0">
                <a:sym typeface="Wingdings"/>
              </a:rPr>
              <a:t>Producers</a:t>
            </a:r>
            <a:r>
              <a:rPr lang="en-US" dirty="0" smtClean="0">
                <a:sym typeface="Wingdings"/>
              </a:rPr>
              <a:t> write data to </a:t>
            </a:r>
            <a:r>
              <a:rPr lang="en-US" b="1" dirty="0" smtClean="0">
                <a:sym typeface="Wingdings"/>
              </a:rPr>
              <a:t>brokers</a:t>
            </a:r>
            <a:r>
              <a:rPr lang="en-US" dirty="0" smtClean="0">
                <a:sym typeface="Wingdings"/>
              </a:rPr>
              <a:t>.</a:t>
            </a:r>
          </a:p>
          <a:p>
            <a:pPr lvl="1"/>
            <a:r>
              <a:rPr lang="en-US" b="1" dirty="0" smtClean="0">
                <a:sym typeface="Wingdings"/>
              </a:rPr>
              <a:t>Consumers</a:t>
            </a:r>
            <a:r>
              <a:rPr lang="en-US" dirty="0" smtClean="0">
                <a:sym typeface="Wingdings"/>
              </a:rPr>
              <a:t> read data from </a:t>
            </a:r>
            <a:r>
              <a:rPr lang="en-US" b="1" dirty="0" smtClean="0">
                <a:sym typeface="Wingdings"/>
              </a:rPr>
              <a:t>brokers</a:t>
            </a:r>
            <a:r>
              <a:rPr lang="en-US" dirty="0" smtClean="0">
                <a:sym typeface="Wingdings"/>
              </a:rPr>
              <a:t>.</a:t>
            </a:r>
          </a:p>
          <a:p>
            <a:pPr lvl="1"/>
            <a:r>
              <a:rPr lang="en-US" dirty="0" smtClean="0">
                <a:sym typeface="Wingdings"/>
              </a:rPr>
              <a:t>All this is distributed.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The data</a:t>
            </a:r>
          </a:p>
          <a:p>
            <a:pPr lvl="1"/>
            <a:r>
              <a:rPr lang="en-US" dirty="0" smtClean="0">
                <a:sym typeface="Wingdings"/>
              </a:rPr>
              <a:t>Data is stored in </a:t>
            </a:r>
            <a:r>
              <a:rPr lang="en-US" b="1" dirty="0" smtClean="0">
                <a:sym typeface="Wingdings"/>
              </a:rPr>
              <a:t>topics</a:t>
            </a:r>
            <a:r>
              <a:rPr lang="en-US" dirty="0" smtClean="0">
                <a:sym typeface="Wingdings"/>
              </a:rPr>
              <a:t>.</a:t>
            </a:r>
          </a:p>
          <a:p>
            <a:pPr lvl="1"/>
            <a:r>
              <a:rPr lang="en-US" b="1" dirty="0" smtClean="0">
                <a:sym typeface="Wingdings"/>
              </a:rPr>
              <a:t>Topics </a:t>
            </a:r>
            <a:r>
              <a:rPr lang="en-US" dirty="0" smtClean="0">
                <a:sym typeface="Wingdings"/>
              </a:rPr>
              <a:t>are split into </a:t>
            </a:r>
            <a:r>
              <a:rPr lang="en-US" b="1" dirty="0" smtClean="0">
                <a:sym typeface="Wingdings"/>
              </a:rPr>
              <a:t>partitions</a:t>
            </a:r>
            <a:r>
              <a:rPr lang="en-US" dirty="0" smtClean="0">
                <a:sym typeface="Wingdings"/>
              </a:rPr>
              <a:t>,</a:t>
            </a:r>
            <a:r>
              <a:rPr lang="en-US" b="1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which are </a:t>
            </a:r>
            <a:r>
              <a:rPr lang="en-US" b="1" dirty="0" smtClean="0">
                <a:sym typeface="Wingdings"/>
              </a:rPr>
              <a:t>replicated</a:t>
            </a:r>
            <a:r>
              <a:rPr lang="en-US" dirty="0" smtClean="0">
                <a:sym typeface="Wingdings"/>
              </a:rPr>
              <a:t>.</a:t>
            </a:r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169" y="1086993"/>
            <a:ext cx="3214970" cy="20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67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look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7135" y="6039405"/>
            <a:ext cx="876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http://www.michael-noll.com/blog/2013/03/13/running-a-multi-broker-apache-kafka-cluster-on-a-single-node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09" y="801561"/>
            <a:ext cx="6549647" cy="523784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790543" y="4455748"/>
            <a:ext cx="603787" cy="10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469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571310" y="2475230"/>
            <a:ext cx="5208999" cy="3583701"/>
            <a:chOff x="1571310" y="2222500"/>
            <a:chExt cx="5208999" cy="3836431"/>
          </a:xfrm>
        </p:grpSpPr>
        <p:sp>
          <p:nvSpPr>
            <p:cNvPr id="33" name="Rectangle 32"/>
            <p:cNvSpPr/>
            <p:nvPr/>
          </p:nvSpPr>
          <p:spPr>
            <a:xfrm>
              <a:off x="1571310" y="2222500"/>
              <a:ext cx="5208999" cy="38364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31740" y="5660742"/>
              <a:ext cx="922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Broker(s)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62255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19" name="Rectangle 18"/>
          <p:cNvSpPr/>
          <p:nvPr/>
        </p:nvSpPr>
        <p:spPr>
          <a:xfrm>
            <a:off x="29972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0" name="Rectangle 19"/>
          <p:cNvSpPr/>
          <p:nvPr/>
        </p:nvSpPr>
        <p:spPr>
          <a:xfrm>
            <a:off x="374015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1" name="Rectangle 20"/>
          <p:cNvSpPr/>
          <p:nvPr/>
        </p:nvSpPr>
        <p:spPr>
          <a:xfrm>
            <a:off x="33655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2" name="Rectangle 21"/>
          <p:cNvSpPr/>
          <p:nvPr/>
        </p:nvSpPr>
        <p:spPr>
          <a:xfrm>
            <a:off x="41148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3" name="Rectangle 22"/>
          <p:cNvSpPr/>
          <p:nvPr/>
        </p:nvSpPr>
        <p:spPr>
          <a:xfrm>
            <a:off x="485775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4" name="Rectangle 23"/>
          <p:cNvSpPr/>
          <p:nvPr/>
        </p:nvSpPr>
        <p:spPr>
          <a:xfrm>
            <a:off x="44831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5" name="Rectangle 24"/>
          <p:cNvSpPr/>
          <p:nvPr/>
        </p:nvSpPr>
        <p:spPr>
          <a:xfrm>
            <a:off x="52324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grpSp>
        <p:nvGrpSpPr>
          <p:cNvPr id="45" name="Group 44"/>
          <p:cNvGrpSpPr/>
          <p:nvPr/>
        </p:nvGrpSpPr>
        <p:grpSpPr>
          <a:xfrm>
            <a:off x="5151340" y="2557956"/>
            <a:ext cx="3278735" cy="1959355"/>
            <a:chOff x="5151340" y="2557956"/>
            <a:chExt cx="3278735" cy="1959355"/>
          </a:xfrm>
        </p:grpSpPr>
        <p:sp>
          <p:nvSpPr>
            <p:cNvPr id="27" name="Rectangle 26"/>
            <p:cNvSpPr/>
            <p:nvPr/>
          </p:nvSpPr>
          <p:spPr>
            <a:xfrm>
              <a:off x="5600700" y="3168650"/>
              <a:ext cx="368300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2"/>
                  </a:solidFill>
                </a:rPr>
                <a:t>new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13600" y="2557956"/>
              <a:ext cx="1172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Producer A1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13600" y="2853428"/>
              <a:ext cx="1172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Producer A2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13600" y="3263202"/>
              <a:ext cx="1202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Producer A</a:t>
              </a:r>
              <a:r>
                <a:rPr lang="en-US" sz="1400" i="1" dirty="0" smtClean="0"/>
                <a:t>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48101" y="300731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…</a:t>
              </a:r>
            </a:p>
          </p:txBody>
        </p:sp>
        <p:cxnSp>
          <p:nvCxnSpPr>
            <p:cNvPr id="36" name="Elbow Connector 35"/>
            <p:cNvCxnSpPr/>
            <p:nvPr/>
          </p:nvCxnSpPr>
          <p:spPr>
            <a:xfrm rot="10800000" flipV="1">
              <a:off x="6137822" y="2768600"/>
              <a:ext cx="897979" cy="596900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151340" y="3932535"/>
              <a:ext cx="32787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chemeClr val="bg2"/>
                  </a:solidFill>
                  <a:latin typeface="Arial"/>
                  <a:cs typeface="Arial"/>
                </a:rPr>
                <a:t>Producers always append to “tail”</a:t>
              </a:r>
            </a:p>
            <a:p>
              <a:pPr algn="ctr"/>
              <a:r>
                <a:rPr lang="en-US" sz="1600" i="1" dirty="0" smtClean="0">
                  <a:solidFill>
                    <a:schemeClr val="bg2"/>
                  </a:solidFill>
                  <a:latin typeface="Arial"/>
                  <a:cs typeface="Arial"/>
                </a:rPr>
                <a:t>(think: append to a file)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207751" y="321161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82074" y="2062754"/>
            <a:ext cx="5256340" cy="802979"/>
            <a:chOff x="682074" y="2062754"/>
            <a:chExt cx="5256340" cy="802979"/>
          </a:xfrm>
        </p:grpSpPr>
        <p:sp>
          <p:nvSpPr>
            <p:cNvPr id="42" name="Left Brace 41"/>
            <p:cNvSpPr/>
            <p:nvPr/>
          </p:nvSpPr>
          <p:spPr>
            <a:xfrm rot="5400000">
              <a:off x="1943303" y="2237083"/>
              <a:ext cx="419100" cy="838200"/>
            </a:xfrm>
            <a:prstGeom prst="leftBrac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1A3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2074" y="2062754"/>
              <a:ext cx="52563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chemeClr val="bg2"/>
                  </a:solidFill>
                  <a:latin typeface="Arial"/>
                  <a:cs typeface="Arial"/>
                </a:rPr>
                <a:t>Kafka prunes “head” based on </a:t>
              </a:r>
              <a:r>
                <a:rPr lang="en-US" sz="1600" i="1" dirty="0" smtClean="0">
                  <a:solidFill>
                    <a:srgbClr val="FF0000"/>
                  </a:solidFill>
                  <a:latin typeface="Arial"/>
                  <a:cs typeface="Arial"/>
                </a:rPr>
                <a:t>age</a:t>
              </a:r>
              <a:r>
                <a:rPr lang="en-US" sz="1600" i="1" dirty="0" smtClean="0">
                  <a:solidFill>
                    <a:schemeClr val="bg2"/>
                  </a:solidFill>
                  <a:latin typeface="Arial"/>
                  <a:cs typeface="Arial"/>
                </a:rPr>
                <a:t> or </a:t>
              </a:r>
              <a:r>
                <a:rPr lang="en-US" sz="1600" i="1" dirty="0" smtClean="0">
                  <a:solidFill>
                    <a:srgbClr val="FF0000"/>
                  </a:solidFill>
                  <a:latin typeface="Arial"/>
                  <a:cs typeface="Arial"/>
                </a:rPr>
                <a:t>max size </a:t>
              </a:r>
              <a:r>
                <a:rPr lang="en-US" sz="1600" i="1" dirty="0">
                  <a:solidFill>
                    <a:schemeClr val="bg2"/>
                  </a:solidFill>
                  <a:latin typeface="Arial"/>
                  <a:cs typeface="Arial"/>
                </a:rPr>
                <a:t>or </a:t>
              </a:r>
              <a:r>
                <a:rPr lang="en-US" sz="1600" i="1" dirty="0" smtClean="0">
                  <a:solidFill>
                    <a:srgbClr val="FF0000"/>
                  </a:solidFill>
                  <a:latin typeface="Arial"/>
                  <a:cs typeface="Arial"/>
                </a:rPr>
                <a:t>“key”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168736" y="3558976"/>
            <a:ext cx="110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Older </a:t>
            </a:r>
            <a:r>
              <a:rPr lang="en-US" sz="1400" dirty="0" err="1" smtClean="0"/>
              <a:t>msgs</a:t>
            </a:r>
            <a:endParaRPr lang="en-US" sz="14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502150" y="3558976"/>
            <a:ext cx="1182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Newer </a:t>
            </a:r>
            <a:r>
              <a:rPr lang="en-US" sz="1400" dirty="0" err="1" smtClean="0"/>
              <a:t>msgs</a:t>
            </a:r>
            <a:endParaRPr lang="en-US" sz="14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3378200" y="2761853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Kafka topic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57200" y="1078992"/>
            <a:ext cx="8229600" cy="5255490"/>
          </a:xfrm>
        </p:spPr>
        <p:txBody>
          <a:bodyPr/>
          <a:lstStyle/>
          <a:p>
            <a:r>
              <a:rPr lang="en-US" b="1" dirty="0" smtClean="0"/>
              <a:t>Topic:  </a:t>
            </a:r>
            <a:r>
              <a:rPr lang="en-US" dirty="0" smtClean="0"/>
              <a:t>feed </a:t>
            </a:r>
            <a:r>
              <a:rPr lang="en-US" dirty="0"/>
              <a:t>name to which messages are </a:t>
            </a:r>
            <a:r>
              <a:rPr lang="en-US" dirty="0" smtClean="0"/>
              <a:t>published</a:t>
            </a:r>
          </a:p>
          <a:p>
            <a:pPr lvl="1"/>
            <a:r>
              <a:rPr lang="en-US" dirty="0" smtClean="0">
                <a:sym typeface="Wingdings"/>
              </a:rPr>
              <a:t>Example: “</a:t>
            </a:r>
            <a:r>
              <a:rPr lang="en-US" dirty="0" err="1" smtClean="0">
                <a:sym typeface="Wingdings"/>
              </a:rPr>
              <a:t>zerg.hydra</a:t>
            </a:r>
            <a:r>
              <a:rPr lang="en-US" dirty="0" smtClean="0">
                <a:sym typeface="Wingding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443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571310" y="2475230"/>
            <a:ext cx="5208999" cy="3583701"/>
            <a:chOff x="1571310" y="2222500"/>
            <a:chExt cx="5208999" cy="3836431"/>
          </a:xfrm>
        </p:grpSpPr>
        <p:sp>
          <p:nvSpPr>
            <p:cNvPr id="33" name="Rectangle 32"/>
            <p:cNvSpPr/>
            <p:nvPr/>
          </p:nvSpPr>
          <p:spPr>
            <a:xfrm>
              <a:off x="1571310" y="2222500"/>
              <a:ext cx="5208999" cy="38364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31740" y="5660742"/>
              <a:ext cx="922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Broker(s)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62255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19" name="Rectangle 18"/>
          <p:cNvSpPr/>
          <p:nvPr/>
        </p:nvSpPr>
        <p:spPr>
          <a:xfrm>
            <a:off x="29972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0" name="Rectangle 19"/>
          <p:cNvSpPr/>
          <p:nvPr/>
        </p:nvSpPr>
        <p:spPr>
          <a:xfrm>
            <a:off x="374015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1" name="Rectangle 20"/>
          <p:cNvSpPr/>
          <p:nvPr/>
        </p:nvSpPr>
        <p:spPr>
          <a:xfrm>
            <a:off x="33655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2" name="Rectangle 21"/>
          <p:cNvSpPr/>
          <p:nvPr/>
        </p:nvSpPr>
        <p:spPr>
          <a:xfrm>
            <a:off x="41148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3" name="Rectangle 22"/>
          <p:cNvSpPr/>
          <p:nvPr/>
        </p:nvSpPr>
        <p:spPr>
          <a:xfrm>
            <a:off x="485775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4" name="Rectangle 23"/>
          <p:cNvSpPr/>
          <p:nvPr/>
        </p:nvSpPr>
        <p:spPr>
          <a:xfrm>
            <a:off x="44831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5" name="Rectangle 24"/>
          <p:cNvSpPr/>
          <p:nvPr/>
        </p:nvSpPr>
        <p:spPr>
          <a:xfrm>
            <a:off x="52324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grpSp>
        <p:nvGrpSpPr>
          <p:cNvPr id="45" name="Group 44"/>
          <p:cNvGrpSpPr/>
          <p:nvPr/>
        </p:nvGrpSpPr>
        <p:grpSpPr>
          <a:xfrm>
            <a:off x="5151340" y="2557956"/>
            <a:ext cx="3278735" cy="1959355"/>
            <a:chOff x="5151340" y="2557956"/>
            <a:chExt cx="3278735" cy="1959355"/>
          </a:xfrm>
        </p:grpSpPr>
        <p:sp>
          <p:nvSpPr>
            <p:cNvPr id="27" name="Rectangle 26"/>
            <p:cNvSpPr/>
            <p:nvPr/>
          </p:nvSpPr>
          <p:spPr>
            <a:xfrm>
              <a:off x="5600700" y="3168650"/>
              <a:ext cx="368300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2"/>
                  </a:solidFill>
                </a:rPr>
                <a:t>new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13600" y="2557956"/>
              <a:ext cx="1172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Producer A1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13600" y="2853428"/>
              <a:ext cx="1172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Producer A2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13600" y="3263202"/>
              <a:ext cx="1202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Producer A</a:t>
              </a:r>
              <a:r>
                <a:rPr lang="en-US" sz="1400" i="1" dirty="0" smtClean="0"/>
                <a:t>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48101" y="300731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…</a:t>
              </a:r>
            </a:p>
          </p:txBody>
        </p:sp>
        <p:cxnSp>
          <p:nvCxnSpPr>
            <p:cNvPr id="36" name="Elbow Connector 35"/>
            <p:cNvCxnSpPr/>
            <p:nvPr/>
          </p:nvCxnSpPr>
          <p:spPr>
            <a:xfrm rot="10800000" flipV="1">
              <a:off x="6137822" y="2768600"/>
              <a:ext cx="897979" cy="596900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151340" y="3932535"/>
              <a:ext cx="32787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chemeClr val="bg2"/>
                  </a:solidFill>
                  <a:latin typeface="Arial"/>
                  <a:cs typeface="Arial"/>
                </a:rPr>
                <a:t>Producers always append to “tail”</a:t>
              </a:r>
            </a:p>
            <a:p>
              <a:pPr algn="ctr"/>
              <a:r>
                <a:rPr lang="en-US" sz="1600" i="1" dirty="0" smtClean="0">
                  <a:solidFill>
                    <a:schemeClr val="bg2"/>
                  </a:solidFill>
                  <a:latin typeface="Arial"/>
                  <a:cs typeface="Arial"/>
                </a:rPr>
                <a:t>(think: append to a file)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207751" y="321161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68736" y="3558976"/>
            <a:ext cx="110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Older </a:t>
            </a:r>
            <a:r>
              <a:rPr lang="en-US" sz="1400" dirty="0" err="1" smtClean="0"/>
              <a:t>msgs</a:t>
            </a:r>
            <a:endParaRPr lang="en-US" sz="14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502150" y="3558976"/>
            <a:ext cx="1182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Newer </a:t>
            </a:r>
            <a:r>
              <a:rPr lang="en-US" sz="1400" dirty="0" err="1" smtClean="0"/>
              <a:t>msgs</a:t>
            </a:r>
            <a:endParaRPr lang="en-US" sz="14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770671" y="1267677"/>
            <a:ext cx="7022153" cy="1739640"/>
            <a:chOff x="770671" y="1267677"/>
            <a:chExt cx="7022153" cy="1739640"/>
          </a:xfrm>
        </p:grpSpPr>
        <p:sp>
          <p:nvSpPr>
            <p:cNvPr id="3" name="TextBox 2"/>
            <p:cNvSpPr txBox="1"/>
            <p:nvPr/>
          </p:nvSpPr>
          <p:spPr>
            <a:xfrm>
              <a:off x="770671" y="1319311"/>
              <a:ext cx="1801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Consumer group C1</a:t>
              </a:r>
            </a:p>
          </p:txBody>
        </p:sp>
        <p:cxnSp>
          <p:nvCxnSpPr>
            <p:cNvPr id="48" name="Elbow Connector 47"/>
            <p:cNvCxnSpPr>
              <a:stCxn id="3" idx="3"/>
            </p:cNvCxnSpPr>
            <p:nvPr/>
          </p:nvCxnSpPr>
          <p:spPr>
            <a:xfrm>
              <a:off x="2571953" y="1473200"/>
              <a:ext cx="1339647" cy="153411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125862" y="1267677"/>
              <a:ext cx="3666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chemeClr val="bg2"/>
                  </a:solidFill>
                  <a:latin typeface="Arial"/>
                  <a:cs typeface="Arial"/>
                </a:rPr>
                <a:t>Consumers use an “offset pointer” to</a:t>
              </a:r>
            </a:p>
            <a:p>
              <a:pPr algn="ctr"/>
              <a:r>
                <a:rPr lang="en-US" sz="1600" i="1" dirty="0" smtClean="0">
                  <a:solidFill>
                    <a:schemeClr val="bg2"/>
                  </a:solidFill>
                  <a:latin typeface="Arial"/>
                  <a:cs typeface="Arial"/>
                </a:rPr>
                <a:t>track/control their read progress</a:t>
              </a:r>
            </a:p>
            <a:p>
              <a:pPr algn="ctr"/>
              <a:r>
                <a:rPr lang="en-US" sz="1600" i="1" dirty="0" smtClean="0">
                  <a:solidFill>
                    <a:schemeClr val="bg2"/>
                  </a:solidFill>
                  <a:latin typeface="Arial"/>
                  <a:cs typeface="Arial"/>
                </a:rPr>
                <a:t>(and decide the pace of consumption)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0671" y="1944785"/>
              <a:ext cx="1801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Consumer group C2</a:t>
              </a:r>
            </a:p>
          </p:txBody>
        </p:sp>
        <p:cxnSp>
          <p:nvCxnSpPr>
            <p:cNvPr id="51" name="Elbow Connector 50"/>
            <p:cNvCxnSpPr>
              <a:stCxn id="50" idx="3"/>
            </p:cNvCxnSpPr>
            <p:nvPr/>
          </p:nvCxnSpPr>
          <p:spPr>
            <a:xfrm>
              <a:off x="2571953" y="2098674"/>
              <a:ext cx="603047" cy="90864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960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47" y="1078992"/>
            <a:ext cx="8709712" cy="5255490"/>
          </a:xfrm>
        </p:spPr>
        <p:txBody>
          <a:bodyPr/>
          <a:lstStyle/>
          <a:p>
            <a:r>
              <a:rPr lang="en-US" sz="2000" b="1" dirty="0" smtClean="0">
                <a:sym typeface="Wingdings"/>
              </a:rPr>
              <a:t>Part 1: Introducing Kafka</a:t>
            </a:r>
          </a:p>
          <a:p>
            <a:r>
              <a:rPr lang="en-US" sz="2000" b="1" dirty="0" smtClean="0">
                <a:sym typeface="Wingdings"/>
              </a:rPr>
              <a:t>Part 2: Kafka core concepts</a:t>
            </a:r>
          </a:p>
          <a:p>
            <a:pPr lvl="1"/>
            <a:r>
              <a:rPr lang="en-US" sz="1600" dirty="0" smtClean="0">
                <a:sym typeface="Wingdings"/>
              </a:rPr>
              <a:t>Topics, partitions, replicas, producers, consumers, brokers</a:t>
            </a:r>
            <a:endParaRPr lang="en-US" sz="1600" dirty="0">
              <a:sym typeface="Wingdings"/>
            </a:endParaRPr>
          </a:p>
          <a:p>
            <a:r>
              <a:rPr lang="en-US" sz="2000" b="1" dirty="0" smtClean="0">
                <a:sym typeface="Wingdings"/>
              </a:rPr>
              <a:t>Part 3: Operating Kafka</a:t>
            </a:r>
          </a:p>
          <a:p>
            <a:pPr lvl="1"/>
            <a:r>
              <a:rPr lang="en-US" sz="1600" dirty="0" smtClean="0">
                <a:sym typeface="Wingdings"/>
              </a:rPr>
              <a:t>Architecture, hardware specs, deploying, monitoring, P&amp;S tuning</a:t>
            </a:r>
          </a:p>
          <a:p>
            <a:r>
              <a:rPr lang="en-US" sz="2000" b="1" dirty="0" smtClean="0">
                <a:sym typeface="Wingdings"/>
              </a:rPr>
              <a:t>Part 4: Developing Kafka apps</a:t>
            </a:r>
          </a:p>
          <a:p>
            <a:pPr lvl="1"/>
            <a:r>
              <a:rPr lang="en-US" sz="1600" dirty="0" smtClean="0">
                <a:sym typeface="Wingdings"/>
              </a:rPr>
              <a:t>Writing to Kafka, reading from Kafka, testing, serialization, compression, example apps</a:t>
            </a:r>
          </a:p>
          <a:p>
            <a:r>
              <a:rPr lang="en-US" sz="2000" b="1" dirty="0" smtClean="0">
                <a:sym typeface="Wingdings"/>
              </a:rPr>
              <a:t>Wrapping up</a:t>
            </a:r>
            <a:endParaRPr lang="en-US" sz="1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07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Creating a topic</a:t>
            </a:r>
          </a:p>
          <a:p>
            <a:pPr lvl="1"/>
            <a:r>
              <a:rPr lang="en-US" dirty="0" smtClean="0">
                <a:sym typeface="Wingdings"/>
              </a:rPr>
              <a:t>CLI</a:t>
            </a:r>
          </a:p>
          <a:p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pPr marL="0" indent="0">
              <a:buNone/>
            </a:pPr>
            <a:endParaRPr lang="en-US" dirty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55" y="1999398"/>
            <a:ext cx="7615845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9D9D9"/>
                </a:solidFill>
                <a:latin typeface="Consolas"/>
                <a:cs typeface="Consolas"/>
              </a:rPr>
              <a:t>$ </a:t>
            </a:r>
            <a:r>
              <a:rPr lang="en-US" sz="1400" dirty="0" err="1">
                <a:solidFill>
                  <a:srgbClr val="D9D9D9"/>
                </a:solidFill>
                <a:latin typeface="Consolas"/>
                <a:cs typeface="Consolas"/>
                <a:sym typeface="Wingdings"/>
              </a:rPr>
              <a:t>kafka-topics.sh</a:t>
            </a:r>
            <a:r>
              <a:rPr lang="en-US" sz="1400" dirty="0">
                <a:solidFill>
                  <a:srgbClr val="D9D9D9"/>
                </a:solidFill>
                <a:latin typeface="Consolas"/>
                <a:cs typeface="Consolas"/>
                <a:sym typeface="Wingdings"/>
              </a:rPr>
              <a:t> </a:t>
            </a:r>
            <a:r>
              <a:rPr lang="en-US" sz="1400" dirty="0" smtClean="0">
                <a:solidFill>
                  <a:srgbClr val="D9D9D9"/>
                </a:solidFill>
                <a:latin typeface="Consolas"/>
                <a:cs typeface="Consolas"/>
                <a:sym typeface="Wingdings"/>
              </a:rPr>
              <a:t>-</a:t>
            </a:r>
            <a:r>
              <a:rPr lang="en-US" sz="1400" dirty="0">
                <a:solidFill>
                  <a:srgbClr val="D9D9D9"/>
                </a:solidFill>
                <a:latin typeface="Consolas"/>
                <a:cs typeface="Consolas"/>
                <a:sym typeface="Wingdings"/>
              </a:rPr>
              <a:t>-zookeeper zookeeper1:</a:t>
            </a:r>
            <a:r>
              <a:rPr lang="en-US" sz="1400" dirty="0" smtClean="0">
                <a:solidFill>
                  <a:srgbClr val="D9D9D9"/>
                </a:solidFill>
                <a:latin typeface="Consolas"/>
                <a:cs typeface="Consolas"/>
                <a:sym typeface="Wingdings"/>
              </a:rPr>
              <a:t>2181 </a:t>
            </a:r>
            <a:r>
              <a:rPr lang="en-US" sz="1400" dirty="0" smtClean="0">
                <a:solidFill>
                  <a:srgbClr val="FFFF00"/>
                </a:solidFill>
                <a:latin typeface="Consolas"/>
                <a:cs typeface="Consolas"/>
                <a:sym typeface="Wingdings"/>
              </a:rPr>
              <a:t>-</a:t>
            </a:r>
            <a:r>
              <a:rPr lang="en-US" sz="1400" dirty="0">
                <a:solidFill>
                  <a:srgbClr val="FFFF00"/>
                </a:solidFill>
                <a:latin typeface="Consolas"/>
                <a:cs typeface="Consolas"/>
                <a:sym typeface="Wingdings"/>
              </a:rPr>
              <a:t>-create </a:t>
            </a:r>
            <a:r>
              <a:rPr lang="en-US" sz="1400" dirty="0">
                <a:solidFill>
                  <a:srgbClr val="D9D9D9"/>
                </a:solidFill>
                <a:latin typeface="Consolas"/>
                <a:cs typeface="Consolas"/>
                <a:sym typeface="Wingdings"/>
              </a:rPr>
              <a:t>--topic </a:t>
            </a:r>
            <a:r>
              <a:rPr lang="en-US" sz="1400" dirty="0" err="1" smtClean="0">
                <a:solidFill>
                  <a:srgbClr val="D9D9D9"/>
                </a:solidFill>
                <a:latin typeface="Consolas"/>
                <a:cs typeface="Consolas"/>
                <a:sym typeface="Wingdings"/>
              </a:rPr>
              <a:t>zerg.hydra</a:t>
            </a:r>
            <a:r>
              <a:rPr lang="en-US" sz="1400" dirty="0" smtClean="0">
                <a:solidFill>
                  <a:srgbClr val="D9D9D9"/>
                </a:solidFill>
                <a:latin typeface="Consolas"/>
                <a:cs typeface="Consolas"/>
                <a:sym typeface="Wingdings"/>
              </a:rPr>
              <a:t> </a:t>
            </a:r>
            <a:r>
              <a:rPr lang="en-US" sz="1400" dirty="0">
                <a:solidFill>
                  <a:srgbClr val="D9D9D9"/>
                </a:solidFill>
                <a:latin typeface="Consolas"/>
                <a:cs typeface="Consolas"/>
                <a:sym typeface="Wingdings"/>
              </a:rPr>
              <a:t>\</a:t>
            </a:r>
            <a:br>
              <a:rPr lang="en-US" sz="1400" dirty="0">
                <a:solidFill>
                  <a:srgbClr val="D9D9D9"/>
                </a:solidFill>
                <a:latin typeface="Consolas"/>
                <a:cs typeface="Consolas"/>
                <a:sym typeface="Wingdings"/>
              </a:rPr>
            </a:br>
            <a:r>
              <a:rPr lang="en-US" sz="1400" dirty="0">
                <a:solidFill>
                  <a:srgbClr val="D9D9D9"/>
                </a:solidFill>
                <a:latin typeface="Consolas"/>
                <a:cs typeface="Consolas"/>
                <a:sym typeface="Wingdings"/>
              </a:rPr>
              <a:t>    --partitions </a:t>
            </a:r>
            <a:r>
              <a:rPr lang="en-US" sz="1400" dirty="0" smtClean="0">
                <a:solidFill>
                  <a:srgbClr val="D9D9D9"/>
                </a:solidFill>
                <a:latin typeface="Consolas"/>
                <a:cs typeface="Consolas"/>
                <a:sym typeface="Wingdings"/>
              </a:rPr>
              <a:t>3 </a:t>
            </a:r>
            <a:r>
              <a:rPr lang="en-US" sz="1400" dirty="0">
                <a:solidFill>
                  <a:srgbClr val="D9D9D9"/>
                </a:solidFill>
                <a:latin typeface="Consolas"/>
                <a:cs typeface="Consolas"/>
                <a:sym typeface="Wingdings"/>
              </a:rPr>
              <a:t>--replication-factor </a:t>
            </a:r>
            <a:r>
              <a:rPr lang="en-US" sz="1400" dirty="0" smtClean="0">
                <a:solidFill>
                  <a:srgbClr val="D9D9D9"/>
                </a:solidFill>
                <a:latin typeface="Consolas"/>
                <a:cs typeface="Consolas"/>
                <a:sym typeface="Wingdings"/>
              </a:rPr>
              <a:t>2 </a:t>
            </a:r>
            <a:r>
              <a:rPr lang="en-US" sz="1400" dirty="0">
                <a:solidFill>
                  <a:srgbClr val="D9D9D9"/>
                </a:solidFill>
                <a:latin typeface="Consolas"/>
                <a:cs typeface="Consolas"/>
                <a:sym typeface="Wingdings"/>
              </a:rPr>
              <a:t>\</a:t>
            </a:r>
            <a:br>
              <a:rPr lang="en-US" sz="1400" dirty="0">
                <a:solidFill>
                  <a:srgbClr val="D9D9D9"/>
                </a:solidFill>
                <a:latin typeface="Consolas"/>
                <a:cs typeface="Consolas"/>
                <a:sym typeface="Wingdings"/>
              </a:rPr>
            </a:br>
            <a:r>
              <a:rPr lang="en-US" sz="1400" dirty="0">
                <a:solidFill>
                  <a:srgbClr val="D9D9D9"/>
                </a:solidFill>
                <a:latin typeface="Consolas"/>
                <a:cs typeface="Consolas"/>
                <a:sym typeface="Wingdings"/>
              </a:rPr>
              <a:t>    --</a:t>
            </a:r>
            <a:r>
              <a:rPr lang="en-US" sz="1400" dirty="0" err="1">
                <a:solidFill>
                  <a:srgbClr val="D9D9D9"/>
                </a:solidFill>
                <a:latin typeface="Consolas"/>
                <a:cs typeface="Consolas"/>
                <a:sym typeface="Wingdings"/>
              </a:rPr>
              <a:t>config</a:t>
            </a:r>
            <a:r>
              <a:rPr lang="en-US" sz="1400" dirty="0">
                <a:solidFill>
                  <a:srgbClr val="D9D9D9"/>
                </a:solidFill>
                <a:latin typeface="Consolas"/>
                <a:cs typeface="Consolas"/>
                <a:sym typeface="Wingdings"/>
              </a:rPr>
              <a:t> x=</a:t>
            </a:r>
            <a:r>
              <a:rPr lang="en-US" sz="1400" dirty="0" smtClean="0">
                <a:solidFill>
                  <a:srgbClr val="D9D9D9"/>
                </a:solidFill>
                <a:latin typeface="Consolas"/>
                <a:cs typeface="Consolas"/>
                <a:sym typeface="Wingdings"/>
              </a:rPr>
              <a:t>y</a:t>
            </a:r>
            <a:endParaRPr lang="en-US" sz="1400" dirty="0">
              <a:solidFill>
                <a:srgbClr val="D9D9D9"/>
              </a:solidFill>
              <a:latin typeface="Consolas"/>
              <a:cs typeface="Consola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004275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74100" y="6537323"/>
            <a:ext cx="355600" cy="152400"/>
          </a:xfrm>
        </p:spPr>
        <p:txBody>
          <a:bodyPr/>
          <a:lstStyle/>
          <a:p>
            <a:fld id="{407C8B75-4858-41E6-BEC3-A0853FA4AC5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287" y="2718624"/>
            <a:ext cx="4701628" cy="3017631"/>
          </a:xfrm>
          <a:prstGeom prst="rect">
            <a:avLst/>
          </a:prstGeom>
        </p:spPr>
      </p:pic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57200" y="1078992"/>
            <a:ext cx="8229600" cy="5255490"/>
          </a:xfrm>
        </p:spPr>
        <p:txBody>
          <a:bodyPr/>
          <a:lstStyle/>
          <a:p>
            <a:r>
              <a:rPr lang="en-US" dirty="0" smtClean="0"/>
              <a:t>A topic consists of </a:t>
            </a:r>
            <a:r>
              <a:rPr lang="en-US" b="1" dirty="0" smtClean="0"/>
              <a:t>partitions.</a:t>
            </a:r>
          </a:p>
          <a:p>
            <a:r>
              <a:rPr lang="en-US" dirty="0" smtClean="0"/>
              <a:t>Partition:  </a:t>
            </a:r>
            <a:r>
              <a:rPr lang="en-US" b="1" dirty="0" smtClean="0"/>
              <a:t>ordered +</a:t>
            </a:r>
            <a:r>
              <a:rPr lang="en-US" dirty="0" smtClean="0"/>
              <a:t> </a:t>
            </a:r>
            <a:r>
              <a:rPr lang="en-US" b="1" dirty="0" smtClean="0"/>
              <a:t>immutable </a:t>
            </a:r>
            <a:r>
              <a:rPr lang="en-US" dirty="0" smtClean="0"/>
              <a:t>sequence </a:t>
            </a:r>
            <a:r>
              <a:rPr lang="en-US" dirty="0"/>
              <a:t>of </a:t>
            </a:r>
            <a:r>
              <a:rPr lang="en-US" dirty="0" smtClean="0"/>
              <a:t>messages </a:t>
            </a:r>
            <a:br>
              <a:rPr lang="en-US" dirty="0" smtClean="0"/>
            </a:br>
            <a:r>
              <a:rPr lang="en-US" dirty="0" smtClean="0"/>
              <a:t>                that </a:t>
            </a:r>
            <a:r>
              <a:rPr lang="en-US" dirty="0"/>
              <a:t>is continually appended </a:t>
            </a:r>
            <a:r>
              <a:rPr lang="en-US" dirty="0" smtClean="0"/>
              <a:t>to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8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74100" y="6537323"/>
            <a:ext cx="355600" cy="152400"/>
          </a:xfrm>
        </p:spPr>
        <p:txBody>
          <a:bodyPr/>
          <a:lstStyle/>
          <a:p>
            <a:fld id="{407C8B75-4858-41E6-BEC3-A0853FA4AC5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57200" y="1078992"/>
            <a:ext cx="8229600" cy="5255490"/>
          </a:xfrm>
        </p:spPr>
        <p:txBody>
          <a:bodyPr/>
          <a:lstStyle/>
          <a:p>
            <a:r>
              <a:rPr lang="en-US" dirty="0" smtClean="0"/>
              <a:t>#partitions of a topic is configurable</a:t>
            </a:r>
          </a:p>
          <a:p>
            <a:r>
              <a:rPr lang="en-US" dirty="0" smtClean="0"/>
              <a:t>#partitions determines </a:t>
            </a:r>
            <a:r>
              <a:rPr lang="en-US" b="1" dirty="0" smtClean="0"/>
              <a:t>max</a:t>
            </a:r>
            <a:r>
              <a:rPr lang="en-US" dirty="0" smtClean="0"/>
              <a:t> consumer (group) parallelism</a:t>
            </a:r>
          </a:p>
          <a:p>
            <a:pPr lvl="1"/>
            <a:r>
              <a:rPr lang="en-US" dirty="0" smtClean="0"/>
              <a:t>Cf. parallelism of Storm’s </a:t>
            </a:r>
            <a:r>
              <a:rPr lang="en-US" dirty="0" err="1" smtClean="0"/>
              <a:t>KafkaSpout</a:t>
            </a:r>
            <a:r>
              <a:rPr lang="en-US" dirty="0" smtClean="0"/>
              <a:t> via </a:t>
            </a:r>
            <a:r>
              <a:rPr lang="en-US" sz="1800" dirty="0" err="1" smtClean="0">
                <a:latin typeface="Consolas"/>
                <a:cs typeface="Consolas"/>
              </a:rPr>
              <a:t>builder.setSpout</a:t>
            </a:r>
            <a:r>
              <a:rPr lang="en-US" sz="1800" dirty="0" smtClean="0">
                <a:latin typeface="Consolas"/>
                <a:cs typeface="Consolas"/>
              </a:rPr>
              <a:t>(,,</a:t>
            </a:r>
            <a:r>
              <a:rPr lang="en-US" sz="1800" i="1" dirty="0" smtClean="0">
                <a:latin typeface="Consolas"/>
                <a:cs typeface="Consolas"/>
              </a:rPr>
              <a:t>N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</a:p>
          <a:p>
            <a:pPr lvl="1"/>
            <a:endParaRPr lang="en-US" sz="1800" dirty="0">
              <a:latin typeface="Consolas"/>
              <a:cs typeface="Consolas"/>
            </a:endParaRPr>
          </a:p>
          <a:p>
            <a:pPr lvl="1"/>
            <a:endParaRPr lang="en-US" sz="1800" dirty="0" smtClean="0">
              <a:latin typeface="Consolas"/>
              <a:cs typeface="Consolas"/>
            </a:endParaRPr>
          </a:p>
          <a:p>
            <a:pPr lvl="1"/>
            <a:endParaRPr lang="en-US" sz="1800" dirty="0">
              <a:latin typeface="Consolas"/>
              <a:cs typeface="Consolas"/>
            </a:endParaRPr>
          </a:p>
          <a:p>
            <a:pPr lvl="1"/>
            <a:endParaRPr lang="en-US" sz="1800" dirty="0" smtClean="0">
              <a:latin typeface="Consolas"/>
              <a:cs typeface="Consolas"/>
            </a:endParaRPr>
          </a:p>
          <a:p>
            <a:pPr lvl="1"/>
            <a:endParaRPr lang="en-US" sz="1800" dirty="0">
              <a:latin typeface="Consolas"/>
              <a:cs typeface="Consolas"/>
            </a:endParaRPr>
          </a:p>
          <a:p>
            <a:pPr lvl="1"/>
            <a:endParaRPr lang="en-US" sz="1800" dirty="0" smtClean="0">
              <a:latin typeface="Consolas"/>
              <a:cs typeface="Consolas"/>
            </a:endParaRPr>
          </a:p>
          <a:p>
            <a:pPr lvl="1"/>
            <a:endParaRPr lang="en-US" sz="1800" dirty="0">
              <a:latin typeface="Consolas"/>
              <a:cs typeface="Consolas"/>
            </a:endParaRPr>
          </a:p>
          <a:p>
            <a:pPr lvl="1"/>
            <a:endParaRPr lang="en-US" sz="1800" dirty="0" smtClean="0">
              <a:latin typeface="Consolas"/>
              <a:cs typeface="Consolas"/>
            </a:endParaRPr>
          </a:p>
          <a:p>
            <a:pPr lvl="1"/>
            <a:r>
              <a:rPr lang="en-US" sz="1800" dirty="0" smtClean="0">
                <a:latin typeface="Helvetica"/>
                <a:cs typeface="Helvetica"/>
              </a:rPr>
              <a:t>Consumer group A, with 2 consumers, reads from a 4-partition topic</a:t>
            </a:r>
          </a:p>
          <a:p>
            <a:pPr lvl="1"/>
            <a:r>
              <a:rPr lang="en-US" sz="1800" dirty="0" smtClean="0">
                <a:latin typeface="Helvetica"/>
                <a:cs typeface="Helvetica"/>
              </a:rPr>
              <a:t>Consumer group B, with 4 consumers, reads from the same topic</a:t>
            </a:r>
            <a:endParaRPr lang="en-US" sz="2400" dirty="0" smtClean="0">
              <a:latin typeface="Helvetica"/>
              <a:cs typeface="Helvetic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592" y="2648400"/>
            <a:ext cx="4948137" cy="263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09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offsets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57200" y="1078992"/>
            <a:ext cx="8229600" cy="5255490"/>
          </a:xfrm>
        </p:spPr>
        <p:txBody>
          <a:bodyPr/>
          <a:lstStyle/>
          <a:p>
            <a:r>
              <a:rPr lang="en-US" b="1" dirty="0" smtClean="0"/>
              <a:t>Offset</a:t>
            </a:r>
            <a:r>
              <a:rPr lang="en-US" dirty="0" smtClean="0"/>
              <a:t>:  messages </a:t>
            </a:r>
            <a:r>
              <a:rPr lang="en-US" dirty="0"/>
              <a:t>in the partitions are each assigned a </a:t>
            </a:r>
            <a:r>
              <a:rPr lang="en-US" dirty="0" smtClean="0"/>
              <a:t>unique (per partition) and sequential </a:t>
            </a:r>
            <a:r>
              <a:rPr lang="en-US" dirty="0"/>
              <a:t>id </a:t>
            </a:r>
            <a:r>
              <a:rPr lang="en-US" dirty="0" smtClean="0"/>
              <a:t>called </a:t>
            </a:r>
            <a:r>
              <a:rPr lang="en-US" dirty="0"/>
              <a:t>the </a:t>
            </a:r>
            <a:r>
              <a:rPr lang="en-US" i="1" dirty="0" smtClean="0"/>
              <a:t>offset</a:t>
            </a:r>
            <a:endParaRPr lang="en-US" dirty="0" smtClean="0"/>
          </a:p>
          <a:p>
            <a:pPr lvl="1"/>
            <a:r>
              <a:rPr lang="en-US" dirty="0" smtClean="0"/>
              <a:t>Consumers track their pointers via </a:t>
            </a:r>
            <a:r>
              <a:rPr lang="en-US" i="1" dirty="0" smtClean="0"/>
              <a:t>(offset, partition, topic)</a:t>
            </a:r>
            <a:r>
              <a:rPr lang="en-US" dirty="0" smtClean="0"/>
              <a:t> tuples</a:t>
            </a:r>
            <a:endParaRPr lang="en-US" i="1" dirty="0" smtClean="0">
              <a:sym typeface="Wingdings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/>
          <a:srcRect t="18031"/>
          <a:stretch/>
        </p:blipFill>
        <p:spPr>
          <a:xfrm>
            <a:off x="2123669" y="3495401"/>
            <a:ext cx="4642916" cy="2442611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74772" y="2483722"/>
            <a:ext cx="2924926" cy="2950185"/>
            <a:chOff x="874772" y="2483722"/>
            <a:chExt cx="2924926" cy="2950185"/>
          </a:xfrm>
        </p:grpSpPr>
        <p:sp>
          <p:nvSpPr>
            <p:cNvPr id="39" name="TextBox 38"/>
            <p:cNvSpPr txBox="1"/>
            <p:nvPr/>
          </p:nvSpPr>
          <p:spPr>
            <a:xfrm>
              <a:off x="874772" y="2483722"/>
              <a:ext cx="1801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Consumer group C1</a:t>
              </a:r>
            </a:p>
          </p:txBody>
        </p:sp>
        <p:cxnSp>
          <p:nvCxnSpPr>
            <p:cNvPr id="41" name="Elbow Connector 40"/>
            <p:cNvCxnSpPr>
              <a:stCxn id="39" idx="3"/>
            </p:cNvCxnSpPr>
            <p:nvPr/>
          </p:nvCxnSpPr>
          <p:spPr>
            <a:xfrm>
              <a:off x="2676054" y="2637611"/>
              <a:ext cx="676746" cy="94378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6200000" flipH="1">
              <a:off x="2089379" y="3224286"/>
              <a:ext cx="1630746" cy="457396"/>
            </a:xfrm>
            <a:prstGeom prst="bentConnector3">
              <a:avLst>
                <a:gd name="adj1" fmla="val 20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16200000" flipH="1">
              <a:off x="2030602" y="3269642"/>
              <a:ext cx="2320856" cy="1029953"/>
            </a:xfrm>
            <a:prstGeom prst="bentConnector3">
              <a:avLst>
                <a:gd name="adj1" fmla="val 47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3060578" y="4320408"/>
              <a:ext cx="187383" cy="45792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12315" y="4975984"/>
              <a:ext cx="187383" cy="45792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38288" y="3663952"/>
              <a:ext cx="187383" cy="45792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84783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Replicas of a partition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57200" y="1078992"/>
            <a:ext cx="8229600" cy="5255490"/>
          </a:xfrm>
        </p:spPr>
        <p:txBody>
          <a:bodyPr/>
          <a:lstStyle/>
          <a:p>
            <a:r>
              <a:rPr lang="en-US" b="1" dirty="0" smtClean="0"/>
              <a:t>Replicas: </a:t>
            </a:r>
            <a:r>
              <a:rPr lang="en-US" dirty="0" smtClean="0"/>
              <a:t>“backups” of a partition</a:t>
            </a:r>
          </a:p>
          <a:p>
            <a:pPr lvl="1"/>
            <a:r>
              <a:rPr lang="en-US" dirty="0">
                <a:sym typeface="Wingdings"/>
              </a:rPr>
              <a:t>They </a:t>
            </a:r>
            <a:r>
              <a:rPr lang="en-US" dirty="0" smtClean="0">
                <a:sym typeface="Wingdings"/>
              </a:rPr>
              <a:t>exist </a:t>
            </a:r>
            <a:r>
              <a:rPr lang="en-US" dirty="0">
                <a:sym typeface="Wingdings"/>
              </a:rPr>
              <a:t>solely to prevent data loss.</a:t>
            </a:r>
          </a:p>
          <a:p>
            <a:pPr lvl="1"/>
            <a:r>
              <a:rPr lang="en-US" dirty="0" smtClean="0">
                <a:sym typeface="Wingdings"/>
              </a:rPr>
              <a:t>Replicas are never read from, never written to.</a:t>
            </a:r>
          </a:p>
          <a:p>
            <a:pPr lvl="2"/>
            <a:r>
              <a:rPr lang="en-US" dirty="0" smtClean="0">
                <a:sym typeface="Wingdings"/>
              </a:rPr>
              <a:t>They do NOT help to increase producer or consumer parallelism!</a:t>
            </a:r>
          </a:p>
          <a:p>
            <a:pPr lvl="1"/>
            <a:r>
              <a:rPr lang="en-US" dirty="0" smtClean="0">
                <a:sym typeface="Wingdings"/>
              </a:rPr>
              <a:t>Kafka tolerates </a:t>
            </a:r>
            <a:r>
              <a:rPr lang="en-US" i="1" dirty="0" smtClean="0">
                <a:sym typeface="Wingdings"/>
              </a:rPr>
              <a:t>(</a:t>
            </a:r>
            <a:r>
              <a:rPr lang="en-US" i="1" dirty="0" err="1" smtClean="0">
                <a:sym typeface="Wingdings"/>
              </a:rPr>
              <a:t>numReplicas</a:t>
            </a:r>
            <a:r>
              <a:rPr lang="en-US" i="1" dirty="0" smtClean="0">
                <a:sym typeface="Wingdings"/>
              </a:rPr>
              <a:t> - 1)</a:t>
            </a:r>
            <a:r>
              <a:rPr lang="en-US" dirty="0" smtClean="0">
                <a:sym typeface="Wingdings"/>
              </a:rPr>
              <a:t> dead brokers before losing data</a:t>
            </a:r>
          </a:p>
          <a:p>
            <a:pPr lvl="2"/>
            <a:r>
              <a:rPr lang="en-US" dirty="0" smtClean="0">
                <a:sym typeface="Wingdings"/>
              </a:rPr>
              <a:t>LinkedIn: </a:t>
            </a:r>
            <a:r>
              <a:rPr lang="en-US" dirty="0" err="1" smtClean="0">
                <a:sym typeface="Wingdings"/>
              </a:rPr>
              <a:t>numReplicas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== 2  1 broker can die</a:t>
            </a:r>
          </a:p>
        </p:txBody>
      </p:sp>
    </p:spTree>
    <p:extLst>
      <p:ext uri="{BB962C8B-B14F-4D97-AF65-F5344CB8AC3E}">
        <p14:creationId xmlns:p14="http://schemas.microsoft.com/office/powerpoint/2010/main" val="19065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vs. Partitions vs. Replicas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24" y="1082705"/>
            <a:ext cx="7262350" cy="43410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135" y="6039405"/>
            <a:ext cx="876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http://www.michael-noll.com/blog/2013/03/13/running-a-multi-broker-apache-kafka-cluster-on-a-single-node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33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the current state of a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  <a:sym typeface="Wingdings"/>
              </a:rPr>
              <a:t>--describe </a:t>
            </a:r>
            <a:r>
              <a:rPr lang="en-US" dirty="0" smtClean="0">
                <a:sym typeface="Wingdings"/>
              </a:rPr>
              <a:t>the topic</a:t>
            </a: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Leader: </a:t>
            </a:r>
            <a:r>
              <a:rPr lang="en-US" dirty="0" err="1" smtClean="0">
                <a:sym typeface="Wingdings"/>
              </a:rPr>
              <a:t>brokerID</a:t>
            </a:r>
            <a:r>
              <a:rPr lang="en-US" dirty="0" smtClean="0">
                <a:sym typeface="Wingdings"/>
              </a:rPr>
              <a:t> of the currently elected leader broker</a:t>
            </a:r>
          </a:p>
          <a:p>
            <a:pPr lvl="2"/>
            <a:r>
              <a:rPr lang="en-US" dirty="0" smtClean="0">
                <a:sym typeface="Wingdings"/>
              </a:rPr>
              <a:t>Replica ID’s = broker ID’s</a:t>
            </a:r>
          </a:p>
          <a:p>
            <a:pPr lvl="1"/>
            <a:r>
              <a:rPr lang="en-US" dirty="0">
                <a:sym typeface="Wingdings"/>
              </a:rPr>
              <a:t>ISR = “in-sync replica”, replicas that are in sync with the </a:t>
            </a:r>
            <a:r>
              <a:rPr lang="en-US" dirty="0" smtClean="0">
                <a:sym typeface="Wingdings"/>
              </a:rPr>
              <a:t>leader</a:t>
            </a:r>
            <a:br>
              <a:rPr lang="en-US" dirty="0" smtClean="0">
                <a:sym typeface="Wingdings"/>
              </a:rPr>
            </a:b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In this example:</a:t>
            </a:r>
          </a:p>
          <a:p>
            <a:pPr lvl="1"/>
            <a:r>
              <a:rPr lang="en-US" dirty="0" smtClean="0">
                <a:sym typeface="Wingdings"/>
              </a:rPr>
              <a:t>Broker 0 is leader for partition 1.</a:t>
            </a:r>
          </a:p>
          <a:p>
            <a:pPr lvl="1"/>
            <a:r>
              <a:rPr lang="en-US" dirty="0">
                <a:sym typeface="Wingdings"/>
              </a:rPr>
              <a:t>Broker </a:t>
            </a:r>
            <a:r>
              <a:rPr lang="en-US" dirty="0" smtClean="0">
                <a:sym typeface="Wingdings"/>
              </a:rPr>
              <a:t>1 </a:t>
            </a:r>
            <a:r>
              <a:rPr lang="en-US" dirty="0">
                <a:sym typeface="Wingdings"/>
              </a:rPr>
              <a:t>is leader for </a:t>
            </a:r>
            <a:r>
              <a:rPr lang="en-US" dirty="0" smtClean="0">
                <a:sym typeface="Wingdings"/>
              </a:rPr>
              <a:t>partitions 0 and 2.</a:t>
            </a:r>
          </a:p>
          <a:p>
            <a:pPr lvl="1"/>
            <a:r>
              <a:rPr lang="en-US" dirty="0" smtClean="0">
                <a:sym typeface="Wingdings"/>
              </a:rPr>
              <a:t>All replicas are in-sync with their respective leader partitions.</a:t>
            </a:r>
            <a:endParaRPr lang="en-US" dirty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7748" y="1695703"/>
            <a:ext cx="7587910" cy="116955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$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kafka-topics.sh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--zookeeper zookeeper1: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2181 </a:t>
            </a:r>
            <a:r>
              <a:rPr lang="en-US" sz="1400" dirty="0" smtClean="0">
                <a:solidFill>
                  <a:srgbClr val="FFFF00"/>
                </a:solidFill>
                <a:latin typeface="Consolas"/>
                <a:cs typeface="Consolas"/>
              </a:rPr>
              <a:t>-</a:t>
            </a:r>
            <a:r>
              <a:rPr lang="en-US" sz="1400" dirty="0">
                <a:solidFill>
                  <a:srgbClr val="FFFF00"/>
                </a:solidFill>
                <a:latin typeface="Consolas"/>
                <a:cs typeface="Consolas"/>
              </a:rPr>
              <a:t>-describe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--topic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zerg.hydra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/>
            </a:r>
            <a:b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</a:b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Topic:zerg2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.hydra PartitionCount:3 ReplicationFactor:2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Configs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: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Topic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: zerg2.hydra Partition: 0 Leader: 1 Replicas: 1,0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Isr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: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1,0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Topic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: zerg2.hydra Partition: 1 Leader: 0 Replicas: 0,1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Isr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: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0,1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Topic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: zerg2.hydra Partition: 2 Leader: 1 Replicas: 1,0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Isr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: 1,0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36086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The who is who</a:t>
            </a:r>
          </a:p>
          <a:p>
            <a:pPr lvl="1"/>
            <a:r>
              <a:rPr lang="en-US" b="1" dirty="0" smtClean="0">
                <a:sym typeface="Wingdings"/>
              </a:rPr>
              <a:t>Producers</a:t>
            </a:r>
            <a:r>
              <a:rPr lang="en-US" dirty="0" smtClean="0">
                <a:sym typeface="Wingdings"/>
              </a:rPr>
              <a:t> write data to </a:t>
            </a:r>
            <a:r>
              <a:rPr lang="en-US" b="1" dirty="0" smtClean="0">
                <a:sym typeface="Wingdings"/>
              </a:rPr>
              <a:t>brokers</a:t>
            </a:r>
            <a:r>
              <a:rPr lang="en-US" dirty="0" smtClean="0">
                <a:sym typeface="Wingdings"/>
              </a:rPr>
              <a:t>.</a:t>
            </a:r>
          </a:p>
          <a:p>
            <a:pPr lvl="1"/>
            <a:r>
              <a:rPr lang="en-US" b="1" dirty="0" smtClean="0">
                <a:sym typeface="Wingdings"/>
              </a:rPr>
              <a:t>Consumers</a:t>
            </a:r>
            <a:r>
              <a:rPr lang="en-US" dirty="0" smtClean="0">
                <a:sym typeface="Wingdings"/>
              </a:rPr>
              <a:t> read data from </a:t>
            </a:r>
            <a:r>
              <a:rPr lang="en-US" b="1" dirty="0" smtClean="0">
                <a:sym typeface="Wingdings"/>
              </a:rPr>
              <a:t>brokers</a:t>
            </a:r>
            <a:r>
              <a:rPr lang="en-US" dirty="0" smtClean="0">
                <a:sym typeface="Wingdings"/>
              </a:rPr>
              <a:t>.</a:t>
            </a:r>
          </a:p>
          <a:p>
            <a:pPr lvl="1"/>
            <a:r>
              <a:rPr lang="en-US" dirty="0" smtClean="0">
                <a:sym typeface="Wingdings"/>
              </a:rPr>
              <a:t>All this is distributed.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The data</a:t>
            </a:r>
          </a:p>
          <a:p>
            <a:pPr lvl="1"/>
            <a:r>
              <a:rPr lang="en-US" dirty="0" smtClean="0">
                <a:sym typeface="Wingdings"/>
              </a:rPr>
              <a:t>Data is stored in </a:t>
            </a:r>
            <a:r>
              <a:rPr lang="en-US" b="1" dirty="0" smtClean="0">
                <a:sym typeface="Wingdings"/>
              </a:rPr>
              <a:t>topics</a:t>
            </a:r>
            <a:r>
              <a:rPr lang="en-US" dirty="0" smtClean="0">
                <a:sym typeface="Wingdings"/>
              </a:rPr>
              <a:t>.</a:t>
            </a:r>
          </a:p>
          <a:p>
            <a:pPr lvl="1"/>
            <a:r>
              <a:rPr lang="en-US" b="1" dirty="0" smtClean="0">
                <a:sym typeface="Wingdings"/>
              </a:rPr>
              <a:t>Topics </a:t>
            </a:r>
            <a:r>
              <a:rPr lang="en-US" dirty="0" smtClean="0">
                <a:sym typeface="Wingdings"/>
              </a:rPr>
              <a:t>are split into </a:t>
            </a:r>
            <a:r>
              <a:rPr lang="en-US" b="1" dirty="0" smtClean="0">
                <a:sym typeface="Wingdings"/>
              </a:rPr>
              <a:t>partitions </a:t>
            </a:r>
            <a:r>
              <a:rPr lang="en-US" dirty="0" smtClean="0">
                <a:sym typeface="Wingdings"/>
              </a:rPr>
              <a:t>which are </a:t>
            </a:r>
            <a:r>
              <a:rPr lang="en-US" b="1" dirty="0" smtClean="0">
                <a:sym typeface="Wingdings"/>
              </a:rPr>
              <a:t>replicated</a:t>
            </a:r>
            <a:r>
              <a:rPr lang="en-US" dirty="0" smtClean="0">
                <a:sym typeface="Wingdings"/>
              </a:rPr>
              <a:t>.</a:t>
            </a:r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169" y="1086993"/>
            <a:ext cx="3214970" cy="20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8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7135" y="6039405"/>
            <a:ext cx="876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http://www.michael-noll.com/blog/2013/03/13/running-a-multi-broker-apache-kafka-cluster-on-a-single-node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09" y="801561"/>
            <a:ext cx="6549647" cy="523784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790543" y="4455748"/>
            <a:ext cx="603787" cy="10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768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Operating Kafka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2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Introducing Kafka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15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Part 3: Operating 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Kafka architecture</a:t>
            </a:r>
          </a:p>
          <a:p>
            <a:r>
              <a:rPr lang="en-US" dirty="0" smtClean="0">
                <a:sym typeface="Wingdings"/>
              </a:rPr>
              <a:t>Kafka hardware specs</a:t>
            </a:r>
          </a:p>
          <a:p>
            <a:r>
              <a:rPr lang="en-US" dirty="0" smtClean="0">
                <a:sym typeface="Wingdings"/>
              </a:rPr>
              <a:t>Deploying Kafka</a:t>
            </a:r>
          </a:p>
          <a:p>
            <a:r>
              <a:rPr lang="en-US" dirty="0" smtClean="0">
                <a:sym typeface="Wingdings"/>
              </a:rPr>
              <a:t>Monitoring Kafka</a:t>
            </a:r>
          </a:p>
          <a:p>
            <a:pPr lvl="1"/>
            <a:r>
              <a:rPr lang="en-US" dirty="0" smtClean="0">
                <a:sym typeface="Wingdings"/>
              </a:rPr>
              <a:t>Kafka apps</a:t>
            </a:r>
          </a:p>
          <a:p>
            <a:pPr lvl="1"/>
            <a:r>
              <a:rPr lang="en-US" dirty="0" smtClean="0">
                <a:sym typeface="Wingdings"/>
              </a:rPr>
              <a:t>Kafka itself</a:t>
            </a:r>
          </a:p>
          <a:p>
            <a:pPr lvl="1"/>
            <a:r>
              <a:rPr lang="en-US" dirty="0" smtClean="0">
                <a:sym typeface="Wingdings"/>
              </a:rPr>
              <a:t>ZooKeeper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"Auditing" Kafka (not: security audit)</a:t>
            </a:r>
          </a:p>
          <a:p>
            <a:r>
              <a:rPr lang="en-US" dirty="0" smtClean="0">
                <a:sym typeface="Wingdings"/>
              </a:rPr>
              <a:t>P&amp;S tuning</a:t>
            </a:r>
          </a:p>
          <a:p>
            <a:r>
              <a:rPr lang="en-US" dirty="0" smtClean="0">
                <a:sym typeface="Wingdings"/>
              </a:rPr>
              <a:t>Ops-related Kafka references</a:t>
            </a:r>
          </a:p>
          <a:p>
            <a:endParaRPr lang="en-US" dirty="0" smtClean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2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Kafka brokers</a:t>
            </a:r>
          </a:p>
          <a:p>
            <a:pPr lvl="1"/>
            <a:r>
              <a:rPr lang="en-US" dirty="0">
                <a:sym typeface="Wingdings"/>
              </a:rPr>
              <a:t>You can run clusters with 1+ brokers.</a:t>
            </a:r>
          </a:p>
          <a:p>
            <a:pPr lvl="1"/>
            <a:r>
              <a:rPr lang="en-US" dirty="0" smtClean="0">
                <a:sym typeface="Wingdings"/>
              </a:rPr>
              <a:t>Each broker in a cluster must have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a unique </a:t>
            </a:r>
            <a:r>
              <a:rPr lang="en-US" dirty="0" err="1" smtClean="0">
                <a:latin typeface="Consolas"/>
                <a:cs typeface="Consolas"/>
                <a:sym typeface="Wingdings"/>
              </a:rPr>
              <a:t>broker.id</a:t>
            </a:r>
            <a:r>
              <a:rPr lang="en-US" dirty="0" smtClean="0">
                <a:sym typeface="Wingdings"/>
              </a:rPr>
              <a:t>.</a:t>
            </a:r>
          </a:p>
          <a:p>
            <a:pPr lvl="1"/>
            <a:endParaRPr lang="en-US" dirty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02" y="530884"/>
            <a:ext cx="2955142" cy="236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8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Kafka requires </a:t>
            </a:r>
            <a:r>
              <a:rPr lang="en-US" b="1" dirty="0" smtClean="0">
                <a:sym typeface="Wingdings"/>
              </a:rPr>
              <a:t>ZooKeeper</a:t>
            </a:r>
          </a:p>
          <a:p>
            <a:pPr lvl="1"/>
            <a:r>
              <a:rPr lang="en-US" dirty="0" smtClean="0">
                <a:sym typeface="Wingdings"/>
              </a:rPr>
              <a:t>LinkedIn runs (old) ZK 3.3.4,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but latest 3.4.5 works, too.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ZooKeeper</a:t>
            </a:r>
          </a:p>
          <a:p>
            <a:pPr lvl="1"/>
            <a:r>
              <a:rPr lang="en-US" dirty="0" smtClean="0">
                <a:sym typeface="Wingdings"/>
              </a:rPr>
              <a:t>v0.8: used by </a:t>
            </a:r>
            <a:r>
              <a:rPr lang="en-US" b="1" dirty="0" smtClean="0">
                <a:sym typeface="Wingdings"/>
              </a:rPr>
              <a:t>brokers </a:t>
            </a:r>
            <a:r>
              <a:rPr lang="en-US" dirty="0" smtClean="0">
                <a:sym typeface="Wingdings"/>
              </a:rPr>
              <a:t>and </a:t>
            </a:r>
            <a:r>
              <a:rPr lang="en-US" b="1" dirty="0" smtClean="0">
                <a:sym typeface="Wingdings"/>
              </a:rPr>
              <a:t>consumers</a:t>
            </a:r>
            <a:r>
              <a:rPr lang="en-US" dirty="0" smtClean="0">
                <a:sym typeface="Wingdings"/>
              </a:rPr>
              <a:t>, but not by producers.</a:t>
            </a:r>
          </a:p>
          <a:p>
            <a:pPr lvl="2"/>
            <a:r>
              <a:rPr lang="en-US" dirty="0" smtClean="0">
                <a:sym typeface="Wingdings"/>
              </a:rPr>
              <a:t>Brokers: general state information, leader election, etc.</a:t>
            </a:r>
          </a:p>
          <a:p>
            <a:pPr lvl="2"/>
            <a:r>
              <a:rPr lang="en-US" dirty="0" smtClean="0">
                <a:sym typeface="Wingdings"/>
              </a:rPr>
              <a:t>Consumers: primarily for tracking message offsets (cf. later)</a:t>
            </a:r>
          </a:p>
          <a:p>
            <a:pPr lvl="1"/>
            <a:r>
              <a:rPr lang="en-US" dirty="0" smtClean="0">
                <a:sym typeface="Wingdings"/>
              </a:rPr>
              <a:t>v0.9: used by </a:t>
            </a:r>
            <a:r>
              <a:rPr lang="en-US" b="1" dirty="0" smtClean="0">
                <a:sym typeface="Wingdings"/>
              </a:rPr>
              <a:t>brokers only</a:t>
            </a:r>
          </a:p>
          <a:p>
            <a:pPr lvl="2"/>
            <a:r>
              <a:rPr lang="en-US" dirty="0" smtClean="0">
                <a:sym typeface="Wingdings"/>
              </a:rPr>
              <a:t>Consumers will use special Kafka topics instead of ZooKeeper</a:t>
            </a:r>
          </a:p>
          <a:p>
            <a:pPr lvl="3"/>
            <a:r>
              <a:rPr lang="en-US" dirty="0" smtClean="0">
                <a:sym typeface="Wingdings"/>
              </a:rPr>
              <a:t>Will substantially reduce the load on ZooKeeper for large deployments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02" y="530884"/>
            <a:ext cx="2955142" cy="236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7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broker hardware specs @ LinkedIn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ym typeface="Wingdings"/>
              </a:rPr>
              <a:t>Solely dedicated to running Kafka, run nothing else.</a:t>
            </a:r>
          </a:p>
          <a:p>
            <a:pPr lvl="1"/>
            <a:r>
              <a:rPr lang="en-US" sz="1800" dirty="0" smtClean="0">
                <a:sym typeface="Wingdings"/>
              </a:rPr>
              <a:t>1 Kafka broker instance per machine</a:t>
            </a:r>
          </a:p>
          <a:p>
            <a:r>
              <a:rPr lang="en-US" sz="2000" dirty="0" smtClean="0">
                <a:sym typeface="Wingdings"/>
              </a:rPr>
              <a:t>2x 4-core Intel Xeon (info outdated?)</a:t>
            </a:r>
          </a:p>
          <a:p>
            <a:r>
              <a:rPr lang="en-US" sz="2000" b="1" dirty="0" smtClean="0">
                <a:sym typeface="Wingdings"/>
              </a:rPr>
              <a:t>64 GB RAM (up from 24 GB)</a:t>
            </a:r>
            <a:endParaRPr lang="en-US" sz="2000" b="1" dirty="0" smtClean="0">
              <a:solidFill>
                <a:srgbClr val="3366FF"/>
              </a:solidFill>
              <a:sym typeface="Wingdings"/>
            </a:endParaRPr>
          </a:p>
          <a:p>
            <a:pPr lvl="1"/>
            <a:r>
              <a:rPr lang="en-US" sz="1800" dirty="0" smtClean="0">
                <a:sym typeface="Wingdings"/>
              </a:rPr>
              <a:t>Only 4 GB used for Kafka broker, remaining 60 GB for page cache</a:t>
            </a:r>
          </a:p>
          <a:p>
            <a:pPr lvl="1"/>
            <a:r>
              <a:rPr lang="en-US" sz="1800" dirty="0" smtClean="0">
                <a:sym typeface="Wingdings"/>
              </a:rPr>
              <a:t>Page cache is what makes Kafka </a:t>
            </a:r>
            <a:r>
              <a:rPr lang="en-US" sz="1800" b="1" dirty="0" smtClean="0">
                <a:sym typeface="Wingdings"/>
              </a:rPr>
              <a:t>fast</a:t>
            </a:r>
            <a:endParaRPr lang="en-US" sz="1800" dirty="0" smtClean="0">
              <a:sym typeface="Wingdings"/>
            </a:endParaRPr>
          </a:p>
          <a:p>
            <a:r>
              <a:rPr lang="en-US" sz="2000" b="1" dirty="0" smtClean="0">
                <a:sym typeface="Wingdings"/>
              </a:rPr>
              <a:t>RAID10 with 14 spindles</a:t>
            </a:r>
            <a:endParaRPr lang="en-US" sz="2000" b="1" dirty="0">
              <a:solidFill>
                <a:srgbClr val="3366FF"/>
              </a:solidFill>
              <a:sym typeface="Wingdings"/>
            </a:endParaRPr>
          </a:p>
          <a:p>
            <a:pPr lvl="1"/>
            <a:r>
              <a:rPr lang="en-US" sz="1800" dirty="0" smtClean="0">
                <a:sym typeface="Wingdings"/>
              </a:rPr>
              <a:t>More </a:t>
            </a:r>
            <a:r>
              <a:rPr lang="en-US" sz="1800" dirty="0">
                <a:sym typeface="Wingdings"/>
              </a:rPr>
              <a:t>spindles </a:t>
            </a:r>
            <a:r>
              <a:rPr lang="en-US" sz="1800" dirty="0" smtClean="0">
                <a:sym typeface="Wingdings"/>
              </a:rPr>
              <a:t>= higher </a:t>
            </a:r>
            <a:r>
              <a:rPr lang="en-US" sz="1800" dirty="0">
                <a:sym typeface="Wingdings"/>
              </a:rPr>
              <a:t>disk </a:t>
            </a:r>
            <a:r>
              <a:rPr lang="en-US" sz="1800" dirty="0" smtClean="0">
                <a:sym typeface="Wingdings"/>
              </a:rPr>
              <a:t>throughput</a:t>
            </a:r>
            <a:endParaRPr lang="en-US" sz="1800" dirty="0">
              <a:sym typeface="Wingdings"/>
            </a:endParaRPr>
          </a:p>
          <a:p>
            <a:pPr lvl="1"/>
            <a:r>
              <a:rPr lang="en-US" sz="1800" dirty="0" smtClean="0">
                <a:sym typeface="Wingdings"/>
              </a:rPr>
              <a:t>Cache </a:t>
            </a:r>
            <a:r>
              <a:rPr lang="en-US" sz="1800" dirty="0">
                <a:sym typeface="Wingdings"/>
              </a:rPr>
              <a:t>on RAID, with battery </a:t>
            </a:r>
            <a:r>
              <a:rPr lang="en-US" sz="1800" dirty="0" smtClean="0">
                <a:sym typeface="Wingdings"/>
              </a:rPr>
              <a:t>backup</a:t>
            </a:r>
          </a:p>
          <a:p>
            <a:pPr lvl="1"/>
            <a:r>
              <a:rPr lang="en-US" sz="1800" dirty="0" smtClean="0">
                <a:sym typeface="Wingdings"/>
              </a:rPr>
              <a:t>Before H/W upgrade: 8x SATA drives (7200rpm), not sure about RAID</a:t>
            </a:r>
          </a:p>
          <a:p>
            <a:r>
              <a:rPr lang="en-US" sz="2000" dirty="0" smtClean="0">
                <a:sym typeface="Wingdings"/>
              </a:rPr>
              <a:t>1 GigE (?) NICs</a:t>
            </a:r>
            <a:endParaRPr lang="en-US" sz="2000" dirty="0">
              <a:solidFill>
                <a:srgbClr val="3366FF"/>
              </a:solidFill>
              <a:sym typeface="Wingdings"/>
            </a:endParaRPr>
          </a:p>
          <a:p>
            <a:endParaRPr lang="en-US" sz="20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EC2 </a:t>
            </a:r>
            <a:r>
              <a:rPr lang="en-US" sz="2000" dirty="0">
                <a:sym typeface="Wingdings"/>
              </a:rPr>
              <a:t>example: m2.2xlarge @ </a:t>
            </a:r>
            <a:r>
              <a:rPr lang="it-IT" sz="2000" dirty="0">
                <a:sym typeface="Wingdings"/>
              </a:rPr>
              <a:t>$0.34/hour, with </a:t>
            </a:r>
            <a:r>
              <a:rPr lang="it-IT" sz="2000" dirty="0"/>
              <a:t>provisioned IOPS</a:t>
            </a:r>
            <a:endParaRPr lang="en-US" sz="2000" dirty="0">
              <a:sym typeface="Wingdings"/>
            </a:endParaRPr>
          </a:p>
          <a:p>
            <a:endParaRPr lang="en-US" sz="2000" dirty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8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hardware specs @ LinkedIn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ZooKeeper servers</a:t>
            </a:r>
          </a:p>
          <a:p>
            <a:pPr lvl="1"/>
            <a:r>
              <a:rPr lang="en-US" dirty="0" smtClean="0">
                <a:sym typeface="Wingdings"/>
              </a:rPr>
              <a:t>Solely dedicated to running ZooKeeper, run nothing else.</a:t>
            </a:r>
          </a:p>
          <a:p>
            <a:pPr lvl="2"/>
            <a:r>
              <a:rPr lang="en-US" dirty="0" smtClean="0">
                <a:sym typeface="Wingdings"/>
              </a:rPr>
              <a:t>1 ZooKeeper instance per machine</a:t>
            </a:r>
          </a:p>
          <a:p>
            <a:pPr lvl="1"/>
            <a:r>
              <a:rPr lang="en-US" dirty="0" smtClean="0">
                <a:sym typeface="Wingdings"/>
              </a:rPr>
              <a:t>SSD’s dramatically improve performance</a:t>
            </a:r>
          </a:p>
          <a:p>
            <a:pPr lvl="2"/>
            <a:r>
              <a:rPr lang="en-US" dirty="0" smtClean="0">
                <a:sym typeface="Wingdings"/>
              </a:rPr>
              <a:t>In v0.8.x, brokers and consumers must talk to ZK.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In large-scale environments (many consumers, many topics and partitions) this means ZK can become a bottleneck because it processes requests </a:t>
            </a:r>
            <a:r>
              <a:rPr lang="en-US" i="1" dirty="0" smtClean="0">
                <a:sym typeface="Wingdings"/>
              </a:rPr>
              <a:t>serially</a:t>
            </a:r>
            <a:r>
              <a:rPr lang="en-US" dirty="0" smtClean="0">
                <a:sym typeface="Wingdings"/>
              </a:rPr>
              <a:t>.  And this processing depends primarily on I/O performance.</a:t>
            </a:r>
          </a:p>
          <a:p>
            <a:pPr lvl="1"/>
            <a:r>
              <a:rPr lang="en-US" dirty="0" smtClean="0">
                <a:sym typeface="Wingdings"/>
              </a:rPr>
              <a:t>1 </a:t>
            </a:r>
            <a:r>
              <a:rPr lang="en-US" dirty="0">
                <a:sym typeface="Wingdings"/>
              </a:rPr>
              <a:t>GigE (?) </a:t>
            </a:r>
            <a:r>
              <a:rPr lang="en-US" dirty="0" smtClean="0">
                <a:sym typeface="Wingdings"/>
              </a:rPr>
              <a:t>NICs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ZooKeeper in LinkedIn’s architecture</a:t>
            </a:r>
          </a:p>
          <a:p>
            <a:pPr lvl="1"/>
            <a:r>
              <a:rPr lang="en-US" dirty="0" smtClean="0">
                <a:sym typeface="Wingdings"/>
              </a:rPr>
              <a:t>5</a:t>
            </a:r>
            <a:r>
              <a:rPr lang="en-US" dirty="0">
                <a:sym typeface="Wingdings"/>
              </a:rPr>
              <a:t>-node ZK ensembles = tolerates 2 </a:t>
            </a:r>
            <a:r>
              <a:rPr lang="en-US" dirty="0" smtClean="0">
                <a:sym typeface="Wingdings"/>
              </a:rPr>
              <a:t>dead nodes</a:t>
            </a:r>
          </a:p>
          <a:p>
            <a:pPr lvl="1"/>
            <a:r>
              <a:rPr lang="en-US" dirty="0" smtClean="0">
                <a:sym typeface="Wingdings"/>
              </a:rPr>
              <a:t>1 ZK ensemble for all Kafka clusters within a data center</a:t>
            </a:r>
          </a:p>
          <a:p>
            <a:pPr lvl="2"/>
            <a:r>
              <a:rPr lang="en-US" dirty="0" smtClean="0">
                <a:sym typeface="Wingdings"/>
              </a:rPr>
              <a:t>LinkedIn runs multiple data centers, with multiple Kafka clusters</a:t>
            </a:r>
            <a:endParaRPr lang="en-US" dirty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2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Kafka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9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performance tuning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88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Kernel tuning</a:t>
            </a:r>
          </a:p>
          <a:p>
            <a:pPr lvl="1"/>
            <a:r>
              <a:rPr lang="en-US" dirty="0" smtClean="0">
                <a:sym typeface="Wingdings"/>
              </a:rPr>
              <a:t>Don’t swap!  </a:t>
            </a:r>
            <a:r>
              <a:rPr lang="en-US" dirty="0" err="1" smtClean="0">
                <a:latin typeface="Consolas"/>
                <a:cs typeface="Consolas"/>
                <a:sym typeface="Wingdings"/>
              </a:rPr>
              <a:t>vm.swappiness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 = 0</a:t>
            </a:r>
            <a:r>
              <a:rPr lang="en-US" dirty="0" smtClean="0">
                <a:sym typeface="Wingdings"/>
              </a:rPr>
              <a:t> (RHEL 6.5 onwards: 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1</a:t>
            </a:r>
            <a:r>
              <a:rPr lang="en-US" dirty="0" smtClean="0">
                <a:sym typeface="Wingdings"/>
              </a:rPr>
              <a:t>)</a:t>
            </a:r>
          </a:p>
          <a:p>
            <a:pPr lvl="1"/>
            <a:r>
              <a:rPr lang="en-US" dirty="0" smtClean="0">
                <a:sym typeface="Wingdings"/>
              </a:rPr>
              <a:t>Allow more dirty pages but less dirty cache.</a:t>
            </a:r>
          </a:p>
          <a:p>
            <a:pPr lvl="2"/>
            <a:r>
              <a:rPr lang="en-US" dirty="0" smtClean="0">
                <a:sym typeface="Wingdings"/>
              </a:rPr>
              <a:t>LinkedIn have </a:t>
            </a:r>
            <a:r>
              <a:rPr lang="en-US" dirty="0">
                <a:sym typeface="Wingdings"/>
              </a:rPr>
              <a:t>lots of RAM in servers, most of it is </a:t>
            </a:r>
            <a:r>
              <a:rPr lang="en-US" dirty="0" smtClean="0">
                <a:sym typeface="Wingdings"/>
              </a:rPr>
              <a:t>for page cache (60 of 64 GB).  </a:t>
            </a:r>
            <a:r>
              <a:rPr lang="en-US" dirty="0">
                <a:sym typeface="Wingdings"/>
              </a:rPr>
              <a:t>They let dirty pages built up, </a:t>
            </a:r>
            <a:r>
              <a:rPr lang="en-US" dirty="0" smtClean="0">
                <a:sym typeface="Wingdings"/>
              </a:rPr>
              <a:t>but cache </a:t>
            </a:r>
            <a:r>
              <a:rPr lang="en-US" dirty="0">
                <a:sym typeface="Wingdings"/>
              </a:rPr>
              <a:t>should be available as Kafka does lots of disk and network I/O</a:t>
            </a:r>
            <a:r>
              <a:rPr lang="en-US" dirty="0" smtClean="0">
                <a:sym typeface="Wingdings"/>
              </a:rPr>
              <a:t>.</a:t>
            </a:r>
          </a:p>
          <a:p>
            <a:pPr lvl="2"/>
            <a:r>
              <a:rPr lang="en-US" dirty="0" smtClean="0">
                <a:sym typeface="Wingdings"/>
              </a:rPr>
              <a:t>See </a:t>
            </a:r>
            <a:r>
              <a:rPr lang="en-US" dirty="0" err="1" smtClean="0">
                <a:latin typeface="Consolas"/>
                <a:cs typeface="Consolas"/>
                <a:sym typeface="Wingdings"/>
              </a:rPr>
              <a:t>vm.dirty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_*_ratio</a:t>
            </a:r>
            <a:r>
              <a:rPr lang="en-US" dirty="0" smtClean="0">
                <a:sym typeface="Wingdings"/>
              </a:rPr>
              <a:t> &amp; friends</a:t>
            </a:r>
          </a:p>
          <a:p>
            <a:pPr lvl="2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Disk throughput</a:t>
            </a:r>
          </a:p>
          <a:p>
            <a:pPr lvl="1"/>
            <a:r>
              <a:rPr lang="en-US" dirty="0" smtClean="0">
                <a:sym typeface="Wingdings"/>
              </a:rPr>
              <a:t>Longer </a:t>
            </a:r>
            <a:r>
              <a:rPr lang="en-US" dirty="0">
                <a:sym typeface="Wingdings"/>
              </a:rPr>
              <a:t>commit interval on mount points</a:t>
            </a:r>
            <a:r>
              <a:rPr lang="en-US" dirty="0" smtClean="0">
                <a:sym typeface="Wingdings"/>
              </a:rPr>
              <a:t>. (ext3 or ext4?)</a:t>
            </a:r>
          </a:p>
          <a:p>
            <a:pPr lvl="2"/>
            <a:r>
              <a:rPr lang="en-US" dirty="0" smtClean="0">
                <a:sym typeface="Wingdings"/>
              </a:rPr>
              <a:t>Normal </a:t>
            </a:r>
            <a:r>
              <a:rPr lang="en-US" dirty="0">
                <a:sym typeface="Wingdings"/>
              </a:rPr>
              <a:t>interval for ext3 mount point is 30s (?) between flushes;  LinkedIn: </a:t>
            </a:r>
            <a:r>
              <a:rPr lang="en-US" dirty="0" smtClean="0">
                <a:sym typeface="Wingdings"/>
              </a:rPr>
              <a:t>120s.  They </a:t>
            </a:r>
            <a:r>
              <a:rPr lang="en-US" dirty="0">
                <a:sym typeface="Wingdings"/>
              </a:rPr>
              <a:t>can tolerate losing 2mins worth of data (because of partition replicas</a:t>
            </a:r>
            <a:r>
              <a:rPr lang="en-US" dirty="0" smtClean="0">
                <a:sym typeface="Wingdings"/>
              </a:rPr>
              <a:t>) so they rather prefer higher throughput here.</a:t>
            </a:r>
          </a:p>
          <a:p>
            <a:pPr lvl="1"/>
            <a:r>
              <a:rPr lang="en-US" dirty="0">
                <a:sym typeface="Wingdings"/>
              </a:rPr>
              <a:t>More spindles (RAID10 w/ 14 disks)</a:t>
            </a:r>
          </a:p>
          <a:p>
            <a:pPr lvl="1"/>
            <a:endParaRPr lang="en-US" dirty="0" smtClean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9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Java/JVM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ym typeface="Wingdings"/>
              </a:rPr>
              <a:t>Biggest issue: garbage collection</a:t>
            </a:r>
          </a:p>
          <a:p>
            <a:pPr lvl="1"/>
            <a:r>
              <a:rPr lang="en-US" sz="1800" dirty="0" smtClean="0">
                <a:sym typeface="Wingdings"/>
              </a:rPr>
              <a:t>And, most of the time, the only issue</a:t>
            </a:r>
          </a:p>
          <a:p>
            <a:endParaRPr lang="en-US" sz="20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Goal is to </a:t>
            </a:r>
            <a:r>
              <a:rPr lang="en-US" sz="2000" b="1" dirty="0" smtClean="0">
                <a:sym typeface="Wingdings"/>
              </a:rPr>
              <a:t>minimize GC pause times</a:t>
            </a:r>
          </a:p>
          <a:p>
            <a:pPr lvl="1"/>
            <a:r>
              <a:rPr lang="en-US" sz="1800" dirty="0" smtClean="0">
                <a:sym typeface="Wingdings"/>
              </a:rPr>
              <a:t>Aka “stop-the-world” events – apps are halted until GC finishes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48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garbage collection in Kafka @ </a:t>
            </a:r>
            <a:r>
              <a:rPr lang="en-US" dirty="0" err="1" smtClean="0"/>
              <a:t>Spotify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046310"/>
            <a:ext cx="7558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https://www.jfokus.se/jfokus14/preso/Reliable-real-time-processing-with-Kafka-and-</a:t>
            </a:r>
            <a:r>
              <a:rPr lang="en-US" sz="1400" dirty="0" smtClean="0">
                <a:hlinkClick r:id="rId2"/>
              </a:rPr>
              <a:t>Storm.pdf</a:t>
            </a:r>
            <a:r>
              <a:rPr lang="en-US" sz="1400" dirty="0" smtClean="0"/>
              <a:t> </a:t>
            </a:r>
          </a:p>
        </p:txBody>
      </p:sp>
      <p:pic>
        <p:nvPicPr>
          <p:cNvPr id="7" name="Picture 6" descr="Screen Shot 2014-06-05 at 14.30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92301"/>
            <a:ext cx="4483100" cy="2707297"/>
          </a:xfrm>
          <a:prstGeom prst="rect">
            <a:avLst/>
          </a:prstGeom>
        </p:spPr>
      </p:pic>
      <p:pic>
        <p:nvPicPr>
          <p:cNvPr id="8" name="Picture 7" descr="Screen Shot 2014-06-05 at 14.30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993" y="1892301"/>
            <a:ext cx="4698507" cy="27558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03131" y="4835723"/>
            <a:ext cx="28518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Before tuning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51500" y="4835723"/>
            <a:ext cx="25096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After tuning</a:t>
            </a:r>
          </a:p>
        </p:txBody>
      </p:sp>
    </p:spTree>
    <p:extLst>
      <p:ext uri="{BB962C8B-B14F-4D97-AF65-F5344CB8AC3E}">
        <p14:creationId xmlns:p14="http://schemas.microsoft.com/office/powerpoint/2010/main" val="1975631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Part </a:t>
            </a:r>
            <a:r>
              <a:rPr lang="en-US" dirty="0" smtClean="0"/>
              <a:t>1: Introducing 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Kafka?</a:t>
            </a:r>
          </a:p>
          <a:p>
            <a:r>
              <a:rPr lang="en-US" dirty="0" smtClean="0">
                <a:sym typeface="Wingdings"/>
              </a:rPr>
              <a:t>Kafka adoption and use cases in the wild</a:t>
            </a:r>
          </a:p>
          <a:p>
            <a:pPr lvl="1"/>
            <a:r>
              <a:rPr lang="en-US" dirty="0" smtClean="0">
                <a:sym typeface="Wingdings"/>
              </a:rPr>
              <a:t>At LinkedIn</a:t>
            </a:r>
          </a:p>
          <a:p>
            <a:pPr lvl="1"/>
            <a:r>
              <a:rPr lang="en-US" dirty="0">
                <a:sym typeface="Wingdings"/>
              </a:rPr>
              <a:t>A</a:t>
            </a:r>
            <a:r>
              <a:rPr lang="en-US" dirty="0" smtClean="0">
                <a:sym typeface="Wingdings"/>
              </a:rPr>
              <a:t>t other companies</a:t>
            </a:r>
          </a:p>
          <a:p>
            <a:r>
              <a:rPr lang="en-US" dirty="0" smtClean="0">
                <a:sym typeface="Wingdings"/>
              </a:rPr>
              <a:t>How fast is Kafka, and why?</a:t>
            </a:r>
          </a:p>
          <a:p>
            <a:r>
              <a:rPr lang="en-US" dirty="0" smtClean="0">
                <a:sym typeface="Wingdings"/>
              </a:rPr>
              <a:t>Kafka + X for processing</a:t>
            </a:r>
          </a:p>
          <a:p>
            <a:pPr lvl="1"/>
            <a:r>
              <a:rPr lang="en-US" dirty="0" smtClean="0">
                <a:sym typeface="Wingdings"/>
              </a:rPr>
              <a:t>Storm, </a:t>
            </a:r>
            <a:r>
              <a:rPr lang="en-US" dirty="0" err="1" smtClean="0">
                <a:sym typeface="Wingdings"/>
              </a:rPr>
              <a:t>Samza</a:t>
            </a:r>
            <a:r>
              <a:rPr lang="en-US" dirty="0" smtClean="0">
                <a:sym typeface="Wingdings"/>
              </a:rPr>
              <a:t>, Spark Streaming, custom apps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0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Java/JVM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Good news: use JDK7u51 or later and have a quiet life!</a:t>
            </a:r>
          </a:p>
          <a:p>
            <a:pPr lvl="1"/>
            <a:r>
              <a:rPr lang="en-US" dirty="0" smtClean="0">
                <a:sym typeface="Wingdings"/>
              </a:rPr>
              <a:t>LinkedIn: Oracle JDK, not </a:t>
            </a:r>
            <a:r>
              <a:rPr lang="en-US" dirty="0" err="1" smtClean="0">
                <a:sym typeface="Wingdings"/>
              </a:rPr>
              <a:t>OpenJDK</a:t>
            </a:r>
            <a:endParaRPr lang="en-US" dirty="0" smtClean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Silver bullet is new G1 “garbage-first” garbage collector</a:t>
            </a:r>
          </a:p>
          <a:p>
            <a:pPr lvl="1"/>
            <a:r>
              <a:rPr lang="en-US" dirty="0" smtClean="0">
                <a:sym typeface="Wingdings"/>
              </a:rPr>
              <a:t>Available since JDK7u4.</a:t>
            </a:r>
          </a:p>
          <a:p>
            <a:pPr lvl="1"/>
            <a:r>
              <a:rPr lang="en-US" dirty="0" smtClean="0">
                <a:sym typeface="Wingdings"/>
              </a:rPr>
              <a:t>Substantial improvement over all previous GC’s, at least for Kafka.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0900" y="4127500"/>
            <a:ext cx="741869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$ java -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Xms4g -Xmx4g -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XX:PermSize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=48m -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XX:MaxPermSize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=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48m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      -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XX:</a:t>
            </a:r>
            <a:r>
              <a:rPr lang="en-US" b="1" dirty="0">
                <a:solidFill>
                  <a:srgbClr val="FFFF00"/>
                </a:solidFill>
                <a:latin typeface="Consolas"/>
                <a:cs typeface="Consolas"/>
              </a:rPr>
              <a:t>+</a:t>
            </a:r>
            <a:r>
              <a:rPr lang="en-US" b="1" dirty="0" smtClean="0">
                <a:solidFill>
                  <a:srgbClr val="FFFF00"/>
                </a:solidFill>
                <a:latin typeface="Consolas"/>
                <a:cs typeface="Consolas"/>
              </a:rPr>
              <a:t>UseG1GC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      -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XX:MaxGCPauseMillis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=</a:t>
            </a:r>
            <a:r>
              <a:rPr lang="en-US" b="1" dirty="0" smtClean="0">
                <a:solidFill>
                  <a:srgbClr val="FFFF00"/>
                </a:solidFill>
                <a:latin typeface="Consolas"/>
                <a:cs typeface="Consolas"/>
              </a:rPr>
              <a:t>20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      -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XX:InitiatingHeapOccupancyPercent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=35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4429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configuration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Often not much to do beyond using the defaults, yay. 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Key candidates for tuning: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69935"/>
              </p:ext>
            </p:extLst>
          </p:nvPr>
        </p:nvGraphicFramePr>
        <p:xfrm>
          <a:off x="744733" y="2619438"/>
          <a:ext cx="7162800" cy="8889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01946"/>
                <a:gridCol w="46608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num.io.threads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ym typeface="Wingdings"/>
                        </a:rPr>
                        <a:t>should be &gt;= #disks  (start testing with == #disks)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num.network.threads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adjust it based on (concurrent) #producers, #consumers, and replication factor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7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usage tuning – lessons learned from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Don't </a:t>
            </a:r>
            <a:r>
              <a:rPr lang="en-US" sz="2000" dirty="0"/>
              <a:t>break things up into separate topics unless the data in them </a:t>
            </a:r>
            <a:r>
              <a:rPr lang="en-US" sz="2000" dirty="0" smtClean="0"/>
              <a:t>is truly independent.</a:t>
            </a:r>
          </a:p>
          <a:p>
            <a:pPr lvl="1"/>
            <a:r>
              <a:rPr lang="en-US" sz="1800" dirty="0" smtClean="0"/>
              <a:t>Consumer </a:t>
            </a:r>
            <a:r>
              <a:rPr lang="en-US" sz="1800" dirty="0"/>
              <a:t>behavior can </a:t>
            </a:r>
            <a:r>
              <a:rPr lang="en-US" sz="1800" dirty="0" smtClean="0"/>
              <a:t>(and will) be </a:t>
            </a:r>
            <a:r>
              <a:rPr lang="en-US" sz="1800" dirty="0"/>
              <a:t>extremely variable, </a:t>
            </a:r>
            <a:r>
              <a:rPr lang="en-US" sz="1800" dirty="0" smtClean="0"/>
              <a:t>don’t assume </a:t>
            </a:r>
            <a:r>
              <a:rPr lang="en-US" sz="1800" dirty="0"/>
              <a:t>you will always be consuming as fast as you </a:t>
            </a:r>
            <a:r>
              <a:rPr lang="en-US" sz="1800" dirty="0" smtClean="0"/>
              <a:t>are</a:t>
            </a:r>
            <a:r>
              <a:rPr lang="en-US" sz="1800" dirty="0"/>
              <a:t> producing.</a:t>
            </a:r>
          </a:p>
          <a:p>
            <a:endParaRPr lang="en-US" sz="2000" dirty="0"/>
          </a:p>
          <a:p>
            <a:r>
              <a:rPr lang="en-US" sz="2000" dirty="0" smtClean="0"/>
              <a:t>Keep </a:t>
            </a:r>
            <a:r>
              <a:rPr lang="en-US" sz="2000" dirty="0"/>
              <a:t>time related messages in the same </a:t>
            </a:r>
            <a:r>
              <a:rPr lang="en-US" sz="2000" dirty="0" smtClean="0"/>
              <a:t>partition.</a:t>
            </a:r>
          </a:p>
          <a:p>
            <a:pPr lvl="1"/>
            <a:r>
              <a:rPr lang="en-US" sz="1800" dirty="0" smtClean="0"/>
              <a:t>Consumer behavior </a:t>
            </a:r>
            <a:r>
              <a:rPr lang="en-US" sz="1800" dirty="0"/>
              <a:t>can </a:t>
            </a:r>
            <a:r>
              <a:rPr lang="en-US" sz="1800" dirty="0" smtClean="0"/>
              <a:t>extremely </a:t>
            </a:r>
            <a:r>
              <a:rPr lang="en-US" sz="1800" dirty="0"/>
              <a:t>variable, don't assume the lag on </a:t>
            </a:r>
            <a:r>
              <a:rPr lang="en-US" sz="1800" dirty="0" smtClean="0"/>
              <a:t>all your </a:t>
            </a:r>
            <a:r>
              <a:rPr lang="en-US" sz="1800" dirty="0"/>
              <a:t>partitions will be </a:t>
            </a:r>
            <a:r>
              <a:rPr lang="en-US" sz="1800" dirty="0" smtClean="0"/>
              <a:t>similar.</a:t>
            </a:r>
          </a:p>
          <a:p>
            <a:pPr lvl="1"/>
            <a:r>
              <a:rPr lang="en-US" sz="1800" dirty="0" smtClean="0"/>
              <a:t>Design </a:t>
            </a:r>
            <a:r>
              <a:rPr lang="en-US" sz="1800" dirty="0"/>
              <a:t>a partitioning scheme, so that </a:t>
            </a:r>
            <a:r>
              <a:rPr lang="en-US" sz="1800" dirty="0" smtClean="0"/>
              <a:t>the owner </a:t>
            </a:r>
            <a:r>
              <a:rPr lang="en-US" sz="1800" dirty="0"/>
              <a:t>of one partition can stop consuming for a long period of time </a:t>
            </a:r>
            <a:r>
              <a:rPr lang="en-US" sz="1800" dirty="0" smtClean="0"/>
              <a:t>and your </a:t>
            </a:r>
            <a:r>
              <a:rPr lang="en-US" sz="1800" dirty="0"/>
              <a:t>application will be minimally </a:t>
            </a:r>
            <a:r>
              <a:rPr lang="en-US" sz="1800" dirty="0" smtClean="0"/>
              <a:t>impacted </a:t>
            </a:r>
            <a:r>
              <a:rPr lang="en-US" sz="1800" dirty="0"/>
              <a:t>(for example, </a:t>
            </a:r>
            <a:r>
              <a:rPr lang="en-US" sz="1800" dirty="0" smtClean="0"/>
              <a:t>partition by transaction </a:t>
            </a:r>
            <a:r>
              <a:rPr lang="en-US" sz="1800" dirty="0"/>
              <a:t>id)</a:t>
            </a:r>
            <a:endParaRPr lang="en-US" sz="1800" dirty="0" smtClean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5724" y="6023063"/>
            <a:ext cx="7007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http://grokbase.com/t/kafka/users/145qtx4z1c/topic-partitioning-strategy-for-large-</a:t>
            </a:r>
            <a:r>
              <a:rPr lang="en-US" sz="1400" dirty="0" smtClean="0">
                <a:hlinkClick r:id="rId2"/>
              </a:rPr>
              <a:t>data</a:t>
            </a:r>
            <a:r>
              <a:rPr lang="en-US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3131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Ops-related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992"/>
            <a:ext cx="8372316" cy="5255490"/>
          </a:xfrm>
        </p:spPr>
        <p:txBody>
          <a:bodyPr/>
          <a:lstStyle/>
          <a:p>
            <a:r>
              <a:rPr lang="en-US" sz="1800" dirty="0" smtClean="0">
                <a:sym typeface="Wingdings"/>
              </a:rPr>
              <a:t>Kafka FAQ</a:t>
            </a:r>
          </a:p>
          <a:p>
            <a:pPr lvl="1"/>
            <a:r>
              <a:rPr lang="en-US" sz="1400" dirty="0">
                <a:sym typeface="Wingdings"/>
                <a:hlinkClick r:id="rId2"/>
              </a:rPr>
              <a:t>https://cwiki.apache.org/confluence/display/KAFKA/</a:t>
            </a:r>
            <a:r>
              <a:rPr lang="en-US" sz="1400" dirty="0" smtClean="0">
                <a:sym typeface="Wingdings"/>
                <a:hlinkClick r:id="rId2"/>
              </a:rPr>
              <a:t>FAQ</a:t>
            </a:r>
            <a:r>
              <a:rPr lang="en-US" sz="1400" dirty="0" smtClean="0">
                <a:sym typeface="Wingdings"/>
              </a:rPr>
              <a:t> </a:t>
            </a:r>
            <a:endParaRPr lang="en-US" sz="1400" dirty="0">
              <a:sym typeface="Wingdings"/>
            </a:endParaRPr>
          </a:p>
          <a:p>
            <a:r>
              <a:rPr lang="en-US" sz="1800" dirty="0" smtClean="0">
                <a:sym typeface="Wingdings"/>
              </a:rPr>
              <a:t>Kafka operations</a:t>
            </a:r>
          </a:p>
          <a:p>
            <a:pPr lvl="1"/>
            <a:r>
              <a:rPr lang="en-US" sz="1400" dirty="0">
                <a:sym typeface="Wingdings"/>
                <a:hlinkClick r:id="rId3"/>
              </a:rPr>
              <a:t>https://kafka.apache.org/documentation.html#</a:t>
            </a:r>
            <a:r>
              <a:rPr lang="en-US" sz="1400" dirty="0" smtClean="0">
                <a:sym typeface="Wingdings"/>
                <a:hlinkClick r:id="rId3"/>
              </a:rPr>
              <a:t>operations</a:t>
            </a:r>
            <a:r>
              <a:rPr lang="en-US" sz="1400" dirty="0" smtClean="0">
                <a:sym typeface="Wingdings"/>
              </a:rPr>
              <a:t> </a:t>
            </a:r>
          </a:p>
          <a:p>
            <a:r>
              <a:rPr lang="en-US" sz="1800" dirty="0" smtClean="0">
                <a:sym typeface="Wingdings"/>
              </a:rPr>
              <a:t>Kafka system tools</a:t>
            </a:r>
          </a:p>
          <a:p>
            <a:pPr lvl="1"/>
            <a:r>
              <a:rPr lang="en-US" sz="1400" dirty="0">
                <a:sym typeface="Wingdings"/>
                <a:hlinkClick r:id="rId4"/>
              </a:rPr>
              <a:t>https://cwiki.apache.org/confluence/display/KAFKA/System+</a:t>
            </a:r>
            <a:r>
              <a:rPr lang="en-US" sz="1400" dirty="0" smtClean="0">
                <a:sym typeface="Wingdings"/>
                <a:hlinkClick r:id="rId4"/>
              </a:rPr>
              <a:t>Tools</a:t>
            </a:r>
            <a:r>
              <a:rPr lang="en-US" sz="1400" dirty="0" smtClean="0">
                <a:sym typeface="Wingdings"/>
              </a:rPr>
              <a:t> </a:t>
            </a:r>
          </a:p>
          <a:p>
            <a:pPr lvl="1"/>
            <a:r>
              <a:rPr lang="en-US" sz="1400" dirty="0">
                <a:sym typeface="Wingdings"/>
              </a:rPr>
              <a:t>Consumer offset </a:t>
            </a:r>
            <a:r>
              <a:rPr lang="en-US" sz="1400" dirty="0" smtClean="0">
                <a:sym typeface="Wingdings"/>
              </a:rPr>
              <a:t>checker, get offsets for a topic, print metrics via JMX to console, read from topic A and write to topic B, verify consumer rebalance</a:t>
            </a:r>
          </a:p>
          <a:p>
            <a:pPr algn="just"/>
            <a:r>
              <a:rPr lang="en-US" sz="1800" dirty="0" smtClean="0">
                <a:sym typeface="Wingdings"/>
              </a:rPr>
              <a:t>Kafka replication tools</a:t>
            </a:r>
          </a:p>
          <a:p>
            <a:pPr lvl="1"/>
            <a:r>
              <a:rPr lang="en-US" sz="1400" dirty="0">
                <a:sym typeface="Wingdings"/>
                <a:hlinkClick r:id="rId5"/>
              </a:rPr>
              <a:t>https://cwiki.apache.org/confluence/display/KAFKA/Replication+</a:t>
            </a:r>
            <a:r>
              <a:rPr lang="en-US" sz="1400" dirty="0" smtClean="0">
                <a:sym typeface="Wingdings"/>
                <a:hlinkClick r:id="rId5"/>
              </a:rPr>
              <a:t>tools</a:t>
            </a:r>
            <a:r>
              <a:rPr lang="en-US" sz="1400" dirty="0" smtClean="0">
                <a:sym typeface="Wingdings"/>
              </a:rPr>
              <a:t> </a:t>
            </a:r>
          </a:p>
          <a:p>
            <a:pPr lvl="1"/>
            <a:r>
              <a:rPr lang="en-US" sz="1400" dirty="0" smtClean="0">
                <a:sym typeface="Wingdings"/>
              </a:rPr>
              <a:t>Caveat</a:t>
            </a:r>
            <a:r>
              <a:rPr lang="en-US" sz="1400" dirty="0">
                <a:sym typeface="Wingdings"/>
              </a:rPr>
              <a:t>: Some sections of this document are slightly outdated.</a:t>
            </a:r>
          </a:p>
          <a:p>
            <a:pPr lvl="1"/>
            <a:r>
              <a:rPr lang="en-US" sz="1400" dirty="0" smtClean="0">
                <a:sym typeface="Wingdings"/>
              </a:rPr>
              <a:t>Controlled shutdown, preferred leader election tool, reassign partitions tool</a:t>
            </a:r>
          </a:p>
          <a:p>
            <a:r>
              <a:rPr lang="en-US" sz="1800" dirty="0" smtClean="0">
                <a:sym typeface="Wingdings"/>
              </a:rPr>
              <a:t>Kafka tutorial</a:t>
            </a:r>
          </a:p>
          <a:p>
            <a:pPr lvl="1"/>
            <a:r>
              <a:rPr lang="en-US" sz="1400" dirty="0">
                <a:sym typeface="Wingdings"/>
                <a:hlinkClick r:id="rId6"/>
              </a:rPr>
              <a:t>http://www.michael-noll.com/blog/2013/03/13/running-a-multi-broker-apache-kafka-cluster-on-a-single-node</a:t>
            </a:r>
            <a:r>
              <a:rPr lang="en-US" sz="1400" dirty="0" smtClean="0">
                <a:sym typeface="Wingdings"/>
                <a:hlinkClick r:id="rId6"/>
              </a:rPr>
              <a:t>/</a:t>
            </a:r>
            <a:r>
              <a:rPr lang="en-US" sz="1400" dirty="0" smtClean="0">
                <a:sym typeface="Wingdings"/>
              </a:rPr>
              <a:t> </a:t>
            </a:r>
          </a:p>
          <a:p>
            <a:endParaRPr lang="en-US" sz="1600" dirty="0" smtClean="0">
              <a:sym typeface="Wingdings"/>
            </a:endParaRPr>
          </a:p>
          <a:p>
            <a:pPr lvl="1"/>
            <a:endParaRPr lang="en-US" sz="1400" dirty="0" smtClean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4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4: Developing Kafka apps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44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Part </a:t>
            </a:r>
            <a:r>
              <a:rPr lang="en-US" dirty="0" smtClean="0"/>
              <a:t>4: Developing Kafka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sym typeface="Wingdings"/>
              </a:rPr>
              <a:t>Writing data to Kafka with producers</a:t>
            </a:r>
          </a:p>
          <a:p>
            <a:pPr lvl="1"/>
            <a:r>
              <a:rPr lang="en-US" sz="1600" dirty="0" smtClean="0">
                <a:sym typeface="Wingdings"/>
              </a:rPr>
              <a:t>Example producer</a:t>
            </a:r>
          </a:p>
          <a:p>
            <a:pPr lvl="1"/>
            <a:r>
              <a:rPr lang="en-US" sz="1600" dirty="0" smtClean="0">
                <a:sym typeface="Wingdings"/>
              </a:rPr>
              <a:t>Producer types (</a:t>
            </a:r>
            <a:r>
              <a:rPr lang="en-US" sz="1600" dirty="0" err="1" smtClean="0">
                <a:sym typeface="Wingdings"/>
              </a:rPr>
              <a:t>async</a:t>
            </a:r>
            <a:r>
              <a:rPr lang="en-US" sz="1600" dirty="0" smtClean="0">
                <a:sym typeface="Wingdings"/>
              </a:rPr>
              <a:t>, sync)</a:t>
            </a:r>
          </a:p>
          <a:p>
            <a:pPr lvl="1"/>
            <a:r>
              <a:rPr lang="en-US" sz="1600" dirty="0" smtClean="0">
                <a:sym typeface="Wingdings"/>
              </a:rPr>
              <a:t>Message </a:t>
            </a:r>
            <a:r>
              <a:rPr lang="en-US" sz="1600" dirty="0" err="1" smtClean="0">
                <a:sym typeface="Wingdings"/>
              </a:rPr>
              <a:t>acking</a:t>
            </a:r>
            <a:r>
              <a:rPr lang="en-US" sz="1600" dirty="0">
                <a:sym typeface="Wingdings"/>
              </a:rPr>
              <a:t> </a:t>
            </a:r>
            <a:r>
              <a:rPr lang="en-US" sz="1600" dirty="0" smtClean="0">
                <a:sym typeface="Wingdings"/>
              </a:rPr>
              <a:t>and batching of messages</a:t>
            </a:r>
          </a:p>
          <a:p>
            <a:pPr lvl="1"/>
            <a:r>
              <a:rPr lang="en-US" sz="1600" dirty="0" smtClean="0">
                <a:sym typeface="Wingdings"/>
              </a:rPr>
              <a:t>Write </a:t>
            </a:r>
            <a:r>
              <a:rPr lang="en-US" sz="1600" dirty="0">
                <a:sym typeface="Wingdings"/>
              </a:rPr>
              <a:t>operations behind the scenes – caveats ahead</a:t>
            </a:r>
            <a:r>
              <a:rPr lang="en-US" sz="1600" dirty="0" smtClean="0">
                <a:sym typeface="Wingdings"/>
              </a:rPr>
              <a:t>!</a:t>
            </a:r>
            <a:endParaRPr lang="en-US" sz="1600" dirty="0" smtClean="0">
              <a:latin typeface="Consolas"/>
              <a:cs typeface="Consolas"/>
              <a:sym typeface="Wingdings"/>
            </a:endParaRPr>
          </a:p>
          <a:p>
            <a:r>
              <a:rPr lang="en-US" sz="1800" dirty="0" smtClean="0">
                <a:sym typeface="Wingdings"/>
              </a:rPr>
              <a:t>Reading data from Kafka with consumers</a:t>
            </a:r>
          </a:p>
          <a:p>
            <a:pPr lvl="1"/>
            <a:r>
              <a:rPr lang="en-US" sz="1600" dirty="0" smtClean="0">
                <a:sym typeface="Wingdings"/>
              </a:rPr>
              <a:t>High-level consumer API and simple consumer API</a:t>
            </a:r>
          </a:p>
          <a:p>
            <a:pPr lvl="1"/>
            <a:r>
              <a:rPr lang="en-US" sz="1600" dirty="0" smtClean="0">
                <a:sym typeface="Wingdings"/>
              </a:rPr>
              <a:t>Consumer groups</a:t>
            </a:r>
          </a:p>
          <a:p>
            <a:pPr lvl="1"/>
            <a:r>
              <a:rPr lang="en-US" sz="1600" dirty="0" smtClean="0">
                <a:sym typeface="Wingdings"/>
              </a:rPr>
              <a:t>Rebalancing</a:t>
            </a:r>
            <a:endParaRPr lang="en-US" sz="1800" dirty="0" smtClean="0">
              <a:sym typeface="Wingdings"/>
            </a:endParaRPr>
          </a:p>
          <a:p>
            <a:r>
              <a:rPr lang="en-US" sz="1800" dirty="0">
                <a:sym typeface="Wingdings"/>
              </a:rPr>
              <a:t>Example Kafka </a:t>
            </a:r>
            <a:r>
              <a:rPr lang="en-US" sz="1800" dirty="0" smtClean="0">
                <a:sym typeface="Wingdings"/>
              </a:rPr>
              <a:t>applications</a:t>
            </a:r>
          </a:p>
          <a:p>
            <a:r>
              <a:rPr lang="en-US" sz="1800" dirty="0" err="1" smtClean="0">
                <a:sym typeface="Wingdings"/>
              </a:rPr>
              <a:t>Dev</a:t>
            </a:r>
            <a:r>
              <a:rPr lang="en-US" sz="1800" dirty="0" smtClean="0">
                <a:sym typeface="Wingdings"/>
              </a:rPr>
              <a:t>-related Kafka references</a:t>
            </a:r>
            <a:endParaRPr lang="en-US" sz="1800" dirty="0">
              <a:sym typeface="Wingdings"/>
            </a:endParaRPr>
          </a:p>
          <a:p>
            <a:endParaRPr lang="en-US" sz="1800" dirty="0" smtClean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data to Kafka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97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 to Kafka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ym typeface="Wingdings"/>
              </a:rPr>
              <a:t>You use Kafka “producers” to write data to Kafka brokers.</a:t>
            </a:r>
          </a:p>
          <a:p>
            <a:pPr lvl="1"/>
            <a:r>
              <a:rPr lang="en-US" sz="1600" dirty="0" smtClean="0">
                <a:sym typeface="Wingdings"/>
              </a:rPr>
              <a:t>Available for JVM (Java, Scala), C/C++, Python, Ruby, etc.</a:t>
            </a:r>
          </a:p>
          <a:p>
            <a:pPr lvl="1"/>
            <a:r>
              <a:rPr lang="en-US" sz="1600" dirty="0" smtClean="0">
                <a:sym typeface="Wingdings"/>
              </a:rPr>
              <a:t>The Kafka project only provides the JVM implementation.</a:t>
            </a:r>
          </a:p>
          <a:p>
            <a:pPr lvl="2"/>
            <a:r>
              <a:rPr lang="en-US" sz="1400" dirty="0" smtClean="0">
                <a:sym typeface="Wingdings"/>
              </a:rPr>
              <a:t>Has risk that a new Kafka release will break non-JVM clients.</a:t>
            </a:r>
            <a:br>
              <a:rPr lang="en-US" sz="1400" dirty="0" smtClean="0">
                <a:sym typeface="Wingdings"/>
              </a:rPr>
            </a:br>
            <a:endParaRPr lang="en-US" sz="20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A simple example producer:</a:t>
            </a:r>
          </a:p>
          <a:p>
            <a:endParaRPr lang="en-US" sz="2000" dirty="0">
              <a:sym typeface="Wingdings"/>
            </a:endParaRPr>
          </a:p>
          <a:p>
            <a:endParaRPr lang="en-US" sz="2000" dirty="0" smtClean="0">
              <a:sym typeface="Wingdings"/>
            </a:endParaRPr>
          </a:p>
          <a:p>
            <a:endParaRPr lang="en-US" sz="2000" dirty="0">
              <a:sym typeface="Wingdings"/>
            </a:endParaRPr>
          </a:p>
          <a:p>
            <a:endParaRPr lang="en-US" sz="2000" dirty="0" smtClean="0">
              <a:sym typeface="Wingdings"/>
            </a:endParaRPr>
          </a:p>
          <a:p>
            <a:endParaRPr lang="en-US" sz="2000" dirty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Full details at:</a:t>
            </a:r>
          </a:p>
          <a:p>
            <a:pPr lvl="1"/>
            <a:r>
              <a:rPr lang="en-US" sz="1600" dirty="0" smtClean="0">
                <a:sym typeface="Wingdings"/>
                <a:hlinkClick r:id="rId2"/>
              </a:rPr>
              <a:t>https</a:t>
            </a:r>
            <a:r>
              <a:rPr lang="en-US" sz="1600" dirty="0">
                <a:sym typeface="Wingdings"/>
                <a:hlinkClick r:id="rId2"/>
              </a:rPr>
              <a:t>://cwiki.apache.org/confluence/display/KAFKA/0.8.0+Producer+</a:t>
            </a:r>
            <a:r>
              <a:rPr lang="en-US" sz="1600" dirty="0" smtClean="0">
                <a:sym typeface="Wingdings"/>
                <a:hlinkClick r:id="rId2"/>
              </a:rPr>
              <a:t>Example</a:t>
            </a:r>
            <a:r>
              <a:rPr lang="en-US" sz="1600" dirty="0" smtClean="0">
                <a:sym typeface="Wingdings"/>
              </a:rPr>
              <a:t> </a:t>
            </a:r>
          </a:p>
          <a:p>
            <a:endParaRPr lang="en-US" sz="2000" dirty="0">
              <a:sym typeface="Wingdings"/>
            </a:endParaRPr>
          </a:p>
          <a:p>
            <a:endParaRPr lang="en-US" sz="2000" dirty="0" smtClean="0">
              <a:sym typeface="Wingdings"/>
            </a:endParaRPr>
          </a:p>
          <a:p>
            <a:endParaRPr lang="en-US" sz="2000" dirty="0" smtClean="0">
              <a:sym typeface="Wingdings"/>
            </a:endParaRPr>
          </a:p>
          <a:p>
            <a:endParaRPr lang="en-US" sz="2000" dirty="0" smtClean="0">
              <a:sym typeface="Wingdings"/>
            </a:endParaRPr>
          </a:p>
          <a:p>
            <a:endParaRPr lang="en-US" sz="2000" dirty="0" smtClean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6" name="Picture 5" descr="Screen Shot 2014-06-11 at 10.26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06" y="3405983"/>
            <a:ext cx="5653184" cy="16535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421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992"/>
            <a:ext cx="8372316" cy="5255490"/>
          </a:xfrm>
        </p:spPr>
        <p:txBody>
          <a:bodyPr/>
          <a:lstStyle/>
          <a:p>
            <a:r>
              <a:rPr lang="en-US" dirty="0" smtClean="0">
                <a:sym typeface="Wingdings"/>
              </a:rPr>
              <a:t>The Java producer API is very simple.</a:t>
            </a:r>
          </a:p>
          <a:p>
            <a:pPr lvl="1"/>
            <a:r>
              <a:rPr lang="en-US" dirty="0" smtClean="0">
                <a:sym typeface="Wingdings"/>
              </a:rPr>
              <a:t>We’ll talk about the slightly confusing details next. 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6" name="Picture 5" descr="Screen Shot 2014-06-11 at 14.33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81" y="2087194"/>
            <a:ext cx="5746837" cy="36677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194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992"/>
            <a:ext cx="8372316" cy="5255490"/>
          </a:xfrm>
        </p:spPr>
        <p:txBody>
          <a:bodyPr/>
          <a:lstStyle/>
          <a:p>
            <a:r>
              <a:rPr lang="en-US" sz="2000" dirty="0" smtClean="0">
                <a:sym typeface="Wingdings"/>
              </a:rPr>
              <a:t>Two types of producers:  “</a:t>
            </a:r>
            <a:r>
              <a:rPr lang="en-US" sz="2000" dirty="0" err="1" smtClean="0">
                <a:sym typeface="Wingdings"/>
              </a:rPr>
              <a:t>async</a:t>
            </a:r>
            <a:r>
              <a:rPr lang="en-US" sz="2000" dirty="0" smtClean="0">
                <a:sym typeface="Wingdings"/>
              </a:rPr>
              <a:t>” and “sync”</a:t>
            </a:r>
          </a:p>
          <a:p>
            <a:pPr lvl="1"/>
            <a:endParaRPr lang="en-US" sz="1800" dirty="0" smtClean="0">
              <a:sym typeface="Wingdings"/>
            </a:endParaRPr>
          </a:p>
          <a:p>
            <a:pPr lvl="1"/>
            <a:endParaRPr lang="en-US" sz="1800" dirty="0">
              <a:sym typeface="Wingdings"/>
            </a:endParaRPr>
          </a:p>
          <a:p>
            <a:pPr lvl="1"/>
            <a:endParaRPr lang="en-US" sz="500" dirty="0" smtClean="0">
              <a:sym typeface="Wingdings"/>
            </a:endParaRPr>
          </a:p>
          <a:p>
            <a:pPr lvl="1"/>
            <a:r>
              <a:rPr lang="en-US" sz="1800" dirty="0" smtClean="0">
                <a:sym typeface="Wingdings"/>
              </a:rPr>
              <a:t>Same API and configuration, but slightly different semantics.</a:t>
            </a:r>
          </a:p>
          <a:p>
            <a:pPr lvl="1"/>
            <a:r>
              <a:rPr lang="en-US" sz="1800" dirty="0" smtClean="0">
                <a:sym typeface="Wingdings"/>
              </a:rPr>
              <a:t>What applies to a sync producer almost always applies to </a:t>
            </a:r>
            <a:r>
              <a:rPr lang="en-US" sz="1800" dirty="0" err="1" smtClean="0">
                <a:sym typeface="Wingdings"/>
              </a:rPr>
              <a:t>async</a:t>
            </a:r>
            <a:r>
              <a:rPr lang="en-US" sz="1800" dirty="0" smtClean="0">
                <a:sym typeface="Wingdings"/>
              </a:rPr>
              <a:t>, too.</a:t>
            </a:r>
          </a:p>
          <a:p>
            <a:pPr lvl="1"/>
            <a:r>
              <a:rPr lang="en-US" sz="1800" dirty="0" smtClean="0">
                <a:sym typeface="Wingdings"/>
              </a:rPr>
              <a:t>Async producer is preferred when you want higher throughput.</a:t>
            </a:r>
          </a:p>
          <a:p>
            <a:pPr lvl="1"/>
            <a:endParaRPr lang="en-US" sz="8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Important configuration settings for either producer type: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6" name="Picture 5" descr="Screen Shot 2014-06-11 at 10.44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89" y="1701773"/>
            <a:ext cx="5016500" cy="6223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298160"/>
              </p:ext>
            </p:extLst>
          </p:nvPr>
        </p:nvGraphicFramePr>
        <p:xfrm>
          <a:off x="744733" y="4380741"/>
          <a:ext cx="71628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01946"/>
                <a:gridCol w="46608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client.id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identifies producer app, e.g. in system logs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producer.type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async</a:t>
                      </a:r>
                      <a:r>
                        <a:rPr lang="en-US" sz="1400" baseline="0" dirty="0" smtClean="0"/>
                        <a:t> or sync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request.required.acks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acking</a:t>
                      </a:r>
                      <a:r>
                        <a:rPr lang="en-US" sz="1400" dirty="0" smtClean="0"/>
                        <a:t> semantics, cf. next slides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serializer.class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configure encoder, cf. slides on Avro usage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metadata.broker.list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cf. slides on bootstrapping list of brokers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51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ym typeface="Wingdings"/>
              <a:hlinkClick r:id="rId2"/>
            </a:endParaRPr>
          </a:p>
          <a:p>
            <a:endParaRPr lang="en-US" sz="2000" dirty="0">
              <a:sym typeface="Wingdings"/>
              <a:hlinkClick r:id="rId2"/>
            </a:endParaRPr>
          </a:p>
          <a:p>
            <a:endParaRPr lang="en-US" sz="2000" dirty="0" smtClean="0">
              <a:sym typeface="Wingdings"/>
              <a:hlinkClick r:id="rId2"/>
            </a:endParaRPr>
          </a:p>
          <a:p>
            <a:endParaRPr lang="en-US" sz="2000" dirty="0">
              <a:sym typeface="Wingdings"/>
              <a:hlinkClick r:id="rId2"/>
            </a:endParaRPr>
          </a:p>
          <a:p>
            <a:endParaRPr lang="en-US" sz="2000" dirty="0" smtClean="0">
              <a:sym typeface="Wingdings"/>
              <a:hlinkClick r:id="rId2"/>
            </a:endParaRPr>
          </a:p>
          <a:p>
            <a:r>
              <a:rPr lang="en-US" sz="2000" dirty="0" smtClean="0">
                <a:sym typeface="Wingdings"/>
                <a:hlinkClick r:id="rId2"/>
              </a:rPr>
              <a:t>http</a:t>
            </a:r>
            <a:r>
              <a:rPr lang="en-US" sz="2000" dirty="0">
                <a:sym typeface="Wingdings"/>
                <a:hlinkClick r:id="rId2"/>
              </a:rPr>
              <a:t>://kafka.apache.org/</a:t>
            </a:r>
            <a:r>
              <a:rPr lang="en-US" sz="2000" dirty="0">
                <a:sym typeface="Wingdings"/>
              </a:rPr>
              <a:t> </a:t>
            </a:r>
          </a:p>
          <a:p>
            <a:r>
              <a:rPr lang="en-US" sz="2000" dirty="0" smtClean="0">
                <a:sym typeface="Wingdings"/>
              </a:rPr>
              <a:t>Originated at LinkedIn, open sourced in early 2011</a:t>
            </a:r>
          </a:p>
          <a:p>
            <a:r>
              <a:rPr lang="en-US" sz="2000" dirty="0" smtClean="0">
                <a:sym typeface="Wingdings"/>
              </a:rPr>
              <a:t>Implemented in Scala, some Java</a:t>
            </a:r>
          </a:p>
          <a:p>
            <a:r>
              <a:rPr lang="en-US" sz="2000" dirty="0" smtClean="0">
                <a:sym typeface="Wingdings"/>
              </a:rPr>
              <a:t>9 core committers, plus ~ 20 contributors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4116" y="5879022"/>
            <a:ext cx="4306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https://kafka.apache.org/</a:t>
            </a:r>
            <a:r>
              <a:rPr lang="en-US" sz="1400" dirty="0" smtClean="0">
                <a:hlinkClick r:id="rId3"/>
              </a:rPr>
              <a:t>committers.html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400" dirty="0">
                <a:hlinkClick r:id="rId4"/>
              </a:rPr>
              <a:t>https://github.com/apache/kafka/graphs/</a:t>
            </a:r>
            <a:r>
              <a:rPr lang="en-US" sz="1400" dirty="0" smtClean="0">
                <a:hlinkClick r:id="rId4"/>
              </a:rPr>
              <a:t>contributors</a:t>
            </a:r>
            <a:r>
              <a:rPr lang="en-US" sz="1400" dirty="0" smtClean="0"/>
              <a:t>  </a:t>
            </a:r>
          </a:p>
        </p:txBody>
      </p:sp>
      <p:pic>
        <p:nvPicPr>
          <p:cNvPr id="6" name="Picture 5" descr="Screen Shot 2014-07-03 at 09.05.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2157"/>
            <a:ext cx="6116065" cy="141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04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producers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992"/>
            <a:ext cx="8372316" cy="5255490"/>
          </a:xfrm>
        </p:spPr>
        <p:txBody>
          <a:bodyPr/>
          <a:lstStyle/>
          <a:p>
            <a:r>
              <a:rPr lang="en-US" sz="2000" dirty="0" smtClean="0">
                <a:sym typeface="Wingdings"/>
              </a:rPr>
              <a:t>Straight-forward so I won’t cover sync producers here</a:t>
            </a:r>
          </a:p>
          <a:p>
            <a:pPr lvl="1"/>
            <a:r>
              <a:rPr lang="en-US" sz="1600" dirty="0" smtClean="0">
                <a:sym typeface="Wingdings"/>
              </a:rPr>
              <a:t>Please go </a:t>
            </a:r>
            <a:r>
              <a:rPr lang="en-US" sz="1600" dirty="0">
                <a:sym typeface="Wingdings"/>
              </a:rPr>
              <a:t>to </a:t>
            </a:r>
            <a:r>
              <a:rPr lang="en-US" sz="1600" dirty="0">
                <a:sym typeface="Wingdings"/>
                <a:hlinkClick r:id="rId3"/>
              </a:rPr>
              <a:t>https://kafka.apache.org/</a:t>
            </a:r>
            <a:r>
              <a:rPr lang="en-US" sz="1600" dirty="0" smtClean="0">
                <a:sym typeface="Wingdings"/>
                <a:hlinkClick r:id="rId3"/>
              </a:rPr>
              <a:t>documentation.html</a:t>
            </a:r>
            <a:r>
              <a:rPr lang="en-US" sz="1600" dirty="0" smtClean="0">
                <a:sym typeface="Wingdings"/>
              </a:rPr>
              <a:t> </a:t>
            </a:r>
          </a:p>
          <a:p>
            <a:endParaRPr lang="en-US" sz="2000" dirty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Most important thing to remember: </a:t>
            </a:r>
            <a:r>
              <a:rPr lang="en-US" sz="2000" dirty="0" err="1" smtClean="0">
                <a:latin typeface="Consolas"/>
                <a:cs typeface="Consolas"/>
                <a:sym typeface="Wingdings"/>
              </a:rPr>
              <a:t>producer.send</a:t>
            </a:r>
            <a:r>
              <a:rPr lang="en-US" sz="2000" dirty="0" smtClean="0">
                <a:latin typeface="Consolas"/>
                <a:cs typeface="Consolas"/>
                <a:sym typeface="Wingdings"/>
              </a:rPr>
              <a:t>()</a:t>
            </a:r>
            <a:r>
              <a:rPr lang="en-US" sz="2000" dirty="0" smtClean="0">
                <a:sym typeface="Wingdings"/>
              </a:rPr>
              <a:t> will block!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0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producer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78992"/>
            <a:ext cx="8477283" cy="5255490"/>
          </a:xfrm>
        </p:spPr>
        <p:txBody>
          <a:bodyPr/>
          <a:lstStyle/>
          <a:p>
            <a:r>
              <a:rPr lang="en-US" sz="2000" dirty="0" smtClean="0">
                <a:sym typeface="Wingdings"/>
              </a:rPr>
              <a:t>Sends messages in background = no blocking in client.</a:t>
            </a:r>
          </a:p>
          <a:p>
            <a:r>
              <a:rPr lang="en-US" sz="2000" dirty="0" smtClean="0">
                <a:sym typeface="Wingdings"/>
              </a:rPr>
              <a:t>Provides more powerful batching </a:t>
            </a:r>
            <a:r>
              <a:rPr lang="en-US" sz="2000" dirty="0">
                <a:sym typeface="Wingdings"/>
              </a:rPr>
              <a:t>of </a:t>
            </a:r>
            <a:r>
              <a:rPr lang="en-US" sz="2000" dirty="0" smtClean="0">
                <a:sym typeface="Wingdings"/>
              </a:rPr>
              <a:t>messages (see later).</a:t>
            </a:r>
          </a:p>
          <a:p>
            <a:r>
              <a:rPr lang="en-US" sz="2000" dirty="0" smtClean="0">
                <a:sym typeface="Wingdings"/>
              </a:rPr>
              <a:t>Wraps </a:t>
            </a:r>
            <a:r>
              <a:rPr lang="en-US" sz="2000" dirty="0">
                <a:sym typeface="Wingdings"/>
              </a:rPr>
              <a:t>a </a:t>
            </a:r>
            <a:r>
              <a:rPr lang="en-US" sz="2000" dirty="0" smtClean="0">
                <a:sym typeface="Wingdings"/>
              </a:rPr>
              <a:t>sync producer, or rather a pool of them.</a:t>
            </a:r>
            <a:endParaRPr lang="en-US" sz="2000" dirty="0">
              <a:sym typeface="Wingdings"/>
            </a:endParaRPr>
          </a:p>
          <a:p>
            <a:pPr lvl="1"/>
            <a:r>
              <a:rPr lang="en-US" sz="1800" dirty="0" smtClean="0">
                <a:sym typeface="Wingdings"/>
              </a:rPr>
              <a:t>Communication from </a:t>
            </a:r>
            <a:r>
              <a:rPr lang="en-US" sz="1800" dirty="0" err="1" smtClean="0">
                <a:sym typeface="Wingdings"/>
              </a:rPr>
              <a:t>async</a:t>
            </a:r>
            <a:r>
              <a:rPr lang="en-US" sz="1800" dirty="0" smtClean="0">
                <a:sym typeface="Wingdings"/>
              </a:rPr>
              <a:t>-&gt;sync producer happens via a queue.</a:t>
            </a:r>
          </a:p>
          <a:p>
            <a:pPr lvl="2"/>
            <a:r>
              <a:rPr lang="en-US" sz="1600" dirty="0" smtClean="0">
                <a:sym typeface="Wingdings"/>
              </a:rPr>
              <a:t>Which explains why you may see </a:t>
            </a:r>
            <a:r>
              <a:rPr lang="en-US" sz="1600" dirty="0" err="1" smtClean="0">
                <a:latin typeface="Consolas"/>
                <a:cs typeface="Consolas"/>
              </a:rPr>
              <a:t>kafka.producer.async.QueueFullException</a:t>
            </a:r>
            <a:endParaRPr lang="en-US" sz="1600" dirty="0" smtClean="0">
              <a:latin typeface="Consolas"/>
              <a:cs typeface="Consolas"/>
              <a:sym typeface="Wingdings"/>
            </a:endParaRPr>
          </a:p>
          <a:p>
            <a:pPr lvl="1"/>
            <a:r>
              <a:rPr lang="en-US" sz="1800" dirty="0" smtClean="0">
                <a:sym typeface="Wingdings"/>
              </a:rPr>
              <a:t>Each </a:t>
            </a:r>
            <a:r>
              <a:rPr lang="en-US" sz="1800" dirty="0">
                <a:sym typeface="Wingdings"/>
              </a:rPr>
              <a:t>sync producer gets a copy of the original </a:t>
            </a:r>
            <a:r>
              <a:rPr lang="en-US" sz="1800" dirty="0" err="1" smtClean="0">
                <a:sym typeface="Wingdings"/>
              </a:rPr>
              <a:t>async</a:t>
            </a:r>
            <a:r>
              <a:rPr lang="en-US" sz="1800" dirty="0" smtClean="0">
                <a:sym typeface="Wingdings"/>
              </a:rPr>
              <a:t> producer </a:t>
            </a:r>
            <a:r>
              <a:rPr lang="en-US" sz="1800" dirty="0" err="1" smtClean="0">
                <a:sym typeface="Wingdings"/>
              </a:rPr>
              <a:t>config</a:t>
            </a:r>
            <a:r>
              <a:rPr lang="en-US" sz="1800" dirty="0" smtClean="0">
                <a:sym typeface="Wingdings"/>
              </a:rPr>
              <a:t>, including the </a:t>
            </a:r>
            <a:r>
              <a:rPr lang="en-US" sz="1800" dirty="0" err="1">
                <a:latin typeface="Consolas"/>
                <a:cs typeface="Consolas"/>
                <a:sym typeface="Wingdings"/>
              </a:rPr>
              <a:t>request.required.acks</a:t>
            </a:r>
            <a:r>
              <a:rPr lang="en-US" sz="1800" dirty="0">
                <a:sym typeface="Wingdings"/>
              </a:rPr>
              <a:t> </a:t>
            </a:r>
            <a:r>
              <a:rPr lang="en-US" sz="1800" dirty="0" smtClean="0">
                <a:sym typeface="Wingdings"/>
              </a:rPr>
              <a:t>setting (see later).</a:t>
            </a:r>
            <a:endParaRPr lang="en-US" sz="1800" dirty="0">
              <a:sym typeface="Wingdings"/>
            </a:endParaRPr>
          </a:p>
          <a:p>
            <a:pPr lvl="1"/>
            <a:r>
              <a:rPr lang="en-US" sz="1800" dirty="0">
                <a:sym typeface="Wingdings"/>
              </a:rPr>
              <a:t>Implementation </a:t>
            </a:r>
            <a:r>
              <a:rPr lang="en-US" sz="1800" dirty="0" smtClean="0">
                <a:sym typeface="Wingdings"/>
              </a:rPr>
              <a:t>details: </a:t>
            </a:r>
            <a:r>
              <a:rPr lang="en-US" sz="1600" dirty="0" smtClean="0">
                <a:sym typeface="Wingdings"/>
                <a:hlinkClick r:id="rId3"/>
              </a:rPr>
              <a:t>Producer</a:t>
            </a:r>
            <a:r>
              <a:rPr lang="en-US" sz="1600" dirty="0" smtClean="0">
                <a:sym typeface="Wingdings"/>
              </a:rPr>
              <a:t>, </a:t>
            </a:r>
            <a:r>
              <a:rPr lang="en-US" sz="1600" dirty="0" smtClean="0">
                <a:sym typeface="Wingdings"/>
                <a:hlinkClick r:id="rId4"/>
              </a:rPr>
              <a:t>async.AsyncProducer</a:t>
            </a:r>
            <a:r>
              <a:rPr lang="en-US" sz="1600" dirty="0" smtClean="0">
                <a:sym typeface="Wingdings"/>
              </a:rPr>
              <a:t>, </a:t>
            </a:r>
            <a:r>
              <a:rPr lang="en-US" sz="1600" dirty="0" smtClean="0">
                <a:sym typeface="Wingdings"/>
                <a:hlinkClick r:id="rId5"/>
              </a:rPr>
              <a:t>async.ProducerSendThread</a:t>
            </a:r>
            <a:r>
              <a:rPr lang="en-US" sz="1600" dirty="0" smtClean="0">
                <a:sym typeface="Wingdings"/>
              </a:rPr>
              <a:t>, </a:t>
            </a:r>
            <a:r>
              <a:rPr lang="en-US" sz="1600" dirty="0" smtClean="0">
                <a:sym typeface="Wingdings"/>
                <a:hlinkClick r:id="rId6"/>
              </a:rPr>
              <a:t>ProducerPool</a:t>
            </a:r>
            <a:r>
              <a:rPr lang="en-US" sz="1600" dirty="0" smtClean="0">
                <a:sym typeface="Wingdings"/>
              </a:rPr>
              <a:t>, </a:t>
            </a:r>
            <a:r>
              <a:rPr lang="en-US" sz="1600" dirty="0" smtClean="0">
                <a:sym typeface="Wingdings"/>
                <a:hlinkClick r:id="rId7"/>
              </a:rPr>
              <a:t>async.DefaultEventHandler#send()</a:t>
            </a:r>
            <a:endParaRPr lang="en-US" sz="1600" dirty="0" smtClean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41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producer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992"/>
            <a:ext cx="8372316" cy="5255490"/>
          </a:xfrm>
        </p:spPr>
        <p:txBody>
          <a:bodyPr/>
          <a:lstStyle/>
          <a:p>
            <a:r>
              <a:rPr lang="en-US" sz="2000" dirty="0" smtClean="0"/>
              <a:t>Caveats</a:t>
            </a:r>
          </a:p>
          <a:p>
            <a:pPr lvl="1"/>
            <a:r>
              <a:rPr lang="en-US" sz="1800" dirty="0" smtClean="0"/>
              <a:t>Async producer may drop messages if its queue is full.</a:t>
            </a:r>
          </a:p>
          <a:p>
            <a:pPr lvl="2"/>
            <a:r>
              <a:rPr lang="en-US" sz="1600" dirty="0"/>
              <a:t>Solution </a:t>
            </a:r>
            <a:r>
              <a:rPr lang="en-US" sz="1600" dirty="0" smtClean="0"/>
              <a:t>1:  Don’t </a:t>
            </a:r>
            <a:r>
              <a:rPr lang="en-US" sz="1600" dirty="0"/>
              <a:t>push data to producer faster than it is able to send to brokers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 smtClean="0"/>
              <a:t>Solution 2:  Queue full == need more brokers, add them now!  Use this solution in favor of solution 3 particularly if your producer cannot block (</a:t>
            </a:r>
            <a:r>
              <a:rPr lang="en-US" sz="1600" dirty="0" err="1" smtClean="0"/>
              <a:t>async</a:t>
            </a:r>
            <a:r>
              <a:rPr lang="en-US" sz="1600" dirty="0" smtClean="0"/>
              <a:t> producers).</a:t>
            </a:r>
            <a:endParaRPr lang="en-US" sz="1600" dirty="0"/>
          </a:p>
          <a:p>
            <a:pPr lvl="2"/>
            <a:r>
              <a:rPr lang="en-US" sz="1600" dirty="0" smtClean="0"/>
              <a:t>Solution 3:  Set </a:t>
            </a:r>
            <a:r>
              <a:rPr lang="en-US" sz="1600" dirty="0" err="1" smtClean="0">
                <a:latin typeface="Consolas"/>
                <a:cs typeface="Consolas"/>
              </a:rPr>
              <a:t>queue.enqueue.timeout.ms</a:t>
            </a:r>
            <a:r>
              <a:rPr lang="en-US" sz="1600" dirty="0" smtClean="0"/>
              <a:t> to </a:t>
            </a:r>
            <a:r>
              <a:rPr lang="en-US" sz="1600" dirty="0" smtClean="0">
                <a:latin typeface="Consolas"/>
                <a:cs typeface="Consolas"/>
              </a:rPr>
              <a:t>-1</a:t>
            </a:r>
            <a:r>
              <a:rPr lang="en-US" sz="1600" dirty="0" smtClean="0"/>
              <a:t> (default).  Now the producer will block indefinitely and will never willingly drop a message.</a:t>
            </a:r>
          </a:p>
          <a:p>
            <a:pPr lvl="2"/>
            <a:r>
              <a:rPr lang="en-US" sz="1600" dirty="0" smtClean="0"/>
              <a:t>Solution 4:  </a:t>
            </a:r>
            <a:r>
              <a:rPr lang="en-US" sz="1600" dirty="0"/>
              <a:t>Increase </a:t>
            </a:r>
            <a:r>
              <a:rPr lang="en-US" sz="1600" dirty="0" err="1" smtClean="0">
                <a:latin typeface="Consolas"/>
                <a:cs typeface="Consolas"/>
              </a:rPr>
              <a:t>queue.buffering.max.messages</a:t>
            </a:r>
            <a:r>
              <a:rPr lang="en-US" sz="1600" dirty="0" smtClean="0"/>
              <a:t> (default: 10,000).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In </a:t>
            </a:r>
            <a:r>
              <a:rPr lang="en-US" sz="1800" dirty="0"/>
              <a:t>0.8 an </a:t>
            </a:r>
            <a:r>
              <a:rPr lang="en-US" sz="1800" dirty="0" err="1"/>
              <a:t>async</a:t>
            </a:r>
            <a:r>
              <a:rPr lang="en-US" sz="1800" dirty="0"/>
              <a:t> producer does not have a callback for </a:t>
            </a:r>
            <a:r>
              <a:rPr lang="en-US" sz="1800" dirty="0">
                <a:latin typeface="Consolas"/>
                <a:cs typeface="Consolas"/>
              </a:rPr>
              <a:t>send()</a:t>
            </a:r>
            <a:r>
              <a:rPr lang="en-US" sz="1800" dirty="0"/>
              <a:t> to register error handlers.  </a:t>
            </a:r>
            <a:r>
              <a:rPr lang="en-US" sz="1800" dirty="0" smtClean="0"/>
              <a:t>Callbacks will be available in </a:t>
            </a:r>
            <a:r>
              <a:rPr lang="en-US" sz="1800" dirty="0"/>
              <a:t>0.9.</a:t>
            </a:r>
          </a:p>
          <a:p>
            <a:endParaRPr lang="en-US" sz="2000" dirty="0" smtClean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986375" y="406857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390901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992"/>
            <a:ext cx="8372316" cy="5255490"/>
          </a:xfrm>
        </p:spPr>
        <p:txBody>
          <a:bodyPr/>
          <a:lstStyle/>
          <a:p>
            <a:r>
              <a:rPr lang="en-US" sz="2000" dirty="0" smtClean="0">
                <a:sym typeface="Wingdings"/>
              </a:rPr>
              <a:t>Two aspects worth mentioning because they significantly influence Kafka performance:</a:t>
            </a:r>
            <a:br>
              <a:rPr lang="en-US" sz="2000" dirty="0" smtClean="0">
                <a:sym typeface="Wingdings"/>
              </a:rPr>
            </a:br>
            <a:endParaRPr lang="en-US" sz="2000" dirty="0" smtClean="0">
              <a:sym typeface="Wingdings"/>
            </a:endParaRPr>
          </a:p>
          <a:p>
            <a:pPr marL="813308" lvl="1" indent="-457200">
              <a:buClrTx/>
              <a:buSzPct val="100000"/>
              <a:buFont typeface="+mj-lt"/>
              <a:buAutoNum type="arabicPeriod"/>
            </a:pPr>
            <a:r>
              <a:rPr lang="en-US" sz="1800" dirty="0" smtClean="0">
                <a:sym typeface="Wingdings"/>
              </a:rPr>
              <a:t>Message </a:t>
            </a:r>
            <a:r>
              <a:rPr lang="en-US" sz="1800" dirty="0" err="1" smtClean="0">
                <a:sym typeface="Wingdings"/>
              </a:rPr>
              <a:t>acking</a:t>
            </a:r>
            <a:endParaRPr lang="en-US" sz="1800" dirty="0" smtClean="0">
              <a:sym typeface="Wingdings"/>
            </a:endParaRPr>
          </a:p>
          <a:p>
            <a:pPr marL="813308" lvl="1" indent="-457200">
              <a:buClrTx/>
              <a:buSzPct val="100000"/>
              <a:buFont typeface="+mj-lt"/>
              <a:buAutoNum type="arabicPeriod"/>
            </a:pPr>
            <a:r>
              <a:rPr lang="en-US" sz="1800" dirty="0" smtClean="0">
                <a:sym typeface="Wingdings"/>
              </a:rPr>
              <a:t>Batching of messages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6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Message </a:t>
            </a:r>
            <a:r>
              <a:rPr lang="en-US" dirty="0" err="1"/>
              <a:t>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992"/>
            <a:ext cx="8372316" cy="5255490"/>
          </a:xfrm>
        </p:spPr>
        <p:txBody>
          <a:bodyPr/>
          <a:lstStyle/>
          <a:p>
            <a:r>
              <a:rPr lang="en-US" sz="2000" dirty="0" smtClean="0"/>
              <a:t>Background:</a:t>
            </a:r>
          </a:p>
          <a:p>
            <a:pPr lvl="1"/>
            <a:r>
              <a:rPr lang="en-US" sz="1800" dirty="0" smtClean="0"/>
              <a:t>In Kafka, a </a:t>
            </a:r>
            <a:r>
              <a:rPr lang="en-US" sz="1800" dirty="0"/>
              <a:t>message is considered </a:t>
            </a:r>
            <a:r>
              <a:rPr lang="en-US" sz="1800" i="1" dirty="0" smtClean="0"/>
              <a:t>committed</a:t>
            </a:r>
            <a:r>
              <a:rPr lang="en-US" sz="1800" dirty="0" smtClean="0"/>
              <a:t> </a:t>
            </a:r>
            <a:r>
              <a:rPr lang="en-US" sz="1800" dirty="0"/>
              <a:t>when </a:t>
            </a:r>
            <a:r>
              <a:rPr lang="en-US" sz="1800" dirty="0" smtClean="0"/>
              <a:t>“any required” ISR (in-sync replicas) for </a:t>
            </a:r>
            <a:r>
              <a:rPr lang="en-US" sz="1800" dirty="0"/>
              <a:t>that partition have applied it to their </a:t>
            </a:r>
            <a:r>
              <a:rPr lang="en-US" sz="1800" dirty="0" smtClean="0"/>
              <a:t>data log.</a:t>
            </a:r>
          </a:p>
          <a:p>
            <a:pPr lvl="1"/>
            <a:r>
              <a:rPr lang="en-US" sz="1800" dirty="0" smtClean="0"/>
              <a:t>Message </a:t>
            </a:r>
            <a:r>
              <a:rPr lang="en-US" sz="1800" dirty="0" err="1" smtClean="0"/>
              <a:t>acking</a:t>
            </a:r>
            <a:r>
              <a:rPr lang="en-US" sz="1800" dirty="0" smtClean="0"/>
              <a:t> is about conveying this “Yes, committed!” information back from the brokers to the producer client.</a:t>
            </a:r>
          </a:p>
          <a:p>
            <a:pPr lvl="1"/>
            <a:r>
              <a:rPr lang="en-US" sz="1800" dirty="0" smtClean="0"/>
              <a:t>Exact meaning of “any required” is defined by </a:t>
            </a:r>
            <a:r>
              <a:rPr lang="en-US" sz="1800" dirty="0" err="1" smtClean="0">
                <a:latin typeface="Consolas"/>
                <a:cs typeface="Consolas"/>
              </a:rPr>
              <a:t>request.required.acks</a:t>
            </a:r>
            <a:r>
              <a:rPr lang="en-US" sz="18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Only </a:t>
            </a:r>
            <a:r>
              <a:rPr lang="en-US" sz="2000" b="1" dirty="0" smtClean="0"/>
              <a:t>producers </a:t>
            </a:r>
            <a:r>
              <a:rPr lang="en-US" sz="2000" dirty="0" smtClean="0"/>
              <a:t>must configure </a:t>
            </a:r>
            <a:r>
              <a:rPr lang="en-US" sz="2000" dirty="0" err="1" smtClean="0"/>
              <a:t>acking</a:t>
            </a:r>
            <a:endParaRPr lang="en-US" sz="2000" dirty="0" smtClean="0"/>
          </a:p>
          <a:p>
            <a:pPr lvl="1"/>
            <a:r>
              <a:rPr lang="en-US" sz="1800" dirty="0" smtClean="0"/>
              <a:t>Exact behavior is configured via </a:t>
            </a:r>
            <a:r>
              <a:rPr lang="en-US" sz="1800" b="1" dirty="0" err="1" smtClean="0">
                <a:latin typeface="Consolas"/>
                <a:cs typeface="Consolas"/>
              </a:rPr>
              <a:t>request.required.acks</a:t>
            </a:r>
            <a:r>
              <a:rPr lang="en-US" sz="1800" dirty="0" smtClean="0"/>
              <a:t>, which determines when a </a:t>
            </a:r>
            <a:r>
              <a:rPr lang="en-US" sz="1800" dirty="0"/>
              <a:t>produce request is considered </a:t>
            </a:r>
            <a:r>
              <a:rPr lang="en-US" sz="1800" dirty="0" smtClean="0"/>
              <a:t>completed.</a:t>
            </a:r>
            <a:endParaRPr lang="en-US" sz="1800" dirty="0"/>
          </a:p>
          <a:p>
            <a:pPr lvl="1"/>
            <a:r>
              <a:rPr lang="en-US" sz="1800" dirty="0" smtClean="0"/>
              <a:t>Allows you to trade </a:t>
            </a:r>
            <a:r>
              <a:rPr lang="en-US" sz="1800" b="1" dirty="0" smtClean="0"/>
              <a:t>latency (speed)</a:t>
            </a:r>
            <a:r>
              <a:rPr lang="en-US" sz="1800" dirty="0" smtClean="0"/>
              <a:t> &lt;-&gt; </a:t>
            </a:r>
            <a:r>
              <a:rPr lang="en-US" sz="1800" b="1" dirty="0" smtClean="0"/>
              <a:t>durability (data safety)</a:t>
            </a:r>
            <a:r>
              <a:rPr lang="en-US" sz="1800" dirty="0" smtClean="0"/>
              <a:t>.</a:t>
            </a:r>
            <a:endParaRPr lang="en-US" sz="1800" dirty="0"/>
          </a:p>
          <a:p>
            <a:pPr lvl="1"/>
            <a:r>
              <a:rPr lang="en-US" sz="1800" dirty="0" smtClean="0"/>
              <a:t>Consumers: </a:t>
            </a:r>
            <a:r>
              <a:rPr lang="en-US" sz="1800" dirty="0" err="1" smtClean="0"/>
              <a:t>Acking</a:t>
            </a:r>
            <a:r>
              <a:rPr lang="en-US" sz="1800" dirty="0" smtClean="0"/>
              <a:t> and how you configured it on the side of producers do not matter to consumers</a:t>
            </a:r>
            <a:r>
              <a:rPr lang="en-US" sz="1800" b="1" dirty="0" smtClean="0"/>
              <a:t> </a:t>
            </a:r>
            <a:r>
              <a:rPr lang="en-US" sz="1800" dirty="0" smtClean="0"/>
              <a:t>because only </a:t>
            </a:r>
            <a:r>
              <a:rPr lang="en-US" sz="1800" dirty="0"/>
              <a:t>committed messages are ever given out to </a:t>
            </a:r>
            <a:r>
              <a:rPr lang="en-US" sz="1800" dirty="0" smtClean="0"/>
              <a:t>consumers. They </a:t>
            </a:r>
            <a:r>
              <a:rPr lang="en-US" sz="1800" dirty="0"/>
              <a:t>don’t need to worry about potentially seeing a message that could be lost if the leader fails</a:t>
            </a:r>
            <a:r>
              <a:rPr lang="en-US" sz="1800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6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Message </a:t>
            </a:r>
            <a:r>
              <a:rPr lang="en-US" dirty="0" err="1"/>
              <a:t>acking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992"/>
            <a:ext cx="8372316" cy="5255490"/>
          </a:xfrm>
        </p:spPr>
        <p:txBody>
          <a:bodyPr/>
          <a:lstStyle/>
          <a:p>
            <a:r>
              <a:rPr lang="en-US" sz="2000" dirty="0" smtClean="0"/>
              <a:t>Typical values of </a:t>
            </a:r>
            <a:r>
              <a:rPr lang="en-US" sz="2000" dirty="0" err="1" smtClean="0">
                <a:latin typeface="Consolas"/>
                <a:cs typeface="Consolas"/>
              </a:rPr>
              <a:t>request.required.acks</a:t>
            </a:r>
            <a:endParaRPr lang="en-US" sz="2000" dirty="0" smtClean="0">
              <a:latin typeface="Consolas"/>
              <a:cs typeface="Consolas"/>
            </a:endParaRPr>
          </a:p>
          <a:p>
            <a:pPr lvl="1"/>
            <a:r>
              <a:rPr lang="en-US" sz="1600" b="1" dirty="0" smtClean="0">
                <a:latin typeface="Consolas"/>
                <a:cs typeface="Consolas"/>
              </a:rPr>
              <a:t>0</a:t>
            </a:r>
            <a:r>
              <a:rPr lang="en-US" sz="1600" dirty="0" smtClean="0"/>
              <a:t>: producer </a:t>
            </a:r>
            <a:r>
              <a:rPr lang="en-US" sz="1600" dirty="0"/>
              <a:t>never waits for an </a:t>
            </a:r>
            <a:r>
              <a:rPr lang="en-US" sz="1600" dirty="0" err="1" smtClean="0"/>
              <a:t>ack</a:t>
            </a:r>
            <a:r>
              <a:rPr lang="en-US" sz="1600" dirty="0" smtClean="0"/>
              <a:t> from </a:t>
            </a:r>
            <a:r>
              <a:rPr lang="en-US" sz="1600" dirty="0"/>
              <a:t>the </a:t>
            </a:r>
            <a:r>
              <a:rPr lang="en-US" sz="1600" dirty="0" smtClean="0"/>
              <a:t>broker.</a:t>
            </a:r>
          </a:p>
          <a:p>
            <a:pPr lvl="2"/>
            <a:r>
              <a:rPr lang="en-US" sz="1400" dirty="0" smtClean="0"/>
              <a:t>Gives </a:t>
            </a:r>
            <a:r>
              <a:rPr lang="en-US" sz="1400" b="1" dirty="0" smtClean="0"/>
              <a:t>the lowest </a:t>
            </a:r>
            <a:r>
              <a:rPr lang="en-US" sz="1400" b="1" dirty="0"/>
              <a:t>latency </a:t>
            </a:r>
            <a:r>
              <a:rPr lang="en-US" sz="1400" dirty="0"/>
              <a:t>but the weakest durability </a:t>
            </a:r>
            <a:r>
              <a:rPr lang="en-US" sz="1400" dirty="0" smtClean="0"/>
              <a:t>guarantees.</a:t>
            </a:r>
          </a:p>
          <a:p>
            <a:pPr lvl="1"/>
            <a:r>
              <a:rPr lang="en-US" sz="1600" b="1" dirty="0" smtClean="0">
                <a:latin typeface="Consolas"/>
                <a:cs typeface="Consolas"/>
              </a:rPr>
              <a:t>1</a:t>
            </a:r>
            <a:r>
              <a:rPr lang="en-US" sz="1600" dirty="0" smtClean="0"/>
              <a:t>: producer </a:t>
            </a:r>
            <a:r>
              <a:rPr lang="en-US" sz="1600" dirty="0"/>
              <a:t>gets an </a:t>
            </a:r>
            <a:r>
              <a:rPr lang="en-US" sz="1600" dirty="0" err="1" smtClean="0"/>
              <a:t>ack</a:t>
            </a:r>
            <a:r>
              <a:rPr lang="en-US" sz="1600" dirty="0" smtClean="0"/>
              <a:t> after </a:t>
            </a:r>
            <a:r>
              <a:rPr lang="en-US" sz="1600" dirty="0"/>
              <a:t>the leader replica has received the </a:t>
            </a:r>
            <a:r>
              <a:rPr lang="en-US" sz="1600" dirty="0" smtClean="0"/>
              <a:t>data.</a:t>
            </a:r>
          </a:p>
          <a:p>
            <a:pPr lvl="2"/>
            <a:r>
              <a:rPr lang="en-US" sz="1400" dirty="0" smtClean="0"/>
              <a:t>Gives better </a:t>
            </a:r>
            <a:r>
              <a:rPr lang="en-US" sz="1400" dirty="0"/>
              <a:t>durability as the </a:t>
            </a:r>
            <a:r>
              <a:rPr lang="en-US" sz="1400" dirty="0" smtClean="0"/>
              <a:t>we wait </a:t>
            </a:r>
            <a:r>
              <a:rPr lang="en-US" sz="1400" dirty="0"/>
              <a:t>until the </a:t>
            </a:r>
            <a:r>
              <a:rPr lang="en-US" sz="1400" dirty="0" smtClean="0"/>
              <a:t>lead broker </a:t>
            </a:r>
            <a:r>
              <a:rPr lang="en-US" sz="1400" dirty="0" err="1" smtClean="0"/>
              <a:t>acks</a:t>
            </a:r>
            <a:r>
              <a:rPr lang="en-US" sz="1400" dirty="0" smtClean="0"/>
              <a:t> the request.  Only </a:t>
            </a:r>
            <a:r>
              <a:rPr lang="en-US" sz="1400" dirty="0" err="1" smtClean="0"/>
              <a:t>msgs</a:t>
            </a:r>
            <a:r>
              <a:rPr lang="en-US" sz="1400" dirty="0" smtClean="0"/>
              <a:t> that </a:t>
            </a:r>
            <a:r>
              <a:rPr lang="en-US" sz="1400" dirty="0"/>
              <a:t>were written to the now-dead leader but not yet replicated will be </a:t>
            </a:r>
            <a:r>
              <a:rPr lang="en-US" sz="1400" dirty="0" smtClean="0"/>
              <a:t>lost.</a:t>
            </a:r>
          </a:p>
          <a:p>
            <a:pPr lvl="1"/>
            <a:r>
              <a:rPr lang="en-US" sz="1600" b="1" dirty="0" smtClean="0">
                <a:latin typeface="Consolas"/>
                <a:cs typeface="Consolas"/>
              </a:rPr>
              <a:t>-1</a:t>
            </a:r>
            <a:r>
              <a:rPr lang="en-US" sz="1600" dirty="0" smtClean="0"/>
              <a:t>: producer </a:t>
            </a:r>
            <a:r>
              <a:rPr lang="en-US" sz="1600" dirty="0"/>
              <a:t>gets an </a:t>
            </a:r>
            <a:r>
              <a:rPr lang="en-US" sz="1600" dirty="0" err="1" smtClean="0"/>
              <a:t>ack</a:t>
            </a:r>
            <a:r>
              <a:rPr lang="en-US" sz="1600" dirty="0" smtClean="0"/>
              <a:t> after </a:t>
            </a:r>
            <a:r>
              <a:rPr lang="en-US" sz="1600" i="1" dirty="0"/>
              <a:t>all </a:t>
            </a:r>
            <a:r>
              <a:rPr lang="en-US" sz="1600" dirty="0" smtClean="0"/>
              <a:t>ISR have </a:t>
            </a:r>
            <a:r>
              <a:rPr lang="en-US" sz="1600" dirty="0"/>
              <a:t>received the </a:t>
            </a:r>
            <a:r>
              <a:rPr lang="en-US" sz="1600" dirty="0" smtClean="0"/>
              <a:t>data.</a:t>
            </a:r>
          </a:p>
          <a:p>
            <a:pPr lvl="2"/>
            <a:r>
              <a:rPr lang="en-US" sz="1400" dirty="0" smtClean="0"/>
              <a:t>Gives </a:t>
            </a:r>
            <a:r>
              <a:rPr lang="en-US" sz="1400" b="1" dirty="0" smtClean="0"/>
              <a:t>the </a:t>
            </a:r>
            <a:r>
              <a:rPr lang="en-US" sz="1400" b="1" dirty="0"/>
              <a:t>best </a:t>
            </a:r>
            <a:r>
              <a:rPr lang="en-US" sz="1400" b="1" dirty="0" smtClean="0"/>
              <a:t>durability </a:t>
            </a:r>
            <a:r>
              <a:rPr lang="en-US" sz="1400" dirty="0" smtClean="0"/>
              <a:t>as Kafka guarantees </a:t>
            </a:r>
            <a:r>
              <a:rPr lang="en-US" sz="1400" dirty="0"/>
              <a:t>that no </a:t>
            </a:r>
            <a:r>
              <a:rPr lang="en-US" sz="1400" dirty="0" smtClean="0"/>
              <a:t>data will </a:t>
            </a:r>
            <a:r>
              <a:rPr lang="en-US" sz="1400" dirty="0"/>
              <a:t>be lost as long as at least </a:t>
            </a:r>
            <a:r>
              <a:rPr lang="en-US" sz="1400" dirty="0" smtClean="0"/>
              <a:t>one ISR remains.</a:t>
            </a:r>
          </a:p>
          <a:p>
            <a:endParaRPr lang="en-US" sz="1100" dirty="0" smtClean="0"/>
          </a:p>
          <a:p>
            <a:r>
              <a:rPr lang="en-US" sz="2000" dirty="0" smtClean="0"/>
              <a:t>Beware of interplay with </a:t>
            </a:r>
            <a:r>
              <a:rPr lang="en-US" sz="2000" dirty="0" err="1" smtClean="0">
                <a:latin typeface="Consolas"/>
                <a:cs typeface="Consolas"/>
              </a:rPr>
              <a:t>request.timeout.ms</a:t>
            </a:r>
            <a:r>
              <a:rPr lang="en-US" sz="2000" dirty="0"/>
              <a:t>!</a:t>
            </a:r>
            <a:endParaRPr lang="en-US" sz="2000" dirty="0" smtClean="0"/>
          </a:p>
          <a:p>
            <a:pPr lvl="1"/>
            <a:r>
              <a:rPr lang="en-US" sz="1600" dirty="0"/>
              <a:t>"The amount of time the broker will wait trying to meet the `</a:t>
            </a:r>
            <a:r>
              <a:rPr lang="en-US" sz="1600" dirty="0" err="1"/>
              <a:t>request.required.acks</a:t>
            </a:r>
            <a:r>
              <a:rPr lang="en-US" sz="1600" dirty="0"/>
              <a:t>` requirement before sending back an error to the client</a:t>
            </a:r>
            <a:r>
              <a:rPr lang="en-US" sz="1600" dirty="0" smtClean="0"/>
              <a:t>.”</a:t>
            </a:r>
          </a:p>
          <a:p>
            <a:pPr lvl="1"/>
            <a:r>
              <a:rPr lang="en-US" sz="1600" dirty="0" smtClean="0"/>
              <a:t>Caveat: Message may be committed </a:t>
            </a:r>
            <a:r>
              <a:rPr lang="en-US" sz="1600" dirty="0"/>
              <a:t>even </a:t>
            </a:r>
            <a:r>
              <a:rPr lang="en-US" sz="1600" dirty="0" smtClean="0"/>
              <a:t>when broker </a:t>
            </a:r>
            <a:r>
              <a:rPr lang="en-US" sz="1600" dirty="0"/>
              <a:t>sends </a:t>
            </a:r>
            <a:r>
              <a:rPr lang="en-US" sz="1600" dirty="0" smtClean="0"/>
              <a:t>timeout error </a:t>
            </a:r>
            <a:r>
              <a:rPr lang="en-US" sz="1600" dirty="0"/>
              <a:t>to </a:t>
            </a:r>
            <a:r>
              <a:rPr lang="en-US" sz="1600" dirty="0" smtClean="0"/>
              <a:t>client (e.g. because not all ISR </a:t>
            </a:r>
            <a:r>
              <a:rPr lang="en-US" sz="1600" dirty="0" err="1" smtClean="0"/>
              <a:t>ack’ed</a:t>
            </a:r>
            <a:r>
              <a:rPr lang="en-US" sz="1600" dirty="0" smtClean="0"/>
              <a:t> in time). One reason for this is that the </a:t>
            </a:r>
            <a:r>
              <a:rPr lang="en-US" sz="1600" dirty="0"/>
              <a:t>producer acknowledgement is independent of the leader-follower </a:t>
            </a:r>
            <a:r>
              <a:rPr lang="en-US" sz="1600" dirty="0" smtClean="0"/>
              <a:t>replication, and ISR’s send their </a:t>
            </a:r>
            <a:r>
              <a:rPr lang="en-US" sz="1600" dirty="0" err="1" smtClean="0"/>
              <a:t>acks</a:t>
            </a:r>
            <a:r>
              <a:rPr lang="en-US" sz="1600" dirty="0"/>
              <a:t> </a:t>
            </a:r>
            <a:r>
              <a:rPr lang="en-US" sz="1600" dirty="0" smtClean="0"/>
              <a:t>to the leader, the latter of which will reply to the client.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55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3419" y="1516466"/>
            <a:ext cx="0" cy="23548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-30530" y="1706437"/>
            <a:ext cx="753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better</a:t>
            </a:r>
          </a:p>
          <a:p>
            <a:pPr algn="ctr"/>
            <a:r>
              <a:rPr lang="en-US" sz="1400" dirty="0" smtClean="0"/>
              <a:t>latency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130011" y="3173588"/>
            <a:ext cx="903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better</a:t>
            </a:r>
          </a:p>
          <a:p>
            <a:pPr algn="ctr"/>
            <a:r>
              <a:rPr lang="en-US" sz="1400" dirty="0" smtClean="0"/>
              <a:t>durability</a:t>
            </a:r>
          </a:p>
        </p:txBody>
      </p:sp>
    </p:spTree>
    <p:extLst>
      <p:ext uri="{BB962C8B-B14F-4D97-AF65-F5344CB8AC3E}">
        <p14:creationId xmlns:p14="http://schemas.microsoft.com/office/powerpoint/2010/main" val="155017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Batching of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992"/>
            <a:ext cx="8572500" cy="5255490"/>
          </a:xfrm>
        </p:spPr>
        <p:txBody>
          <a:bodyPr/>
          <a:lstStyle/>
          <a:p>
            <a:r>
              <a:rPr lang="en-US" sz="2000" dirty="0">
                <a:sym typeface="Wingdings"/>
              </a:rPr>
              <a:t>Batching </a:t>
            </a:r>
            <a:r>
              <a:rPr lang="en-US" sz="2000" dirty="0" smtClean="0">
                <a:sym typeface="Wingdings"/>
              </a:rPr>
              <a:t>improves </a:t>
            </a:r>
            <a:r>
              <a:rPr lang="en-US" sz="2000" dirty="0">
                <a:sym typeface="Wingdings"/>
              </a:rPr>
              <a:t>throughput</a:t>
            </a:r>
          </a:p>
          <a:p>
            <a:pPr lvl="1"/>
            <a:r>
              <a:rPr lang="en-US" sz="1800" dirty="0" smtClean="0">
                <a:sym typeface="Wingdings"/>
              </a:rPr>
              <a:t>Tradeoff is data loss if client dies before pending messages have been sent.</a:t>
            </a:r>
          </a:p>
          <a:p>
            <a:endParaRPr lang="en-US" sz="20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You have two options to “batch” messages in 0.8:</a:t>
            </a:r>
          </a:p>
          <a:p>
            <a:pPr marL="813308" lvl="1" indent="-457200">
              <a:buClrTx/>
              <a:buSzPct val="100000"/>
              <a:buFont typeface="+mj-lt"/>
              <a:buAutoNum type="arabicPeriod"/>
            </a:pPr>
            <a:r>
              <a:rPr lang="en-US" sz="1800" dirty="0" smtClean="0">
                <a:sym typeface="Wingdings"/>
              </a:rPr>
              <a:t>Use </a:t>
            </a:r>
            <a:r>
              <a:rPr lang="en-US" sz="1800" dirty="0" smtClean="0">
                <a:latin typeface="Consolas"/>
                <a:cs typeface="Consolas"/>
                <a:sym typeface="Wingdings"/>
              </a:rPr>
              <a:t>send(</a:t>
            </a:r>
            <a:r>
              <a:rPr lang="en-US" sz="1800" b="1" dirty="0" err="1" smtClean="0">
                <a:latin typeface="Consolas"/>
                <a:cs typeface="Consolas"/>
                <a:sym typeface="Wingdings"/>
              </a:rPr>
              <a:t>listOfMessages</a:t>
            </a:r>
            <a:r>
              <a:rPr lang="en-US" sz="1800" dirty="0" smtClean="0">
                <a:latin typeface="Consolas"/>
                <a:cs typeface="Consolas"/>
                <a:sym typeface="Wingdings"/>
              </a:rPr>
              <a:t>)</a:t>
            </a:r>
            <a:r>
              <a:rPr lang="en-US" sz="1800" dirty="0" smtClean="0">
                <a:sym typeface="Wingdings"/>
              </a:rPr>
              <a:t>.</a:t>
            </a:r>
          </a:p>
          <a:p>
            <a:pPr lvl="2"/>
            <a:endParaRPr lang="en-US" sz="1600" dirty="0" smtClean="0">
              <a:sym typeface="Wingdings"/>
            </a:endParaRPr>
          </a:p>
          <a:p>
            <a:pPr lvl="2"/>
            <a:r>
              <a:rPr lang="en-US" sz="1600" dirty="0" smtClean="0">
                <a:sym typeface="Wingdings"/>
              </a:rPr>
              <a:t>Sync producer: will send this list (“batch”) of messages </a:t>
            </a:r>
            <a:r>
              <a:rPr lang="en-US" sz="1600" i="1" dirty="0" smtClean="0">
                <a:sym typeface="Wingdings"/>
              </a:rPr>
              <a:t>right now</a:t>
            </a:r>
            <a:r>
              <a:rPr lang="en-US" sz="1600" dirty="0" smtClean="0">
                <a:sym typeface="Wingdings"/>
              </a:rPr>
              <a:t>.  Blocks!</a:t>
            </a:r>
          </a:p>
          <a:p>
            <a:pPr lvl="2"/>
            <a:r>
              <a:rPr lang="en-US" sz="1600" dirty="0" smtClean="0">
                <a:sym typeface="Wingdings"/>
              </a:rPr>
              <a:t>Async producer: will send this list of messages in background “as usual”, i.e. according to batch-related configuration settings.  Does not block!</a:t>
            </a:r>
            <a:br>
              <a:rPr lang="en-US" sz="1600" dirty="0" smtClean="0">
                <a:sym typeface="Wingdings"/>
              </a:rPr>
            </a:br>
            <a:endParaRPr lang="en-US" sz="1600" dirty="0" smtClean="0">
              <a:sym typeface="Wingdings"/>
            </a:endParaRPr>
          </a:p>
          <a:p>
            <a:pPr marL="813308" lvl="1" indent="-457200">
              <a:buClrTx/>
              <a:buSzPct val="100000"/>
              <a:buFont typeface="+mj-lt"/>
              <a:buAutoNum type="arabicPeriod"/>
            </a:pPr>
            <a:r>
              <a:rPr lang="en-US" sz="1800" dirty="0" smtClean="0">
                <a:sym typeface="Wingdings"/>
              </a:rPr>
              <a:t>Use </a:t>
            </a:r>
            <a:r>
              <a:rPr lang="en-US" sz="1800" dirty="0" smtClean="0">
                <a:latin typeface="Consolas"/>
                <a:cs typeface="Consolas"/>
                <a:sym typeface="Wingdings"/>
              </a:rPr>
              <a:t>send(</a:t>
            </a:r>
            <a:r>
              <a:rPr lang="en-US" sz="1800" b="1" dirty="0" err="1" smtClean="0">
                <a:latin typeface="Consolas"/>
                <a:cs typeface="Consolas"/>
                <a:sym typeface="Wingdings"/>
              </a:rPr>
              <a:t>singleMessage</a:t>
            </a:r>
            <a:r>
              <a:rPr lang="en-US" sz="1800" dirty="0" smtClean="0">
                <a:latin typeface="Consolas"/>
                <a:cs typeface="Consolas"/>
                <a:sym typeface="Wingdings"/>
              </a:rPr>
              <a:t>)</a:t>
            </a:r>
            <a:r>
              <a:rPr lang="en-US" sz="1800" dirty="0" smtClean="0">
                <a:sym typeface="Wingdings"/>
              </a:rPr>
              <a:t> with </a:t>
            </a:r>
            <a:r>
              <a:rPr lang="en-US" sz="1800" dirty="0" err="1" smtClean="0">
                <a:sym typeface="Wingdings"/>
              </a:rPr>
              <a:t>async</a:t>
            </a:r>
            <a:r>
              <a:rPr lang="en-US" sz="1800" dirty="0" smtClean="0">
                <a:sym typeface="Wingdings"/>
              </a:rPr>
              <a:t> producer.</a:t>
            </a:r>
          </a:p>
          <a:p>
            <a:pPr lvl="2"/>
            <a:endParaRPr lang="en-US" sz="1600" dirty="0" smtClean="0">
              <a:sym typeface="Wingdings"/>
            </a:endParaRPr>
          </a:p>
          <a:p>
            <a:pPr lvl="2"/>
            <a:r>
              <a:rPr lang="en-US" sz="1600" dirty="0" smtClean="0">
                <a:sym typeface="Wingdings"/>
              </a:rPr>
              <a:t>For </a:t>
            </a:r>
            <a:r>
              <a:rPr lang="en-US" sz="1600" dirty="0" err="1" smtClean="0">
                <a:sym typeface="Wingdings"/>
              </a:rPr>
              <a:t>async</a:t>
            </a:r>
            <a:r>
              <a:rPr lang="en-US" sz="1600" dirty="0" smtClean="0">
                <a:sym typeface="Wingdings"/>
              </a:rPr>
              <a:t> the behavior is the same as </a:t>
            </a:r>
            <a:r>
              <a:rPr lang="en-US" sz="1600" dirty="0" smtClean="0">
                <a:latin typeface="Consolas"/>
                <a:cs typeface="Consolas"/>
                <a:sym typeface="Wingdings"/>
              </a:rPr>
              <a:t>send(</a:t>
            </a:r>
            <a:r>
              <a:rPr lang="en-US" sz="1600" dirty="0" err="1" smtClean="0">
                <a:latin typeface="Consolas"/>
                <a:cs typeface="Consolas"/>
                <a:sym typeface="Wingdings"/>
              </a:rPr>
              <a:t>listOfMessages</a:t>
            </a:r>
            <a:r>
              <a:rPr lang="en-US" sz="1600" dirty="0" smtClean="0">
                <a:latin typeface="Consolas"/>
                <a:cs typeface="Consolas"/>
                <a:sym typeface="Wingdings"/>
              </a:rPr>
              <a:t>)</a:t>
            </a:r>
            <a:r>
              <a:rPr lang="en-US" sz="1600" dirty="0" smtClean="0">
                <a:sym typeface="Wingdings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4" name="Picture 3" descr="Screen Shot 2014-06-11 at 13.11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08" y="3137647"/>
            <a:ext cx="4851400" cy="2667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6" descr="Screen Shot 2014-06-11 at 13.56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08" y="5115026"/>
            <a:ext cx="4178300" cy="228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6299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Batching of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992"/>
            <a:ext cx="8372316" cy="5255490"/>
          </a:xfrm>
        </p:spPr>
        <p:txBody>
          <a:bodyPr/>
          <a:lstStyle/>
          <a:p>
            <a:r>
              <a:rPr lang="en-US" sz="2000" dirty="0" smtClean="0">
                <a:sym typeface="Wingdings"/>
              </a:rPr>
              <a:t>Option 1: How </a:t>
            </a:r>
            <a:r>
              <a:rPr lang="en-US" sz="2000" dirty="0" smtClean="0">
                <a:latin typeface="Consolas"/>
                <a:cs typeface="Consolas"/>
                <a:sym typeface="Wingdings"/>
              </a:rPr>
              <a:t>send(</a:t>
            </a:r>
            <a:r>
              <a:rPr lang="en-US" sz="2000" dirty="0" err="1" smtClean="0">
                <a:latin typeface="Consolas"/>
                <a:cs typeface="Consolas"/>
                <a:sym typeface="Wingdings"/>
              </a:rPr>
              <a:t>listOfMessages</a:t>
            </a:r>
            <a:r>
              <a:rPr lang="en-US" sz="2000" dirty="0" smtClean="0">
                <a:latin typeface="Consolas"/>
                <a:cs typeface="Consolas"/>
                <a:sym typeface="Wingdings"/>
              </a:rPr>
              <a:t>)</a:t>
            </a:r>
            <a:r>
              <a:rPr lang="en-US" sz="2000" dirty="0" smtClean="0">
                <a:sym typeface="Wingdings"/>
              </a:rPr>
              <a:t> works behind the scenes</a:t>
            </a:r>
          </a:p>
          <a:p>
            <a:pPr lvl="1"/>
            <a:endParaRPr lang="en-US" sz="1800" dirty="0" smtClean="0">
              <a:sym typeface="Wingdings"/>
            </a:endParaRPr>
          </a:p>
          <a:p>
            <a:pPr lvl="1"/>
            <a:r>
              <a:rPr lang="en-US" sz="1800" dirty="0" smtClean="0">
                <a:sym typeface="Wingdings"/>
              </a:rPr>
              <a:t>The original list of messages is partitioned (randomly if the default partitioner is used) based on their destination partitions/topics, i.e. split into smaller batches.</a:t>
            </a:r>
          </a:p>
          <a:p>
            <a:pPr lvl="1"/>
            <a:endParaRPr lang="en-US" sz="1800" dirty="0">
              <a:sym typeface="Wingdings"/>
            </a:endParaRPr>
          </a:p>
          <a:p>
            <a:pPr lvl="1"/>
            <a:endParaRPr lang="en-US" sz="1800" dirty="0" smtClean="0">
              <a:sym typeface="Wingdings"/>
            </a:endParaRPr>
          </a:p>
          <a:p>
            <a:pPr lvl="1"/>
            <a:endParaRPr lang="en-US" sz="1800" dirty="0" smtClean="0">
              <a:sym typeface="Wingdings"/>
            </a:endParaRPr>
          </a:p>
          <a:p>
            <a:pPr lvl="1"/>
            <a:endParaRPr lang="en-US" sz="1100" dirty="0" smtClean="0">
              <a:sym typeface="Wingdings"/>
            </a:endParaRPr>
          </a:p>
          <a:p>
            <a:pPr lvl="1"/>
            <a:r>
              <a:rPr lang="en-US" sz="1800" dirty="0" smtClean="0">
                <a:sym typeface="Wingdings"/>
              </a:rPr>
              <a:t>Each post-split batch is sent to the respective leader broker/ISR (the individual </a:t>
            </a:r>
            <a:r>
              <a:rPr lang="en-US" sz="1800" dirty="0" smtClean="0">
                <a:latin typeface="Consolas"/>
                <a:cs typeface="Consolas"/>
                <a:sym typeface="Wingdings"/>
              </a:rPr>
              <a:t>send()</a:t>
            </a:r>
            <a:r>
              <a:rPr lang="en-US" sz="1800" dirty="0" smtClean="0">
                <a:sym typeface="Wingdings"/>
              </a:rPr>
              <a:t>’s happen sequentially), and each is </a:t>
            </a:r>
            <a:r>
              <a:rPr lang="en-US" sz="1800" dirty="0" err="1" smtClean="0">
                <a:sym typeface="Wingdings"/>
              </a:rPr>
              <a:t>acked</a:t>
            </a:r>
            <a:r>
              <a:rPr lang="en-US" sz="1800" dirty="0" smtClean="0">
                <a:sym typeface="Wingdings"/>
              </a:rPr>
              <a:t> by its respective leader broker according to </a:t>
            </a:r>
            <a:r>
              <a:rPr lang="en-US" sz="1800" dirty="0" err="1" smtClean="0">
                <a:latin typeface="Consolas"/>
                <a:cs typeface="Consolas"/>
                <a:sym typeface="Wingdings"/>
              </a:rPr>
              <a:t>request.required.acks</a:t>
            </a:r>
            <a:r>
              <a:rPr lang="en-US" sz="1800" dirty="0" smtClean="0">
                <a:sym typeface="Wingdings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4" name="Picture 3" descr="Screen Shot 2014-06-11 at 13.11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31" y="1581745"/>
            <a:ext cx="4851400" cy="2667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138133" y="3186263"/>
            <a:ext cx="352000" cy="3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15" name="Rectangle 14"/>
          <p:cNvSpPr/>
          <p:nvPr/>
        </p:nvSpPr>
        <p:spPr>
          <a:xfrm>
            <a:off x="1490133" y="3186263"/>
            <a:ext cx="352000" cy="3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16" name="Rectangle 15"/>
          <p:cNvSpPr/>
          <p:nvPr/>
        </p:nvSpPr>
        <p:spPr>
          <a:xfrm>
            <a:off x="1842133" y="3186263"/>
            <a:ext cx="352000" cy="3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17" name="Rectangle 16"/>
          <p:cNvSpPr/>
          <p:nvPr/>
        </p:nvSpPr>
        <p:spPr>
          <a:xfrm>
            <a:off x="2194133" y="3186263"/>
            <a:ext cx="352000" cy="3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18" name="Rectangle 17"/>
          <p:cNvSpPr/>
          <p:nvPr/>
        </p:nvSpPr>
        <p:spPr>
          <a:xfrm>
            <a:off x="2546133" y="3186263"/>
            <a:ext cx="352000" cy="3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20" name="TextBox 19"/>
          <p:cNvSpPr txBox="1"/>
          <p:nvPr/>
        </p:nvSpPr>
        <p:spPr>
          <a:xfrm>
            <a:off x="3267367" y="3210921"/>
            <a:ext cx="1432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partitioner.class</a:t>
            </a:r>
            <a:endParaRPr lang="en-US" sz="1400" dirty="0" smtClean="0"/>
          </a:p>
        </p:txBody>
      </p:sp>
      <p:cxnSp>
        <p:nvCxnSpPr>
          <p:cNvPr id="22" name="Straight Arrow Connector 21"/>
          <p:cNvCxnSpPr>
            <a:stCxn id="18" idx="3"/>
            <a:endCxn id="20" idx="1"/>
          </p:cNvCxnSpPr>
          <p:nvPr/>
        </p:nvCxnSpPr>
        <p:spPr>
          <a:xfrm>
            <a:off x="2898133" y="3362263"/>
            <a:ext cx="369234" cy="25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89437" y="3188810"/>
            <a:ext cx="352000" cy="35200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41437" y="3188810"/>
            <a:ext cx="352000" cy="35200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p1</a:t>
            </a:r>
            <a:endParaRPr lang="en-US" sz="900" dirty="0"/>
          </a:p>
        </p:txBody>
      </p:sp>
      <p:sp>
        <p:nvSpPr>
          <p:cNvPr id="25" name="Rectangle 24"/>
          <p:cNvSpPr/>
          <p:nvPr/>
        </p:nvSpPr>
        <p:spPr>
          <a:xfrm>
            <a:off x="5693437" y="3188810"/>
            <a:ext cx="352000" cy="35200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45437" y="3188810"/>
            <a:ext cx="352000" cy="35200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397437" y="3188810"/>
            <a:ext cx="352000" cy="35200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p6</a:t>
            </a:r>
          </a:p>
        </p:txBody>
      </p:sp>
      <p:cxnSp>
        <p:nvCxnSpPr>
          <p:cNvPr id="28" name="Straight Arrow Connector 27"/>
          <p:cNvCxnSpPr>
            <a:stCxn id="20" idx="3"/>
            <a:endCxn id="23" idx="1"/>
          </p:cNvCxnSpPr>
          <p:nvPr/>
        </p:nvCxnSpPr>
        <p:spPr>
          <a:xfrm>
            <a:off x="4699495" y="3364810"/>
            <a:ext cx="28994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461033" y="2749418"/>
            <a:ext cx="352000" cy="35200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813033" y="2749418"/>
            <a:ext cx="352000" cy="35200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61033" y="3180885"/>
            <a:ext cx="352000" cy="35200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813033" y="3179969"/>
            <a:ext cx="352000" cy="35200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61033" y="3624040"/>
            <a:ext cx="352000" cy="35200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p1</a:t>
            </a:r>
          </a:p>
        </p:txBody>
      </p:sp>
      <p:cxnSp>
        <p:nvCxnSpPr>
          <p:cNvPr id="36" name="Straight Arrow Connector 35"/>
          <p:cNvCxnSpPr>
            <a:stCxn id="27" idx="3"/>
            <a:endCxn id="31" idx="1"/>
          </p:cNvCxnSpPr>
          <p:nvPr/>
        </p:nvCxnSpPr>
        <p:spPr>
          <a:xfrm flipV="1">
            <a:off x="6749437" y="2925418"/>
            <a:ext cx="711596" cy="4393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3"/>
            <a:endCxn id="33" idx="1"/>
          </p:cNvCxnSpPr>
          <p:nvPr/>
        </p:nvCxnSpPr>
        <p:spPr>
          <a:xfrm flipV="1">
            <a:off x="6749437" y="3356885"/>
            <a:ext cx="711596" cy="7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7" idx="3"/>
            <a:endCxn id="35" idx="1"/>
          </p:cNvCxnSpPr>
          <p:nvPr/>
        </p:nvCxnSpPr>
        <p:spPr>
          <a:xfrm>
            <a:off x="6749437" y="3364810"/>
            <a:ext cx="711596" cy="435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194133" y="5326478"/>
            <a:ext cx="352000" cy="35200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p4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546133" y="5326478"/>
            <a:ext cx="352000" cy="35200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p4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194133" y="5770274"/>
            <a:ext cx="352000" cy="35200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p6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546133" y="5769358"/>
            <a:ext cx="352000" cy="35200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194133" y="6213429"/>
            <a:ext cx="352000" cy="35200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p1</a:t>
            </a:r>
          </a:p>
        </p:txBody>
      </p:sp>
      <p:cxnSp>
        <p:nvCxnSpPr>
          <p:cNvPr id="52" name="Straight Arrow Connector 51"/>
          <p:cNvCxnSpPr>
            <a:stCxn id="48" idx="3"/>
            <a:endCxn id="55" idx="1"/>
          </p:cNvCxnSpPr>
          <p:nvPr/>
        </p:nvCxnSpPr>
        <p:spPr>
          <a:xfrm>
            <a:off x="2898133" y="5502478"/>
            <a:ext cx="16268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24993" y="5348589"/>
            <a:ext cx="3457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Current leader ISR (broker) for partition 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90667" y="5317450"/>
            <a:ext cx="69355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send()</a:t>
            </a:r>
          </a:p>
        </p:txBody>
      </p:sp>
      <p:cxnSp>
        <p:nvCxnSpPr>
          <p:cNvPr id="58" name="Straight Arrow Connector 57"/>
          <p:cNvCxnSpPr>
            <a:stCxn id="50" idx="3"/>
            <a:endCxn id="59" idx="1"/>
          </p:cNvCxnSpPr>
          <p:nvPr/>
        </p:nvCxnSpPr>
        <p:spPr>
          <a:xfrm>
            <a:off x="2898133" y="5945358"/>
            <a:ext cx="1626860" cy="22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24993" y="5813581"/>
            <a:ext cx="3457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Current leader ISR (broker) for partition 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90667" y="5782442"/>
            <a:ext cx="69355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send()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107743" y="6176442"/>
            <a:ext cx="1332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…and so on…</a:t>
            </a:r>
          </a:p>
        </p:txBody>
      </p:sp>
    </p:spTree>
    <p:extLst>
      <p:ext uri="{BB962C8B-B14F-4D97-AF65-F5344CB8AC3E}">
        <p14:creationId xmlns:p14="http://schemas.microsoft.com/office/powerpoint/2010/main" val="59173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Batching of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992"/>
            <a:ext cx="8372316" cy="5255490"/>
          </a:xfrm>
        </p:spPr>
        <p:txBody>
          <a:bodyPr/>
          <a:lstStyle/>
          <a:p>
            <a:r>
              <a:rPr lang="en-US" sz="2000" dirty="0" smtClean="0">
                <a:sym typeface="Wingdings"/>
              </a:rPr>
              <a:t>Option 2: Async producer</a:t>
            </a:r>
            <a:endParaRPr lang="en-US" sz="2000" dirty="0">
              <a:sym typeface="Wingdings"/>
            </a:endParaRPr>
          </a:p>
          <a:p>
            <a:pPr lvl="1"/>
            <a:r>
              <a:rPr lang="en-US" sz="1800" dirty="0" smtClean="0">
                <a:sym typeface="Wingdings"/>
              </a:rPr>
              <a:t>Standard behavior is to batch messages</a:t>
            </a:r>
          </a:p>
          <a:p>
            <a:pPr lvl="1"/>
            <a:r>
              <a:rPr lang="en-US" sz="1800" dirty="0" smtClean="0">
                <a:sym typeface="Wingdings"/>
              </a:rPr>
              <a:t>Semantics are controlled via producer configuration settings</a:t>
            </a:r>
          </a:p>
          <a:p>
            <a:pPr lvl="2"/>
            <a:r>
              <a:rPr lang="en-US" sz="1600" dirty="0" err="1">
                <a:latin typeface="Consolas"/>
                <a:cs typeface="Consolas"/>
                <a:sym typeface="Wingdings"/>
              </a:rPr>
              <a:t>batch.num.messages</a:t>
            </a:r>
            <a:endParaRPr lang="en-US" sz="1600" dirty="0">
              <a:latin typeface="Consolas"/>
              <a:cs typeface="Consolas"/>
              <a:sym typeface="Wingdings"/>
            </a:endParaRPr>
          </a:p>
          <a:p>
            <a:pPr lvl="2"/>
            <a:r>
              <a:rPr lang="en-US" sz="1600" dirty="0" err="1">
                <a:latin typeface="Consolas"/>
                <a:cs typeface="Consolas"/>
              </a:rPr>
              <a:t>queue.buffering.max.ms</a:t>
            </a:r>
            <a:r>
              <a:rPr lang="en-US" sz="1600" dirty="0" smtClean="0"/>
              <a:t> + </a:t>
            </a:r>
            <a:r>
              <a:rPr lang="en-US" sz="1600" dirty="0" err="1">
                <a:latin typeface="Consolas"/>
                <a:cs typeface="Consolas"/>
              </a:rPr>
              <a:t>queue.buffering.max.messages</a:t>
            </a:r>
            <a:endParaRPr lang="en-US" sz="1600" dirty="0">
              <a:latin typeface="Consolas"/>
              <a:cs typeface="Consolas"/>
            </a:endParaRPr>
          </a:p>
          <a:p>
            <a:pPr lvl="2"/>
            <a:r>
              <a:rPr lang="en-US" sz="1600" dirty="0" err="1" smtClean="0">
                <a:latin typeface="Consolas"/>
                <a:cs typeface="Consolas"/>
              </a:rPr>
              <a:t>queue.enqueue.timeout.ms</a:t>
            </a:r>
            <a:endParaRPr lang="en-US" sz="1600" dirty="0" smtClean="0">
              <a:latin typeface="Consolas"/>
              <a:cs typeface="Consolas"/>
            </a:endParaRPr>
          </a:p>
          <a:p>
            <a:pPr lvl="2"/>
            <a:r>
              <a:rPr lang="en-US" sz="1600" dirty="0" smtClean="0">
                <a:latin typeface="Helvetica"/>
                <a:cs typeface="Helvetica"/>
              </a:rPr>
              <a:t>And more, see </a:t>
            </a:r>
            <a:r>
              <a:rPr lang="en-US" sz="1600" dirty="0" smtClean="0">
                <a:latin typeface="Helvetica"/>
                <a:cs typeface="Helvetica"/>
                <a:hlinkClick r:id="rId3"/>
              </a:rPr>
              <a:t>producer configuration docs</a:t>
            </a:r>
            <a:r>
              <a:rPr lang="en-US" sz="1600" dirty="0" smtClean="0">
                <a:latin typeface="Helvetica"/>
                <a:cs typeface="Helvetica"/>
              </a:rPr>
              <a:t>.</a:t>
            </a:r>
            <a:endParaRPr lang="en-US" sz="1600" dirty="0">
              <a:latin typeface="Helvetica"/>
              <a:cs typeface="Helvetica"/>
            </a:endParaRPr>
          </a:p>
          <a:p>
            <a:pPr lvl="1"/>
            <a:endParaRPr lang="en-US" sz="1800" dirty="0" smtClean="0"/>
          </a:p>
          <a:p>
            <a:r>
              <a:rPr lang="en-US" sz="2200" dirty="0" smtClean="0"/>
              <a:t>Remember: Async producer simply wraps sync producer!</a:t>
            </a:r>
          </a:p>
          <a:p>
            <a:pPr lvl="1"/>
            <a:r>
              <a:rPr lang="en-US" dirty="0" smtClean="0"/>
              <a:t>But the batch-related </a:t>
            </a:r>
            <a:r>
              <a:rPr lang="en-US" dirty="0" err="1" smtClean="0"/>
              <a:t>config</a:t>
            </a:r>
            <a:r>
              <a:rPr lang="en-US" dirty="0" smtClean="0"/>
              <a:t> settings above have no effect on “true” sync producers, i.e. when used without a wrapping </a:t>
            </a:r>
            <a:r>
              <a:rPr lang="en-US" dirty="0" err="1" smtClean="0"/>
              <a:t>async</a:t>
            </a:r>
            <a:r>
              <a:rPr lang="en-US" dirty="0" smtClean="0"/>
              <a:t> producer.</a:t>
            </a:r>
            <a:endParaRPr lang="en-US" dirty="0"/>
          </a:p>
          <a:p>
            <a:pPr lvl="2"/>
            <a:endParaRPr lang="en-US" sz="1600" dirty="0" smtClean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30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FYI: upcoming producer configuration changes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59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041993"/>
              </p:ext>
            </p:extLst>
          </p:nvPr>
        </p:nvGraphicFramePr>
        <p:xfrm>
          <a:off x="1138132" y="1631780"/>
          <a:ext cx="66011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4596"/>
                <a:gridCol w="33065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Kafka 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Kafka 0.9</a:t>
                      </a:r>
                      <a:r>
                        <a:rPr lang="en-US" baseline="0" dirty="0" smtClean="0"/>
                        <a:t> (unreleased)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/>
                          <a:cs typeface="Consolas"/>
                        </a:rPr>
                        <a:t>metadata.broker.list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/>
                          <a:cs typeface="Consolas"/>
                        </a:rPr>
                        <a:t>bootstrap.servers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/>
                          <a:cs typeface="Consolas"/>
                        </a:rPr>
                        <a:t>request.required.acks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/>
                          <a:cs typeface="Consolas"/>
                        </a:rPr>
                        <a:t>acks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/>
                          <a:cs typeface="Consolas"/>
                        </a:rPr>
                        <a:t>batch.</a:t>
                      </a:r>
                      <a:r>
                        <a:rPr lang="en-US" b="1" dirty="0" err="1" smtClean="0">
                          <a:latin typeface="Consolas"/>
                          <a:cs typeface="Consolas"/>
                        </a:rPr>
                        <a:t>num.messages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/>
                          <a:cs typeface="Consolas"/>
                        </a:rPr>
                        <a:t>batch.</a:t>
                      </a:r>
                      <a:r>
                        <a:rPr lang="en-US" b="1" dirty="0" err="1" smtClean="0">
                          <a:latin typeface="Consolas"/>
                          <a:cs typeface="Consolas"/>
                        </a:rPr>
                        <a:t>size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/>
                          <a:cs typeface="Consolas"/>
                        </a:rPr>
                        <a:t>message.send.max.retries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/>
                          <a:cs typeface="Consolas"/>
                        </a:rPr>
                        <a:t>retries</a:t>
                      </a:r>
                      <a:endParaRPr lang="en-US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80451" y="3834129"/>
            <a:ext cx="4375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smtClean="0">
                <a:hlinkClick r:id="rId3"/>
              </a:rPr>
              <a:t>This list is not complete, see Kafka docs for details.</a:t>
            </a:r>
            <a:r>
              <a:rPr lang="en-US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0337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47" y="1078992"/>
            <a:ext cx="8709712" cy="5255490"/>
          </a:xfrm>
        </p:spPr>
        <p:txBody>
          <a:bodyPr/>
          <a:lstStyle/>
          <a:p>
            <a:r>
              <a:rPr lang="en-US" sz="2000" dirty="0" smtClean="0">
                <a:sym typeface="Wingdings"/>
              </a:rPr>
              <a:t>LinkedIn’s motivation for Kafka was:</a:t>
            </a:r>
          </a:p>
          <a:p>
            <a:pPr lvl="1"/>
            <a:r>
              <a:rPr lang="en-US" sz="1600" dirty="0" smtClean="0"/>
              <a:t>“A unified </a:t>
            </a:r>
            <a:r>
              <a:rPr lang="en-US" sz="1600" dirty="0"/>
              <a:t>platform for handling all the real-time data feeds a large company might </a:t>
            </a:r>
            <a:r>
              <a:rPr lang="en-US" sz="1600" dirty="0" smtClean="0"/>
              <a:t>have.”</a:t>
            </a:r>
          </a:p>
          <a:p>
            <a:endParaRPr lang="en-US" sz="20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Must haves</a:t>
            </a:r>
          </a:p>
          <a:p>
            <a:pPr lvl="1"/>
            <a:r>
              <a:rPr lang="en-US" sz="1800" dirty="0" smtClean="0">
                <a:sym typeface="Wingdings"/>
              </a:rPr>
              <a:t>High throughput </a:t>
            </a:r>
            <a:r>
              <a:rPr lang="en-US" sz="1800" dirty="0">
                <a:sym typeface="Wingdings"/>
              </a:rPr>
              <a:t>to support </a:t>
            </a:r>
            <a:r>
              <a:rPr lang="en-US" sz="1800" b="1" dirty="0">
                <a:sym typeface="Wingdings"/>
              </a:rPr>
              <a:t>high volume event </a:t>
            </a:r>
            <a:r>
              <a:rPr lang="en-US" sz="1800" b="1" dirty="0" smtClean="0">
                <a:sym typeface="Wingdings"/>
              </a:rPr>
              <a:t>feeds</a:t>
            </a:r>
            <a:r>
              <a:rPr lang="en-US" sz="1800" dirty="0" smtClean="0">
                <a:sym typeface="Wingdings"/>
              </a:rPr>
              <a:t>.</a:t>
            </a:r>
            <a:endParaRPr lang="en-US" sz="1800" dirty="0">
              <a:sym typeface="Wingdings"/>
            </a:endParaRPr>
          </a:p>
          <a:p>
            <a:pPr lvl="1"/>
            <a:r>
              <a:rPr lang="en-US" sz="1800" dirty="0">
                <a:sym typeface="Wingdings"/>
              </a:rPr>
              <a:t>Support real-time processing of these feeds to create </a:t>
            </a:r>
            <a:r>
              <a:rPr lang="en-US" sz="1800" b="1" dirty="0">
                <a:sym typeface="Wingdings"/>
              </a:rPr>
              <a:t>new, derived feeds</a:t>
            </a:r>
            <a:r>
              <a:rPr lang="en-US" sz="1800" dirty="0">
                <a:sym typeface="Wingdings"/>
              </a:rPr>
              <a:t>. </a:t>
            </a:r>
          </a:p>
          <a:p>
            <a:pPr lvl="1"/>
            <a:r>
              <a:rPr lang="en-US" sz="1800" dirty="0" smtClean="0">
                <a:sym typeface="Wingdings"/>
              </a:rPr>
              <a:t>Support </a:t>
            </a:r>
            <a:r>
              <a:rPr lang="en-US" sz="1800" dirty="0">
                <a:sym typeface="Wingdings"/>
              </a:rPr>
              <a:t>large data backlogs </a:t>
            </a:r>
            <a:r>
              <a:rPr lang="en-US" sz="1800" dirty="0" smtClean="0">
                <a:sym typeface="Wingdings"/>
              </a:rPr>
              <a:t>to handle periodic ingestion from </a:t>
            </a:r>
            <a:r>
              <a:rPr lang="en-US" sz="1800" b="1" dirty="0">
                <a:sym typeface="Wingdings"/>
              </a:rPr>
              <a:t>offline </a:t>
            </a:r>
            <a:r>
              <a:rPr lang="en-US" sz="1800" b="1" dirty="0" smtClean="0">
                <a:sym typeface="Wingdings"/>
              </a:rPr>
              <a:t>systems</a:t>
            </a:r>
            <a:r>
              <a:rPr lang="en-US" sz="1800" dirty="0" smtClean="0">
                <a:sym typeface="Wingdings"/>
              </a:rPr>
              <a:t>.</a:t>
            </a:r>
          </a:p>
          <a:p>
            <a:pPr lvl="1"/>
            <a:r>
              <a:rPr lang="en-US" sz="1800" dirty="0" smtClean="0">
                <a:sym typeface="Wingdings"/>
              </a:rPr>
              <a:t>Support low</a:t>
            </a:r>
            <a:r>
              <a:rPr lang="en-US" sz="1800" dirty="0">
                <a:sym typeface="Wingdings"/>
              </a:rPr>
              <a:t>-latency delivery to handle more traditional </a:t>
            </a:r>
            <a:r>
              <a:rPr lang="en-US" sz="1800" b="1" dirty="0">
                <a:sym typeface="Wingdings"/>
              </a:rPr>
              <a:t>messaging </a:t>
            </a:r>
            <a:r>
              <a:rPr lang="en-US" sz="1800" b="1" dirty="0" smtClean="0">
                <a:sym typeface="Wingdings"/>
              </a:rPr>
              <a:t>use cases</a:t>
            </a:r>
            <a:r>
              <a:rPr lang="en-US" sz="1800" dirty="0" smtClean="0">
                <a:sym typeface="Wingdings"/>
              </a:rPr>
              <a:t>.</a:t>
            </a:r>
          </a:p>
          <a:p>
            <a:pPr lvl="1"/>
            <a:r>
              <a:rPr lang="en-US" sz="1800" dirty="0" smtClean="0"/>
              <a:t>Guarantee </a:t>
            </a:r>
            <a:r>
              <a:rPr lang="en-US" sz="1800" b="1" dirty="0" smtClean="0"/>
              <a:t>fault</a:t>
            </a:r>
            <a:r>
              <a:rPr lang="en-US" sz="1800" b="1" dirty="0"/>
              <a:t>-tolerance </a:t>
            </a:r>
            <a:r>
              <a:rPr lang="en-US" sz="1800" dirty="0"/>
              <a:t>in the presence of machine failures</a:t>
            </a:r>
            <a:r>
              <a:rPr lang="en-US" sz="1800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5600" y="6039405"/>
            <a:ext cx="5434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http://kafka.apache.org/documentation.html#</a:t>
            </a:r>
            <a:r>
              <a:rPr lang="en-US" sz="1400" dirty="0" smtClean="0">
                <a:hlinkClick r:id="rId3"/>
              </a:rPr>
              <a:t>majordesignelements</a:t>
            </a:r>
            <a:r>
              <a:rPr lang="en-US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6467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operations 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992"/>
            <a:ext cx="7953004" cy="5255490"/>
          </a:xfrm>
        </p:spPr>
        <p:txBody>
          <a:bodyPr/>
          <a:lstStyle/>
          <a:p>
            <a:r>
              <a:rPr lang="en-US" sz="2000" dirty="0" smtClean="0">
                <a:sym typeface="Wingdings"/>
              </a:rPr>
              <a:t>When writing to a topic in Kafka, producers write directly to the partition leaders (brokers) of that topic</a:t>
            </a:r>
          </a:p>
          <a:p>
            <a:pPr lvl="1"/>
            <a:r>
              <a:rPr lang="en-US" sz="1800" dirty="0" smtClean="0">
                <a:sym typeface="Wingdings"/>
              </a:rPr>
              <a:t>Remember: Writes always go to the leader ISR of a partition!</a:t>
            </a:r>
          </a:p>
          <a:p>
            <a:endParaRPr lang="en-US" sz="2000" dirty="0" smtClean="0">
              <a:sym typeface="Wingdings"/>
            </a:endParaRPr>
          </a:p>
          <a:p>
            <a:endParaRPr lang="en-US" sz="2000" dirty="0" smtClean="0">
              <a:sym typeface="Wingdings"/>
            </a:endParaRPr>
          </a:p>
          <a:p>
            <a:endParaRPr lang="en-US" sz="2000" dirty="0">
              <a:sym typeface="Wingdings"/>
            </a:endParaRPr>
          </a:p>
          <a:p>
            <a:endParaRPr lang="en-US" sz="2000" dirty="0" smtClean="0">
              <a:sym typeface="Wingdings"/>
            </a:endParaRPr>
          </a:p>
          <a:p>
            <a:endParaRPr lang="en-US" sz="2000" dirty="0">
              <a:sym typeface="Wingdings"/>
            </a:endParaRPr>
          </a:p>
          <a:p>
            <a:endParaRPr lang="en-US" sz="2000" dirty="0" smtClean="0">
              <a:sym typeface="Wingdings"/>
            </a:endParaRPr>
          </a:p>
          <a:p>
            <a:endParaRPr lang="en-US" sz="20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This raises two questions:</a:t>
            </a:r>
          </a:p>
          <a:p>
            <a:pPr lvl="1"/>
            <a:r>
              <a:rPr lang="en-US" sz="1800" dirty="0" smtClean="0">
                <a:sym typeface="Wingdings"/>
              </a:rPr>
              <a:t>How to know the “right” partition for a given topic?</a:t>
            </a:r>
          </a:p>
          <a:p>
            <a:pPr lvl="1"/>
            <a:r>
              <a:rPr lang="en-US" sz="1800" dirty="0" smtClean="0">
                <a:sym typeface="Wingdings"/>
              </a:rPr>
              <a:t>How to know the current leader broker/replica of a partition?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855" y="2251343"/>
            <a:ext cx="3410880" cy="272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6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ym typeface="Wingdings"/>
              </a:rPr>
              <a:t>In Kafka, a producer – i.e. the </a:t>
            </a:r>
            <a:r>
              <a:rPr lang="en-US" sz="2000" b="1" i="1" dirty="0" smtClean="0">
                <a:sym typeface="Wingdings"/>
              </a:rPr>
              <a:t>client </a:t>
            </a:r>
            <a:r>
              <a:rPr lang="en-US" sz="2000" dirty="0" smtClean="0">
                <a:sym typeface="Wingdings"/>
              </a:rPr>
              <a:t>– decides to which target partition a message will be sent.</a:t>
            </a:r>
          </a:p>
          <a:p>
            <a:pPr lvl="1"/>
            <a:r>
              <a:rPr lang="en-US" sz="1800" dirty="0" smtClean="0">
                <a:sym typeface="Wingdings"/>
              </a:rPr>
              <a:t>Can be random ~ load balancing across receiving brokers.</a:t>
            </a:r>
          </a:p>
          <a:p>
            <a:pPr lvl="1"/>
            <a:r>
              <a:rPr lang="en-US" sz="1800" dirty="0" smtClean="0">
                <a:sym typeface="Wingdings"/>
              </a:rPr>
              <a:t>Can be semantic based on message “key”, e.g. by user ID or domain name.</a:t>
            </a:r>
          </a:p>
          <a:p>
            <a:pPr lvl="2"/>
            <a:r>
              <a:rPr lang="en-US" sz="1600" dirty="0" smtClean="0">
                <a:sym typeface="Wingdings"/>
              </a:rPr>
              <a:t>Here, Kafka guarantees that all data for the same key will go to the same partition, so consumers can make locality assumptions.</a:t>
            </a:r>
          </a:p>
          <a:p>
            <a:pPr lvl="2"/>
            <a:endParaRPr lang="en-US" sz="1600" dirty="0">
              <a:sym typeface="Wingdings"/>
            </a:endParaRPr>
          </a:p>
          <a:p>
            <a:pPr lvl="2"/>
            <a:endParaRPr lang="en-US" sz="1600" dirty="0" smtClean="0">
              <a:sym typeface="Wingdings"/>
            </a:endParaRPr>
          </a:p>
          <a:p>
            <a:pPr lvl="2"/>
            <a:endParaRPr lang="en-US" sz="1600" dirty="0">
              <a:sym typeface="Wingdings"/>
            </a:endParaRPr>
          </a:p>
          <a:p>
            <a:pPr lvl="2"/>
            <a:endParaRPr lang="en-US" sz="16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But there’s one catch with line 2 (i.e. no key) in Kafka 0.8.</a:t>
            </a:r>
          </a:p>
          <a:p>
            <a:endParaRPr lang="en-US" sz="2000" dirty="0" smtClean="0">
              <a:sym typeface="Wingdings"/>
            </a:endParaRPr>
          </a:p>
        </p:txBody>
      </p:sp>
      <p:pic>
        <p:nvPicPr>
          <p:cNvPr id="4" name="Picture 3" descr="Screen Shot 2014-12-01 at 09.40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36" y="3610601"/>
            <a:ext cx="7797800" cy="698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How to know the “right” partition when sending?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82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/>
              </a:rPr>
              <a:t>Keyed vs. non-keyed messages in Kafka 0.8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If a key </a:t>
            </a:r>
            <a:r>
              <a:rPr lang="en-US" b="1" dirty="0" smtClean="0">
                <a:sym typeface="Wingdings"/>
              </a:rPr>
              <a:t>is not</a:t>
            </a:r>
            <a:r>
              <a:rPr lang="en-US" dirty="0" smtClean="0">
                <a:sym typeface="Wingdings"/>
              </a:rPr>
              <a:t> specified:</a:t>
            </a:r>
          </a:p>
          <a:p>
            <a:pPr lvl="1"/>
            <a:endParaRPr lang="en-US" sz="1800" dirty="0" smtClean="0">
              <a:sym typeface="Wingdings"/>
            </a:endParaRPr>
          </a:p>
          <a:p>
            <a:pPr lvl="1"/>
            <a:endParaRPr lang="en-US" sz="1600" dirty="0" smtClean="0">
              <a:sym typeface="Wingdings"/>
            </a:endParaRPr>
          </a:p>
          <a:p>
            <a:pPr lvl="1"/>
            <a:r>
              <a:rPr lang="en-US" sz="1600" dirty="0" smtClean="0">
                <a:sym typeface="Wingdings"/>
              </a:rPr>
              <a:t>Producer will </a:t>
            </a:r>
            <a:r>
              <a:rPr lang="en-US" sz="1600" i="1" dirty="0">
                <a:sym typeface="Wingdings"/>
              </a:rPr>
              <a:t>ignore </a:t>
            </a:r>
            <a:r>
              <a:rPr lang="en-US" sz="1600" dirty="0">
                <a:sym typeface="Wingdings"/>
              </a:rPr>
              <a:t>any configured </a:t>
            </a:r>
            <a:r>
              <a:rPr lang="en-US" sz="1600" dirty="0" smtClean="0">
                <a:sym typeface="Wingdings"/>
              </a:rPr>
              <a:t>partitioner.</a:t>
            </a:r>
          </a:p>
          <a:p>
            <a:pPr lvl="1"/>
            <a:r>
              <a:rPr lang="en-US" sz="1600" dirty="0" smtClean="0">
                <a:sym typeface="Wingdings"/>
              </a:rPr>
              <a:t>It </a:t>
            </a:r>
            <a:r>
              <a:rPr lang="en-US" sz="1600" dirty="0">
                <a:sym typeface="Wingdings"/>
              </a:rPr>
              <a:t>will pick a random partition from the list of </a:t>
            </a:r>
            <a:r>
              <a:rPr lang="en-US" sz="1600" i="1" dirty="0" smtClean="0">
                <a:sym typeface="Wingdings"/>
              </a:rPr>
              <a:t>available</a:t>
            </a:r>
            <a:r>
              <a:rPr lang="en-US" sz="1600" dirty="0" smtClean="0">
                <a:sym typeface="Wingdings"/>
              </a:rPr>
              <a:t> partitions </a:t>
            </a:r>
            <a:r>
              <a:rPr lang="en-US" sz="1600" b="1" dirty="0">
                <a:sym typeface="Wingdings"/>
              </a:rPr>
              <a:t>and stick to it </a:t>
            </a:r>
            <a:r>
              <a:rPr lang="en-US" sz="1600" dirty="0">
                <a:sym typeface="Wingdings"/>
              </a:rPr>
              <a:t>for some time </a:t>
            </a:r>
            <a:r>
              <a:rPr lang="en-US" sz="1600" dirty="0" smtClean="0">
                <a:sym typeface="Wingdings"/>
              </a:rPr>
              <a:t>before </a:t>
            </a:r>
            <a:r>
              <a:rPr lang="en-US" sz="1600" dirty="0">
                <a:sym typeface="Wingdings"/>
              </a:rPr>
              <a:t>switching to another </a:t>
            </a:r>
            <a:r>
              <a:rPr lang="en-US" sz="1600" dirty="0" smtClean="0">
                <a:sym typeface="Wingdings"/>
              </a:rPr>
              <a:t>one = NOT round robin or similar!</a:t>
            </a:r>
          </a:p>
          <a:p>
            <a:pPr lvl="2"/>
            <a:r>
              <a:rPr lang="en-US" sz="1400" dirty="0" smtClean="0">
                <a:sym typeface="Wingdings"/>
              </a:rPr>
              <a:t>Why?  To reduce number of open sockets in large Kafka deployments (</a:t>
            </a:r>
            <a:r>
              <a:rPr lang="en-US" sz="1400" dirty="0" smtClean="0">
                <a:sym typeface="Wingdings"/>
                <a:hlinkClick r:id="rId3"/>
              </a:rPr>
              <a:t>KAFKA-1017</a:t>
            </a:r>
            <a:r>
              <a:rPr lang="en-US" sz="1400" dirty="0" smtClean="0">
                <a:sym typeface="Wingdings"/>
              </a:rPr>
              <a:t>).</a:t>
            </a:r>
          </a:p>
          <a:p>
            <a:pPr lvl="2"/>
            <a:r>
              <a:rPr lang="en-US" sz="1400" dirty="0" smtClean="0">
                <a:sym typeface="Wingdings"/>
              </a:rPr>
              <a:t>Default</a:t>
            </a:r>
            <a:r>
              <a:rPr lang="en-US" sz="1400" dirty="0">
                <a:sym typeface="Wingdings"/>
              </a:rPr>
              <a:t>: 10mins</a:t>
            </a:r>
            <a:r>
              <a:rPr lang="en-US" sz="1400" dirty="0" smtClean="0">
                <a:sym typeface="Wingdings"/>
              </a:rPr>
              <a:t>, cf. </a:t>
            </a:r>
            <a:r>
              <a:rPr lang="en-US" sz="1400" dirty="0" err="1" smtClean="0">
                <a:latin typeface="Consolas"/>
                <a:cs typeface="Consolas"/>
                <a:sym typeface="Wingdings"/>
              </a:rPr>
              <a:t>topic.metadata.refresh.interval.ms</a:t>
            </a:r>
            <a:endParaRPr lang="en-US" sz="1400" dirty="0" smtClean="0">
              <a:sym typeface="Wingdings"/>
            </a:endParaRPr>
          </a:p>
          <a:p>
            <a:pPr lvl="2"/>
            <a:r>
              <a:rPr lang="en-US" sz="1400" dirty="0" smtClean="0">
                <a:sym typeface="Wingdings"/>
              </a:rPr>
              <a:t>See implementation </a:t>
            </a:r>
            <a:r>
              <a:rPr lang="en-US" sz="1400" dirty="0">
                <a:sym typeface="Wingdings"/>
              </a:rPr>
              <a:t>in </a:t>
            </a:r>
            <a:r>
              <a:rPr lang="en-US" sz="1400" dirty="0" err="1" smtClean="0">
                <a:latin typeface="Consolas"/>
                <a:cs typeface="Consolas"/>
                <a:sym typeface="Wingdings"/>
              </a:rPr>
              <a:t>DefaultEventHandler</a:t>
            </a:r>
            <a:r>
              <a:rPr lang="en-US" sz="1400" dirty="0" err="1">
                <a:latin typeface="Consolas"/>
                <a:cs typeface="Consolas"/>
                <a:sym typeface="Wingdings"/>
              </a:rPr>
              <a:t>#getPartition</a:t>
            </a:r>
            <a:r>
              <a:rPr lang="en-US" sz="1400" dirty="0">
                <a:latin typeface="Consolas"/>
                <a:cs typeface="Consolas"/>
                <a:sym typeface="Wingdings"/>
              </a:rPr>
              <a:t>(</a:t>
            </a:r>
            <a:r>
              <a:rPr lang="en-US" sz="1400" dirty="0" smtClean="0">
                <a:latin typeface="Consolas"/>
                <a:cs typeface="Consolas"/>
                <a:sym typeface="Wingdings"/>
              </a:rPr>
              <a:t>)</a:t>
            </a:r>
            <a:endParaRPr lang="en-US" sz="1400" dirty="0">
              <a:sym typeface="Wingdings"/>
            </a:endParaRPr>
          </a:p>
          <a:p>
            <a:pPr lvl="1"/>
            <a:r>
              <a:rPr lang="en-US" sz="1600" dirty="0" smtClean="0">
                <a:sym typeface="Wingdings"/>
              </a:rPr>
              <a:t>If </a:t>
            </a:r>
            <a:r>
              <a:rPr lang="en-US" sz="1600" dirty="0">
                <a:sym typeface="Wingdings"/>
              </a:rPr>
              <a:t>there are fewer producers than </a:t>
            </a:r>
            <a:r>
              <a:rPr lang="en-US" sz="1600" dirty="0" smtClean="0">
                <a:sym typeface="Wingdings"/>
              </a:rPr>
              <a:t>partitions </a:t>
            </a:r>
            <a:r>
              <a:rPr lang="en-US" sz="1600" dirty="0">
                <a:sym typeface="Wingdings"/>
              </a:rPr>
              <a:t>at a given point of time, some partitions may not receive any </a:t>
            </a:r>
            <a:r>
              <a:rPr lang="en-US" sz="1600" dirty="0" smtClean="0">
                <a:sym typeface="Wingdings"/>
              </a:rPr>
              <a:t>data.  How to fix if needed?</a:t>
            </a:r>
          </a:p>
          <a:p>
            <a:pPr lvl="2"/>
            <a:r>
              <a:rPr lang="en-US" sz="1400" dirty="0" smtClean="0">
                <a:sym typeface="Wingdings"/>
              </a:rPr>
              <a:t>Try to reduce </a:t>
            </a:r>
            <a:r>
              <a:rPr lang="en-US" sz="1400" dirty="0">
                <a:sym typeface="Wingdings"/>
              </a:rPr>
              <a:t>the metadata refresh </a:t>
            </a:r>
            <a:r>
              <a:rPr lang="en-US" sz="1400" dirty="0" smtClean="0">
                <a:sym typeface="Wingdings"/>
              </a:rPr>
              <a:t>interval </a:t>
            </a:r>
            <a:r>
              <a:rPr lang="en-US" sz="1400" dirty="0" err="1" smtClean="0">
                <a:latin typeface="Consolas"/>
                <a:cs typeface="Consolas"/>
                <a:sym typeface="Wingdings"/>
              </a:rPr>
              <a:t>topic.metadata.refresh.interval.ms</a:t>
            </a:r>
            <a:endParaRPr lang="en-US" sz="1400" dirty="0" smtClean="0">
              <a:latin typeface="Consolas"/>
              <a:cs typeface="Consolas"/>
              <a:sym typeface="Wingdings"/>
            </a:endParaRPr>
          </a:p>
          <a:p>
            <a:pPr lvl="2"/>
            <a:r>
              <a:rPr lang="en-US" sz="1400" dirty="0" smtClean="0">
                <a:sym typeface="Wingdings"/>
              </a:rPr>
              <a:t>Specify </a:t>
            </a:r>
            <a:r>
              <a:rPr lang="en-US" sz="1400" dirty="0">
                <a:sym typeface="Wingdings"/>
              </a:rPr>
              <a:t>a message key and a customized random partitioner</a:t>
            </a:r>
            <a:r>
              <a:rPr lang="en-US" sz="1400" dirty="0" smtClean="0">
                <a:sym typeface="Wingdings"/>
              </a:rPr>
              <a:t>.</a:t>
            </a:r>
          </a:p>
          <a:p>
            <a:pPr lvl="1"/>
            <a:r>
              <a:rPr lang="en-US" sz="1600" dirty="0" smtClean="0">
                <a:sym typeface="Wingdings"/>
              </a:rPr>
              <a:t>In practice </a:t>
            </a:r>
            <a:r>
              <a:rPr lang="en-US" sz="1600" dirty="0" smtClean="0">
                <a:sym typeface="Wingdings"/>
                <a:hlinkClick r:id="rId4"/>
              </a:rPr>
              <a:t>it is not trivial to implement a correct “random” partitioner</a:t>
            </a:r>
            <a:r>
              <a:rPr lang="en-US" sz="1600" dirty="0" smtClean="0">
                <a:sym typeface="Wingdings"/>
              </a:rPr>
              <a:t> in Kafka 0.8.</a:t>
            </a:r>
          </a:p>
          <a:p>
            <a:pPr lvl="2"/>
            <a:r>
              <a:rPr lang="en-US" sz="1400" dirty="0">
                <a:sym typeface="Wingdings"/>
              </a:rPr>
              <a:t>Partitioner interface </a:t>
            </a:r>
            <a:r>
              <a:rPr lang="en-US" sz="1400" dirty="0" smtClean="0">
                <a:sym typeface="Wingdings"/>
              </a:rPr>
              <a:t>in Kafka 0.8 lacks </a:t>
            </a:r>
            <a:r>
              <a:rPr lang="en-US" sz="1400" dirty="0">
                <a:sym typeface="Wingdings"/>
              </a:rPr>
              <a:t>sufficient information to let a partitioner select a random and </a:t>
            </a:r>
            <a:r>
              <a:rPr lang="en-US" sz="1400" i="1" dirty="0" smtClean="0">
                <a:sym typeface="Wingdings"/>
              </a:rPr>
              <a:t>available</a:t>
            </a:r>
            <a:r>
              <a:rPr lang="en-US" sz="1400" dirty="0" smtClean="0">
                <a:sym typeface="Wingdings"/>
              </a:rPr>
              <a:t> partition.  Same issue with </a:t>
            </a:r>
            <a:r>
              <a:rPr lang="en-US" sz="1400" dirty="0" err="1" smtClean="0">
                <a:sym typeface="Wingdings"/>
              </a:rPr>
              <a:t>DefaultPartitioner</a:t>
            </a:r>
            <a:r>
              <a:rPr lang="en-US" sz="1400" dirty="0" smtClean="0">
                <a:sym typeface="Wingdings"/>
              </a:rPr>
              <a:t>.</a:t>
            </a:r>
            <a:endParaRPr lang="en-US" sz="1400" dirty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7" name="Picture 6" descr="Screen Shot 2014-12-01 at 09.40.11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6" b="33958"/>
          <a:stretch/>
        </p:blipFill>
        <p:spPr>
          <a:xfrm>
            <a:off x="457200" y="1608321"/>
            <a:ext cx="7797800" cy="2617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5669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/>
              </a:rPr>
              <a:t>Keyed vs. non-keyed messages in Kafka 0.8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If a key </a:t>
            </a:r>
            <a:r>
              <a:rPr lang="en-US" b="1" dirty="0" smtClean="0">
                <a:sym typeface="Wingdings"/>
              </a:rPr>
              <a:t>is</a:t>
            </a:r>
            <a:r>
              <a:rPr lang="en-US" dirty="0" smtClean="0">
                <a:sym typeface="Wingdings"/>
              </a:rPr>
              <a:t> specified:</a:t>
            </a:r>
          </a:p>
          <a:p>
            <a:pPr lvl="1"/>
            <a:endParaRPr lang="en-US" dirty="0" smtClean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Key is </a:t>
            </a:r>
            <a:r>
              <a:rPr lang="en-US" dirty="0">
                <a:sym typeface="Wingdings"/>
              </a:rPr>
              <a:t>retained as part of the </a:t>
            </a:r>
            <a:r>
              <a:rPr lang="en-US" dirty="0" err="1" smtClean="0">
                <a:sym typeface="Wingdings"/>
              </a:rPr>
              <a:t>msg</a:t>
            </a:r>
            <a:r>
              <a:rPr lang="en-US" dirty="0" smtClean="0">
                <a:sym typeface="Wingdings"/>
              </a:rPr>
              <a:t>, will </a:t>
            </a:r>
            <a:r>
              <a:rPr lang="en-US" dirty="0">
                <a:sym typeface="Wingdings"/>
              </a:rPr>
              <a:t>be stored in the broker. 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One </a:t>
            </a:r>
            <a:r>
              <a:rPr lang="en-US" dirty="0">
                <a:sym typeface="Wingdings"/>
              </a:rPr>
              <a:t>can design a partition function to route </a:t>
            </a:r>
            <a:r>
              <a:rPr lang="en-US" dirty="0" smtClean="0">
                <a:sym typeface="Wingdings"/>
              </a:rPr>
              <a:t>the </a:t>
            </a:r>
            <a:r>
              <a:rPr lang="en-US" dirty="0" err="1" smtClean="0">
                <a:sym typeface="Wingdings"/>
              </a:rPr>
              <a:t>msg</a:t>
            </a:r>
            <a:r>
              <a:rPr lang="en-US" dirty="0" smtClean="0">
                <a:sym typeface="Wingdings"/>
              </a:rPr>
              <a:t> based </a:t>
            </a:r>
            <a:r>
              <a:rPr lang="en-US" dirty="0">
                <a:sym typeface="Wingdings"/>
              </a:rPr>
              <a:t>on </a:t>
            </a:r>
            <a:r>
              <a:rPr lang="en-US" dirty="0" smtClean="0">
                <a:sym typeface="Wingdings"/>
              </a:rPr>
              <a:t>key.</a:t>
            </a:r>
          </a:p>
          <a:p>
            <a:pPr lvl="1"/>
            <a:r>
              <a:rPr lang="en-US" dirty="0" smtClean="0">
                <a:sym typeface="Wingdings"/>
              </a:rPr>
              <a:t>The </a:t>
            </a:r>
            <a:r>
              <a:rPr lang="en-US" i="1" dirty="0">
                <a:sym typeface="Wingdings"/>
              </a:rPr>
              <a:t>default</a:t>
            </a:r>
            <a:r>
              <a:rPr lang="en-US" dirty="0">
                <a:sym typeface="Wingdings"/>
              </a:rPr>
              <a:t> </a:t>
            </a:r>
            <a:r>
              <a:rPr lang="en-US" i="1" dirty="0">
                <a:sym typeface="Wingdings"/>
              </a:rPr>
              <a:t>partitioner</a:t>
            </a:r>
            <a:r>
              <a:rPr lang="en-US" dirty="0">
                <a:sym typeface="Wingdings"/>
              </a:rPr>
              <a:t> assigns </a:t>
            </a:r>
            <a:r>
              <a:rPr lang="en-US" dirty="0" smtClean="0">
                <a:sym typeface="Wingdings"/>
              </a:rPr>
              <a:t>messages </a:t>
            </a:r>
            <a:r>
              <a:rPr lang="en-US" dirty="0">
                <a:sym typeface="Wingdings"/>
              </a:rPr>
              <a:t>to a partition based on their key </a:t>
            </a:r>
            <a:r>
              <a:rPr lang="en-US" dirty="0" smtClean="0">
                <a:sym typeface="Wingdings"/>
              </a:rPr>
              <a:t>hashes, via </a:t>
            </a:r>
            <a:r>
              <a:rPr lang="en-US" dirty="0" err="1" smtClean="0">
                <a:latin typeface="Consolas"/>
                <a:cs typeface="Consolas"/>
                <a:sym typeface="Wingdings"/>
              </a:rPr>
              <a:t>key.hashCode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 </a:t>
            </a:r>
            <a:r>
              <a:rPr lang="en-US" dirty="0">
                <a:latin typeface="Consolas"/>
                <a:cs typeface="Consolas"/>
                <a:sym typeface="Wingdings"/>
              </a:rPr>
              <a:t>% </a:t>
            </a:r>
            <a:r>
              <a:rPr lang="en-US" dirty="0" err="1" smtClean="0">
                <a:latin typeface="Consolas"/>
                <a:cs typeface="Consolas"/>
                <a:sym typeface="Wingdings"/>
              </a:rPr>
              <a:t>numPartitions</a:t>
            </a:r>
            <a:r>
              <a:rPr lang="en-US" dirty="0" smtClean="0">
                <a:sym typeface="Wingdings"/>
              </a:rPr>
              <a:t>.</a:t>
            </a:r>
          </a:p>
          <a:p>
            <a:pPr lvl="1"/>
            <a:r>
              <a:rPr lang="en-US" dirty="0" smtClean="0">
                <a:sym typeface="Wingdings"/>
              </a:rPr>
              <a:t>Caveat:</a:t>
            </a:r>
          </a:p>
          <a:p>
            <a:pPr lvl="2"/>
            <a:r>
              <a:rPr lang="en-US" sz="1600" dirty="0" smtClean="0">
                <a:sym typeface="Wingdings"/>
              </a:rPr>
              <a:t>If </a:t>
            </a:r>
            <a:r>
              <a:rPr lang="en-US" sz="1600" dirty="0">
                <a:sym typeface="Wingdings"/>
              </a:rPr>
              <a:t>you specify a key for a message but do not explicitly wire in a custom </a:t>
            </a:r>
            <a:r>
              <a:rPr lang="en-US" sz="1600" dirty="0" smtClean="0">
                <a:sym typeface="Wingdings"/>
              </a:rPr>
              <a:t>partitioner via </a:t>
            </a:r>
            <a:r>
              <a:rPr lang="en-US" sz="1600" dirty="0" err="1" smtClean="0">
                <a:latin typeface="Consolas"/>
                <a:cs typeface="Consolas"/>
                <a:sym typeface="Wingdings"/>
              </a:rPr>
              <a:t>partitioner.class</a:t>
            </a:r>
            <a:r>
              <a:rPr lang="en-US" sz="1600" dirty="0" smtClean="0">
                <a:sym typeface="Wingdings"/>
              </a:rPr>
              <a:t>, your producer will use the </a:t>
            </a:r>
            <a:r>
              <a:rPr lang="en-US" sz="1600" dirty="0">
                <a:sym typeface="Wingdings"/>
              </a:rPr>
              <a:t>default </a:t>
            </a:r>
            <a:r>
              <a:rPr lang="en-US" sz="1600" dirty="0" smtClean="0">
                <a:sym typeface="Wingdings"/>
              </a:rPr>
              <a:t>partitioner.</a:t>
            </a:r>
          </a:p>
          <a:p>
            <a:pPr lvl="2"/>
            <a:r>
              <a:rPr lang="en-US" sz="1600" dirty="0" smtClean="0">
                <a:sym typeface="Wingdings"/>
              </a:rPr>
              <a:t>So without a custom partitioner, messages </a:t>
            </a:r>
            <a:r>
              <a:rPr lang="en-US" sz="1600" dirty="0">
                <a:sym typeface="Wingdings"/>
              </a:rPr>
              <a:t>with the same key will still </a:t>
            </a:r>
            <a:r>
              <a:rPr lang="en-US" sz="1600" dirty="0" smtClean="0">
                <a:sym typeface="Wingdings"/>
              </a:rPr>
              <a:t>end up in </a:t>
            </a:r>
            <a:r>
              <a:rPr lang="en-US" sz="1600" dirty="0">
                <a:sym typeface="Wingdings"/>
              </a:rPr>
              <a:t>the same </a:t>
            </a:r>
            <a:r>
              <a:rPr lang="en-US" sz="1600" dirty="0" smtClean="0">
                <a:sym typeface="Wingdings"/>
              </a:rPr>
              <a:t>partition! (cf. default </a:t>
            </a:r>
            <a:r>
              <a:rPr lang="en-US" sz="1600" dirty="0" err="1" smtClean="0">
                <a:sym typeface="Wingdings"/>
              </a:rPr>
              <a:t>partitioner’s</a:t>
            </a:r>
            <a:r>
              <a:rPr lang="en-US" sz="1600" dirty="0" smtClean="0">
                <a:sym typeface="Wingdings"/>
              </a:rPr>
              <a:t> behavior above)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6" name="Picture 5" descr="Screen Shot 2014-12-01 at 09.40.1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89"/>
          <a:stretch/>
        </p:blipFill>
        <p:spPr>
          <a:xfrm>
            <a:off x="469180" y="1612320"/>
            <a:ext cx="7797800" cy="2759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52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How to know the current leader of a partition?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992"/>
            <a:ext cx="8372316" cy="5255490"/>
          </a:xfrm>
        </p:spPr>
        <p:txBody>
          <a:bodyPr/>
          <a:lstStyle/>
          <a:p>
            <a:r>
              <a:rPr lang="en-US" sz="2000" dirty="0" smtClean="0">
                <a:sym typeface="Wingdings"/>
              </a:rPr>
              <a:t>Producers: broker discovery aka bootstrapping</a:t>
            </a:r>
            <a:endParaRPr lang="en-US" sz="2000" dirty="0">
              <a:sym typeface="Wingdings"/>
            </a:endParaRPr>
          </a:p>
          <a:p>
            <a:pPr lvl="1"/>
            <a:r>
              <a:rPr lang="en-US" sz="1800" dirty="0" smtClean="0">
                <a:sym typeface="Wingdings"/>
              </a:rPr>
              <a:t>Producers don’t talk to ZooKeeper, so it’s not through ZK.</a:t>
            </a:r>
          </a:p>
          <a:p>
            <a:pPr lvl="1"/>
            <a:r>
              <a:rPr lang="en-US" sz="1800" dirty="0" smtClean="0">
                <a:sym typeface="Wingdings"/>
              </a:rPr>
              <a:t>Broker </a:t>
            </a:r>
            <a:r>
              <a:rPr lang="en-US" sz="1800" dirty="0">
                <a:sym typeface="Wingdings"/>
              </a:rPr>
              <a:t>discovery is achieved by </a:t>
            </a:r>
            <a:r>
              <a:rPr lang="en-US" sz="1800" dirty="0" smtClean="0">
                <a:sym typeface="Wingdings"/>
              </a:rPr>
              <a:t>providing producers with a </a:t>
            </a:r>
            <a:r>
              <a:rPr lang="en-US" sz="1800" dirty="0">
                <a:sym typeface="Wingdings"/>
              </a:rPr>
              <a:t>“bootstrapping” broker </a:t>
            </a:r>
            <a:r>
              <a:rPr lang="en-US" sz="1800" dirty="0" smtClean="0">
                <a:sym typeface="Wingdings"/>
              </a:rPr>
              <a:t>list, cf. </a:t>
            </a:r>
            <a:r>
              <a:rPr lang="en-US" sz="1800" dirty="0" err="1" smtClean="0">
                <a:latin typeface="Consolas"/>
                <a:cs typeface="Consolas"/>
              </a:rPr>
              <a:t>metadata.broker.list</a:t>
            </a:r>
            <a:endParaRPr lang="en-US" sz="1800" dirty="0" smtClean="0"/>
          </a:p>
          <a:p>
            <a:pPr lvl="2"/>
            <a:r>
              <a:rPr lang="en-US" sz="1600" dirty="0" smtClean="0"/>
              <a:t>These brokers </a:t>
            </a:r>
            <a:r>
              <a:rPr lang="en-US" sz="1600" dirty="0" smtClean="0">
                <a:sym typeface="Wingdings"/>
              </a:rPr>
              <a:t>inform </a:t>
            </a:r>
            <a:r>
              <a:rPr lang="en-US" sz="1600" dirty="0">
                <a:sym typeface="Wingdings"/>
              </a:rPr>
              <a:t>the producer about all alive brokers and where to find current partition leaders</a:t>
            </a:r>
            <a:r>
              <a:rPr lang="en-US" sz="1600" dirty="0" smtClean="0">
                <a:sym typeface="Wingdings"/>
              </a:rPr>
              <a:t>.  The bootstrap brokers do use ZK for that.</a:t>
            </a:r>
            <a:endParaRPr lang="en-US" sz="1600" dirty="0">
              <a:sym typeface="Wingdings"/>
            </a:endParaRPr>
          </a:p>
          <a:p>
            <a:pPr lvl="1"/>
            <a:endParaRPr lang="en-US" sz="1800" dirty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Impacts on failure handling</a:t>
            </a:r>
          </a:p>
          <a:p>
            <a:pPr lvl="1"/>
            <a:r>
              <a:rPr lang="en-US" sz="1800" dirty="0" smtClean="0">
                <a:sym typeface="Wingdings"/>
              </a:rPr>
              <a:t>In Kafka 0.8 the bootstrap list is static/immutable during producer run-time.  This has limitations and problems as shown in next slide.</a:t>
            </a:r>
          </a:p>
          <a:p>
            <a:pPr lvl="1"/>
            <a:r>
              <a:rPr lang="en-US" sz="1800" dirty="0" smtClean="0">
                <a:sym typeface="Wingdings"/>
              </a:rPr>
              <a:t>The current bootstrap approach will improve in Kafka 0.9.  This change will make the life of Ops easier.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07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in Kafka 0.8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ym typeface="Wingdings"/>
              </a:rPr>
              <a:t>Scenario: N=5 brokers total, 2 of which are for bootstrap</a:t>
            </a:r>
          </a:p>
          <a:p>
            <a:endParaRPr lang="en-US" sz="2000" dirty="0">
              <a:sym typeface="Wingdings"/>
            </a:endParaRPr>
          </a:p>
          <a:p>
            <a:endParaRPr lang="en-US" sz="2000" dirty="0" smtClean="0">
              <a:sym typeface="Wingdings"/>
            </a:endParaRPr>
          </a:p>
          <a:p>
            <a:endParaRPr lang="en-US" sz="2000" dirty="0">
              <a:sym typeface="Wingdings"/>
            </a:endParaRPr>
          </a:p>
          <a:p>
            <a:endParaRPr lang="en-US" sz="20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Do’s:</a:t>
            </a:r>
          </a:p>
          <a:p>
            <a:pPr lvl="1"/>
            <a:r>
              <a:rPr lang="en-US" sz="1800" dirty="0" smtClean="0">
                <a:sym typeface="Wingdings"/>
              </a:rPr>
              <a:t>Take down one bootstrap broker (e.g.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broker2</a:t>
            </a:r>
            <a:r>
              <a:rPr lang="en-US" sz="1800" dirty="0" smtClean="0">
                <a:sym typeface="Wingdings"/>
              </a:rPr>
              <a:t>), repair it, and bring it back.</a:t>
            </a:r>
          </a:p>
          <a:p>
            <a:pPr lvl="1"/>
            <a:r>
              <a:rPr lang="en-US" sz="1800" dirty="0" smtClean="0">
                <a:sym typeface="Wingdings"/>
              </a:rPr>
              <a:t>In terms of impacts on </a:t>
            </a:r>
            <a:r>
              <a:rPr lang="en-US" sz="1800" i="1" dirty="0" smtClean="0">
                <a:sym typeface="Wingdings"/>
              </a:rPr>
              <a:t>broker discovery</a:t>
            </a:r>
            <a:r>
              <a:rPr lang="en-US" sz="1800" dirty="0" smtClean="0">
                <a:sym typeface="Wingdings"/>
              </a:rPr>
              <a:t>, you can do whatever you want to </a:t>
            </a:r>
            <a:r>
              <a:rPr lang="en-US" sz="1800" dirty="0" smtClean="0">
                <a:solidFill>
                  <a:schemeClr val="bg2"/>
                </a:solidFill>
                <a:sym typeface="Wingdings"/>
              </a:rPr>
              <a:t>brokers 3-5</a:t>
            </a:r>
            <a:r>
              <a:rPr lang="en-US" sz="1800" dirty="0" smtClean="0">
                <a:sym typeface="Wingdings"/>
              </a:rPr>
              <a:t>.</a:t>
            </a:r>
          </a:p>
          <a:p>
            <a:r>
              <a:rPr lang="en-US" sz="2000" dirty="0" smtClean="0">
                <a:sym typeface="Wingdings"/>
              </a:rPr>
              <a:t>Don’ts:</a:t>
            </a:r>
          </a:p>
          <a:p>
            <a:pPr lvl="1"/>
            <a:r>
              <a:rPr lang="en-US" sz="1800" dirty="0" smtClean="0">
                <a:sym typeface="Wingdings"/>
              </a:rPr>
              <a:t>Stop all bootstrap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brokers 1+2</a:t>
            </a:r>
            <a:r>
              <a:rPr lang="en-US" sz="1800" dirty="0" smtClean="0">
                <a:sym typeface="Wingdings"/>
              </a:rPr>
              <a:t>.  If you do, the producer stops working!</a:t>
            </a:r>
          </a:p>
          <a:p>
            <a:r>
              <a:rPr lang="en-US" sz="2000" dirty="0" smtClean="0">
                <a:sym typeface="Wingdings"/>
              </a:rPr>
              <a:t>To improve operational flexibility, use VIP’s or similar for values in </a:t>
            </a:r>
            <a:r>
              <a:rPr lang="en-US" sz="2000" dirty="0" err="1" smtClean="0">
                <a:latin typeface="Consolas"/>
                <a:cs typeface="Consolas"/>
                <a:sym typeface="Wingdings"/>
              </a:rPr>
              <a:t>metadata.broker.list</a:t>
            </a:r>
            <a:r>
              <a:rPr lang="en-US" sz="2000" dirty="0" smtClean="0">
                <a:latin typeface="Helvetica"/>
                <a:cs typeface="Helvetica"/>
                <a:sym typeface="Wingdings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37695" y="2701832"/>
            <a:ext cx="790703" cy="7907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broker1</a:t>
            </a:r>
          </a:p>
        </p:txBody>
      </p:sp>
      <p:sp>
        <p:nvSpPr>
          <p:cNvPr id="6" name="Rectangle 5"/>
          <p:cNvSpPr/>
          <p:nvPr/>
        </p:nvSpPr>
        <p:spPr>
          <a:xfrm>
            <a:off x="3016739" y="2701832"/>
            <a:ext cx="790703" cy="7907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broker2</a:t>
            </a:r>
          </a:p>
        </p:txBody>
      </p:sp>
      <p:sp>
        <p:nvSpPr>
          <p:cNvPr id="7" name="Rectangle 6"/>
          <p:cNvSpPr/>
          <p:nvPr/>
        </p:nvSpPr>
        <p:spPr>
          <a:xfrm>
            <a:off x="3995783" y="2701832"/>
            <a:ext cx="790703" cy="790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broker3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4827" y="2701832"/>
            <a:ext cx="790703" cy="790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broker4</a:t>
            </a:r>
          </a:p>
        </p:txBody>
      </p:sp>
      <p:sp>
        <p:nvSpPr>
          <p:cNvPr id="9" name="Rectangle 8"/>
          <p:cNvSpPr/>
          <p:nvPr/>
        </p:nvSpPr>
        <p:spPr>
          <a:xfrm>
            <a:off x="5953871" y="2701832"/>
            <a:ext cx="790703" cy="790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broker5</a:t>
            </a:r>
          </a:p>
        </p:txBody>
      </p:sp>
      <p:pic>
        <p:nvPicPr>
          <p:cNvPr id="13" name="Picture 12" descr="Screen Shot 2014-06-11 at 09.25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340" y="1739425"/>
            <a:ext cx="6248400" cy="673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7641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Kafka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9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Kafka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ym typeface="Wingdings"/>
              </a:rPr>
              <a:t>You use Kafka “consumers” to write data to Kafka brokers.</a:t>
            </a:r>
          </a:p>
          <a:p>
            <a:pPr lvl="1"/>
            <a:r>
              <a:rPr lang="en-US" sz="1600" dirty="0">
                <a:sym typeface="Wingdings"/>
              </a:rPr>
              <a:t>Available for JVM (Java, Scala), C/C++, Python, Ruby, </a:t>
            </a:r>
            <a:r>
              <a:rPr lang="en-US" sz="1600" dirty="0" smtClean="0">
                <a:sym typeface="Wingdings"/>
              </a:rPr>
              <a:t>etc.</a:t>
            </a:r>
          </a:p>
          <a:p>
            <a:pPr lvl="1"/>
            <a:r>
              <a:rPr lang="en-US" sz="1600" dirty="0" smtClean="0">
                <a:sym typeface="Wingdings"/>
              </a:rPr>
              <a:t>The </a:t>
            </a:r>
            <a:r>
              <a:rPr lang="en-US" sz="1600" dirty="0">
                <a:sym typeface="Wingdings"/>
              </a:rPr>
              <a:t>Kafka project only provides the JVM </a:t>
            </a:r>
            <a:r>
              <a:rPr lang="en-US" sz="1600" dirty="0" smtClean="0">
                <a:sym typeface="Wingdings"/>
              </a:rPr>
              <a:t>implementation.</a:t>
            </a:r>
          </a:p>
          <a:p>
            <a:pPr lvl="2"/>
            <a:r>
              <a:rPr lang="en-US" sz="1400" dirty="0">
                <a:sym typeface="Wingdings"/>
              </a:rPr>
              <a:t>Has risk that a new Kafka release will break non-JVM clients</a:t>
            </a:r>
            <a:r>
              <a:rPr lang="en-US" sz="1400" dirty="0" smtClean="0">
                <a:sym typeface="Wingdings"/>
              </a:rPr>
              <a:t>.</a:t>
            </a:r>
            <a:br>
              <a:rPr lang="en-US" sz="1400" dirty="0" smtClean="0">
                <a:sym typeface="Wingdings"/>
              </a:rPr>
            </a:br>
            <a:endParaRPr lang="en-US" sz="1600" dirty="0" smtClean="0">
              <a:sym typeface="Wingdings"/>
            </a:endParaRPr>
          </a:p>
          <a:p>
            <a:r>
              <a:rPr lang="en-US" sz="2000" dirty="0">
                <a:sym typeface="Wingdings"/>
              </a:rPr>
              <a:t>Examples will be shown later in the “Example Kafka apps” </a:t>
            </a:r>
            <a:r>
              <a:rPr lang="en-US" sz="2000" dirty="0" smtClean="0">
                <a:sym typeface="Wingdings"/>
              </a:rPr>
              <a:t>section.</a:t>
            </a:r>
            <a:endParaRPr lang="en-US" sz="2000" dirty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Three API options for JVM users:</a:t>
            </a:r>
          </a:p>
          <a:p>
            <a:pPr marL="699008" lvl="1" indent="-342900">
              <a:buClrTx/>
              <a:buSzPct val="100000"/>
              <a:buFont typeface="+mj-lt"/>
              <a:buAutoNum type="arabicPeriod"/>
            </a:pPr>
            <a:r>
              <a:rPr lang="en-US" sz="1600" dirty="0" smtClean="0">
                <a:sym typeface="Wingdings"/>
                <a:hlinkClick r:id="rId2"/>
              </a:rPr>
              <a:t>High-level consumer API</a:t>
            </a:r>
            <a:r>
              <a:rPr lang="en-US" sz="1600" dirty="0" smtClean="0">
                <a:sym typeface="Wingdings"/>
              </a:rPr>
              <a:t>   &lt;&lt;&lt; in most cases you want to use this one!</a:t>
            </a:r>
          </a:p>
          <a:p>
            <a:pPr marL="699008" lvl="1" indent="-342900">
              <a:buClrTx/>
              <a:buSzPct val="100000"/>
              <a:buFont typeface="+mj-lt"/>
              <a:buAutoNum type="arabicPeriod"/>
            </a:pPr>
            <a:r>
              <a:rPr lang="en-US" sz="1600" dirty="0" smtClean="0">
                <a:sym typeface="Wingdings"/>
                <a:hlinkClick r:id="rId3"/>
              </a:rPr>
              <a:t>Simple consumer API</a:t>
            </a:r>
            <a:endParaRPr lang="en-US" sz="1600" dirty="0" smtClean="0">
              <a:sym typeface="Wingdings"/>
            </a:endParaRPr>
          </a:p>
          <a:p>
            <a:pPr marL="699008" lvl="1" indent="-342900">
              <a:buClrTx/>
              <a:buSzPct val="100000"/>
              <a:buFont typeface="+mj-lt"/>
              <a:buAutoNum type="arabicPeriod"/>
            </a:pPr>
            <a:r>
              <a:rPr lang="en-US" sz="1600" dirty="0" smtClean="0">
                <a:sym typeface="Wingdings"/>
              </a:rPr>
              <a:t>Hadoop consumer API</a:t>
            </a:r>
            <a:br>
              <a:rPr lang="en-US" sz="1600" dirty="0" smtClean="0">
                <a:sym typeface="Wingdings"/>
              </a:rPr>
            </a:br>
            <a:endParaRPr lang="en-US" sz="20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Most noteworthy: The “simple” API is anything but simple. </a:t>
            </a:r>
          </a:p>
          <a:p>
            <a:pPr lvl="1"/>
            <a:r>
              <a:rPr lang="en-US" sz="1600" dirty="0" smtClean="0">
                <a:sym typeface="Wingdings"/>
              </a:rPr>
              <a:t>Prefer to use the high-level consumer API if it meets your needs (it should).</a:t>
            </a:r>
          </a:p>
          <a:p>
            <a:pPr lvl="1"/>
            <a:r>
              <a:rPr lang="en-US" sz="1600" dirty="0" smtClean="0">
                <a:sym typeface="Wingdings"/>
              </a:rPr>
              <a:t>Counter-example: Kafka spout in Storm 0.9.2 uses simple consumer API to integrate well with Storm’s model of guaranteed message processing.</a:t>
            </a:r>
          </a:p>
          <a:p>
            <a:pPr marL="0" indent="0">
              <a:buNone/>
            </a:pPr>
            <a:endParaRPr lang="en-US" sz="2000" dirty="0" smtClean="0">
              <a:sym typeface="Wingdings"/>
            </a:endParaRPr>
          </a:p>
          <a:p>
            <a:endParaRPr lang="en-US" sz="2000" dirty="0" smtClean="0">
              <a:sym typeface="Wingdings"/>
            </a:endParaRPr>
          </a:p>
          <a:p>
            <a:endParaRPr lang="en-US" sz="2000" dirty="0" smtClean="0">
              <a:sym typeface="Wingdings"/>
            </a:endParaRPr>
          </a:p>
          <a:p>
            <a:endParaRPr lang="en-US" sz="2000" dirty="0" smtClean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8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ym typeface="Wingdings"/>
              </a:rPr>
              <a:t>Consumers </a:t>
            </a:r>
            <a:r>
              <a:rPr lang="en-US" sz="2000" i="1" dirty="0" smtClean="0">
                <a:sym typeface="Wingdings"/>
              </a:rPr>
              <a:t>pull</a:t>
            </a:r>
            <a:r>
              <a:rPr lang="en-US" sz="2000" dirty="0" smtClean="0">
                <a:sym typeface="Wingdings"/>
              </a:rPr>
              <a:t> from Kafka (there’s no push)</a:t>
            </a:r>
          </a:p>
          <a:p>
            <a:pPr lvl="1"/>
            <a:r>
              <a:rPr lang="en-US" sz="1600" dirty="0" smtClean="0">
                <a:sym typeface="Wingdings"/>
              </a:rPr>
              <a:t>Allows consumers to control their pace of consumption.</a:t>
            </a:r>
          </a:p>
          <a:p>
            <a:pPr lvl="1"/>
            <a:r>
              <a:rPr lang="en-US" sz="1600" dirty="0" smtClean="0">
                <a:sym typeface="Wingdings"/>
              </a:rPr>
              <a:t>Allows to design downstream apps for </a:t>
            </a:r>
            <a:r>
              <a:rPr lang="en-US" sz="1600" b="1" dirty="0" smtClean="0">
                <a:sym typeface="Wingdings"/>
              </a:rPr>
              <a:t>average </a:t>
            </a:r>
            <a:r>
              <a:rPr lang="en-US" sz="1600" dirty="0" smtClean="0">
                <a:sym typeface="Wingdings"/>
              </a:rPr>
              <a:t>load, not peak load (</a:t>
            </a:r>
            <a:r>
              <a:rPr lang="en-US" sz="1600" dirty="0" smtClean="0">
                <a:sym typeface="Wingdings"/>
                <a:hlinkClick r:id="rId2"/>
              </a:rPr>
              <a:t>cf. </a:t>
            </a:r>
            <a:r>
              <a:rPr lang="en-US" sz="1600" dirty="0" err="1" smtClean="0">
                <a:sym typeface="Wingdings"/>
                <a:hlinkClick r:id="rId2"/>
              </a:rPr>
              <a:t>Loggly</a:t>
            </a:r>
            <a:r>
              <a:rPr lang="en-US" sz="1600" dirty="0">
                <a:sym typeface="Wingdings"/>
                <a:hlinkClick r:id="rId2"/>
              </a:rPr>
              <a:t> </a:t>
            </a:r>
            <a:r>
              <a:rPr lang="en-US" sz="1600" dirty="0" smtClean="0">
                <a:sym typeface="Wingdings"/>
                <a:hlinkClick r:id="rId2"/>
              </a:rPr>
              <a:t>talk</a:t>
            </a:r>
            <a:r>
              <a:rPr lang="en-US" sz="1600" dirty="0" smtClean="0">
                <a:sym typeface="Wingdings"/>
              </a:rPr>
              <a:t>)</a:t>
            </a:r>
          </a:p>
          <a:p>
            <a:endParaRPr lang="en-US" sz="20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Consumers are responsible to track their read positions aka “offsets”</a:t>
            </a:r>
          </a:p>
          <a:p>
            <a:pPr lvl="1"/>
            <a:r>
              <a:rPr lang="en-US" sz="1600" dirty="0" smtClean="0">
                <a:sym typeface="Wingdings"/>
              </a:rPr>
              <a:t>High-level consumer API: takes care of this for you, stores offsets in ZooKeeper</a:t>
            </a:r>
          </a:p>
          <a:p>
            <a:pPr lvl="1"/>
            <a:r>
              <a:rPr lang="en-US" sz="1600" dirty="0" smtClean="0">
                <a:sym typeface="Wingdings"/>
              </a:rPr>
              <a:t>Simple consumer API: nothing provided, it’s totally up to you</a:t>
            </a:r>
          </a:p>
          <a:p>
            <a:pPr lvl="1"/>
            <a:r>
              <a:rPr lang="en-US" sz="1600" dirty="0" smtClean="0">
                <a:sym typeface="Wingdings"/>
              </a:rPr>
              <a:t>What does this offset management allow you to do?</a:t>
            </a:r>
          </a:p>
          <a:p>
            <a:pPr lvl="2"/>
            <a:r>
              <a:rPr lang="en-US" sz="1400" dirty="0" smtClean="0">
                <a:sym typeface="Wingdings"/>
              </a:rPr>
              <a:t>Consumers can deliberately rewind</a:t>
            </a:r>
            <a:r>
              <a:rPr lang="en-US" sz="1400" dirty="0">
                <a:sym typeface="Wingdings"/>
              </a:rPr>
              <a:t> </a:t>
            </a:r>
            <a:r>
              <a:rPr lang="en-US" sz="1400" dirty="0" smtClean="0">
                <a:sym typeface="Wingdings"/>
              </a:rPr>
              <a:t>“in time” (up to the point where Kafka prunes), e.g. to replay older messages.</a:t>
            </a:r>
          </a:p>
          <a:p>
            <a:pPr lvl="3"/>
            <a:r>
              <a:rPr lang="en-US" sz="1200" dirty="0" smtClean="0">
                <a:sym typeface="Wingdings"/>
              </a:rPr>
              <a:t>Cf. Kafka spout</a:t>
            </a:r>
            <a:r>
              <a:rPr lang="en-US" sz="1200" dirty="0">
                <a:sym typeface="Wingdings"/>
              </a:rPr>
              <a:t> </a:t>
            </a:r>
            <a:r>
              <a:rPr lang="en-US" sz="1200" dirty="0" smtClean="0">
                <a:sym typeface="Wingdings"/>
              </a:rPr>
              <a:t>in Storm 0.9.2.</a:t>
            </a:r>
          </a:p>
          <a:p>
            <a:pPr lvl="2"/>
            <a:r>
              <a:rPr lang="en-US" sz="1400" dirty="0" smtClean="0">
                <a:sym typeface="Wingdings"/>
              </a:rPr>
              <a:t>Consumers can decide to only read a specific subset of partitions for a given topic.</a:t>
            </a:r>
          </a:p>
          <a:p>
            <a:pPr lvl="3"/>
            <a:r>
              <a:rPr lang="en-US" sz="1200" dirty="0" smtClean="0">
                <a:sym typeface="Wingdings"/>
              </a:rPr>
              <a:t>Cf. </a:t>
            </a:r>
            <a:r>
              <a:rPr lang="en-US" sz="1200" dirty="0" err="1" smtClean="0">
                <a:sym typeface="Wingdings"/>
              </a:rPr>
              <a:t>Loggly’s</a:t>
            </a:r>
            <a:r>
              <a:rPr lang="en-US" sz="1200" dirty="0" smtClean="0">
                <a:sym typeface="Wingdings"/>
              </a:rPr>
              <a:t> setup of (down)sampling a production Kafka topic to a manageable volume for testing</a:t>
            </a:r>
          </a:p>
          <a:p>
            <a:pPr lvl="2"/>
            <a:r>
              <a:rPr lang="en-US" sz="1400" dirty="0" smtClean="0">
                <a:sym typeface="Wingdings"/>
              </a:rPr>
              <a:t>Run offline, batch ingestion tools that write (say) from Kafka to Hadoop HDFS every hour.</a:t>
            </a:r>
          </a:p>
          <a:p>
            <a:pPr lvl="3"/>
            <a:r>
              <a:rPr lang="en-US" sz="1200" dirty="0" smtClean="0">
                <a:sym typeface="Wingdings"/>
              </a:rPr>
              <a:t>Cf. LinkedIn Camus, </a:t>
            </a:r>
            <a:r>
              <a:rPr lang="en-US" sz="1200" dirty="0" err="1" smtClean="0">
                <a:sym typeface="Wingdings"/>
              </a:rPr>
              <a:t>Pinterest</a:t>
            </a:r>
            <a:r>
              <a:rPr lang="en-US" sz="1200" dirty="0" smtClean="0">
                <a:sym typeface="Wingdings"/>
              </a:rPr>
              <a:t> </a:t>
            </a:r>
            <a:r>
              <a:rPr lang="en-US" sz="1200" dirty="0" err="1" smtClean="0">
                <a:sym typeface="Wingdings"/>
              </a:rPr>
              <a:t>Secor</a:t>
            </a:r>
            <a:endParaRPr lang="en-US" sz="1200" dirty="0" smtClean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9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ym typeface="Wingdings"/>
              </a:rPr>
              <a:t>Important consumer configuration settings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69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819897"/>
              </p:ext>
            </p:extLst>
          </p:nvPr>
        </p:nvGraphicFramePr>
        <p:xfrm>
          <a:off x="734654" y="1654875"/>
          <a:ext cx="7162800" cy="140715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01946"/>
                <a:gridCol w="46608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group.id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assigns an individual consumer to a “group”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zookeeper.connect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 discover brokers/topics/etc.,</a:t>
                      </a:r>
                      <a:r>
                        <a:rPr lang="en-US" sz="1400" baseline="0" dirty="0" smtClean="0"/>
                        <a:t> and </a:t>
                      </a:r>
                      <a:r>
                        <a:rPr lang="en-US" sz="1400" dirty="0" smtClean="0"/>
                        <a:t>to store consumer</a:t>
                      </a:r>
                      <a:r>
                        <a:rPr lang="en-US" sz="1400" baseline="0" dirty="0" smtClean="0"/>
                        <a:t> state (e.g. when using the high-level consumer API)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fetch.message.max.bytes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 of message bytes to (attempt to) fetch for each partition; must be</a:t>
                      </a:r>
                      <a:r>
                        <a:rPr lang="en-US" sz="1400" baseline="0" dirty="0" smtClean="0"/>
                        <a:t> &gt;= broker’s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>
                          <a:latin typeface="Consolas"/>
                          <a:cs typeface="Consolas"/>
                        </a:rPr>
                        <a:t>message.max.bytes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589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@ LinkedIn,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kafka-at-linked-in-may201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27" r="30037" b="28984"/>
          <a:stretch/>
        </p:blipFill>
        <p:spPr>
          <a:xfrm>
            <a:off x="876300" y="965200"/>
            <a:ext cx="7277100" cy="4838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4300" y="5880100"/>
            <a:ext cx="66008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https://twitter.com/SalesforceEng/status/466033231800713216/photo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/>
          </a:p>
          <a:p>
            <a:pPr algn="ctr"/>
            <a:r>
              <a:rPr lang="en-US" sz="1400" dirty="0">
                <a:hlinkClick r:id="rId4"/>
              </a:rPr>
              <a:t>http://www.hakkalabs.co/articles/site-reliability-engineering-linkedin-kafka-service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 smtClean="0">
                <a:hlinkClick r:id="rId3"/>
              </a:rPr>
              <a:t>1</a:t>
            </a: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07863" y="2080280"/>
            <a:ext cx="2988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(Numbers have increased since.)</a:t>
            </a:r>
          </a:p>
        </p:txBody>
      </p:sp>
    </p:spTree>
    <p:extLst>
      <p:ext uri="{BB962C8B-B14F-4D97-AF65-F5344CB8AC3E}">
        <p14:creationId xmlns:p14="http://schemas.microsoft.com/office/powerpoint/2010/main" val="3430582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ym typeface="Wingdings"/>
              </a:rPr>
              <a:t>Consumer “groups”</a:t>
            </a:r>
          </a:p>
          <a:p>
            <a:pPr lvl="1"/>
            <a:r>
              <a:rPr lang="en-US" sz="1600" dirty="0" smtClean="0">
                <a:sym typeface="Wingdings"/>
              </a:rPr>
              <a:t>Allows multi-threaded and/or multi-machine consumption from Kafka topics.</a:t>
            </a:r>
          </a:p>
          <a:p>
            <a:pPr lvl="1"/>
            <a:r>
              <a:rPr lang="en-US" sz="1600" dirty="0">
                <a:sym typeface="Wingdings"/>
              </a:rPr>
              <a:t>Consumers “join” a group by using the same </a:t>
            </a:r>
            <a:r>
              <a:rPr lang="en-US" sz="1600" dirty="0" err="1">
                <a:latin typeface="Consolas"/>
                <a:cs typeface="Consolas"/>
                <a:sym typeface="Wingdings"/>
              </a:rPr>
              <a:t>group.id</a:t>
            </a:r>
            <a:endParaRPr lang="en-US" sz="1600" dirty="0">
              <a:latin typeface="Consolas"/>
              <a:cs typeface="Consolas"/>
              <a:sym typeface="Wingdings"/>
            </a:endParaRPr>
          </a:p>
          <a:p>
            <a:pPr lvl="1"/>
            <a:r>
              <a:rPr lang="en-US" sz="1600" dirty="0" smtClean="0">
                <a:sym typeface="Wingdings"/>
              </a:rPr>
              <a:t>Kafka guarantees a message is only ever read by a single consumer in a group.</a:t>
            </a:r>
          </a:p>
          <a:p>
            <a:pPr lvl="2"/>
            <a:r>
              <a:rPr lang="en-US" sz="1400" dirty="0" smtClean="0"/>
              <a:t>Kafka assigns the </a:t>
            </a:r>
            <a:r>
              <a:rPr lang="en-US" sz="1400" dirty="0"/>
              <a:t>partitions </a:t>
            </a:r>
            <a:r>
              <a:rPr lang="en-US" sz="1400" dirty="0" smtClean="0"/>
              <a:t>of a topic </a:t>
            </a:r>
            <a:r>
              <a:rPr lang="en-US" sz="1400" dirty="0"/>
              <a:t>to the consumers </a:t>
            </a:r>
            <a:r>
              <a:rPr lang="en-US" sz="1400" dirty="0" smtClean="0"/>
              <a:t>in a group so </a:t>
            </a:r>
            <a:r>
              <a:rPr lang="en-US" sz="1400" dirty="0"/>
              <a:t>that each partition is consumed by exactly one consumer in the </a:t>
            </a:r>
            <a:r>
              <a:rPr lang="en-US" sz="1400" dirty="0" smtClean="0"/>
              <a:t>group.</a:t>
            </a:r>
          </a:p>
          <a:p>
            <a:pPr lvl="2"/>
            <a:r>
              <a:rPr lang="en-US" sz="1400" dirty="0" smtClean="0">
                <a:sym typeface="Wingdings"/>
              </a:rPr>
              <a:t>Maximum parallelism of a consumer group:  </a:t>
            </a:r>
            <a:r>
              <a:rPr lang="en-US" sz="1400" b="1" dirty="0" smtClean="0">
                <a:sym typeface="Wingdings"/>
              </a:rPr>
              <a:t>#consumers</a:t>
            </a:r>
            <a:r>
              <a:rPr lang="en-US" sz="1400" dirty="0" smtClean="0">
                <a:sym typeface="Wingdings"/>
              </a:rPr>
              <a:t> (in the group) &lt;= </a:t>
            </a:r>
            <a:r>
              <a:rPr lang="en-US" sz="1400" b="1" dirty="0" smtClean="0">
                <a:sym typeface="Wingdings"/>
              </a:rPr>
              <a:t>#partitions</a:t>
            </a:r>
          </a:p>
          <a:p>
            <a:pPr marL="0" indent="0">
              <a:buNone/>
            </a:pPr>
            <a:endParaRPr lang="en-US" sz="2000" dirty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478" y="3739237"/>
            <a:ext cx="4574379" cy="243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21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Guarantees when reading data from 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ym typeface="Wingdings"/>
              </a:rPr>
              <a:t>A message is only ever read by a single consumer in a group.</a:t>
            </a:r>
          </a:p>
          <a:p>
            <a:r>
              <a:rPr lang="en-US" sz="2000" dirty="0" smtClean="0">
                <a:sym typeface="Wingdings"/>
              </a:rPr>
              <a:t>A consumer sees messages in the order they were stored in the log.</a:t>
            </a:r>
          </a:p>
          <a:p>
            <a:r>
              <a:rPr lang="en-US" sz="2000" dirty="0" smtClean="0">
                <a:sym typeface="Wingdings"/>
              </a:rPr>
              <a:t>The order of messages is only guaranteed within a partition.</a:t>
            </a:r>
          </a:p>
          <a:p>
            <a:pPr lvl="1"/>
            <a:r>
              <a:rPr lang="en-US" sz="1400" dirty="0" smtClean="0">
                <a:sym typeface="Wingdings"/>
              </a:rPr>
              <a:t>No order guarantee across partitions, which includes no order guarantee per-topic.</a:t>
            </a:r>
          </a:p>
          <a:p>
            <a:pPr lvl="1"/>
            <a:r>
              <a:rPr lang="en-US" sz="1400" dirty="0" smtClean="0">
                <a:sym typeface="Wingdings"/>
              </a:rPr>
              <a:t>If total order (per topic) is required you can consider, for instance:</a:t>
            </a:r>
          </a:p>
          <a:p>
            <a:pPr lvl="2"/>
            <a:r>
              <a:rPr lang="en-US" sz="1200" dirty="0" smtClean="0">
                <a:sym typeface="Wingdings"/>
              </a:rPr>
              <a:t>Use #partition = 1.  Good: total order.  Bad: Only 1 consumer process at a time.</a:t>
            </a:r>
          </a:p>
          <a:p>
            <a:pPr lvl="2"/>
            <a:r>
              <a:rPr lang="en-US" sz="1200" dirty="0" smtClean="0">
                <a:sym typeface="Wingdings"/>
              </a:rPr>
              <a:t>“Add” total ordering in your consumer application, e.g. a Storm topology.</a:t>
            </a:r>
          </a:p>
          <a:p>
            <a:r>
              <a:rPr lang="en-US" sz="2000" dirty="0" smtClean="0"/>
              <a:t>Some gotchas:</a:t>
            </a:r>
            <a:endParaRPr lang="en-US" sz="2000" dirty="0"/>
          </a:p>
          <a:p>
            <a:pPr lvl="1"/>
            <a:r>
              <a:rPr lang="en-US" sz="1600" dirty="0"/>
              <a:t>If you have multiple partitions per thread there is NO guarantee about the order you receive messages, other than that within the partition the offsets will be </a:t>
            </a:r>
            <a:r>
              <a:rPr lang="en-US" sz="1600" dirty="0" smtClean="0"/>
              <a:t>sequential.</a:t>
            </a:r>
          </a:p>
          <a:p>
            <a:pPr lvl="2"/>
            <a:r>
              <a:rPr lang="en-US" sz="1400" dirty="0" smtClean="0"/>
              <a:t>Example: You </a:t>
            </a:r>
            <a:r>
              <a:rPr lang="en-US" sz="1400" dirty="0"/>
              <a:t>may receive 5 messages from partition 10 and 6 from partition 11, then 5 more from partition 10 followed by 5 more from partition </a:t>
            </a:r>
            <a:r>
              <a:rPr lang="en-US" sz="1400" dirty="0" smtClean="0"/>
              <a:t>10, </a:t>
            </a:r>
            <a:r>
              <a:rPr lang="en-US" sz="1400" dirty="0"/>
              <a:t>even if partition 11 has data available</a:t>
            </a:r>
            <a:r>
              <a:rPr lang="en-US" sz="1400" dirty="0" smtClean="0"/>
              <a:t>.</a:t>
            </a:r>
          </a:p>
          <a:p>
            <a:pPr lvl="1"/>
            <a:r>
              <a:rPr lang="en-US" sz="1600" dirty="0" smtClean="0"/>
              <a:t>Adding </a:t>
            </a:r>
            <a:r>
              <a:rPr lang="en-US" sz="1600" dirty="0"/>
              <a:t>more processes/threads will cause Kafka to </a:t>
            </a:r>
            <a:r>
              <a:rPr lang="en-US" sz="1600" dirty="0" smtClean="0"/>
              <a:t>rebalance</a:t>
            </a:r>
            <a:r>
              <a:rPr lang="en-US" sz="1600" dirty="0"/>
              <a:t>, possibly changing the assignment of a </a:t>
            </a:r>
            <a:r>
              <a:rPr lang="en-US" sz="1600" dirty="0" smtClean="0"/>
              <a:t>partition </a:t>
            </a:r>
            <a:r>
              <a:rPr lang="en-US" sz="1600" dirty="0"/>
              <a:t>to a </a:t>
            </a:r>
            <a:r>
              <a:rPr lang="en-US" sz="1600" dirty="0" smtClean="0"/>
              <a:t>thread (whoops).</a:t>
            </a:r>
            <a:endParaRPr lang="en-US" sz="1600" b="1" dirty="0">
              <a:sym typeface="Wingdings"/>
            </a:endParaRPr>
          </a:p>
          <a:p>
            <a:endParaRPr lang="en-US" sz="1800" dirty="0" smtClean="0">
              <a:sym typeface="Wingdings"/>
            </a:endParaRPr>
          </a:p>
          <a:p>
            <a:pPr marL="0" indent="0">
              <a:buNone/>
            </a:pPr>
            <a:endParaRPr lang="en-US" sz="1800" dirty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5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Rebalancing: how consumers meet brokers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ym typeface="Wingdings"/>
              </a:rPr>
              <a:t>Remember?</a:t>
            </a:r>
          </a:p>
          <a:p>
            <a:endParaRPr lang="en-US" sz="2000" dirty="0">
              <a:sym typeface="Wingdings"/>
            </a:endParaRPr>
          </a:p>
          <a:p>
            <a:endParaRPr lang="en-US" sz="2000" dirty="0" smtClean="0">
              <a:sym typeface="Wingdings"/>
            </a:endParaRPr>
          </a:p>
          <a:p>
            <a:endParaRPr lang="en-US" sz="2000" dirty="0">
              <a:sym typeface="Wingdings"/>
            </a:endParaRPr>
          </a:p>
          <a:p>
            <a:endParaRPr lang="en-US" sz="2000" dirty="0" smtClean="0">
              <a:sym typeface="Wingdings"/>
            </a:endParaRPr>
          </a:p>
          <a:p>
            <a:endParaRPr lang="en-US" sz="2000" dirty="0">
              <a:sym typeface="Wingdings"/>
            </a:endParaRPr>
          </a:p>
          <a:p>
            <a:endParaRPr lang="en-US" sz="2000" dirty="0" smtClean="0">
              <a:sym typeface="Wingdings"/>
            </a:endParaRPr>
          </a:p>
          <a:p>
            <a:endParaRPr lang="en-US" sz="2000" dirty="0">
              <a:sym typeface="Wingdings"/>
            </a:endParaRPr>
          </a:p>
          <a:p>
            <a:endParaRPr lang="en-US" sz="20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The assignment of brokers – via the partitions of a topic – to consumers is quite </a:t>
            </a:r>
            <a:r>
              <a:rPr lang="en-US" sz="2000" b="1" dirty="0" smtClean="0">
                <a:sym typeface="Wingdings"/>
              </a:rPr>
              <a:t>important</a:t>
            </a:r>
            <a:r>
              <a:rPr lang="en-US" sz="2000" dirty="0" smtClean="0">
                <a:sym typeface="Wingdings"/>
              </a:rPr>
              <a:t>, and it is </a:t>
            </a:r>
            <a:r>
              <a:rPr lang="en-US" sz="2000" b="1" dirty="0" smtClean="0">
                <a:sym typeface="Wingdings"/>
              </a:rPr>
              <a:t>dynamic</a:t>
            </a:r>
            <a:r>
              <a:rPr lang="en-US" sz="2000" dirty="0" smtClean="0">
                <a:sym typeface="Wingdings"/>
              </a:rPr>
              <a:t> at run-time.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72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744" y="1755683"/>
            <a:ext cx="4948137" cy="263065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842593" y="2654710"/>
            <a:ext cx="5215477" cy="853671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77856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Rebalancing: how consumers meet brokers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ym typeface="Wingdings"/>
              </a:rPr>
              <a:t>Why “dynamic at run-time”?</a:t>
            </a:r>
          </a:p>
          <a:p>
            <a:pPr lvl="1"/>
            <a:r>
              <a:rPr lang="en-US" sz="1800" dirty="0" smtClean="0">
                <a:sym typeface="Wingdings"/>
              </a:rPr>
              <a:t>Machines can die, be added, …</a:t>
            </a:r>
          </a:p>
          <a:p>
            <a:pPr lvl="1"/>
            <a:r>
              <a:rPr lang="en-US" sz="1800" dirty="0" smtClean="0">
                <a:sym typeface="Wingdings"/>
              </a:rPr>
              <a:t>Consumer apps may die, be re-configured, added, …</a:t>
            </a:r>
          </a:p>
          <a:p>
            <a:endParaRPr lang="en-US" sz="20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Whenever this happens a </a:t>
            </a:r>
            <a:r>
              <a:rPr lang="en-US" sz="2000" b="1" dirty="0" smtClean="0">
                <a:sym typeface="Wingdings"/>
              </a:rPr>
              <a:t>rebalancing</a:t>
            </a:r>
            <a:r>
              <a:rPr lang="en-US" sz="2000" dirty="0" smtClean="0">
                <a:sym typeface="Wingdings"/>
              </a:rPr>
              <a:t> occurs.</a:t>
            </a:r>
          </a:p>
          <a:p>
            <a:pPr lvl="1"/>
            <a:r>
              <a:rPr lang="en-US" sz="1800" dirty="0" smtClean="0">
                <a:sym typeface="Wingdings"/>
              </a:rPr>
              <a:t>Rebalancing is a normal and expected lifecycle event in Kafka.</a:t>
            </a:r>
          </a:p>
          <a:p>
            <a:pPr lvl="1"/>
            <a:r>
              <a:rPr lang="en-US" sz="1800" dirty="0" smtClean="0">
                <a:sym typeface="Wingdings"/>
              </a:rPr>
              <a:t>But it’s also a nice way to shoot yourself or Ops in the foot.</a:t>
            </a:r>
          </a:p>
          <a:p>
            <a:endParaRPr lang="en-US" sz="20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Why is this important?</a:t>
            </a:r>
          </a:p>
          <a:p>
            <a:pPr lvl="1"/>
            <a:r>
              <a:rPr lang="en-US" sz="1800" dirty="0" smtClean="0">
                <a:sym typeface="Wingdings"/>
              </a:rPr>
              <a:t>Most Ops issues are due to 1) </a:t>
            </a:r>
            <a:r>
              <a:rPr lang="en-US" sz="1800" b="1" dirty="0" smtClean="0">
                <a:sym typeface="Wingdings"/>
              </a:rPr>
              <a:t>rebalancing</a:t>
            </a:r>
            <a:r>
              <a:rPr lang="en-US" sz="1800" dirty="0" smtClean="0">
                <a:sym typeface="Wingdings"/>
              </a:rPr>
              <a:t> and 2) </a:t>
            </a:r>
            <a:r>
              <a:rPr lang="en-US" sz="1800" b="1" dirty="0" smtClean="0">
                <a:sym typeface="Wingdings"/>
              </a:rPr>
              <a:t>consumer lag</a:t>
            </a:r>
            <a:r>
              <a:rPr lang="en-US" sz="1800" dirty="0" smtClean="0">
                <a:sym typeface="Wingdings"/>
              </a:rPr>
              <a:t>.</a:t>
            </a:r>
          </a:p>
          <a:p>
            <a:pPr lvl="1"/>
            <a:r>
              <a:rPr lang="en-US" sz="1800" dirty="0" smtClean="0">
                <a:sym typeface="Wingdings"/>
              </a:rPr>
              <a:t>So </a:t>
            </a:r>
            <a:r>
              <a:rPr lang="en-US" sz="1800" dirty="0" err="1" smtClean="0">
                <a:sym typeface="Wingdings"/>
              </a:rPr>
              <a:t>Dev</a:t>
            </a:r>
            <a:r>
              <a:rPr lang="en-US" sz="1800" dirty="0">
                <a:sym typeface="Wingdings"/>
              </a:rPr>
              <a:t> </a:t>
            </a:r>
            <a:r>
              <a:rPr lang="en-US" sz="1800" dirty="0" smtClean="0">
                <a:sym typeface="Wingdings"/>
              </a:rPr>
              <a:t>+ Ops must understand what goes 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503" y="804671"/>
            <a:ext cx="2220598" cy="118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Rebalancing: how consumers meet brokers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sym typeface="Wingdings"/>
              </a:rPr>
              <a:t>Rebalancing</a:t>
            </a:r>
            <a:r>
              <a:rPr lang="en-US" sz="2000" b="1" dirty="0">
                <a:sym typeface="Wingdings"/>
              </a:rPr>
              <a:t>?</a:t>
            </a:r>
            <a:endParaRPr lang="en-US" sz="2000" b="1" dirty="0" smtClean="0">
              <a:sym typeface="Wingdings"/>
            </a:endParaRPr>
          </a:p>
          <a:p>
            <a:pPr lvl="1"/>
            <a:r>
              <a:rPr lang="en-US" sz="1800" dirty="0" smtClean="0"/>
              <a:t>Consumers </a:t>
            </a:r>
            <a:r>
              <a:rPr lang="en-US" sz="1800" dirty="0"/>
              <a:t>in a group </a:t>
            </a:r>
            <a:r>
              <a:rPr lang="en-US" sz="1800" dirty="0" smtClean="0"/>
              <a:t>come </a:t>
            </a:r>
            <a:r>
              <a:rPr lang="en-US" sz="1800" dirty="0"/>
              <a:t>into consensus on which consumer is consuming which </a:t>
            </a:r>
            <a:r>
              <a:rPr lang="en-US" sz="1800" dirty="0" smtClean="0"/>
              <a:t>partitions</a:t>
            </a:r>
            <a:r>
              <a:rPr lang="en-US" sz="1800" dirty="0"/>
              <a:t> </a:t>
            </a:r>
            <a:r>
              <a:rPr lang="en-US" sz="1800" dirty="0" smtClean="0">
                <a:sym typeface="Wingdings"/>
              </a:rPr>
              <a:t> required for distributed consumption</a:t>
            </a:r>
            <a:endParaRPr lang="en-US" sz="1800" dirty="0" smtClean="0"/>
          </a:p>
          <a:p>
            <a:pPr lvl="1"/>
            <a:r>
              <a:rPr lang="en-US" sz="1800" dirty="0" smtClean="0"/>
              <a:t>Divides broker partitions evenly across consumers, tries to reduce </a:t>
            </a:r>
            <a:r>
              <a:rPr lang="en-US" sz="1800" dirty="0"/>
              <a:t>the number of broker nodes each consumer has to connect to</a:t>
            </a:r>
            <a:endParaRPr lang="en-US" sz="18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When does it happen? Each time:</a:t>
            </a:r>
          </a:p>
          <a:p>
            <a:pPr lvl="1"/>
            <a:r>
              <a:rPr lang="en-US" sz="1800" dirty="0" smtClean="0">
                <a:sym typeface="Wingdings"/>
              </a:rPr>
              <a:t>a </a:t>
            </a:r>
            <a:r>
              <a:rPr lang="en-US" sz="1800" b="1" dirty="0" smtClean="0">
                <a:sym typeface="Wingdings"/>
              </a:rPr>
              <a:t>consumer </a:t>
            </a:r>
            <a:r>
              <a:rPr lang="en-US" sz="1800" dirty="0" smtClean="0">
                <a:sym typeface="Wingdings"/>
              </a:rPr>
              <a:t>joins or leaves a consumer group, OR</a:t>
            </a:r>
          </a:p>
          <a:p>
            <a:pPr lvl="1"/>
            <a:r>
              <a:rPr lang="en-US" sz="1800" dirty="0" smtClean="0">
                <a:sym typeface="Wingdings"/>
              </a:rPr>
              <a:t>a </a:t>
            </a:r>
            <a:r>
              <a:rPr lang="en-US" sz="1800" b="1" dirty="0" smtClean="0">
                <a:sym typeface="Wingdings"/>
              </a:rPr>
              <a:t>broker </a:t>
            </a:r>
            <a:r>
              <a:rPr lang="en-US" sz="1800" dirty="0" smtClean="0">
                <a:sym typeface="Wingdings"/>
              </a:rPr>
              <a:t>joins or leaves, OR</a:t>
            </a:r>
          </a:p>
          <a:p>
            <a:pPr lvl="1"/>
            <a:r>
              <a:rPr lang="en-US" sz="1800" dirty="0" smtClean="0">
                <a:sym typeface="Wingdings"/>
              </a:rPr>
              <a:t>a topic “joins/leaves” via a filter, cf. </a:t>
            </a:r>
            <a:r>
              <a:rPr lang="en-US" sz="1600" dirty="0" err="1" smtClean="0">
                <a:latin typeface="Consolas"/>
                <a:cs typeface="Consolas"/>
              </a:rPr>
              <a:t>createMessageStreamsByFilter</a:t>
            </a:r>
            <a:r>
              <a:rPr lang="en-US" sz="1600" dirty="0" smtClean="0">
                <a:latin typeface="Consolas"/>
                <a:cs typeface="Consolas"/>
              </a:rPr>
              <a:t>()</a:t>
            </a:r>
            <a:endParaRPr lang="en-US" sz="1200" dirty="0" smtClean="0">
              <a:latin typeface="Consolas"/>
              <a:cs typeface="Consolas"/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Examples:</a:t>
            </a:r>
          </a:p>
          <a:p>
            <a:pPr lvl="1"/>
            <a:r>
              <a:rPr lang="en-US" sz="1800" dirty="0">
                <a:sym typeface="Wingdings"/>
              </a:rPr>
              <a:t>If a </a:t>
            </a:r>
            <a:r>
              <a:rPr lang="en-US" sz="1800" dirty="0" smtClean="0">
                <a:sym typeface="Wingdings"/>
              </a:rPr>
              <a:t>consumer or broker fails </a:t>
            </a:r>
            <a:r>
              <a:rPr lang="en-US" sz="1800" dirty="0">
                <a:sym typeface="Wingdings"/>
              </a:rPr>
              <a:t>to heartbeat to ZK   rebalance!</a:t>
            </a:r>
          </a:p>
          <a:p>
            <a:pPr lvl="1"/>
            <a:r>
              <a:rPr lang="en-US" sz="1800" dirty="0" err="1" smtClean="0">
                <a:latin typeface="Consolas"/>
                <a:cs typeface="Consolas"/>
              </a:rPr>
              <a:t>createMessageStreams</a:t>
            </a:r>
            <a:r>
              <a:rPr lang="en-US" sz="1800" dirty="0" smtClean="0">
                <a:latin typeface="Consolas"/>
                <a:cs typeface="Consolas"/>
              </a:rPr>
              <a:t>()</a:t>
            </a:r>
            <a:r>
              <a:rPr lang="en-US" sz="1800" dirty="0" smtClean="0"/>
              <a:t> registers consumers for a topic, which results in a rebalance of the consumer-broker assignment.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6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Kafka apps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45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Kafka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ym typeface="Wingdings"/>
              </a:rPr>
              <a:t>Won’t have the time to cover testing in this workshop.</a:t>
            </a:r>
          </a:p>
          <a:p>
            <a:r>
              <a:rPr lang="en-US" sz="2000" dirty="0" smtClean="0">
                <a:sym typeface="Wingdings"/>
              </a:rPr>
              <a:t>Some </a:t>
            </a:r>
            <a:r>
              <a:rPr lang="en-US" sz="2000" dirty="0">
                <a:sym typeface="Wingdings"/>
              </a:rPr>
              <a:t>hints:</a:t>
            </a:r>
          </a:p>
          <a:p>
            <a:pPr lvl="1"/>
            <a:r>
              <a:rPr lang="en-US" sz="1800" dirty="0" smtClean="0">
                <a:sym typeface="Wingdings"/>
              </a:rPr>
              <a:t>Unit-test your individual classes like usual</a:t>
            </a:r>
          </a:p>
          <a:p>
            <a:pPr lvl="1"/>
            <a:r>
              <a:rPr lang="en-US" sz="1800" dirty="0" smtClean="0">
                <a:sym typeface="Wingdings"/>
              </a:rPr>
              <a:t>When integration</a:t>
            </a:r>
            <a:r>
              <a:rPr lang="en-US" sz="1800" dirty="0">
                <a:sym typeface="Wingdings"/>
              </a:rPr>
              <a:t> </a:t>
            </a:r>
            <a:r>
              <a:rPr lang="en-US" sz="1800" dirty="0" smtClean="0">
                <a:sym typeface="Wingdings"/>
              </a:rPr>
              <a:t>testing, use in-memory instances of Kafka and ZK</a:t>
            </a:r>
          </a:p>
          <a:p>
            <a:pPr lvl="1"/>
            <a:r>
              <a:rPr lang="en-US" sz="1800" dirty="0">
                <a:sym typeface="Wingdings"/>
              </a:rPr>
              <a:t>Test-drive </a:t>
            </a:r>
            <a:r>
              <a:rPr lang="en-US" sz="1800" dirty="0" smtClean="0">
                <a:sym typeface="Wingdings"/>
              </a:rPr>
              <a:t>your producers/consumers in </a:t>
            </a:r>
            <a:r>
              <a:rPr lang="en-US" sz="1800" dirty="0">
                <a:sym typeface="Wingdings"/>
              </a:rPr>
              <a:t>virtual </a:t>
            </a:r>
            <a:r>
              <a:rPr lang="en-US" sz="1800" dirty="0" smtClean="0">
                <a:sym typeface="Wingdings"/>
              </a:rPr>
              <a:t>Kafka clusters </a:t>
            </a:r>
            <a:r>
              <a:rPr lang="en-US" sz="1800" dirty="0">
                <a:sym typeface="Wingdings"/>
              </a:rPr>
              <a:t>via Wirbelsturm</a:t>
            </a:r>
          </a:p>
          <a:p>
            <a:r>
              <a:rPr lang="en-US" sz="2000" dirty="0" smtClean="0">
                <a:sym typeface="Wingdings"/>
              </a:rPr>
              <a:t>Starting points:</a:t>
            </a:r>
          </a:p>
          <a:p>
            <a:pPr lvl="1"/>
            <a:r>
              <a:rPr lang="en-US" sz="1800" dirty="0" smtClean="0">
                <a:sym typeface="Wingdings"/>
              </a:rPr>
              <a:t>Kafka’s own test suite</a:t>
            </a:r>
          </a:p>
          <a:p>
            <a:pPr lvl="2"/>
            <a:r>
              <a:rPr lang="en-US" sz="1600" dirty="0" smtClean="0">
                <a:sym typeface="Wingdings"/>
              </a:rPr>
              <a:t>0.8.1</a:t>
            </a:r>
            <a:r>
              <a:rPr lang="en-US" sz="1600" dirty="0">
                <a:sym typeface="Wingdings"/>
              </a:rPr>
              <a:t>: </a:t>
            </a:r>
            <a:r>
              <a:rPr lang="en-US" sz="1600" dirty="0">
                <a:sym typeface="Wingdings"/>
                <a:hlinkClick r:id="rId2"/>
              </a:rPr>
              <a:t>https://github.com/apache/kafka/tree/0.8.1/core/src/</a:t>
            </a:r>
            <a:r>
              <a:rPr lang="en-US" sz="1600" dirty="0" smtClean="0">
                <a:sym typeface="Wingdings"/>
                <a:hlinkClick r:id="rId2"/>
              </a:rPr>
              <a:t>test</a:t>
            </a:r>
            <a:r>
              <a:rPr lang="en-US" sz="1600" dirty="0" smtClean="0">
                <a:sym typeface="Wingdings"/>
              </a:rPr>
              <a:t> </a:t>
            </a:r>
          </a:p>
          <a:p>
            <a:pPr lvl="2"/>
            <a:r>
              <a:rPr lang="en-US" sz="1600" dirty="0" smtClean="0">
                <a:sym typeface="Wingdings"/>
              </a:rPr>
              <a:t>trunk</a:t>
            </a:r>
            <a:r>
              <a:rPr lang="en-US" sz="1600" dirty="0">
                <a:sym typeface="Wingdings"/>
              </a:rPr>
              <a:t>: </a:t>
            </a:r>
            <a:r>
              <a:rPr lang="en-US" sz="1600" dirty="0">
                <a:sym typeface="Wingdings"/>
                <a:hlinkClick r:id="rId3"/>
              </a:rPr>
              <a:t>https://github.com/apache/kafka/tree/trunk/core/src/test</a:t>
            </a:r>
            <a:r>
              <a:rPr lang="en-US" sz="1600" dirty="0" smtClean="0">
                <a:sym typeface="Wingdings"/>
                <a:hlinkClick r:id="rId3"/>
              </a:rPr>
              <a:t>/</a:t>
            </a:r>
            <a:endParaRPr lang="en-US" sz="1600" dirty="0" smtClean="0">
              <a:sym typeface="Wingdings"/>
            </a:endParaRPr>
          </a:p>
          <a:p>
            <a:pPr lvl="1"/>
            <a:r>
              <a:rPr lang="en-US" sz="1800" dirty="0" smtClean="0">
                <a:sym typeface="Wingdings"/>
              </a:rPr>
              <a:t>Kafka tests in </a:t>
            </a:r>
            <a:r>
              <a:rPr lang="en-US" sz="1800" dirty="0" err="1" smtClean="0">
                <a:sym typeface="Wingdings"/>
              </a:rPr>
              <a:t>kafka</a:t>
            </a:r>
            <a:r>
              <a:rPr lang="en-US" sz="1800" dirty="0" smtClean="0">
                <a:sym typeface="Wingdings"/>
              </a:rPr>
              <a:t>-storm-starter</a:t>
            </a:r>
          </a:p>
          <a:p>
            <a:pPr lvl="2"/>
            <a:r>
              <a:rPr lang="en-US" sz="1600" dirty="0">
                <a:sym typeface="Wingdings"/>
                <a:hlinkClick r:id="rId4"/>
              </a:rPr>
              <a:t>https://github.com/miguno/kafka-storm-starter</a:t>
            </a:r>
            <a:r>
              <a:rPr lang="en-US" sz="1600" dirty="0" smtClean="0">
                <a:sym typeface="Wingdings"/>
                <a:hlinkClick r:id="rId4"/>
              </a:rPr>
              <a:t>/</a:t>
            </a:r>
            <a:r>
              <a:rPr lang="en-US" sz="1600" dirty="0" smtClean="0">
                <a:sym typeface="Wingdings"/>
              </a:rPr>
              <a:t> </a:t>
            </a:r>
            <a:endParaRPr lang="en-US" sz="1600" dirty="0">
              <a:sym typeface="Wingdings"/>
            </a:endParaRPr>
          </a:p>
          <a:p>
            <a:pPr lvl="2"/>
            <a:endParaRPr lang="en-US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37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in Kafka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in 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ym typeface="Wingdings"/>
              </a:rPr>
              <a:t>Kafka does not care about data format of </a:t>
            </a:r>
            <a:r>
              <a:rPr lang="en-US" sz="2000" dirty="0" err="1" smtClean="0">
                <a:sym typeface="Wingdings"/>
              </a:rPr>
              <a:t>msg</a:t>
            </a:r>
            <a:r>
              <a:rPr lang="en-US" sz="2000" dirty="0" smtClean="0">
                <a:sym typeface="Wingdings"/>
              </a:rPr>
              <a:t> payload</a:t>
            </a:r>
          </a:p>
          <a:p>
            <a:r>
              <a:rPr lang="en-US" sz="2000" dirty="0" smtClean="0">
                <a:sym typeface="Wingdings"/>
              </a:rPr>
              <a:t>Up to developer (= you) to handle serialization/deserialization</a:t>
            </a:r>
          </a:p>
          <a:p>
            <a:pPr lvl="1"/>
            <a:r>
              <a:rPr lang="en-US" sz="1800" dirty="0" smtClean="0">
                <a:sym typeface="Wingdings"/>
              </a:rPr>
              <a:t>Common choices in practice: Avro, JSON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78</a:t>
            </a:fld>
            <a:endParaRPr lang="en-US" dirty="0"/>
          </a:p>
        </p:txBody>
      </p:sp>
      <p:pic>
        <p:nvPicPr>
          <p:cNvPr id="4" name="Picture 3" descr="Screen Shot 2014-06-10 at 15.34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66" y="2731971"/>
            <a:ext cx="7933234" cy="23690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737865" y="5280300"/>
            <a:ext cx="4266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(Code above is from the High Level Consumer API)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96852" y="3976701"/>
            <a:ext cx="3123039" cy="1162229"/>
            <a:chOff x="1696852" y="4330820"/>
            <a:chExt cx="3123039" cy="1162229"/>
          </a:xfrm>
        </p:grpSpPr>
        <p:sp>
          <p:nvSpPr>
            <p:cNvPr id="7" name="Oval 6"/>
            <p:cNvSpPr/>
            <p:nvPr/>
          </p:nvSpPr>
          <p:spPr>
            <a:xfrm>
              <a:off x="1696852" y="4330820"/>
              <a:ext cx="447635" cy="301909"/>
            </a:xfrm>
            <a:prstGeom prst="ellipse">
              <a:avLst/>
            </a:prstGeom>
            <a:noFill/>
            <a:ln w="63500">
              <a:solidFill>
                <a:srgbClr val="FF0000">
                  <a:alpha val="5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/>
            </a:p>
          </p:txBody>
        </p:sp>
        <p:sp>
          <p:nvSpPr>
            <p:cNvPr id="8" name="Oval 7"/>
            <p:cNvSpPr/>
            <p:nvPr/>
          </p:nvSpPr>
          <p:spPr>
            <a:xfrm>
              <a:off x="3421182" y="5191140"/>
              <a:ext cx="1398709" cy="301909"/>
            </a:xfrm>
            <a:prstGeom prst="ellipse">
              <a:avLst/>
            </a:prstGeom>
            <a:noFill/>
            <a:ln w="63500">
              <a:solidFill>
                <a:srgbClr val="FF0000">
                  <a:alpha val="5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5308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in </a:t>
            </a:r>
            <a:r>
              <a:rPr lang="en-US" dirty="0" smtClean="0"/>
              <a:t>Kafka: using Avro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992"/>
            <a:ext cx="8572500" cy="5255490"/>
          </a:xfrm>
        </p:spPr>
        <p:txBody>
          <a:bodyPr/>
          <a:lstStyle/>
          <a:p>
            <a:r>
              <a:rPr lang="en-US" sz="2000" dirty="0" smtClean="0">
                <a:sym typeface="Wingdings"/>
              </a:rPr>
              <a:t>One way to use Avro in Kafka is via Twitter Bijection.</a:t>
            </a:r>
          </a:p>
          <a:p>
            <a:pPr lvl="1"/>
            <a:r>
              <a:rPr lang="en-US" sz="1600" dirty="0">
                <a:sym typeface="Wingdings"/>
                <a:hlinkClick r:id="rId2"/>
              </a:rPr>
              <a:t>https://github.com/twitter/</a:t>
            </a:r>
            <a:r>
              <a:rPr lang="en-US" sz="1600" dirty="0" smtClean="0">
                <a:sym typeface="Wingdings"/>
                <a:hlinkClick r:id="rId2"/>
              </a:rPr>
              <a:t>bijection</a:t>
            </a:r>
            <a:r>
              <a:rPr lang="en-US" sz="1600" dirty="0" smtClean="0">
                <a:sym typeface="Wingdings"/>
              </a:rPr>
              <a:t> </a:t>
            </a:r>
            <a:endParaRPr lang="en-US" sz="1600" dirty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Approach: Convert </a:t>
            </a:r>
            <a:r>
              <a:rPr lang="en-US" sz="2000" dirty="0" err="1" smtClean="0">
                <a:sym typeface="Wingdings"/>
              </a:rPr>
              <a:t>pojo</a:t>
            </a:r>
            <a:r>
              <a:rPr lang="en-US" sz="2000" dirty="0" smtClean="0">
                <a:sym typeface="Wingdings"/>
              </a:rPr>
              <a:t> to byte[], then send byte[] to Kafka.</a:t>
            </a:r>
            <a:endParaRPr lang="en-US" sz="2000" dirty="0">
              <a:sym typeface="Wingdings"/>
            </a:endParaRPr>
          </a:p>
          <a:p>
            <a:pPr lvl="1"/>
            <a:r>
              <a:rPr lang="en-US" sz="1600" dirty="0" smtClean="0">
                <a:sym typeface="Wingdings"/>
              </a:rPr>
              <a:t>Bijection in Scala:</a:t>
            </a:r>
          </a:p>
          <a:p>
            <a:endParaRPr lang="en-US" sz="2000" dirty="0">
              <a:sym typeface="Wingdings"/>
            </a:endParaRPr>
          </a:p>
          <a:p>
            <a:endParaRPr lang="en-US" sz="2000" dirty="0" smtClean="0">
              <a:sym typeface="Wingdings"/>
            </a:endParaRPr>
          </a:p>
          <a:p>
            <a:endParaRPr lang="en-US" sz="2000" dirty="0">
              <a:sym typeface="Wingdings"/>
            </a:endParaRPr>
          </a:p>
          <a:p>
            <a:pPr lvl="1"/>
            <a:endParaRPr lang="en-US" sz="1050" dirty="0" smtClean="0">
              <a:sym typeface="Wingdings"/>
            </a:endParaRPr>
          </a:p>
          <a:p>
            <a:pPr lvl="1"/>
            <a:r>
              <a:rPr lang="en-US" sz="1600" dirty="0" smtClean="0">
                <a:sym typeface="Wingdings"/>
              </a:rPr>
              <a:t>Bijection in Java: </a:t>
            </a:r>
            <a:r>
              <a:rPr lang="en-US" sz="1600" dirty="0" smtClean="0">
                <a:sym typeface="Wingdings"/>
                <a:hlinkClick r:id="rId3"/>
              </a:rPr>
              <a:t>https</a:t>
            </a:r>
            <a:r>
              <a:rPr lang="en-US" sz="1600" dirty="0">
                <a:sym typeface="Wingdings"/>
                <a:hlinkClick r:id="rId3"/>
              </a:rPr>
              <a:t>://github.com/twitter/bijection/wiki/Using-bijection-from-</a:t>
            </a:r>
            <a:r>
              <a:rPr lang="en-US" sz="1600" dirty="0" smtClean="0">
                <a:sym typeface="Wingdings"/>
                <a:hlinkClick r:id="rId3"/>
              </a:rPr>
              <a:t>java</a:t>
            </a:r>
            <a:r>
              <a:rPr lang="en-US" sz="1600" dirty="0" smtClean="0">
                <a:sym typeface="Wingdings"/>
              </a:rPr>
              <a:t> </a:t>
            </a:r>
            <a:br>
              <a:rPr lang="en-US" sz="1600" dirty="0" smtClean="0">
                <a:sym typeface="Wingdings"/>
              </a:rPr>
            </a:br>
            <a:endParaRPr lang="en-US" sz="16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Full Kafka/Bijection example:</a:t>
            </a:r>
          </a:p>
          <a:p>
            <a:pPr lvl="1"/>
            <a:r>
              <a:rPr lang="en-US" sz="1600" dirty="0" smtClean="0">
                <a:sym typeface="Wingdings"/>
                <a:hlinkClick r:id="rId4"/>
              </a:rPr>
              <a:t>KafkaSpec in kafka-storm-starter</a:t>
            </a:r>
            <a:endParaRPr lang="en-US" sz="16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Alternatives to Bijection:</a:t>
            </a:r>
          </a:p>
          <a:p>
            <a:pPr lvl="1"/>
            <a:r>
              <a:rPr lang="en-US" sz="1600" dirty="0" smtClean="0">
                <a:sym typeface="Wingdings"/>
              </a:rPr>
              <a:t>e.g. </a:t>
            </a:r>
            <a:r>
              <a:rPr lang="en-US" sz="1600" dirty="0" smtClean="0">
                <a:sym typeface="Wingdings"/>
                <a:hlinkClick r:id="rId5"/>
              </a:rPr>
              <a:t>https</a:t>
            </a:r>
            <a:r>
              <a:rPr lang="en-US" sz="1600" dirty="0">
                <a:sym typeface="Wingdings"/>
                <a:hlinkClick r:id="rId5"/>
              </a:rPr>
              <a:t>://github.com/miguno/kafka-avro-</a:t>
            </a:r>
            <a:r>
              <a:rPr lang="en-US" sz="1600" dirty="0" smtClean="0">
                <a:sym typeface="Wingdings"/>
                <a:hlinkClick r:id="rId5"/>
              </a:rPr>
              <a:t>codec</a:t>
            </a:r>
            <a:r>
              <a:rPr lang="en-US" sz="1600" dirty="0" smtClean="0">
                <a:sym typeface="Wingdings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79</a:t>
            </a:fld>
            <a:endParaRPr lang="en-US" dirty="0"/>
          </a:p>
        </p:txBody>
      </p:sp>
      <p:pic>
        <p:nvPicPr>
          <p:cNvPr id="10" name="Picture 9" descr="Screen Shot 2014-06-10 at 16.16.19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97"/>
          <a:stretch/>
        </p:blipFill>
        <p:spPr>
          <a:xfrm>
            <a:off x="1113954" y="2650506"/>
            <a:ext cx="7063465" cy="13373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9924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@ LinkedIn,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sym typeface="Wingdings"/>
              </a:rPr>
              <a:t>Multiple data centers, multiple clusters</a:t>
            </a:r>
          </a:p>
          <a:p>
            <a:pPr lvl="1"/>
            <a:r>
              <a:rPr lang="en-US" sz="1600" dirty="0" smtClean="0">
                <a:sym typeface="Wingdings"/>
              </a:rPr>
              <a:t>Mirroring between clusters / data centers</a:t>
            </a:r>
          </a:p>
          <a:p>
            <a:pPr lvl="1"/>
            <a:endParaRPr lang="en-US" sz="1600" dirty="0" smtClean="0">
              <a:sym typeface="Wingdings"/>
            </a:endParaRPr>
          </a:p>
          <a:p>
            <a:r>
              <a:rPr lang="en-US" sz="1800" dirty="0" smtClean="0">
                <a:sym typeface="Wingdings"/>
              </a:rPr>
              <a:t>What type of data is being transported through Kafka?</a:t>
            </a:r>
          </a:p>
          <a:p>
            <a:pPr lvl="1"/>
            <a:r>
              <a:rPr lang="en-US" sz="1600" b="1" dirty="0" smtClean="0">
                <a:sym typeface="Wingdings"/>
              </a:rPr>
              <a:t>Metrics</a:t>
            </a:r>
            <a:r>
              <a:rPr lang="en-US" sz="1600" dirty="0" smtClean="0">
                <a:sym typeface="Wingdings"/>
              </a:rPr>
              <a:t>: operational telemetry data</a:t>
            </a:r>
          </a:p>
          <a:p>
            <a:pPr lvl="1"/>
            <a:r>
              <a:rPr lang="en-US" sz="1600" b="1" dirty="0" smtClean="0">
                <a:sym typeface="Wingdings"/>
              </a:rPr>
              <a:t>Tracking</a:t>
            </a:r>
            <a:r>
              <a:rPr lang="en-US" sz="1600" dirty="0" smtClean="0">
                <a:sym typeface="Wingdings"/>
              </a:rPr>
              <a:t>: everything a </a:t>
            </a:r>
            <a:r>
              <a:rPr lang="en-US" sz="1600" dirty="0" err="1" smtClean="0">
                <a:sym typeface="Wingdings"/>
              </a:rPr>
              <a:t>LinkedIn.com</a:t>
            </a:r>
            <a:r>
              <a:rPr lang="en-US" sz="1600" dirty="0" smtClean="0">
                <a:sym typeface="Wingdings"/>
              </a:rPr>
              <a:t> user does</a:t>
            </a:r>
          </a:p>
          <a:p>
            <a:pPr lvl="1"/>
            <a:r>
              <a:rPr lang="en-US" sz="1600" b="1" dirty="0" smtClean="0">
                <a:sym typeface="Wingdings"/>
              </a:rPr>
              <a:t>Queuing</a:t>
            </a:r>
            <a:r>
              <a:rPr lang="en-US" sz="1600" dirty="0" smtClean="0">
                <a:sym typeface="Wingdings"/>
              </a:rPr>
              <a:t>: between LinkedIn apps, e.g. for sending emails</a:t>
            </a:r>
            <a:br>
              <a:rPr lang="en-US" sz="1600" dirty="0" smtClean="0">
                <a:sym typeface="Wingdings"/>
              </a:rPr>
            </a:br>
            <a:endParaRPr lang="en-US" sz="1600" dirty="0" smtClean="0">
              <a:sym typeface="Wingdings"/>
            </a:endParaRPr>
          </a:p>
          <a:p>
            <a:r>
              <a:rPr lang="en-US" sz="1800" dirty="0" smtClean="0">
                <a:sym typeface="Wingdings"/>
              </a:rPr>
              <a:t>To transport data from LinkedIn’s apps to Hadoop, and back</a:t>
            </a:r>
          </a:p>
          <a:p>
            <a:r>
              <a:rPr lang="en-US" sz="1800" dirty="0" smtClean="0">
                <a:sym typeface="Wingdings"/>
              </a:rPr>
              <a:t>In total </a:t>
            </a:r>
            <a:r>
              <a:rPr lang="en-US" sz="1800" b="1" dirty="0" smtClean="0">
                <a:sym typeface="Wingdings"/>
              </a:rPr>
              <a:t>~ 200 billion events/day </a:t>
            </a:r>
            <a:r>
              <a:rPr lang="en-US" sz="1800" dirty="0" smtClean="0">
                <a:sym typeface="Wingdings"/>
              </a:rPr>
              <a:t>via Kafka</a:t>
            </a:r>
          </a:p>
          <a:p>
            <a:pPr lvl="1"/>
            <a:r>
              <a:rPr lang="en-US" sz="1400" dirty="0" smtClean="0">
                <a:sym typeface="Wingdings"/>
              </a:rPr>
              <a:t>Tens of thousands of data producers, thousands of consumers</a:t>
            </a:r>
          </a:p>
          <a:p>
            <a:pPr lvl="1"/>
            <a:r>
              <a:rPr lang="en-US" sz="1400" dirty="0" smtClean="0">
                <a:sym typeface="Wingdings"/>
              </a:rPr>
              <a:t>7 million events/sec (write), 35 million events/sec (read)   &lt;&lt;&lt; may include replicated events</a:t>
            </a:r>
          </a:p>
          <a:p>
            <a:pPr lvl="1"/>
            <a:r>
              <a:rPr lang="en-US" sz="1400" dirty="0" smtClean="0">
                <a:sym typeface="Wingdings"/>
              </a:rPr>
              <a:t>But: LinkedIn is not even the largest Kafka user anymore as of 2014</a:t>
            </a:r>
          </a:p>
          <a:p>
            <a:endParaRPr lang="en-US" sz="1800" dirty="0" smtClean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4300" y="5778196"/>
            <a:ext cx="66008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http://www.hakkalabs.co/articles/site-reliability-engineering-linkedin-kafka-</a:t>
            </a:r>
            <a:r>
              <a:rPr lang="en-US" sz="1400" dirty="0" smtClean="0">
                <a:hlinkClick r:id="rId3"/>
              </a:rPr>
              <a:t>service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400" dirty="0">
                <a:hlinkClick r:id="rId4"/>
              </a:rPr>
              <a:t>http://www.slideshare.net/JayKreps1/i-</a:t>
            </a:r>
            <a:r>
              <a:rPr lang="en-US" sz="1400" dirty="0" smtClean="0">
                <a:hlinkClick r:id="rId4"/>
              </a:rPr>
              <a:t>32858698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400" dirty="0">
                <a:hlinkClick r:id="rId5"/>
              </a:rPr>
              <a:t>http://search-hadoop.com/m/</a:t>
            </a:r>
            <a:r>
              <a:rPr lang="en-US" sz="1400" dirty="0" smtClean="0">
                <a:hlinkClick r:id="rId5"/>
              </a:rPr>
              <a:t>4TaT4qAFQW1</a:t>
            </a:r>
            <a:r>
              <a:rPr lang="en-US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9371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compression in Kafka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36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compression in 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ym typeface="Wingdings"/>
              </a:rPr>
              <a:t>Again, no time to cover compression in this training.</a:t>
            </a:r>
          </a:p>
          <a:p>
            <a:pPr lvl="1"/>
            <a:r>
              <a:rPr lang="en-US" sz="1800" dirty="0" smtClean="0">
                <a:sym typeface="Wingdings"/>
              </a:rPr>
              <a:t>But worth looking into!</a:t>
            </a:r>
          </a:p>
          <a:p>
            <a:pPr lvl="1"/>
            <a:r>
              <a:rPr lang="en-US" sz="1800" dirty="0" smtClean="0">
                <a:sym typeface="Wingdings"/>
              </a:rPr>
              <a:t>Interplay with batching of messages, e.g. larger batches typically achieve better compression ratios.</a:t>
            </a:r>
          </a:p>
          <a:p>
            <a:endParaRPr lang="en-US" sz="20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Details about compression in Kafka:</a:t>
            </a:r>
          </a:p>
          <a:p>
            <a:pPr lvl="1"/>
            <a:r>
              <a:rPr lang="en-US" sz="1800" dirty="0">
                <a:sym typeface="Wingdings"/>
                <a:hlinkClick r:id="rId2"/>
              </a:rPr>
              <a:t>https://cwiki.apache.org/confluence/display/KAFKA/</a:t>
            </a:r>
            <a:r>
              <a:rPr lang="en-US" sz="1800" dirty="0" smtClean="0">
                <a:sym typeface="Wingdings"/>
                <a:hlinkClick r:id="rId2"/>
              </a:rPr>
              <a:t>Compression</a:t>
            </a:r>
            <a:r>
              <a:rPr lang="en-US" sz="1800" dirty="0" smtClean="0">
                <a:sym typeface="Wingdings"/>
              </a:rPr>
              <a:t> </a:t>
            </a:r>
            <a:endParaRPr lang="en-US" sz="1800" dirty="0">
              <a:sym typeface="Wingdings"/>
            </a:endParaRPr>
          </a:p>
          <a:p>
            <a:pPr lvl="1"/>
            <a:r>
              <a:rPr lang="en-US" sz="1800" dirty="0" smtClean="0">
                <a:sym typeface="Wingdings"/>
              </a:rPr>
              <a:t>Blog post by </a:t>
            </a:r>
            <a:r>
              <a:rPr lang="en-US" sz="1800" dirty="0" err="1" smtClean="0">
                <a:sym typeface="Wingdings"/>
              </a:rPr>
              <a:t>Neha</a:t>
            </a:r>
            <a:r>
              <a:rPr lang="en-US" sz="1800" dirty="0" smtClean="0">
                <a:sym typeface="Wingdings"/>
              </a:rPr>
              <a:t> </a:t>
            </a:r>
            <a:r>
              <a:rPr lang="en-US" sz="1800" dirty="0" err="1" smtClean="0">
                <a:sym typeface="Wingdings"/>
              </a:rPr>
              <a:t>Narkhede</a:t>
            </a:r>
            <a:r>
              <a:rPr lang="en-US" sz="1800" dirty="0" smtClean="0">
                <a:sym typeface="Wingdings"/>
              </a:rPr>
              <a:t>, Kafka committer @ LinkedIn: </a:t>
            </a:r>
            <a:r>
              <a:rPr lang="en-US" sz="1800" dirty="0" smtClean="0">
                <a:sym typeface="Wingdings"/>
                <a:hlinkClick r:id="rId3"/>
              </a:rPr>
              <a:t>http</a:t>
            </a:r>
            <a:r>
              <a:rPr lang="en-US" sz="1800" dirty="0">
                <a:sym typeface="Wingdings"/>
                <a:hlinkClick r:id="rId3"/>
              </a:rPr>
              <a:t>://geekmantra.wordpress.com/2013/03/28/compression-in-kafka-gzip-or-snappy</a:t>
            </a:r>
            <a:r>
              <a:rPr lang="en-US" sz="1800" dirty="0" smtClean="0">
                <a:sym typeface="Wingdings"/>
                <a:hlinkClick r:id="rId3"/>
              </a:rPr>
              <a:t>/</a:t>
            </a:r>
            <a:r>
              <a:rPr lang="en-US" sz="1800" dirty="0" smtClean="0">
                <a:sym typeface="Wingdings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1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Kafka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33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kafka</a:t>
            </a:r>
            <a:r>
              <a:rPr lang="en-US" dirty="0" smtClean="0"/>
              <a:t>-storm-starter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14842"/>
            <a:ext cx="8229600" cy="3219640"/>
          </a:xfrm>
        </p:spPr>
        <p:txBody>
          <a:bodyPr/>
          <a:lstStyle/>
          <a:p>
            <a:r>
              <a:rPr lang="en-US" sz="2000" dirty="0" smtClean="0">
                <a:sym typeface="Wingdings"/>
              </a:rPr>
              <a:t>Written by yours truly</a:t>
            </a:r>
          </a:p>
          <a:p>
            <a:r>
              <a:rPr lang="en-US" sz="1800" dirty="0" smtClean="0">
                <a:sym typeface="Wingdings"/>
                <a:hlinkClick r:id="rId2"/>
              </a:rPr>
              <a:t>https</a:t>
            </a:r>
            <a:r>
              <a:rPr lang="en-US" sz="1800" dirty="0">
                <a:sym typeface="Wingdings"/>
                <a:hlinkClick r:id="rId2"/>
              </a:rPr>
              <a:t>://github.com/miguno/kafka-storm-</a:t>
            </a:r>
            <a:r>
              <a:rPr lang="en-US" sz="1800" dirty="0" smtClean="0">
                <a:sym typeface="Wingdings"/>
                <a:hlinkClick r:id="rId2"/>
              </a:rPr>
              <a:t>starter</a:t>
            </a:r>
            <a:endParaRPr lang="en-US" sz="1800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2460" y="4184389"/>
            <a:ext cx="8207540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$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git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clone https://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github.com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/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miguno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/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kafka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-storm-starter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$ cd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kafka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-storm-starter</a:t>
            </a:r>
          </a:p>
          <a:p>
            <a:endParaRPr lang="en-US" sz="1600" dirty="0">
              <a:solidFill>
                <a:schemeClr val="bg1">
                  <a:lumMod val="85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# Now ready for mayhem!</a:t>
            </a:r>
          </a:p>
        </p:txBody>
      </p:sp>
      <p:sp>
        <p:nvSpPr>
          <p:cNvPr id="7" name="Rectangle 6"/>
          <p:cNvSpPr/>
          <p:nvPr/>
        </p:nvSpPr>
        <p:spPr>
          <a:xfrm>
            <a:off x="682460" y="5458678"/>
            <a:ext cx="8207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dirty="0">
                <a:sym typeface="Wingdings"/>
              </a:rPr>
              <a:t>(Must have </a:t>
            </a:r>
            <a:r>
              <a:rPr lang="en-US" dirty="0" smtClean="0">
                <a:sym typeface="Wingdings"/>
              </a:rPr>
              <a:t>JDK 6 installed.</a:t>
            </a:r>
            <a:r>
              <a:rPr lang="en-US" sz="1400" dirty="0">
                <a:sym typeface="Wingdings"/>
              </a:rPr>
              <a:t>)</a:t>
            </a:r>
            <a:endParaRPr lang="en-US" dirty="0">
              <a:sym typeface="Wingdings"/>
            </a:endParaRPr>
          </a:p>
        </p:txBody>
      </p:sp>
      <p:pic>
        <p:nvPicPr>
          <p:cNvPr id="9" name="Picture 8" descr="Screen Shot 2014-07-02 at 12.51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3" y="1111142"/>
            <a:ext cx="7905128" cy="17302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2433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kafka</a:t>
            </a:r>
            <a:r>
              <a:rPr lang="en-US" dirty="0"/>
              <a:t>-storm-</a:t>
            </a:r>
            <a:r>
              <a:rPr lang="en-US" dirty="0" smtClean="0"/>
              <a:t>starter: run the test suite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078992"/>
            <a:ext cx="8229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$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.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/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sbt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test</a:t>
            </a:r>
          </a:p>
        </p:txBody>
      </p:sp>
      <p:pic>
        <p:nvPicPr>
          <p:cNvPr id="4" name="Picture 3" descr="Screen Shot 2014-06-10 at 14.44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92346"/>
            <a:ext cx="8256994" cy="362690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77432"/>
            <a:ext cx="8229600" cy="4657049"/>
          </a:xfrm>
        </p:spPr>
        <p:txBody>
          <a:bodyPr/>
          <a:lstStyle/>
          <a:p>
            <a:r>
              <a:rPr lang="en-US" sz="2000" dirty="0" smtClean="0">
                <a:sym typeface="Wingdings"/>
              </a:rPr>
              <a:t>Will run unit tests plus end-to-end tests of Kafka, Storm, and Kafka-Storm integration. </a:t>
            </a:r>
          </a:p>
        </p:txBody>
      </p:sp>
    </p:spTree>
    <p:extLst>
      <p:ext uri="{BB962C8B-B14F-4D97-AF65-F5344CB8AC3E}">
        <p14:creationId xmlns:p14="http://schemas.microsoft.com/office/powerpoint/2010/main" val="256448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kafka</a:t>
            </a:r>
            <a:r>
              <a:rPr lang="en-US" dirty="0"/>
              <a:t>-storm-</a:t>
            </a:r>
            <a:r>
              <a:rPr lang="en-US" dirty="0" smtClean="0"/>
              <a:t>starter: run the </a:t>
            </a:r>
            <a:r>
              <a:rPr lang="en-US" dirty="0" err="1" smtClean="0"/>
              <a:t>KafkaStormDemo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078992"/>
            <a:ext cx="8229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$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.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/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sbt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run</a:t>
            </a:r>
          </a:p>
        </p:txBody>
      </p:sp>
      <p:pic>
        <p:nvPicPr>
          <p:cNvPr id="3" name="Picture 2" descr="Screen Shot 2014-06-10 at 14.48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92346"/>
            <a:ext cx="8237762" cy="36269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83579"/>
            <a:ext cx="8229600" cy="4650902"/>
          </a:xfrm>
        </p:spPr>
        <p:txBody>
          <a:bodyPr/>
          <a:lstStyle/>
          <a:p>
            <a:r>
              <a:rPr lang="en-US" sz="2000" dirty="0" smtClean="0"/>
              <a:t>Starts in</a:t>
            </a:r>
            <a:r>
              <a:rPr lang="en-US" sz="2000" dirty="0"/>
              <a:t>-memory instances of ZooKeeper, Kafka, and Storm. </a:t>
            </a:r>
            <a:r>
              <a:rPr lang="en-US" sz="2000" dirty="0" smtClean="0"/>
              <a:t>Then </a:t>
            </a:r>
            <a:r>
              <a:rPr lang="en-US" sz="2000" dirty="0"/>
              <a:t>runs a </a:t>
            </a:r>
            <a:r>
              <a:rPr lang="en-US" sz="2000" dirty="0" smtClean="0"/>
              <a:t>Storm topology that reads from Kafka.</a:t>
            </a:r>
            <a:endParaRPr lang="en-US" sz="20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137913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related code in </a:t>
            </a:r>
            <a:r>
              <a:rPr lang="en-US" dirty="0" err="1" smtClean="0"/>
              <a:t>kafka</a:t>
            </a:r>
            <a:r>
              <a:rPr lang="en-US" dirty="0" smtClean="0"/>
              <a:t>-storm-starter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>
                <a:sym typeface="Wingdings"/>
              </a:rPr>
              <a:t>KafkaProducerApp</a:t>
            </a:r>
            <a:endParaRPr lang="en-US" sz="2000" dirty="0" smtClean="0">
              <a:sym typeface="Wingdings"/>
            </a:endParaRPr>
          </a:p>
          <a:p>
            <a:pPr lvl="1"/>
            <a:r>
              <a:rPr lang="en-US" sz="1800" dirty="0">
                <a:sym typeface="Wingdings"/>
                <a:hlinkClick r:id="rId2"/>
              </a:rPr>
              <a:t>https://github.com/miguno/kafka-storm-starter/blob/develop/src/main/scala/com/miguno/kafkastorm/kafka/</a:t>
            </a:r>
            <a:r>
              <a:rPr lang="en-US" sz="1800" dirty="0" smtClean="0">
                <a:sym typeface="Wingdings"/>
                <a:hlinkClick r:id="rId2"/>
              </a:rPr>
              <a:t>KafkaProducerApp.scala</a:t>
            </a:r>
            <a:endParaRPr lang="en-US" sz="1800" dirty="0" smtClean="0">
              <a:sym typeface="Wingdings"/>
            </a:endParaRPr>
          </a:p>
          <a:p>
            <a:endParaRPr lang="en-US" sz="2000" dirty="0" smtClean="0">
              <a:sym typeface="Wingdings"/>
            </a:endParaRPr>
          </a:p>
          <a:p>
            <a:r>
              <a:rPr lang="en-US" sz="2000" dirty="0" err="1" smtClean="0">
                <a:sym typeface="Wingdings"/>
              </a:rPr>
              <a:t>KafkaConsumerApp</a:t>
            </a:r>
            <a:endParaRPr lang="en-US" sz="2000" dirty="0" smtClean="0">
              <a:sym typeface="Wingdings"/>
            </a:endParaRPr>
          </a:p>
          <a:p>
            <a:pPr lvl="1"/>
            <a:r>
              <a:rPr lang="en-US" sz="1800" dirty="0">
                <a:sym typeface="Wingdings"/>
                <a:hlinkClick r:id="rId3"/>
              </a:rPr>
              <a:t>https://github.com/miguno/kafka-storm-starter/blob/develop/src/main/scala/com/miguno/kafkastorm/kafka/</a:t>
            </a:r>
            <a:r>
              <a:rPr lang="en-US" sz="1800" dirty="0" smtClean="0">
                <a:sym typeface="Wingdings"/>
                <a:hlinkClick r:id="rId3"/>
              </a:rPr>
              <a:t>KafkaConsumerApp.scala</a:t>
            </a:r>
            <a:r>
              <a:rPr lang="en-US" sz="1800" dirty="0" smtClean="0">
                <a:sym typeface="Wingdings"/>
              </a:rPr>
              <a:t> </a:t>
            </a:r>
          </a:p>
          <a:p>
            <a:pPr lvl="1"/>
            <a:endParaRPr lang="en-US" sz="2000" dirty="0" smtClean="0">
              <a:sym typeface="Wingdings"/>
            </a:endParaRPr>
          </a:p>
          <a:p>
            <a:r>
              <a:rPr lang="en-US" sz="2000" dirty="0" err="1" smtClean="0">
                <a:sym typeface="Wingdings"/>
              </a:rPr>
              <a:t>KafkaSpec</a:t>
            </a:r>
            <a:r>
              <a:rPr lang="en-US" sz="2000" dirty="0" smtClean="0">
                <a:sym typeface="Wingdings"/>
              </a:rPr>
              <a:t>: test-drives producer and consumer above</a:t>
            </a:r>
          </a:p>
          <a:p>
            <a:pPr lvl="1"/>
            <a:r>
              <a:rPr lang="en-US" sz="1800" dirty="0">
                <a:sym typeface="Wingdings"/>
                <a:hlinkClick r:id="rId4"/>
              </a:rPr>
              <a:t>https://github.com/miguno/kafka-storm-starter/blob/develop/src/test/scala/com/miguno/kafkastorm/integration/</a:t>
            </a:r>
            <a:r>
              <a:rPr lang="en-US" sz="1800" dirty="0" smtClean="0">
                <a:sym typeface="Wingdings"/>
                <a:hlinkClick r:id="rId4"/>
              </a:rPr>
              <a:t>KafkaSpec.scala</a:t>
            </a:r>
            <a:r>
              <a:rPr lang="en-US" sz="1800" dirty="0" smtClean="0">
                <a:sym typeface="Wingdings"/>
              </a:rPr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8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</a:t>
            </a:r>
            <a:r>
              <a:rPr lang="en-US" dirty="0" smtClean="0"/>
              <a:t>-related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ym typeface="Wingdings"/>
                <a:hlinkClick r:id="rId2"/>
              </a:rPr>
              <a:t>Kafka documentation</a:t>
            </a:r>
            <a:endParaRPr lang="en-US" sz="2000" dirty="0" smtClean="0">
              <a:sym typeface="Wingdings"/>
            </a:endParaRPr>
          </a:p>
          <a:p>
            <a:r>
              <a:rPr lang="en-US" sz="2000" dirty="0">
                <a:sym typeface="Wingdings"/>
                <a:hlinkClick r:id="rId3"/>
              </a:rPr>
              <a:t>Kafka </a:t>
            </a:r>
            <a:r>
              <a:rPr lang="en-US" sz="2000" dirty="0" smtClean="0">
                <a:sym typeface="Wingdings"/>
                <a:hlinkClick r:id="rId3"/>
              </a:rPr>
              <a:t>FAQ</a:t>
            </a:r>
            <a:endParaRPr lang="en-US" sz="20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Kafka tutorials</a:t>
            </a:r>
          </a:p>
          <a:p>
            <a:pPr lvl="1"/>
            <a:r>
              <a:rPr lang="en-US" sz="1800" dirty="0">
                <a:sym typeface="Wingdings"/>
                <a:hlinkClick r:id="rId4"/>
              </a:rPr>
              <a:t>http://www.michael-noll.com/blog/2013/03/13/running-a-multi-broker-apache-kafka-cluster-on-a-single-node</a:t>
            </a:r>
            <a:r>
              <a:rPr lang="en-US" sz="1800" dirty="0" smtClean="0">
                <a:sym typeface="Wingdings"/>
                <a:hlinkClick r:id="rId4"/>
              </a:rPr>
              <a:t>/</a:t>
            </a:r>
            <a:r>
              <a:rPr lang="en-US" sz="1800" dirty="0" smtClean="0">
                <a:sym typeface="Wingdings"/>
              </a:rPr>
              <a:t> </a:t>
            </a:r>
            <a:endParaRPr lang="en-US" sz="1800" dirty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Code examples</a:t>
            </a:r>
          </a:p>
          <a:p>
            <a:pPr lvl="1"/>
            <a:r>
              <a:rPr lang="en-US" sz="1800" dirty="0">
                <a:sym typeface="Wingdings"/>
                <a:hlinkClick r:id="rId5"/>
              </a:rPr>
              <a:t>https://github.com/miguno/kafka-storm-starter</a:t>
            </a:r>
            <a:r>
              <a:rPr lang="en-US" sz="1800" dirty="0" smtClean="0">
                <a:sym typeface="Wingdings"/>
                <a:hlinkClick r:id="rId5"/>
              </a:rPr>
              <a:t>/</a:t>
            </a:r>
            <a:r>
              <a:rPr lang="en-US" sz="1800" dirty="0" smtClean="0">
                <a:sym typeface="Wingdings"/>
              </a:rPr>
              <a:t> </a:t>
            </a:r>
            <a:endParaRPr lang="en-US" sz="1800" dirty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23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5: Playing with Kafka using Wirbelsturm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1-click Kafka deployments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10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Kafka via Wirbelsturm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14842"/>
            <a:ext cx="8229600" cy="3219640"/>
          </a:xfrm>
        </p:spPr>
        <p:txBody>
          <a:bodyPr/>
          <a:lstStyle/>
          <a:p>
            <a:r>
              <a:rPr lang="en-US" sz="2000" dirty="0" smtClean="0">
                <a:sym typeface="Wingdings"/>
              </a:rPr>
              <a:t>Written by yours truly</a:t>
            </a:r>
          </a:p>
          <a:p>
            <a:r>
              <a:rPr lang="en-US" sz="1800" dirty="0">
                <a:sym typeface="Wingdings"/>
                <a:hlinkClick r:id="rId2"/>
              </a:rPr>
              <a:t>https://github.com/miguno/wirbelsturm</a:t>
            </a:r>
            <a:r>
              <a:rPr lang="en-US" sz="1800" dirty="0">
                <a:sym typeface="Wingdings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2460" y="4184389"/>
            <a:ext cx="8207540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$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git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clone https://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github.com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/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miguno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/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wirbelsturm.git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$ cd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wirbelsturm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$ ./bootstrap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$ vi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wirbelsturm.yaml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 # uncomment Kafka section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$ vagrant up zookeeper1 kafka1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4401" y="5608996"/>
            <a:ext cx="601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>
                <a:sym typeface="Wingdings"/>
              </a:rPr>
              <a:t>(Must </a:t>
            </a:r>
            <a:r>
              <a:rPr lang="en-US" dirty="0">
                <a:sym typeface="Wingdings"/>
              </a:rPr>
              <a:t>have Vagrant 1.6.1+ and </a:t>
            </a:r>
            <a:r>
              <a:rPr lang="en-US" dirty="0" err="1" smtClean="0">
                <a:sym typeface="Wingdings"/>
              </a:rPr>
              <a:t>VirtualBox</a:t>
            </a:r>
            <a:r>
              <a:rPr lang="en-US" dirty="0" smtClean="0">
                <a:sym typeface="Wingdings"/>
              </a:rPr>
              <a:t> 4.3+ </a:t>
            </a:r>
            <a:r>
              <a:rPr lang="en-US" dirty="0">
                <a:sym typeface="Wingdings"/>
              </a:rPr>
              <a:t>installed</a:t>
            </a:r>
            <a:r>
              <a:rPr lang="en-US" dirty="0" smtClean="0">
                <a:sym typeface="Wingdings"/>
              </a:rPr>
              <a:t>.</a:t>
            </a:r>
            <a:r>
              <a:rPr lang="en-US" sz="1400" dirty="0">
                <a:sym typeface="Wingdings"/>
              </a:rPr>
              <a:t>)</a:t>
            </a:r>
            <a:endParaRPr lang="en-US" dirty="0">
              <a:sym typeface="Wingdings"/>
            </a:endParaRPr>
          </a:p>
        </p:txBody>
      </p:sp>
      <p:pic>
        <p:nvPicPr>
          <p:cNvPr id="10" name="Picture 9" descr="Screen Shot 2014-07-02 at 12.57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3" y="1111142"/>
            <a:ext cx="7734913" cy="17068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2433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Staffing: Kafka team @ LinkedIn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sym typeface="Wingdings"/>
              </a:rPr>
              <a:t>Team of </a:t>
            </a:r>
            <a:r>
              <a:rPr lang="en-US" sz="1800" b="1" dirty="0" smtClean="0">
                <a:sym typeface="Wingdings"/>
              </a:rPr>
              <a:t>8+ </a:t>
            </a:r>
            <a:r>
              <a:rPr lang="en-US" sz="1800" dirty="0" smtClean="0">
                <a:sym typeface="Wingdings"/>
              </a:rPr>
              <a:t>engineers</a:t>
            </a:r>
          </a:p>
          <a:p>
            <a:pPr lvl="1"/>
            <a:r>
              <a:rPr lang="en-US" sz="1600" dirty="0" smtClean="0">
                <a:sym typeface="Wingdings"/>
              </a:rPr>
              <a:t>Site reliability engineers (Ops): at least </a:t>
            </a:r>
            <a:r>
              <a:rPr lang="en-US" sz="1600" b="1" dirty="0" smtClean="0">
                <a:sym typeface="Wingdings"/>
              </a:rPr>
              <a:t>3</a:t>
            </a:r>
          </a:p>
          <a:p>
            <a:pPr lvl="1"/>
            <a:r>
              <a:rPr lang="en-US" sz="1600" dirty="0" smtClean="0">
                <a:sym typeface="Wingdings"/>
              </a:rPr>
              <a:t>Developers: at least </a:t>
            </a:r>
            <a:r>
              <a:rPr lang="en-US" sz="1600" b="1" dirty="0" smtClean="0">
                <a:sym typeface="Wingdings"/>
              </a:rPr>
              <a:t>5</a:t>
            </a:r>
          </a:p>
          <a:p>
            <a:r>
              <a:rPr lang="en-US" sz="1800" dirty="0" smtClean="0">
                <a:sym typeface="Wingdings"/>
              </a:rPr>
              <a:t>SRE’s as well as DEV’s are on call 24x7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4300" y="5811913"/>
            <a:ext cx="660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https://kafka.apache.org/committers.html</a:t>
            </a:r>
          </a:p>
          <a:p>
            <a:pPr algn="ctr"/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://www.hakkalabs.co/articles/site-reliability-engineering-linkedin-kafka-</a:t>
            </a:r>
            <a:r>
              <a:rPr lang="en-US" sz="1400" dirty="0" smtClean="0">
                <a:hlinkClick r:id="rId3"/>
              </a:rPr>
              <a:t>service</a:t>
            </a:r>
            <a:r>
              <a:rPr lang="en-US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6605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do with Wirbelsturm?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ym typeface="Wingdings"/>
              </a:rPr>
              <a:t>Get a first impression of Kafka</a:t>
            </a:r>
          </a:p>
          <a:p>
            <a:r>
              <a:rPr lang="en-US" sz="2000" dirty="0" smtClean="0">
                <a:sym typeface="Wingdings"/>
              </a:rPr>
              <a:t>Test-drive your producer apps and consumer apps</a:t>
            </a:r>
          </a:p>
          <a:p>
            <a:r>
              <a:rPr lang="en-US" sz="2000" dirty="0" smtClean="0">
                <a:sym typeface="Wingdings"/>
              </a:rPr>
              <a:t>Test failure handling</a:t>
            </a:r>
          </a:p>
          <a:p>
            <a:pPr lvl="1"/>
            <a:r>
              <a:rPr lang="en-US" sz="1800" dirty="0" smtClean="0">
                <a:sym typeface="Wingdings"/>
              </a:rPr>
              <a:t>Stop/kill brokers, check what happens to producers or consumers.</a:t>
            </a:r>
          </a:p>
          <a:p>
            <a:pPr lvl="1"/>
            <a:r>
              <a:rPr lang="en-US" sz="1800" dirty="0" smtClean="0">
                <a:sym typeface="Wingdings"/>
              </a:rPr>
              <a:t>Stop/kill ZooKeeper instances, check what happens to brokers.</a:t>
            </a:r>
          </a:p>
          <a:p>
            <a:r>
              <a:rPr lang="en-US" sz="2000" dirty="0" smtClean="0">
                <a:sym typeface="Wingdings"/>
              </a:rPr>
              <a:t>Use as sandbox environment to test/validate deployments</a:t>
            </a:r>
          </a:p>
          <a:p>
            <a:pPr lvl="1"/>
            <a:r>
              <a:rPr lang="en-US" sz="1800" dirty="0" smtClean="0">
                <a:sym typeface="Wingdings"/>
              </a:rPr>
              <a:t>“What will actually happen when I run this reassign partition tool?”</a:t>
            </a:r>
          </a:p>
          <a:p>
            <a:pPr lvl="1"/>
            <a:r>
              <a:rPr lang="en-US" sz="1800" dirty="0" smtClean="0">
                <a:sym typeface="Wingdings"/>
              </a:rPr>
              <a:t>"What will actually happen when I delete a topic?"</a:t>
            </a:r>
          </a:p>
          <a:p>
            <a:pPr lvl="1"/>
            <a:r>
              <a:rPr lang="en-US" sz="1800" dirty="0" smtClean="0">
                <a:sym typeface="Wingdings"/>
              </a:rPr>
              <a:t>“Will my </a:t>
            </a:r>
            <a:r>
              <a:rPr lang="en-US" sz="1800" dirty="0" err="1" smtClean="0">
                <a:sym typeface="Wingdings"/>
              </a:rPr>
              <a:t>Hiera</a:t>
            </a:r>
            <a:r>
              <a:rPr lang="en-US" sz="1800" dirty="0" smtClean="0">
                <a:sym typeface="Wingdings"/>
              </a:rPr>
              <a:t> changes actually work?”</a:t>
            </a:r>
          </a:p>
          <a:p>
            <a:r>
              <a:rPr lang="en-US" sz="2000" dirty="0" smtClean="0">
                <a:sym typeface="Wingdings"/>
              </a:rPr>
              <a:t>Reproduce production issues, share results with </a:t>
            </a:r>
            <a:r>
              <a:rPr lang="en-US" sz="2000" dirty="0" err="1" smtClean="0">
                <a:sym typeface="Wingdings"/>
              </a:rPr>
              <a:t>Dev</a:t>
            </a:r>
            <a:endParaRPr lang="en-US" sz="2000" dirty="0" smtClean="0">
              <a:sym typeface="Wingdings"/>
            </a:endParaRPr>
          </a:p>
          <a:p>
            <a:pPr lvl="1"/>
            <a:r>
              <a:rPr lang="en-US" sz="1800" dirty="0" smtClean="0">
                <a:sym typeface="Wingdings"/>
              </a:rPr>
              <a:t>Also helpful when reporting back to Kafka project and mailing lists.</a:t>
            </a:r>
          </a:p>
          <a:p>
            <a:r>
              <a:rPr lang="en-US" sz="2000" dirty="0" smtClean="0">
                <a:sym typeface="Wingdings"/>
              </a:rPr>
              <a:t>Any further cool ideas? </a:t>
            </a:r>
            <a:endParaRPr lang="en-US" sz="2000" dirty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0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91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ym typeface="Wingdings"/>
              </a:rPr>
              <a:t>No (good) Kafka book available yet.</a:t>
            </a:r>
          </a:p>
          <a:p>
            <a:r>
              <a:rPr lang="en-US" sz="2000" dirty="0" smtClean="0">
                <a:sym typeface="Wingdings"/>
              </a:rPr>
              <a:t>Kafka documentation</a:t>
            </a:r>
          </a:p>
          <a:p>
            <a:pPr lvl="1"/>
            <a:r>
              <a:rPr lang="en-US" sz="1800" dirty="0">
                <a:sym typeface="Wingdings"/>
                <a:hlinkClick r:id="rId2"/>
              </a:rPr>
              <a:t>http://kafka.apache.org/</a:t>
            </a:r>
            <a:r>
              <a:rPr lang="en-US" sz="1800" dirty="0" smtClean="0">
                <a:sym typeface="Wingdings"/>
                <a:hlinkClick r:id="rId2"/>
              </a:rPr>
              <a:t>documentation.html</a:t>
            </a:r>
            <a:r>
              <a:rPr lang="en-US" sz="1800" dirty="0" smtClean="0">
                <a:sym typeface="Wingdings"/>
              </a:rPr>
              <a:t> </a:t>
            </a:r>
          </a:p>
          <a:p>
            <a:pPr lvl="1"/>
            <a:r>
              <a:rPr lang="en-US" sz="1800" dirty="0">
                <a:sym typeface="Wingdings"/>
                <a:hlinkClick r:id="rId3"/>
              </a:rPr>
              <a:t>https://cwiki.apache.org/confluence/display/KAFKA/</a:t>
            </a:r>
            <a:r>
              <a:rPr lang="en-US" sz="1800" dirty="0" smtClean="0">
                <a:sym typeface="Wingdings"/>
                <a:hlinkClick r:id="rId3"/>
              </a:rPr>
              <a:t>Index</a:t>
            </a:r>
            <a:r>
              <a:rPr lang="en-US" sz="1800" dirty="0" smtClean="0">
                <a:sym typeface="Wingdings"/>
              </a:rPr>
              <a:t> </a:t>
            </a:r>
          </a:p>
          <a:p>
            <a:r>
              <a:rPr lang="en-US" sz="2000" dirty="0" smtClean="0">
                <a:sym typeface="Wingdings"/>
              </a:rPr>
              <a:t>Kafka ecosystem, e.g. Storm integration, Puppet</a:t>
            </a:r>
          </a:p>
          <a:p>
            <a:pPr lvl="1"/>
            <a:r>
              <a:rPr lang="en-US" sz="1800" dirty="0">
                <a:sym typeface="Wingdings"/>
                <a:hlinkClick r:id="rId4"/>
              </a:rPr>
              <a:t>https://cwiki.apache.org/confluence/display/KAFKA/</a:t>
            </a:r>
            <a:r>
              <a:rPr lang="en-US" sz="1800" dirty="0" smtClean="0">
                <a:sym typeface="Wingdings"/>
                <a:hlinkClick r:id="rId4"/>
              </a:rPr>
              <a:t>Ecosystem</a:t>
            </a:r>
            <a:r>
              <a:rPr lang="en-US" sz="1800" dirty="0" smtClean="0">
                <a:sym typeface="Wingdings"/>
              </a:rPr>
              <a:t> </a:t>
            </a:r>
          </a:p>
          <a:p>
            <a:r>
              <a:rPr lang="en-US" sz="2000" dirty="0" smtClean="0">
                <a:sym typeface="Wingdings"/>
              </a:rPr>
              <a:t>Mailing lists</a:t>
            </a:r>
          </a:p>
          <a:p>
            <a:pPr lvl="1"/>
            <a:r>
              <a:rPr lang="en-US" sz="1800" dirty="0">
                <a:sym typeface="Wingdings"/>
                <a:hlinkClick r:id="rId5"/>
              </a:rPr>
              <a:t>http://kafka.apache.org/</a:t>
            </a:r>
            <a:r>
              <a:rPr lang="en-US" sz="1800" dirty="0" smtClean="0">
                <a:sym typeface="Wingdings"/>
                <a:hlinkClick r:id="rId5"/>
              </a:rPr>
              <a:t>contact.html</a:t>
            </a:r>
            <a:r>
              <a:rPr lang="en-US" sz="1800" dirty="0" smtClean="0">
                <a:sym typeface="Wingdings"/>
              </a:rPr>
              <a:t> </a:t>
            </a:r>
          </a:p>
          <a:p>
            <a:r>
              <a:rPr lang="en-US" sz="2000" dirty="0" smtClean="0">
                <a:sym typeface="Wingdings"/>
              </a:rPr>
              <a:t>Code examples</a:t>
            </a:r>
          </a:p>
          <a:p>
            <a:pPr lvl="1"/>
            <a:r>
              <a:rPr lang="en-US" sz="1800" dirty="0">
                <a:latin typeface="Consolas"/>
                <a:cs typeface="Consolas"/>
                <a:sym typeface="Wingdings"/>
              </a:rPr>
              <a:t>e</a:t>
            </a:r>
            <a:r>
              <a:rPr lang="en-US" sz="1800" dirty="0" smtClean="0">
                <a:latin typeface="Consolas"/>
                <a:cs typeface="Consolas"/>
                <a:sym typeface="Wingdings"/>
              </a:rPr>
              <a:t>xamples/</a:t>
            </a:r>
            <a:r>
              <a:rPr lang="en-US" sz="1800" dirty="0" smtClean="0">
                <a:sym typeface="Wingdings"/>
              </a:rPr>
              <a:t> directory in Kafka, </a:t>
            </a:r>
            <a:r>
              <a:rPr lang="en-US" sz="1800" dirty="0" smtClean="0">
                <a:sym typeface="Wingdings"/>
                <a:hlinkClick r:id="rId6"/>
              </a:rPr>
              <a:t>https</a:t>
            </a:r>
            <a:r>
              <a:rPr lang="en-US" sz="1800" dirty="0">
                <a:sym typeface="Wingdings"/>
                <a:hlinkClick r:id="rId6"/>
              </a:rPr>
              <a:t>://github.com/apache/kafka/</a:t>
            </a:r>
          </a:p>
          <a:p>
            <a:pPr lvl="1"/>
            <a:r>
              <a:rPr lang="en-US" sz="1800" dirty="0" smtClean="0">
                <a:sym typeface="Wingdings"/>
                <a:hlinkClick r:id="rId6"/>
              </a:rPr>
              <a:t>https</a:t>
            </a:r>
            <a:r>
              <a:rPr lang="en-US" sz="1800" dirty="0">
                <a:sym typeface="Wingdings"/>
                <a:hlinkClick r:id="rId6"/>
              </a:rPr>
              <a:t>://github.com/miguno/kafka-storm-starter</a:t>
            </a:r>
            <a:r>
              <a:rPr lang="en-US" sz="1800" dirty="0" smtClean="0">
                <a:sym typeface="Wingdings"/>
                <a:hlinkClick r:id="rId6"/>
              </a:rPr>
              <a:t>/</a:t>
            </a:r>
            <a:r>
              <a:rPr lang="en-US" sz="1800" dirty="0" smtClean="0">
                <a:sym typeface="Wingdings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2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erisign Theme 2013">
  <a:themeElements>
    <a:clrScheme name="VRSN Corporate Colors 2013">
      <a:dk1>
        <a:srgbClr val="000000"/>
      </a:dk1>
      <a:lt1>
        <a:srgbClr val="FFFFFF"/>
      </a:lt1>
      <a:dk2>
        <a:srgbClr val="707070"/>
      </a:dk2>
      <a:lt2>
        <a:srgbClr val="0061A3"/>
      </a:lt2>
      <a:accent1>
        <a:srgbClr val="61A1D4"/>
      </a:accent1>
      <a:accent2>
        <a:srgbClr val="6BB02E"/>
      </a:accent2>
      <a:accent3>
        <a:srgbClr val="99D4F5"/>
      </a:accent3>
      <a:accent4>
        <a:srgbClr val="FFCB03"/>
      </a:accent4>
      <a:accent5>
        <a:srgbClr val="5B8F22"/>
      </a:accent5>
      <a:accent6>
        <a:srgbClr val="F2821D"/>
      </a:accent6>
      <a:hlink>
        <a:srgbClr val="1DA4FF"/>
      </a:hlink>
      <a:folHlink>
        <a:srgbClr val="995BD7"/>
      </a:folHlink>
    </a:clrScheme>
    <a:fontScheme name="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22528</TotalTime>
  <Words>6469</Words>
  <Application>Microsoft Macintosh PowerPoint</Application>
  <PresentationFormat>On-screen Show (4:3)</PresentationFormat>
  <Paragraphs>924</Paragraphs>
  <Slides>92</Slides>
  <Notes>19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Verisign Theme 2013</vt:lpstr>
      <vt:lpstr>  Apache Kafka 0.8 basic training</vt:lpstr>
      <vt:lpstr>Kafka?</vt:lpstr>
      <vt:lpstr>Part 1: Introducing Kafka</vt:lpstr>
      <vt:lpstr>Overview of Part 1: Introducing Kafka</vt:lpstr>
      <vt:lpstr>Kafka?</vt:lpstr>
      <vt:lpstr>Kafka?</vt:lpstr>
      <vt:lpstr>Kafka @ LinkedIn, 2014</vt:lpstr>
      <vt:lpstr>Kafka @ LinkedIn, 2014</vt:lpstr>
      <vt:lpstr>Staffing: Kafka team @ LinkedIn</vt:lpstr>
      <vt:lpstr>Kafka adoption and use cases</vt:lpstr>
      <vt:lpstr>How fast is Kafka?</vt:lpstr>
      <vt:lpstr>Why is Kafka so fast?</vt:lpstr>
      <vt:lpstr>Kafka + X for processing the data?</vt:lpstr>
      <vt:lpstr>Part 2: Kafka core concepts</vt:lpstr>
      <vt:lpstr>Overview of Part 2: Kafka core concepts</vt:lpstr>
      <vt:lpstr>A first look</vt:lpstr>
      <vt:lpstr>A first look</vt:lpstr>
      <vt:lpstr>Topics</vt:lpstr>
      <vt:lpstr>Topics</vt:lpstr>
      <vt:lpstr>Topics</vt:lpstr>
      <vt:lpstr>Partitions</vt:lpstr>
      <vt:lpstr>Partitions</vt:lpstr>
      <vt:lpstr>Partition offsets</vt:lpstr>
      <vt:lpstr>Replicas of a partition</vt:lpstr>
      <vt:lpstr>Topics vs. Partitions vs. Replicas</vt:lpstr>
      <vt:lpstr>Inspecting the current state of a topic</vt:lpstr>
      <vt:lpstr>Let’s recap</vt:lpstr>
      <vt:lpstr>Putting it all together</vt:lpstr>
      <vt:lpstr>Part 3: Operating Kafka</vt:lpstr>
      <vt:lpstr>Overview of Part 3: Operating Kafka</vt:lpstr>
      <vt:lpstr>Kafka architecture</vt:lpstr>
      <vt:lpstr>Kafka architecture</vt:lpstr>
      <vt:lpstr>Kafka broker hardware specs @ LinkedIn</vt:lpstr>
      <vt:lpstr>ZooKeeper hardware specs @ LinkedIn</vt:lpstr>
      <vt:lpstr>Monitoring Kafka</vt:lpstr>
      <vt:lpstr>Kafka performance tuning</vt:lpstr>
      <vt:lpstr>OS tuning</vt:lpstr>
      <vt:lpstr>Java/JVM tuning</vt:lpstr>
      <vt:lpstr>Java garbage collection in Kafka @ Spotify</vt:lpstr>
      <vt:lpstr>Java/JVM tuning</vt:lpstr>
      <vt:lpstr>Kafka configuration tuning</vt:lpstr>
      <vt:lpstr>Kafka usage tuning – lessons learned from others</vt:lpstr>
      <vt:lpstr>Ops-related references</vt:lpstr>
      <vt:lpstr>Part 4: Developing Kafka apps</vt:lpstr>
      <vt:lpstr>Overview of Part 4: Developing Kafka apps</vt:lpstr>
      <vt:lpstr>Writing data to Kafka</vt:lpstr>
      <vt:lpstr>Writing data to Kafka</vt:lpstr>
      <vt:lpstr>Producers</vt:lpstr>
      <vt:lpstr>Producers</vt:lpstr>
      <vt:lpstr>Sync producers</vt:lpstr>
      <vt:lpstr>Async producer</vt:lpstr>
      <vt:lpstr>Async producer</vt:lpstr>
      <vt:lpstr>Producers</vt:lpstr>
      <vt:lpstr>1) Message acking</vt:lpstr>
      <vt:lpstr>1) Message acking</vt:lpstr>
      <vt:lpstr>2) Batching of messages</vt:lpstr>
      <vt:lpstr>2) Batching of messages</vt:lpstr>
      <vt:lpstr>2) Batching of messages</vt:lpstr>
      <vt:lpstr>FYI: upcoming producer configuration changes</vt:lpstr>
      <vt:lpstr>Write operations behind the scenes</vt:lpstr>
      <vt:lpstr>1) How to know the “right” partition when sending?</vt:lpstr>
      <vt:lpstr>Keyed vs. non-keyed messages in Kafka 0.8</vt:lpstr>
      <vt:lpstr>Keyed vs. non-keyed messages in Kafka 0.8</vt:lpstr>
      <vt:lpstr>2) How to know the current leader of a partition?</vt:lpstr>
      <vt:lpstr>Bootstrapping in Kafka 0.8</vt:lpstr>
      <vt:lpstr>Reading data from Kafka</vt:lpstr>
      <vt:lpstr>Reading data from Kafka</vt:lpstr>
      <vt:lpstr>Reading data from Kafka</vt:lpstr>
      <vt:lpstr>Reading data from Kafka</vt:lpstr>
      <vt:lpstr>Reading data from Kafka</vt:lpstr>
      <vt:lpstr>Guarantees when reading data from Kafka</vt:lpstr>
      <vt:lpstr>Rebalancing: how consumers meet brokers</vt:lpstr>
      <vt:lpstr>Rebalancing: how consumers meet brokers</vt:lpstr>
      <vt:lpstr>Rebalancing: how consumers meet brokers</vt:lpstr>
      <vt:lpstr>Testing Kafka apps</vt:lpstr>
      <vt:lpstr>Testing Kafka apps</vt:lpstr>
      <vt:lpstr>Serialization in Kafka</vt:lpstr>
      <vt:lpstr>Serialization in Kafka</vt:lpstr>
      <vt:lpstr>Serialization in Kafka: using Avro</vt:lpstr>
      <vt:lpstr>Data compression in Kafka</vt:lpstr>
      <vt:lpstr>Data compression in Kafka</vt:lpstr>
      <vt:lpstr>Example Kafka applications</vt:lpstr>
      <vt:lpstr>kafka-storm-starter</vt:lpstr>
      <vt:lpstr>kafka-storm-starter: run the test suite</vt:lpstr>
      <vt:lpstr>kafka-storm-starter: run the KafkaStormDemo app</vt:lpstr>
      <vt:lpstr>Kafka related code in kafka-storm-starter</vt:lpstr>
      <vt:lpstr>Dev-related references</vt:lpstr>
      <vt:lpstr>Part 5: Playing with Kafka using Wirbelsturm</vt:lpstr>
      <vt:lpstr>Deploying Kafka via Wirbelsturm</vt:lpstr>
      <vt:lpstr>What can I do with Wirbelsturm?</vt:lpstr>
      <vt:lpstr>Wrapping up</vt:lpstr>
      <vt:lpstr>Where to find help</vt:lpstr>
    </vt:vector>
  </TitlesOfParts>
  <Manager/>
  <Company>VeriSign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Training: Apache Kafka 0.8</dc:title>
  <dc:subject/>
  <dc:creator>Michael G. Noll</dc:creator>
  <cp:keywords/>
  <dc:description/>
  <cp:lastModifiedBy>Mahtab Singh</cp:lastModifiedBy>
  <cp:revision>1511</cp:revision>
  <dcterms:created xsi:type="dcterms:W3CDTF">2013-11-06T02:31:54Z</dcterms:created>
  <dcterms:modified xsi:type="dcterms:W3CDTF">2015-04-27T08:13:56Z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455230117</vt:i4>
  </property>
  <property fmtid="{D5CDD505-2E9C-101B-9397-08002B2CF9AE}" pid="3" name="_NewReviewCycle">
    <vt:lpwstr/>
  </property>
  <property fmtid="{D5CDD505-2E9C-101B-9397-08002B2CF9AE}" pid="4" name="_EmailSubject">
    <vt:lpwstr>New PPT template</vt:lpwstr>
  </property>
  <property fmtid="{D5CDD505-2E9C-101B-9397-08002B2CF9AE}" pid="5" name="_AuthorEmailDisplayName">
    <vt:lpwstr>Burki, Philippe</vt:lpwstr>
  </property>
  <property fmtid="{D5CDD505-2E9C-101B-9397-08002B2CF9AE}" pid="6" name="_AuthorEmail">
    <vt:lpwstr>PBurki@Verisign.com</vt:lpwstr>
  </property>
  <property fmtid="{D5CDD505-2E9C-101B-9397-08002B2CF9AE}" pid="7" name="_PreviousAdHocReviewCycleID">
    <vt:i4>-371681880</vt:i4>
  </property>
</Properties>
</file>