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630" r:id="rId2"/>
    <p:sldId id="679" r:id="rId3"/>
    <p:sldId id="507" r:id="rId4"/>
    <p:sldId id="629" r:id="rId5"/>
    <p:sldId id="646" r:id="rId6"/>
    <p:sldId id="631" r:id="rId7"/>
    <p:sldId id="508" r:id="rId8"/>
    <p:sldId id="510" r:id="rId9"/>
    <p:sldId id="511" r:id="rId10"/>
    <p:sldId id="516" r:id="rId11"/>
    <p:sldId id="517" r:id="rId12"/>
    <p:sldId id="518" r:id="rId13"/>
    <p:sldId id="531" r:id="rId14"/>
    <p:sldId id="520" r:id="rId15"/>
    <p:sldId id="538" r:id="rId16"/>
    <p:sldId id="542" r:id="rId17"/>
    <p:sldId id="628" r:id="rId18"/>
    <p:sldId id="522" r:id="rId19"/>
    <p:sldId id="485" r:id="rId20"/>
    <p:sldId id="547" r:id="rId21"/>
    <p:sldId id="647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5" r:id="rId32"/>
    <p:sldId id="641" r:id="rId33"/>
    <p:sldId id="642" r:id="rId34"/>
    <p:sldId id="643" r:id="rId35"/>
    <p:sldId id="529" r:id="rId36"/>
    <p:sldId id="644" r:id="rId37"/>
    <p:sldId id="526" r:id="rId38"/>
    <p:sldId id="513" r:id="rId39"/>
    <p:sldId id="536" r:id="rId40"/>
    <p:sldId id="653" r:id="rId41"/>
    <p:sldId id="549" r:id="rId42"/>
    <p:sldId id="550" r:id="rId43"/>
    <p:sldId id="552" r:id="rId44"/>
    <p:sldId id="553" r:id="rId45"/>
    <p:sldId id="557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674" r:id="rId54"/>
    <p:sldId id="675" r:id="rId55"/>
    <p:sldId id="676" r:id="rId56"/>
    <p:sldId id="677" r:id="rId57"/>
    <p:sldId id="678" r:id="rId58"/>
    <p:sldId id="565" r:id="rId59"/>
    <p:sldId id="566" r:id="rId60"/>
    <p:sldId id="567" r:id="rId61"/>
    <p:sldId id="568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4" r:id="rId72"/>
    <p:sldId id="585" r:id="rId73"/>
    <p:sldId id="586" r:id="rId74"/>
    <p:sldId id="587" r:id="rId75"/>
    <p:sldId id="588" r:id="rId76"/>
    <p:sldId id="664" r:id="rId77"/>
    <p:sldId id="665" r:id="rId78"/>
    <p:sldId id="666" r:id="rId79"/>
    <p:sldId id="667" r:id="rId80"/>
    <p:sldId id="680" r:id="rId81"/>
    <p:sldId id="681" r:id="rId82"/>
    <p:sldId id="682" r:id="rId83"/>
    <p:sldId id="668" r:id="rId84"/>
    <p:sldId id="669" r:id="rId85"/>
    <p:sldId id="670" r:id="rId86"/>
    <p:sldId id="671" r:id="rId87"/>
    <p:sldId id="672" r:id="rId88"/>
    <p:sldId id="673" r:id="rId89"/>
    <p:sldId id="654" r:id="rId90"/>
    <p:sldId id="655" r:id="rId91"/>
    <p:sldId id="656" r:id="rId92"/>
    <p:sldId id="657" r:id="rId93"/>
    <p:sldId id="658" r:id="rId94"/>
    <p:sldId id="659" r:id="rId95"/>
    <p:sldId id="660" r:id="rId96"/>
    <p:sldId id="661" r:id="rId97"/>
    <p:sldId id="662" r:id="rId98"/>
    <p:sldId id="663" r:id="rId99"/>
    <p:sldId id="601" r:id="rId10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2C"/>
    <a:srgbClr val="6A8126"/>
    <a:srgbClr val="BD9933"/>
    <a:srgbClr val="DAE4F2"/>
    <a:srgbClr val="8000FF"/>
    <a:srgbClr val="FF0080"/>
    <a:srgbClr val="FFCC66"/>
    <a:srgbClr val="4F81BA"/>
    <a:srgbClr val="D0AD36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83507" autoAdjust="0"/>
  </p:normalViewPr>
  <p:slideViewPr>
    <p:cSldViewPr snapToObjects="1">
      <p:cViewPr varScale="1">
        <p:scale>
          <a:sx n="87" d="100"/>
          <a:sy n="87" d="100"/>
        </p:scale>
        <p:origin x="-1992" y="-104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670184"/>
        <c:axId val="-2089664824"/>
      </c:barChart>
      <c:catAx>
        <c:axId val="-2089670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089664824"/>
        <c:crosses val="autoZero"/>
        <c:auto val="1"/>
        <c:lblAlgn val="ctr"/>
        <c:lblOffset val="100"/>
        <c:noMultiLvlLbl val="0"/>
      </c:catAx>
      <c:valAx>
        <c:axId val="-20896648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896701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72.02868571428553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875144"/>
        <c:axId val="-2124872040"/>
      </c:barChart>
      <c:catAx>
        <c:axId val="-212487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24872040"/>
        <c:crosses val="autoZero"/>
        <c:auto val="1"/>
        <c:lblAlgn val="ctr"/>
        <c:lblOffset val="100"/>
        <c:noMultiLvlLbl val="0"/>
      </c:catAx>
      <c:valAx>
        <c:axId val="-2124872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875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5.194533299851276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5.194533299851276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4659816"/>
        <c:axId val="-2124653992"/>
      </c:barChart>
      <c:catAx>
        <c:axId val="-2124659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-2124653992"/>
        <c:crosses val="autoZero"/>
        <c:auto val="1"/>
        <c:lblAlgn val="ctr"/>
        <c:lblOffset val="100"/>
        <c:noMultiLvlLbl val="0"/>
      </c:catAx>
      <c:valAx>
        <c:axId val="-2124653992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46598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768008165646"/>
          <c:y val="0.0678851174934726"/>
          <c:w val="0.747690288713911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58970824"/>
        <c:axId val="2086762184"/>
      </c:barChart>
      <c:catAx>
        <c:axId val="-2058970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6762184"/>
        <c:crosses val="autoZero"/>
        <c:auto val="1"/>
        <c:lblAlgn val="ctr"/>
        <c:lblOffset val="100"/>
        <c:noMultiLvlLbl val="0"/>
      </c:catAx>
      <c:valAx>
        <c:axId val="2086762184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5897082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84208223972"/>
          <c:y val="0.0676194829300738"/>
          <c:w val="0.7615791776028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60.97866666666644</c:v>
                </c:pt>
                <c:pt idx="2">
                  <c:v>33.17666666666646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58514984"/>
        <c:axId val="-2058509400"/>
      </c:barChart>
      <c:catAx>
        <c:axId val="-2058514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07672426363371"/>
              <c:y val="0.898803725374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58509400"/>
        <c:crosses val="autoZero"/>
        <c:auto val="1"/>
        <c:lblAlgn val="ctr"/>
        <c:lblOffset val="100"/>
        <c:noMultiLvlLbl val="0"/>
      </c:catAx>
      <c:valAx>
        <c:axId val="-20585094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5851498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20/03/15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park-project.or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5390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075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452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60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5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600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04027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229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5508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353650" cy="1143000"/>
          </a:xfrm>
        </p:spPr>
        <p:txBody>
          <a:bodyPr/>
          <a:lstStyle/>
          <a:p>
            <a:r>
              <a:rPr lang="en-US" sz="5000" dirty="0" smtClean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616035" cy="4221162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8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827793"/>
            <a:ext cx="2137390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1118542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0868" y="1595735"/>
            <a:ext cx="37131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Master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r>
              <a:rPr lang="en-US" sz="4800" dirty="0" err="1" smtClean="0"/>
              <a:t>Scala</a:t>
            </a:r>
            <a:r>
              <a:rPr lang="en-US" sz="4800" dirty="0" smtClean="0"/>
              <a:t> Cheat Sheet</a:t>
            </a:r>
            <a:endParaRPr lang="en-US" sz="48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062362" cy="1524000"/>
          </a:xfrm>
        </p:spPr>
        <p:txBody>
          <a:bodyPr lIns="38405" rIns="38405"/>
          <a:lstStyle/>
          <a:p>
            <a:pPr>
              <a:spcBef>
                <a:spcPts val="1092"/>
              </a:spcBef>
            </a:pPr>
            <a:r>
              <a:rPr lang="en-US" sz="2800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type inferred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sz="2800" dirty="0" smtClean="0"/>
              <a:t>Java </a:t>
            </a:r>
            <a:r>
              <a:rPr lang="en-US" sz="2800" dirty="0" err="1" smtClean="0"/>
              <a:t>interop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1400" dirty="0" err="1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5480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068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64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3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8229600" cy="4221162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148584"/>
            <a:ext cx="3387725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908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431319" y="37627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956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435841" y="56073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16918" y="513438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735323" y="455626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516918" y="415952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039327" y="405150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039327" y="421096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1518" y="46614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7249" y="46536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8803" y="352228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951" y="596948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849" y="508907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71863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8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On each iteration, have page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/>
              <a:t> contribute</a:t>
            </a:r>
            <a:br>
              <a:rPr lang="en-US" sz="2800" dirty="0"/>
            </a:b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8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8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8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8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4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49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077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90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neighbours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1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855" y="2041837"/>
            <a:ext cx="4634545" cy="4221162"/>
          </a:xfrm>
        </p:spPr>
        <p:txBody>
          <a:bodyPr/>
          <a:lstStyle/>
          <a:p>
            <a:r>
              <a:rPr lang="en-US" sz="1900" dirty="0" smtClean="0">
                <a:latin typeface="Lucida Console"/>
                <a:cs typeface="Lucida Console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Lucida Console"/>
                <a:cs typeface="Lucida Console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Lucida Console"/>
                <a:cs typeface="Lucida Console"/>
              </a:rPr>
              <a:t>links = </a:t>
            </a:r>
            <a:r>
              <a:rPr lang="en-US" sz="1900" dirty="0" err="1" smtClean="0">
                <a:latin typeface="Lucida Console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new </a:t>
            </a:r>
            <a:r>
              <a:rPr lang="en-US" sz="1900" dirty="0" err="1" smtClean="0">
                <a:latin typeface="Lucida Console"/>
                <a:cs typeface="Lucida Console"/>
              </a:rPr>
              <a:t>URLPartitioner</a:t>
            </a:r>
            <a:r>
              <a:rPr lang="en-US" sz="1900" dirty="0" smtClean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rank)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neighbors)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90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5709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4154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0" y="1663699"/>
            <a:ext cx="7224970" cy="43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3397"/>
              </p:ext>
            </p:extLst>
          </p:nvPr>
        </p:nvGraphicFramePr>
        <p:xfrm>
          <a:off x="762000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Iterative Algorithms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5" y="2094722"/>
            <a:ext cx="8477136" cy="3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057401"/>
            <a:ext cx="442368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Runs on Mesos [NSDI 11]</a:t>
            </a:r>
            <a:br>
              <a:rPr lang="en-US" sz="2900" dirty="0" smtClean="0">
                <a:ea typeface="ＭＳ Ｐゴシック" charset="-128"/>
                <a:cs typeface="ＭＳ Ｐゴシック" charset="-128"/>
              </a:rPr>
            </a:br>
            <a:r>
              <a:rPr lang="en-US" sz="2900" dirty="0" smtClean="0">
                <a:ea typeface="ＭＳ Ｐゴシック" charset="-128"/>
                <a:cs typeface="ＭＳ Ｐゴシック" charset="-128"/>
              </a:rPr>
              <a:t>to share clusters w/ Hadoop</a:t>
            </a:r>
          </a:p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3885" y="2209800"/>
            <a:ext cx="3674392" cy="1918098"/>
            <a:chOff x="4631711" y="2455247"/>
            <a:chExt cx="3990404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Hadoop</a:t>
              </a:r>
              <a:endParaRPr lang="en-US" sz="2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MPI</a:t>
              </a:r>
              <a:endParaRPr lang="en-US" sz="2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Mesos</a:t>
              </a:r>
              <a:endParaRPr lang="en-US" sz="2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457170" cy="470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21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1758" y="4358699"/>
            <a:ext cx="8463642" cy="1781138"/>
          </a:xfrm>
        </p:spPr>
        <p:txBody>
          <a:bodyPr/>
          <a:lstStyle/>
          <a:p>
            <a:r>
              <a:rPr lang="en-US" sz="2900" dirty="0" smtClean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2900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sz="2900" dirty="0" smtClean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25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900" dirty="0" smtClean="0">
                <a:hlinkClick r:id="rId3"/>
              </a:rPr>
              <a:t>www.spark-project.org</a:t>
            </a:r>
            <a:r>
              <a:rPr lang="en-US" sz="2900" dirty="0" smtClean="0"/>
              <a:t> </a:t>
            </a:r>
            <a:endParaRPr lang="en-US" sz="2900" dirty="0"/>
          </a:p>
          <a:p>
            <a:pPr lvl="1" indent="0">
              <a:buFontTx/>
              <a:buNone/>
            </a:pPr>
            <a:endParaRPr lang="en-US" sz="250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Insufficient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3078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32460"/>
              </p:ext>
            </p:extLst>
          </p:nvPr>
        </p:nvGraphicFramePr>
        <p:xfrm>
          <a:off x="609600" y="2438401"/>
          <a:ext cx="3858854" cy="392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3897"/>
              </p:ext>
            </p:extLst>
          </p:nvPr>
        </p:nvGraphicFramePr>
        <p:xfrm>
          <a:off x="4846320" y="2438401"/>
          <a:ext cx="3858854" cy="385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1" y="1824335"/>
            <a:ext cx="38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Logistic Regression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824335"/>
            <a:ext cx="37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K-Means</a:t>
            </a:r>
            <a:endParaRPr lang="en-US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55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4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7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1" y="2992202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7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2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3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2" y="3051998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6" y="4751638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29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1133" y="5429072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005" y="5429072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5" y="3192329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3022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mapPartition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saveAsTextFile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/>
              <a:t>,</a:t>
            </a:r>
            <a:r>
              <a:rPr lang="en-US" dirty="0" smtClean="0"/>
              <a:t> Python and R (Up Coming)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185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4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b="1" dirty="0" err="1">
                <a:latin typeface="Consolas"/>
                <a:cs typeface="Consolas"/>
              </a:rPr>
              <a:t>sc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First Stop: </a:t>
            </a:r>
            <a:r>
              <a:rPr lang="en-US" sz="5400" dirty="0" err="1" smtClean="0"/>
              <a:t>SparkContext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02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09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</a:t>
            </a:r>
            <a:r>
              <a:rPr lang="en-US" sz="1800" dirty="0" err="1" smtClean="0">
                <a:latin typeface="Consolas"/>
                <a:cs typeface="Consolas"/>
              </a:rPr>
              <a:t>c.sequenceFile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path,keyClass,valClass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sc.hadoopFile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keyClass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valClass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inputFmt</a:t>
            </a:r>
            <a:r>
              <a:rPr lang="en-US" sz="1800" dirty="0" smtClean="0">
                <a:latin typeface="Consolas"/>
                <a:cs typeface="Consolas"/>
              </a:rPr>
              <a:t>](path)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60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squares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1800" dirty="0">
                <a:latin typeface="Consolas"/>
                <a:cs typeface="Consolas"/>
              </a:rPr>
              <a:t>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even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squares.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1800" dirty="0">
                <a:latin typeface="Consolas"/>
                <a:cs typeface="Consolas"/>
              </a:rPr>
              <a:t>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70890" y="5219700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1243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 smtClean="0"/>
              <a:t>Programming Models Implemented on Spark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8"/>
            <a:ext cx="8362140" cy="4221162"/>
          </a:xfrm>
        </p:spPr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processing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Hive on Spark (Spark SQL) </a:t>
            </a:r>
            <a:endParaRPr lang="en-US" sz="2500" dirty="0" smtClean="0">
              <a:solidFill>
                <a:srgbClr val="BD9933"/>
              </a:solidFill>
            </a:endParaRP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42100" y="2807806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0980" y="3065483"/>
            <a:ext cx="2379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192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Spark’s “distributed reduce” transformations act on RDDs of </a:t>
            </a:r>
            <a:r>
              <a:rPr lang="en-US" sz="2800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sz="2800" dirty="0" smtClean="0"/>
              <a:t>Python: 	</a:t>
            </a:r>
            <a:r>
              <a:rPr lang="en-US" sz="14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pair[0]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pair[1]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sz="2800" dirty="0" err="1" smtClean="0"/>
              <a:t>Scala</a:t>
            </a:r>
            <a:r>
              <a:rPr lang="en-US" sz="2800" dirty="0" smtClean="0"/>
              <a:t>: 		</a:t>
            </a: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sz="2800" dirty="0" smtClean="0"/>
              <a:t>Java:		</a:t>
            </a:r>
            <a:r>
              <a:rPr lang="en-US" sz="1400" dirty="0">
                <a:latin typeface="Consolas"/>
                <a:cs typeface="Consolas"/>
              </a:rPr>
              <a:t>Tuple2 pair = </a:t>
            </a:r>
            <a:r>
              <a:rPr lang="en-US" sz="1400" b="1" dirty="0">
                <a:latin typeface="Consolas"/>
                <a:cs typeface="Consolas"/>
              </a:rPr>
              <a:t>new</a:t>
            </a:r>
            <a:r>
              <a:rPr lang="en-US" sz="1400" dirty="0">
                <a:latin typeface="Consolas"/>
                <a:cs typeface="Consolas"/>
              </a:rPr>
              <a:t> Tuple2(a, b);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06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Some Key-Value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6764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2400" b="1" dirty="0" smtClean="0">
                <a:latin typeface="Consolas"/>
                <a:cs typeface="Consolas"/>
              </a:rPr>
              <a:t>Note: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reduceByKey</a:t>
            </a:r>
            <a:r>
              <a:rPr lang="en-US" sz="2400" dirty="0" smtClean="0">
                <a:cs typeface="Consolas"/>
              </a:rPr>
              <a:t> </a:t>
            </a:r>
            <a:r>
              <a:rPr lang="en-US" sz="2400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482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2449945"/>
          </a:xfrm>
        </p:spPr>
        <p:txBody>
          <a:bodyPr/>
          <a:lstStyle/>
          <a:p>
            <a:r>
              <a:rPr lang="en-US" sz="1700" dirty="0" smtClean="0">
                <a:latin typeface="Consolas"/>
                <a:cs typeface="Consolas"/>
              </a:rPr>
              <a:t>lines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681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10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9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endParaRPr lang="en-US" sz="1600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 smtClean="0">
                <a:latin typeface="Consolas"/>
                <a:cs typeface="Consolas"/>
              </a:rPr>
              <a:t>visits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600" dirty="0">
                <a:latin typeface="Consolas"/>
                <a:cs typeface="Consolas"/>
              </a:rPr>
              <a:t>),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the Level of Parallelism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pair </a:t>
            </a:r>
            <a:r>
              <a:rPr lang="en-US" sz="2400" dirty="0" smtClean="0"/>
              <a:t>RDD operations </a:t>
            </a:r>
            <a:r>
              <a:rPr lang="en-US" sz="2400" dirty="0"/>
              <a:t>take an optional second parameter for </a:t>
            </a:r>
            <a:r>
              <a:rPr lang="en-US" sz="2400" dirty="0" smtClean="0"/>
              <a:t>number of </a:t>
            </a:r>
            <a:r>
              <a:rPr lang="en-US" sz="2400" dirty="0"/>
              <a:t>tasks</a:t>
            </a:r>
          </a:p>
          <a:p>
            <a:pPr marL="587593" lvl="1" indent="0">
              <a:buNone/>
            </a:pPr>
            <a:endParaRPr lang="en-US" sz="17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399" y="1223566"/>
            <a:ext cx="8194965" cy="1066800"/>
          </a:xfrm>
        </p:spPr>
        <p:txBody>
          <a:bodyPr/>
          <a:lstStyle/>
          <a:p>
            <a:r>
              <a:rPr lang="en-US" sz="4600" dirty="0" smtClean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015297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96145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query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raw_input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pages.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800" dirty="0"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endParaRPr lang="en-US" sz="1100" dirty="0" smtClean="0"/>
          </a:p>
          <a:p>
            <a:r>
              <a:rPr lang="en-US" sz="24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(updates aren’t sent back)</a:t>
            </a:r>
          </a:p>
          <a:p>
            <a:pPr lvl="1"/>
            <a:r>
              <a:rPr lang="en-US" sz="2000" dirty="0" smtClean="0"/>
              <a:t>Variable must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(Java/</a:t>
            </a:r>
            <a:r>
              <a:rPr lang="en-US" sz="2000" dirty="0" err="1" smtClean="0"/>
              <a:t>Scala</a:t>
            </a:r>
            <a:r>
              <a:rPr lang="en-US" sz="2000" dirty="0" smtClean="0"/>
              <a:t>) or Pickle-able (Python)</a:t>
            </a:r>
          </a:p>
          <a:p>
            <a:pPr lvl="1"/>
            <a:r>
              <a:rPr lang="en-US" sz="2000" dirty="0" smtClean="0"/>
              <a:t>Don’t use fields of an outer object (ships all of it!)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Using Local Variables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203299" y="45339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41755" y="48387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</a:t>
            </a:r>
            <a:r>
              <a:rPr lang="en-US" sz="2800" dirty="0" smtClean="0"/>
              <a:t>ariables </a:t>
            </a:r>
            <a:r>
              <a:rPr lang="en-US" sz="2800" dirty="0"/>
              <a:t>that are </a:t>
            </a:r>
            <a:r>
              <a:rPr lang="en-US" sz="2800" dirty="0" smtClean="0"/>
              <a:t>only “</a:t>
            </a:r>
            <a:r>
              <a:rPr lang="en-US" sz="2800" dirty="0"/>
              <a:t>added” to through an associative </a:t>
            </a:r>
            <a:r>
              <a:rPr lang="en-US" sz="2800" dirty="0" smtClean="0"/>
              <a:t>operation in parallel</a:t>
            </a:r>
            <a:endParaRPr lang="en-US" sz="2800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048000"/>
            <a:ext cx="7891706" cy="3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ead</a:t>
            </a:r>
            <a:r>
              <a:rPr lang="en-US" sz="2800" dirty="0"/>
              <a:t>-only </a:t>
            </a:r>
            <a:r>
              <a:rPr lang="en-US" sz="2800" dirty="0" smtClean="0"/>
              <a:t>variable </a:t>
            </a:r>
            <a:r>
              <a:rPr lang="en-US" sz="2800" dirty="0"/>
              <a:t>cached on each machine </a:t>
            </a:r>
            <a:r>
              <a:rPr lang="en-US" sz="2800" dirty="0" smtClean="0"/>
              <a:t>instead of shipping it with every task</a:t>
            </a:r>
            <a:endParaRPr lang="en-US" sz="2800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484769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Alternative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if One Table is Small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Better Version with Broadcast</a:t>
            </a:r>
            <a:endParaRPr lang="en-US" sz="48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500493" y="164349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82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381000" y="179863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7200" y="4572000"/>
            <a:ext cx="2637581" cy="116954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Spark Context</a:t>
            </a:r>
          </a:p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DAG Scheduler</a:t>
            </a:r>
          </a:p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Task Scheduler</a:t>
            </a:r>
          </a:p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Block Manager</a:t>
            </a:r>
          </a:p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753" y="4678247"/>
            <a:ext cx="2446964" cy="116954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Allocates resources across applications</a:t>
            </a:r>
          </a:p>
          <a:p>
            <a:pPr marL="742934" lvl="1" indent="-285744">
              <a:buFont typeface="Arial"/>
              <a:buChar char="•"/>
            </a:pPr>
            <a:r>
              <a:rPr lang="en-US" sz="1400" dirty="0">
                <a:latin typeface="+mj-lt"/>
              </a:rPr>
              <a:t>Standalone</a:t>
            </a:r>
          </a:p>
          <a:p>
            <a:pPr marL="742934" lvl="1" indent="-285744">
              <a:buFont typeface="Arial"/>
              <a:buChar char="•"/>
            </a:pPr>
            <a:r>
              <a:rPr lang="en-US" sz="1400" dirty="0" err="1">
                <a:latin typeface="+mj-lt"/>
              </a:rPr>
              <a:t>Mesos</a:t>
            </a:r>
            <a:endParaRPr lang="en-US" sz="1400" dirty="0">
              <a:latin typeface="+mj-lt"/>
            </a:endParaRPr>
          </a:p>
          <a:p>
            <a:pPr marL="742934" lvl="1" indent="-285744">
              <a:buFont typeface="Arial"/>
              <a:buChar char="•"/>
            </a:pPr>
            <a:r>
              <a:rPr lang="en-US" sz="1400" dirty="0" smtClean="0">
                <a:latin typeface="+mj-lt"/>
              </a:rPr>
              <a:t>YARN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263" y="5893297"/>
            <a:ext cx="2432537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200" dirty="0">
                <a:latin typeface="+mj-lt"/>
              </a:rPr>
              <a:t>Runs computations</a:t>
            </a:r>
          </a:p>
          <a:p>
            <a:pPr marL="285744" indent="-285744">
              <a:buFont typeface="Arial"/>
              <a:buChar char="•"/>
            </a:pPr>
            <a:r>
              <a:rPr lang="en-US" sz="1200" dirty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37979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9" y="3641037"/>
            <a:ext cx="1397000" cy="2794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7" y="3570617"/>
            <a:ext cx="1270000" cy="3048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6" y="3600620"/>
            <a:ext cx="1524000" cy="2667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7" y="4402384"/>
            <a:ext cx="2070100" cy="2667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49984"/>
            <a:ext cx="1790700" cy="3048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6" y="4691544"/>
            <a:ext cx="2387600" cy="3302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7" y="5287823"/>
            <a:ext cx="1943100" cy="2794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12" y="5135423"/>
            <a:ext cx="2095500" cy="3048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87" y="5567223"/>
            <a:ext cx="1460500" cy="3048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2" y="6126163"/>
            <a:ext cx="1460500" cy="3048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6" y="6052629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63550"/>
            <a:ext cx="8396288" cy="7937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5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44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1873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371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cd 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package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Optional: publish to local Maven cache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396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Add Spark to Your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403250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3475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3838"/>
            <a:ext cx="7696200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961499" y="30099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98540" y="30099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66370" y="30099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86886" y="30099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13347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969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700" b="1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nsolas"/>
                <a:cs typeface="Consolas"/>
              </a:rPr>
              <a:t>import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29064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413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Spark runs as a library in your program</a:t>
            </a:r>
            <a:br>
              <a:rPr lang="en-US" sz="2400" dirty="0" smtClean="0"/>
            </a:br>
            <a:r>
              <a:rPr lang="en-US" sz="2400" dirty="0" smtClean="0"/>
              <a:t>(one instance per app)</a:t>
            </a:r>
          </a:p>
          <a:p>
            <a:r>
              <a:rPr lang="en-US" sz="2400" dirty="0" smtClean="0"/>
              <a:t>Runs tasks locally or on a cluster</a:t>
            </a:r>
          </a:p>
          <a:p>
            <a:pPr lvl="1"/>
            <a:r>
              <a:rPr lang="en-US" sz="2000" dirty="0" smtClean="0"/>
              <a:t>Standalone deploy cluster, Mesos or YARN</a:t>
            </a:r>
          </a:p>
          <a:p>
            <a:r>
              <a:rPr lang="en-US" sz="2400" dirty="0" smtClean="0"/>
              <a:t>Accesses storage via Hadoop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API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HDFS, S3, …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86400" y="1859344"/>
            <a:ext cx="2886075" cy="4084256"/>
            <a:chOff x="5486400" y="1333500"/>
            <a:chExt cx="2886075" cy="4084256"/>
          </a:xfrm>
        </p:grpSpPr>
        <p:sp>
          <p:nvSpPr>
            <p:cNvPr id="4" name="Rectangle 3"/>
            <p:cNvSpPr/>
            <p:nvPr/>
          </p:nvSpPr>
          <p:spPr>
            <a:xfrm>
              <a:off x="6115050" y="1333500"/>
              <a:ext cx="2001265" cy="90428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8" tIns="45719" rIns="91438" bIns="45719" rtlCol="0" anchor="t"/>
            <a:lstStyle/>
            <a:p>
              <a:pPr algn="ctr"/>
              <a:r>
                <a:rPr lang="en-US" sz="1600" dirty="0"/>
                <a:t>Your application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0150" y="1748773"/>
              <a:ext cx="1620225" cy="440115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 err="1"/>
                <a:t>SparkContext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5444" y="2581436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Local threads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816" y="2577325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Cluster manager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0596" y="3634469"/>
              <a:ext cx="990071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9304" y="3634469"/>
              <a:ext cx="1000590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934840"/>
              <a:ext cx="2886075" cy="48291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HDFS or other storage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7" idx="0"/>
            </p:cNvCxnSpPr>
            <p:nvPr/>
          </p:nvCxnSpPr>
          <p:spPr>
            <a:xfrm flipH="1">
              <a:off x="6567331" y="2188888"/>
              <a:ext cx="682932" cy="388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>
              <a:off x="7250263" y="2188887"/>
              <a:ext cx="608697" cy="3925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 flipH="1">
              <a:off x="5985631" y="3299238"/>
              <a:ext cx="581700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6567331" y="3299238"/>
              <a:ext cx="582268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86371" y="4570365"/>
              <a:ext cx="0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60728" y="4570365"/>
              <a:ext cx="2554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30132" y="3303349"/>
              <a:ext cx="0" cy="16314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32593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6949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9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RDD Representations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942975" y="1722437"/>
            <a:ext cx="6515100" cy="4525963"/>
          </a:xfrm>
        </p:spPr>
      </p:pic>
    </p:spTree>
    <p:extLst>
      <p:ext uri="{BB962C8B-B14F-4D97-AF65-F5344CB8AC3E}">
        <p14:creationId xmlns:p14="http://schemas.microsoft.com/office/powerpoint/2010/main" val="357016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227527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7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4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17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DAGs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387337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</a:p>
        </p:txBody>
      </p:sp>
    </p:spTree>
    <p:extLst>
      <p:ext uri="{BB962C8B-B14F-4D97-AF65-F5344CB8AC3E}">
        <p14:creationId xmlns:p14="http://schemas.microsoft.com/office/powerpoint/2010/main" val="354896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4780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426820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5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406084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418294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re-fetching</a:t>
            </a:r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70261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59188</TotalTime>
  <Words>3924</Words>
  <Application>Microsoft Macintosh PowerPoint</Application>
  <PresentationFormat>On-screen Show (4:3)</PresentationFormat>
  <Paragraphs>868</Paragraphs>
  <Slides>99</Slides>
  <Notes>27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Apache Spark</vt:lpstr>
      <vt:lpstr>Scala Cheat Sheet</vt:lpstr>
      <vt:lpstr>Motivation</vt:lpstr>
      <vt:lpstr>Big Data Systems Today</vt:lpstr>
      <vt:lpstr>Programming Models Implemented on Spark</vt:lpstr>
      <vt:lpstr>Resilient Distributed Datasets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Working With RDDs</vt:lpstr>
      <vt:lpstr>Example: Log Mining</vt:lpstr>
      <vt:lpstr>Fault Recovery</vt:lpstr>
      <vt:lpstr>Fault Recovery Results</vt:lpstr>
      <vt:lpstr>Conclusion</vt:lpstr>
      <vt:lpstr>Iterative 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Optimizing Placement</vt:lpstr>
      <vt:lpstr>Scala Implementation</vt:lpstr>
      <vt:lpstr>Python Implementation</vt:lpstr>
      <vt:lpstr>PageRank Performance</vt:lpstr>
      <vt:lpstr>PageRank Performance</vt:lpstr>
      <vt:lpstr>Other Iterative Algorithms</vt:lpstr>
      <vt:lpstr>Implementation</vt:lpstr>
      <vt:lpstr>Behavior with Insufficient RAM</vt:lpstr>
      <vt:lpstr>Scalability</vt:lpstr>
      <vt:lpstr>Spark Operations</vt:lpstr>
      <vt:lpstr>How to Run It</vt:lpstr>
      <vt:lpstr>Languages</vt:lpstr>
      <vt:lpstr>Operations</vt:lpstr>
      <vt:lpstr>Spark in Java and Scala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RDD Abstraction</vt:lpstr>
      <vt:lpstr>RDD Interface</vt:lpstr>
      <vt:lpstr>Example: HadoopRDD</vt:lpstr>
      <vt:lpstr>Example: FilteredRDD</vt:lpstr>
      <vt:lpstr>Example: JoinedRDD</vt:lpstr>
      <vt:lpstr>Multiple Datasets</vt:lpstr>
      <vt:lpstr>Controlling the Level of Parallelism</vt:lpstr>
      <vt:lpstr>Using Local Variables</vt:lpstr>
      <vt:lpstr>Closure Mishap Example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Build Spark</vt:lpstr>
      <vt:lpstr>Add Spark to Your Project</vt:lpstr>
      <vt:lpstr>Create a SparkContext</vt:lpstr>
      <vt:lpstr>Complete App: Scala</vt:lpstr>
      <vt:lpstr>Complete App: Python</vt:lpstr>
      <vt:lpstr>Components</vt:lpstr>
      <vt:lpstr>Example Job</vt:lpstr>
      <vt:lpstr>RDD Graph</vt:lpstr>
      <vt:lpstr>Data Locality</vt:lpstr>
      <vt:lpstr>Software Components</vt:lpstr>
      <vt:lpstr>RDD Representations</vt:lpstr>
      <vt:lpstr>Task Scheduler</vt:lpstr>
      <vt:lpstr>In More Detail: Life of a Job</vt:lpstr>
      <vt:lpstr>Scheduling Process</vt:lpstr>
      <vt:lpstr>Task Scheduler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Extension Points</vt:lpstr>
      <vt:lpstr>What People Have Done</vt:lpstr>
      <vt:lpstr>Possible Future Extensions</vt:lpstr>
      <vt:lpstr>As an Exercise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Mahtab Singh</cp:lastModifiedBy>
  <cp:revision>3139</cp:revision>
  <dcterms:created xsi:type="dcterms:W3CDTF">2010-06-28T20:28:41Z</dcterms:created>
  <dcterms:modified xsi:type="dcterms:W3CDTF">2015-03-20T15:32:52Z</dcterms:modified>
</cp:coreProperties>
</file>