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515" r:id="rId2"/>
    <p:sldId id="507" r:id="rId3"/>
    <p:sldId id="629" r:id="rId4"/>
    <p:sldId id="508" r:id="rId5"/>
    <p:sldId id="510" r:id="rId6"/>
    <p:sldId id="511" r:id="rId7"/>
    <p:sldId id="516" r:id="rId8"/>
    <p:sldId id="517" r:id="rId9"/>
    <p:sldId id="518" r:id="rId10"/>
    <p:sldId id="531" r:id="rId11"/>
    <p:sldId id="520" r:id="rId12"/>
    <p:sldId id="538" r:id="rId13"/>
    <p:sldId id="542" r:id="rId14"/>
    <p:sldId id="628" r:id="rId15"/>
    <p:sldId id="522" r:id="rId16"/>
    <p:sldId id="485" r:id="rId17"/>
    <p:sldId id="547" r:id="rId18"/>
    <p:sldId id="548" r:id="rId19"/>
    <p:sldId id="544" r:id="rId20"/>
    <p:sldId id="529" r:id="rId21"/>
    <p:sldId id="526" r:id="rId22"/>
    <p:sldId id="527" r:id="rId23"/>
    <p:sldId id="434" r:id="rId24"/>
    <p:sldId id="513" r:id="rId25"/>
    <p:sldId id="536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532" r:id="rId38"/>
    <p:sldId id="514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4" r:id="rId49"/>
    <p:sldId id="625" r:id="rId50"/>
    <p:sldId id="626" r:id="rId51"/>
    <p:sldId id="627" r:id="rId52"/>
    <p:sldId id="549" r:id="rId53"/>
    <p:sldId id="550" r:id="rId54"/>
    <p:sldId id="552" r:id="rId55"/>
    <p:sldId id="553" r:id="rId56"/>
    <p:sldId id="555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  <p:sldId id="567" r:id="rId68"/>
    <p:sldId id="568" r:id="rId69"/>
    <p:sldId id="569" r:id="rId70"/>
    <p:sldId id="571" r:id="rId71"/>
    <p:sldId id="572" r:id="rId72"/>
    <p:sldId id="573" r:id="rId73"/>
    <p:sldId id="574" r:id="rId74"/>
    <p:sldId id="575" r:id="rId75"/>
    <p:sldId id="576" r:id="rId76"/>
    <p:sldId id="577" r:id="rId77"/>
    <p:sldId id="578" r:id="rId78"/>
    <p:sldId id="579" r:id="rId79"/>
    <p:sldId id="580" r:id="rId80"/>
    <p:sldId id="581" r:id="rId81"/>
    <p:sldId id="582" r:id="rId82"/>
    <p:sldId id="584" r:id="rId83"/>
    <p:sldId id="585" r:id="rId84"/>
    <p:sldId id="586" r:id="rId85"/>
    <p:sldId id="587" r:id="rId86"/>
    <p:sldId id="588" r:id="rId87"/>
    <p:sldId id="589" r:id="rId88"/>
    <p:sldId id="590" r:id="rId89"/>
    <p:sldId id="591" r:id="rId90"/>
    <p:sldId id="592" r:id="rId91"/>
    <p:sldId id="593" r:id="rId92"/>
    <p:sldId id="594" r:id="rId93"/>
    <p:sldId id="595" r:id="rId94"/>
    <p:sldId id="596" r:id="rId95"/>
    <p:sldId id="597" r:id="rId96"/>
    <p:sldId id="598" r:id="rId97"/>
    <p:sldId id="599" r:id="rId98"/>
    <p:sldId id="600" r:id="rId99"/>
    <p:sldId id="602" r:id="rId100"/>
    <p:sldId id="601" r:id="rId10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32C"/>
    <a:srgbClr val="6A8126"/>
    <a:srgbClr val="BD9933"/>
    <a:srgbClr val="DAE4F2"/>
    <a:srgbClr val="8000FF"/>
    <a:srgbClr val="FF0080"/>
    <a:srgbClr val="FFCC66"/>
    <a:srgbClr val="4F81BA"/>
    <a:srgbClr val="D0AD36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83507" autoAdjust="0"/>
  </p:normalViewPr>
  <p:slideViewPr>
    <p:cSldViewPr snapToObjects="1">
      <p:cViewPr varScale="1">
        <p:scale>
          <a:sx n="95" d="100"/>
          <a:sy n="95" d="100"/>
        </p:scale>
        <p:origin x="-2056" y="-96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LRKMCompletionTime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8781752"/>
        <c:axId val="-2128776712"/>
      </c:barChart>
      <c:catAx>
        <c:axId val="-2128781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28776712"/>
        <c:crosses val="autoZero"/>
        <c:auto val="1"/>
        <c:lblAlgn val="ctr"/>
        <c:lblOffset val="100"/>
        <c:noMultiLvlLbl val="0"/>
      </c:catAx>
      <c:valAx>
        <c:axId val="-21287767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Iteratrion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287817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58989606546"/>
          <c:y val="0.144446939193266"/>
          <c:w val="0.497424524215483"/>
          <c:h val="0.77041136205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60999433204"/>
                  <c:y val="-0.0529541696183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42434156128583"/>
                  <c:y val="-0.0412565067395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72.02868571428557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70137106393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533896"/>
        <c:axId val="-2129537016"/>
      </c:barChart>
      <c:catAx>
        <c:axId val="-212953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29537016"/>
        <c:crosses val="autoZero"/>
        <c:auto val="1"/>
        <c:lblAlgn val="ctr"/>
        <c:lblOffset val="100"/>
        <c:noMultiLvlLbl val="0"/>
      </c:catAx>
      <c:valAx>
        <c:axId val="-21295370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r>
                  <a:rPr lang="en-US" baseline="0" dirty="0" smtClean="0"/>
                  <a:t> per iteration</a:t>
                </a:r>
                <a:r>
                  <a:rPr lang="en-US" dirty="0" smtClean="0"/>
                  <a:t> </a:t>
                </a:r>
                <a:r>
                  <a:rPr lang="en-US" dirty="0"/>
                  <a:t>(s)</a:t>
                </a:r>
              </a:p>
            </c:rich>
          </c:tx>
          <c:layout>
            <c:manualLayout>
              <c:xMode val="edge"/>
              <c:yMode val="edge"/>
              <c:x val="0.0061556786493496"/>
              <c:y val="0.1598828341923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9533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7254359127563"/>
          <c:y val="0.21392592609146"/>
          <c:w val="0.331107428788727"/>
          <c:h val="0.5932262050949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0107295615826"/>
          <c:y val="0.0532163742690058"/>
          <c:w val="0.829830975989112"/>
          <c:h val="0.68431781553621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5.194533299851279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5.194533299851279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Sheet1!$B$6:$F$6</c:f>
              <c:numCache>
                <c:formatCode>0%</c:formatCode>
                <c:ptCount val="5"/>
                <c:pt idx="0">
                  <c:v>0.0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1.0</c:v>
                </c:pt>
              </c:numCache>
            </c:num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26656408"/>
        <c:axId val="-2126650600"/>
      </c:barChart>
      <c:catAx>
        <c:axId val="-2126656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 </a:t>
                </a:r>
                <a:r>
                  <a:rPr lang="en-US" dirty="0"/>
                  <a:t>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26650600"/>
        <c:crosses val="autoZero"/>
        <c:auto val="1"/>
        <c:lblAlgn val="ctr"/>
        <c:lblOffset val="100"/>
        <c:noMultiLvlLbl val="0"/>
      </c:catAx>
      <c:valAx>
        <c:axId val="-2126650600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6564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768008165646"/>
          <c:y val="0.0678851174934726"/>
          <c:w val="0.747690288713911"/>
          <c:h val="0.6989975070683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Summary!$B$3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plus>
            <c:minus>
              <c:numRef>
                <c:f>Summary!$J$4:$J$6</c:f>
                <c:numCache>
                  <c:formatCode>General</c:formatCode>
                  <c:ptCount val="3"/>
                  <c:pt idx="0">
                    <c:v>2.748105913372177</c:v>
                  </c:pt>
                  <c:pt idx="1">
                    <c:v>2.779043900336947</c:v>
                  </c:pt>
                  <c:pt idx="2">
                    <c:v>2.947807919077797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Summary!$B$4:$B$6</c:f>
              <c:numCache>
                <c:formatCode>General</c:formatCode>
                <c:ptCount val="3"/>
                <c:pt idx="0">
                  <c:v>183.9311111111111</c:v>
                </c:pt>
                <c:pt idx="1">
                  <c:v>111.3686666666667</c:v>
                </c:pt>
                <c:pt idx="2">
                  <c:v>75.70855555555555</c:v>
                </c:pt>
              </c:numCache>
            </c:numRef>
          </c:val>
        </c:ser>
        <c:ser>
          <c:idx val="1"/>
          <c:order val="1"/>
          <c:tx>
            <c:strRef>
              <c:f>Summary!$C$3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"/>
                  <c:y val="-0.01745962461807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plus>
            <c:minus>
              <c:numRef>
                <c:f>Summary!$K$4:$K$6</c:f>
                <c:numCache>
                  <c:formatCode>General</c:formatCode>
                  <c:ptCount val="3"/>
                  <c:pt idx="0">
                    <c:v>13.93570952624952</c:v>
                  </c:pt>
                  <c:pt idx="1">
                    <c:v>2.829519825773349</c:v>
                  </c:pt>
                  <c:pt idx="2">
                    <c:v>4.94906105011625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Summary!$C$4:$C$6</c:f>
              <c:numCache>
                <c:formatCode>General</c:formatCode>
                <c:ptCount val="3"/>
                <c:pt idx="0">
                  <c:v>116.3153333333333</c:v>
                </c:pt>
                <c:pt idx="1">
                  <c:v>80.10122222222223</c:v>
                </c:pt>
                <c:pt idx="2">
                  <c:v>61.96355555555556</c:v>
                </c:pt>
              </c:numCache>
            </c:numRef>
          </c:val>
        </c:ser>
        <c:ser>
          <c:idx val="2"/>
          <c:order val="2"/>
          <c:tx>
            <c:strRef>
              <c:f>Summary!$D$3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plus>
            <c:minus>
              <c:numRef>
                <c:f>Summary!$L$4:$L$6</c:f>
                <c:numCache>
                  <c:formatCode>General</c:formatCode>
                  <c:ptCount val="3"/>
                  <c:pt idx="0">
                    <c:v>0.330888366539398</c:v>
                  </c:pt>
                  <c:pt idx="1">
                    <c:v>0.236412480870006</c:v>
                  </c:pt>
                  <c:pt idx="2">
                    <c:v>0.178844516581055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Summary!$D$4:$D$6</c:f>
              <c:numCache>
                <c:formatCode>General</c:formatCode>
                <c:ptCount val="3"/>
                <c:pt idx="0">
                  <c:v>14.9558888888889</c:v>
                </c:pt>
                <c:pt idx="1">
                  <c:v>6.219888888888889</c:v>
                </c:pt>
                <c:pt idx="2">
                  <c:v>3.409888888888887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5923544"/>
        <c:axId val="-2125917960"/>
      </c:barChart>
      <c:catAx>
        <c:axId val="-2125923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5917960"/>
        <c:crosses val="autoZero"/>
        <c:auto val="1"/>
        <c:lblAlgn val="ctr"/>
        <c:lblOffset val="100"/>
        <c:noMultiLvlLbl val="0"/>
      </c:catAx>
      <c:valAx>
        <c:axId val="-2125917960"/>
        <c:scaling>
          <c:orientation val="minMax"/>
          <c:max val="25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5925925925926"/>
              <c:y val="0.166363356016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592354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72730023330417"/>
          <c:y val="0.0236739449471915"/>
          <c:w val="0.503173665791776"/>
          <c:h val="0.228566122656308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84208223972"/>
          <c:y val="0.0676194829300738"/>
          <c:w val="0.7615791776028"/>
          <c:h val="0.706316330023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Summary!$F$3</c:f>
              <c:strCache>
                <c:ptCount val="1"/>
                <c:pt idx="0">
                  <c:v>Hadoop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0.0"/>
                  <c:y val="-0.0217391304347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plus>
            <c:minus>
              <c:numRef>
                <c:f>Summary!$N$4:$N$6</c:f>
                <c:numCache>
                  <c:formatCode>General</c:formatCode>
                  <c:ptCount val="3"/>
                  <c:pt idx="0">
                    <c:v>2.50272034216991</c:v>
                  </c:pt>
                  <c:pt idx="1">
                    <c:v>3.63944436387998</c:v>
                  </c:pt>
                  <c:pt idx="2">
                    <c:v>12.15617146189999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Summary!$F$4:$F$6</c:f>
              <c:numCache>
                <c:formatCode>General</c:formatCode>
                <c:ptCount val="3"/>
                <c:pt idx="0">
                  <c:v>273.952888888889</c:v>
                </c:pt>
                <c:pt idx="1">
                  <c:v>157.0905555555556</c:v>
                </c:pt>
                <c:pt idx="2">
                  <c:v>105.6401111111111</c:v>
                </c:pt>
              </c:numCache>
            </c:numRef>
          </c:val>
        </c:ser>
        <c:ser>
          <c:idx val="1"/>
          <c:order val="1"/>
          <c:tx>
            <c:strRef>
              <c:f>Summary!$G$3</c:f>
              <c:strCache>
                <c:ptCount val="1"/>
                <c:pt idx="0">
                  <c:v>HadoopBinMem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plus>
            <c:minus>
              <c:numRef>
                <c:f>Summary!$O$4:$O$6</c:f>
                <c:numCache>
                  <c:formatCode>General</c:formatCode>
                  <c:ptCount val="3"/>
                  <c:pt idx="0">
                    <c:v>5.117768307030363</c:v>
                  </c:pt>
                  <c:pt idx="1">
                    <c:v>3.567210456987987</c:v>
                  </c:pt>
                  <c:pt idx="2">
                    <c:v>2.025279857204925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Summary!$G$4:$G$6</c:f>
              <c:numCache>
                <c:formatCode>General</c:formatCode>
                <c:ptCount val="3"/>
                <c:pt idx="0">
                  <c:v>197.2897777777778</c:v>
                </c:pt>
                <c:pt idx="1">
                  <c:v>121.1277777777778</c:v>
                </c:pt>
                <c:pt idx="2">
                  <c:v>86.662</c:v>
                </c:pt>
              </c:numCache>
            </c:numRef>
          </c:val>
        </c:ser>
        <c:ser>
          <c:idx val="2"/>
          <c:order val="2"/>
          <c:tx>
            <c:strRef>
              <c:f>Summary!$H$3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plus>
            <c:minus>
              <c:numRef>
                <c:f>Summary!$P$4:$P$6</c:f>
                <c:numCache>
                  <c:formatCode>General</c:formatCode>
                  <c:ptCount val="3"/>
                  <c:pt idx="0">
                    <c:v>1.800173602739469</c:v>
                  </c:pt>
                  <c:pt idx="1">
                    <c:v>1.361508446540085</c:v>
                  </c:pt>
                  <c:pt idx="2">
                    <c:v>2.816778168404463</c:v>
                  </c:pt>
                </c:numCache>
              </c:numRef>
            </c:minus>
            <c:spPr>
              <a:ln w="12700" cmpd="sng">
                <a:solidFill>
                  <a:srgbClr val="000000"/>
                </a:solidFill>
              </a:ln>
            </c:spPr>
          </c:errBars>
          <c:cat>
            <c:numRef>
              <c:f>Summary!$A$4:$A$6</c:f>
              <c:numCache>
                <c:formatCode>General</c:formatCode>
                <c:ptCount val="3"/>
                <c:pt idx="0">
                  <c:v>25.0</c:v>
                </c:pt>
                <c:pt idx="1">
                  <c:v>50.0</c:v>
                </c:pt>
                <c:pt idx="2">
                  <c:v>100.0</c:v>
                </c:pt>
              </c:numCache>
            </c:numRef>
          </c:cat>
          <c:val>
            <c:numRef>
              <c:f>Summary!$H$4:$H$6</c:f>
              <c:numCache>
                <c:formatCode>General</c:formatCode>
                <c:ptCount val="3"/>
                <c:pt idx="0">
                  <c:v>143.0933333333333</c:v>
                </c:pt>
                <c:pt idx="1">
                  <c:v>60.97866666666649</c:v>
                </c:pt>
                <c:pt idx="2">
                  <c:v>33.17666666666651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25869512"/>
        <c:axId val="-2125863944"/>
      </c:barChart>
      <c:catAx>
        <c:axId val="-2125869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307672426363371"/>
              <c:y val="0.8988037253742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5863944"/>
        <c:crosses val="autoZero"/>
        <c:auto val="1"/>
        <c:lblAlgn val="ctr"/>
        <c:lblOffset val="100"/>
        <c:noMultiLvlLbl val="0"/>
      </c:catAx>
      <c:valAx>
        <c:axId val="-21258639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158048151952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2586951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462076407115777"/>
          <c:y val="0.0285679561793906"/>
          <c:w val="0.504971930592009"/>
          <c:h val="0.228814436640822"/>
        </c:manualLayout>
      </c:layout>
      <c:overlay val="1"/>
    </c:legend>
    <c:plotVisOnly val="1"/>
    <c:dispBlanksAs val="span"/>
    <c:showDLblsOverMax val="0"/>
  </c:chart>
  <c:spPr>
    <a:ln>
      <a:noFill/>
    </a:ln>
  </c:spPr>
  <c:txPr>
    <a:bodyPr/>
    <a:lstStyle/>
    <a:p>
      <a:pPr>
        <a:defRPr sz="17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16/03/15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illustrate this with some bad </a:t>
            </a:r>
            <a:r>
              <a:rPr lang="en-US" dirty="0" err="1" smtClean="0"/>
              <a:t>powerpoint</a:t>
            </a:r>
            <a:r>
              <a:rPr lang="en-US" dirty="0" smtClean="0"/>
              <a:t> diagrams</a:t>
            </a:r>
            <a:r>
              <a:rPr lang="en-US" baseline="0" dirty="0" smtClean="0"/>
              <a:t> and animations</a:t>
            </a:r>
          </a:p>
          <a:p>
            <a:r>
              <a:rPr lang="en-US" baseline="0" dirty="0" smtClean="0"/>
              <a:t>This diagram is LOGICAL,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all know that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and related models had huge adoption for data mining</a:t>
            </a:r>
          </a:p>
          <a:p>
            <a:r>
              <a:rPr lang="en-US" baseline="0" dirty="0" smtClean="0"/>
              <a:t>But as soon as people started putting data into them, they wanted to do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pets=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sc.parallelize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(List(("cat",1),("dog",1),("cat",2)))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1CF2E-E304-C74D-9D4D-7AF94BECAB1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3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 overhead of</a:t>
            </a:r>
            <a:r>
              <a:rPr lang="en-US" baseline="0" dirty="0" smtClean="0"/>
              <a:t> replication and disk IO from HDFS comes from 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it’s expensive for data-intensive apps in particular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transactional -&gt; show spectrum with update</a:t>
            </a:r>
            <a:r>
              <a:rPr lang="en-US" baseline="0" dirty="0" smtClean="0"/>
              <a:t> granularity and write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RDDs more precisely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2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Similarity to GFS/HDFS: large blocks, append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</a:t>
            </a:r>
            <a:r>
              <a:rPr lang="en-US" dirty="0" err="1" smtClean="0"/>
              <a:t>Scala</a:t>
            </a:r>
            <a:r>
              <a:rPr lang="en-US" dirty="0" smtClean="0"/>
              <a:t> is a JVM</a:t>
            </a:r>
            <a:r>
              <a:rPr lang="en-US" baseline="0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9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park-project.or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park-project.or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cala-lang.or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spark-project.org/document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533399" y="1223566"/>
            <a:ext cx="8194965" cy="1066800"/>
          </a:xfrm>
        </p:spPr>
        <p:txBody>
          <a:bodyPr/>
          <a:lstStyle/>
          <a:p>
            <a:r>
              <a:rPr lang="en-US" sz="4600" dirty="0" smtClean="0">
                <a:ea typeface="ＭＳ Ｐゴシック" charset="-128"/>
                <a:cs typeface="ＭＳ Ｐゴシック" charset="-128"/>
              </a:rPr>
              <a:t>Resilient Distributed Datasets</a:t>
            </a:r>
          </a:p>
        </p:txBody>
      </p:sp>
      <p:sp>
        <p:nvSpPr>
          <p:cNvPr id="16387" name="Subtitle 8"/>
          <p:cNvSpPr>
            <a:spLocks noGrp="1"/>
          </p:cNvSpPr>
          <p:nvPr>
            <p:ph type="subTitle" idx="1"/>
          </p:nvPr>
        </p:nvSpPr>
        <p:spPr>
          <a:xfrm>
            <a:off x="536865" y="2015297"/>
            <a:ext cx="8191500" cy="137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A Fault-Tolerant Abstraction for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In-Memory 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406885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066800" y="55961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5" name="Straight Arrow Connector 54"/>
          <p:cNvCxnSpPr>
            <a:stCxn id="72" idx="3"/>
            <a:endCxn id="64" idx="1"/>
          </p:cNvCxnSpPr>
          <p:nvPr/>
        </p:nvCxnSpPr>
        <p:spPr>
          <a:xfrm flipV="1">
            <a:off x="3714737" y="3947054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2" idx="3"/>
            <a:endCxn id="65" idx="1"/>
          </p:cNvCxnSpPr>
          <p:nvPr/>
        </p:nvCxnSpPr>
        <p:spPr>
          <a:xfrm flipV="1">
            <a:off x="3714737" y="4772916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2" idx="3"/>
            <a:endCxn id="66" idx="1"/>
          </p:cNvCxnSpPr>
          <p:nvPr/>
        </p:nvCxnSpPr>
        <p:spPr>
          <a:xfrm>
            <a:off x="3714737" y="5161260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6254102" y="39470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1"/>
          </p:cNvCxnSpPr>
          <p:nvPr/>
        </p:nvCxnSpPr>
        <p:spPr>
          <a:xfrm>
            <a:off x="6254102" y="47729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6254102" y="55867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olded Corner 60"/>
          <p:cNvSpPr/>
          <p:nvPr/>
        </p:nvSpPr>
        <p:spPr>
          <a:xfrm>
            <a:off x="6822300" y="36576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Folded Corner 61"/>
          <p:cNvSpPr/>
          <p:nvPr/>
        </p:nvSpPr>
        <p:spPr>
          <a:xfrm>
            <a:off x="6822300" y="44834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3" name="Folded Corner 62"/>
          <p:cNvSpPr/>
          <p:nvPr/>
        </p:nvSpPr>
        <p:spPr>
          <a:xfrm>
            <a:off x="6822300" y="52972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Rectangle 63"/>
          <p:cNvSpPr/>
          <p:nvPr/>
        </p:nvSpPr>
        <p:spPr>
          <a:xfrm>
            <a:off x="4872891" y="37232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72891" y="45490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872891" y="53608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70" name="Straight Arrow Connector 69"/>
          <p:cNvCxnSpPr>
            <a:stCxn id="72" idx="3"/>
            <a:endCxn id="71" idx="1"/>
          </p:cNvCxnSpPr>
          <p:nvPr/>
        </p:nvCxnSpPr>
        <p:spPr>
          <a:xfrm>
            <a:off x="3714737" y="5161260"/>
            <a:ext cx="1158682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73419" y="608366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2" name="Diamond 71"/>
          <p:cNvSpPr/>
          <p:nvPr/>
        </p:nvSpPr>
        <p:spPr>
          <a:xfrm>
            <a:off x="3425091" y="50759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3" name="Can 72"/>
          <p:cNvSpPr/>
          <p:nvPr/>
        </p:nvSpPr>
        <p:spPr>
          <a:xfrm>
            <a:off x="1066800" y="47513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86" name="Straight Arrow Connector 85"/>
          <p:cNvCxnSpPr>
            <a:stCxn id="73" idx="4"/>
          </p:cNvCxnSpPr>
          <p:nvPr/>
        </p:nvCxnSpPr>
        <p:spPr>
          <a:xfrm flipV="1">
            <a:off x="1849184" y="5161260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143000"/>
          </a:xfrm>
        </p:spPr>
        <p:txBody>
          <a:bodyPr/>
          <a:lstStyle/>
          <a:p>
            <a:r>
              <a:rPr lang="en-US" dirty="0" smtClean="0"/>
              <a:t>RDD Recovery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06888" y="4191000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52326" y="5200214"/>
            <a:ext cx="810370" cy="16945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784930" y="4250019"/>
            <a:ext cx="1312636" cy="1724328"/>
            <a:chOff x="2784930" y="2345019"/>
            <a:chExt cx="1312636" cy="1724328"/>
          </a:xfrm>
        </p:grpSpPr>
        <p:pic>
          <p:nvPicPr>
            <p:cNvPr id="44" name="Picture 4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45" name="Picture 4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46" name="Picture 4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0" name="Multiply 39"/>
          <p:cNvSpPr/>
          <p:nvPr/>
        </p:nvSpPr>
        <p:spPr>
          <a:xfrm>
            <a:off x="3471035" y="438393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>
            <a:off x="990600" y="1999002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9" name="Straight Arrow Connector 68"/>
          <p:cNvCxnSpPr>
            <a:stCxn id="68" idx="4"/>
            <a:endCxn id="83" idx="1"/>
          </p:cNvCxnSpPr>
          <p:nvPr/>
        </p:nvCxnSpPr>
        <p:spPr>
          <a:xfrm>
            <a:off x="1772984" y="2411041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310779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3220784" y="2411040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8" idx="1"/>
          </p:cNvCxnSpPr>
          <p:nvPr/>
        </p:nvCxnSpPr>
        <p:spPr>
          <a:xfrm>
            <a:off x="4681439" y="2411040"/>
            <a:ext cx="35944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40886" y="2187191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9" name="Straight Arrow Connector 88"/>
          <p:cNvCxnSpPr>
            <a:stCxn id="88" idx="3"/>
          </p:cNvCxnSpPr>
          <p:nvPr/>
        </p:nvCxnSpPr>
        <p:spPr>
          <a:xfrm flipV="1">
            <a:off x="5950891" y="2411040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27721" y="2411040"/>
            <a:ext cx="326774" cy="103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751907" y="2197566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90600" y="2837327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497567" y="1524000"/>
            <a:ext cx="1312636" cy="1724328"/>
            <a:chOff x="2784930" y="2345019"/>
            <a:chExt cx="1312636" cy="1724328"/>
          </a:xfrm>
        </p:grpSpPr>
        <p:pic>
          <p:nvPicPr>
            <p:cNvPr id="94" name="Picture 93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5" name="Picture 94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6" name="Picture 95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6231164" y="1532525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103" name="Multiply 102"/>
          <p:cNvSpPr/>
          <p:nvPr/>
        </p:nvSpPr>
        <p:spPr>
          <a:xfrm>
            <a:off x="6230923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y 103"/>
          <p:cNvSpPr/>
          <p:nvPr/>
        </p:nvSpPr>
        <p:spPr>
          <a:xfrm>
            <a:off x="3474211" y="1656653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0" grpId="0" animBg="1"/>
      <p:bldP spid="40" grpId="1" animBg="1"/>
      <p:bldP spid="83" grpId="0" animBg="1"/>
      <p:bldP spid="88" grpId="0" animBg="1"/>
      <p:bldP spid="88" grpId="1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of RDDs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466667" cy="4488609"/>
          </a:xfrm>
        </p:spPr>
        <p:txBody>
          <a:bodyPr>
            <a:normAutofit/>
          </a:bodyPr>
          <a:lstStyle/>
          <a:p>
            <a:r>
              <a:rPr lang="en-US" dirty="0" smtClean="0"/>
              <a:t>Despite their restrictions, RDDs can express surprisingly many parallel algorithms</a:t>
            </a:r>
          </a:p>
          <a:p>
            <a:pPr lvl="1"/>
            <a:r>
              <a:rPr lang="en-US" dirty="0" smtClean="0"/>
              <a:t>These naturally </a:t>
            </a:r>
            <a:r>
              <a:rPr lang="en-US" i="1" dirty="0" smtClean="0"/>
              <a:t>apply the same operation to many items</a:t>
            </a:r>
          </a:p>
          <a:p>
            <a:r>
              <a:rPr lang="en-US" dirty="0" smtClean="0"/>
              <a:t>Unify many current programming models</a:t>
            </a:r>
            <a:endParaRPr lang="en-US" dirty="0"/>
          </a:p>
          <a:p>
            <a:pPr lvl="1"/>
            <a:r>
              <a:rPr lang="en-US" i="1" dirty="0" smtClean="0"/>
              <a:t>Data </a:t>
            </a:r>
            <a:r>
              <a:rPr lang="en-US" i="1" dirty="0"/>
              <a:t>flow </a:t>
            </a:r>
            <a:r>
              <a:rPr lang="en-US" i="1" dirty="0" smtClean="0"/>
              <a:t>models: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/>
              <a:t>, Dryad, </a:t>
            </a:r>
            <a:r>
              <a:rPr lang="en-US" dirty="0" smtClean="0"/>
              <a:t>SQL, …</a:t>
            </a:r>
            <a:endParaRPr lang="en-US" dirty="0"/>
          </a:p>
          <a:p>
            <a:pPr lvl="1"/>
            <a:r>
              <a:rPr lang="en-US" i="1" dirty="0" smtClean="0"/>
              <a:t>Specialized models</a:t>
            </a:r>
            <a:r>
              <a:rPr lang="en-US" dirty="0" smtClean="0"/>
              <a:t> for iterative apps:</a:t>
            </a:r>
            <a:r>
              <a:rPr lang="en-US" dirty="0"/>
              <a:t> </a:t>
            </a:r>
            <a:r>
              <a:rPr lang="en-US" dirty="0" smtClean="0"/>
              <a:t>BSP (</a:t>
            </a:r>
            <a:r>
              <a:rPr lang="en-US" dirty="0" err="1" smtClean="0"/>
              <a:t>Pregel</a:t>
            </a:r>
            <a:r>
              <a:rPr lang="en-US" dirty="0" smtClean="0"/>
              <a:t>), iterative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Haloop</a:t>
            </a:r>
            <a:r>
              <a:rPr lang="en-US" dirty="0"/>
              <a:t>)</a:t>
            </a:r>
            <a:r>
              <a:rPr lang="en-US" dirty="0" smtClean="0"/>
              <a:t>, bulk incremental, …</a:t>
            </a:r>
          </a:p>
          <a:p>
            <a:r>
              <a:rPr lang="en-US" dirty="0" smtClean="0"/>
              <a:t>Support </a:t>
            </a:r>
            <a:r>
              <a:rPr lang="en-US" i="1" dirty="0" smtClean="0"/>
              <a:t>new apps </a:t>
            </a:r>
            <a:r>
              <a:rPr lang="en-US" dirty="0" smtClean="0"/>
              <a:t>that these models don’t</a:t>
            </a:r>
          </a:p>
        </p:txBody>
      </p:sp>
    </p:spTree>
    <p:extLst>
      <p:ext uri="{BB962C8B-B14F-4D97-AF65-F5344CB8AC3E}">
        <p14:creationId xmlns:p14="http://schemas.microsoft.com/office/powerpoint/2010/main" val="107591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Tradeoff Space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475" y="2440517"/>
            <a:ext cx="0" cy="3169116"/>
          </a:xfrm>
          <a:prstGeom prst="straightConnector1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7679" y="5533433"/>
            <a:ext cx="5215217" cy="0"/>
          </a:xfrm>
          <a:prstGeom prst="line">
            <a:avLst/>
          </a:prstGeom>
          <a:ln w="34925" cmpd="sng"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512869"/>
            <a:ext cx="163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Granularity</a:t>
            </a:r>
          </a:p>
          <a:p>
            <a:pPr algn="ctr"/>
            <a:r>
              <a:rPr lang="en-US" sz="2300" b="1" dirty="0" smtClean="0">
                <a:latin typeface="Corbel"/>
                <a:cs typeface="Corbel"/>
              </a:rPr>
              <a:t>of Updates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4515" y="5869632"/>
            <a:ext cx="24557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b="1" dirty="0" smtClean="0">
                <a:latin typeface="Corbel"/>
                <a:cs typeface="Corbel"/>
              </a:rPr>
              <a:t>Write Throughput</a:t>
            </a:r>
            <a:endParaRPr lang="en-US" sz="2300" b="1" dirty="0">
              <a:latin typeface="Corbel"/>
              <a:cs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4452" y="2440517"/>
            <a:ext cx="6591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Fine</a:t>
            </a:r>
            <a:endParaRPr lang="en-US" sz="2100" dirty="0">
              <a:latin typeface="Corbel"/>
              <a:cs typeface="Corbe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660" y="5062210"/>
            <a:ext cx="951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>
                <a:latin typeface="Corbel"/>
                <a:cs typeface="Corbel"/>
              </a:rPr>
              <a:t>Coarse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0094" y="5609633"/>
            <a:ext cx="6601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5427" y="5609633"/>
            <a:ext cx="713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rbel"/>
                <a:cs typeface="Corbel"/>
              </a:rPr>
              <a:t>High</a:t>
            </a:r>
          </a:p>
        </p:txBody>
      </p:sp>
      <p:sp>
        <p:nvSpPr>
          <p:cNvPr id="27" name="Oval 26"/>
          <p:cNvSpPr/>
          <p:nvPr/>
        </p:nvSpPr>
        <p:spPr>
          <a:xfrm>
            <a:off x="3982420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9559" y="4653371"/>
            <a:ext cx="201168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73932" y="3138932"/>
            <a:ext cx="384256" cy="201168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4600" y="2764304"/>
            <a:ext cx="12718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K-V stores,</a:t>
            </a: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databases,</a:t>
            </a:r>
          </a:p>
          <a:p>
            <a:r>
              <a:rPr lang="en-US" sz="1900" dirty="0" err="1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RAMCloud</a:t>
            </a:r>
            <a:endParaRPr lang="en-US" sz="1900" dirty="0" smtClean="0">
              <a:solidFill>
                <a:schemeClr val="accent2">
                  <a:lumMod val="75000"/>
                </a:schemeClr>
              </a:solidFill>
              <a:latin typeface="Corbel"/>
              <a:cs typeface="Corbel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3303" y="3901204"/>
            <a:ext cx="1850924" cy="707706"/>
            <a:chOff x="7198356" y="3810531"/>
            <a:chExt cx="1850924" cy="707706"/>
          </a:xfrm>
        </p:grpSpPr>
        <p:sp>
          <p:nvSpPr>
            <p:cNvPr id="44" name="TextBox 43"/>
            <p:cNvSpPr txBox="1"/>
            <p:nvPr/>
          </p:nvSpPr>
          <p:spPr>
            <a:xfrm>
              <a:off x="7394347" y="3810531"/>
              <a:ext cx="1654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 batch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198356" y="4276289"/>
              <a:ext cx="372522" cy="24194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234985" y="2751604"/>
            <a:ext cx="1975315" cy="969496"/>
            <a:chOff x="4118932" y="2552832"/>
            <a:chExt cx="1975315" cy="969496"/>
          </a:xfrm>
        </p:grpSpPr>
        <p:sp>
          <p:nvSpPr>
            <p:cNvPr id="43" name="TextBox 42"/>
            <p:cNvSpPr txBox="1"/>
            <p:nvPr/>
          </p:nvSpPr>
          <p:spPr>
            <a:xfrm>
              <a:off x="4525332" y="2552832"/>
              <a:ext cx="156891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Best for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transactional</a:t>
              </a:r>
            </a:p>
            <a:p>
              <a:pPr algn="ctr"/>
              <a:r>
                <a:rPr lang="en-US" sz="1900" b="1" dirty="0" smtClean="0">
                  <a:latin typeface="Corbel"/>
                  <a:cs typeface="Corbel"/>
                </a:rPr>
                <a:t>workloads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118932" y="3039728"/>
              <a:ext cx="444500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04027" y="4561595"/>
            <a:ext cx="7681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5D832C"/>
                </a:solidFill>
                <a:latin typeface="Corbel"/>
                <a:cs typeface="Corbel"/>
              </a:rPr>
              <a:t>HDFS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9229" y="4561595"/>
            <a:ext cx="7543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rbel"/>
                <a:cs typeface="Corbel"/>
              </a:rPr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55081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353650" cy="1143000"/>
          </a:xfrm>
        </p:spPr>
        <p:txBody>
          <a:bodyPr/>
          <a:lstStyle/>
          <a:p>
            <a:r>
              <a:rPr lang="en-US" sz="5000" dirty="0" smtClean="0"/>
              <a:t>Spark Programming Interface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1038"/>
            <a:ext cx="8616035" cy="4221162"/>
          </a:xfrm>
        </p:spPr>
        <p:txBody>
          <a:bodyPr/>
          <a:lstStyle/>
          <a:p>
            <a:r>
              <a:rPr lang="en-US" dirty="0" smtClean="0"/>
              <a:t>Usable interactively from </a:t>
            </a:r>
            <a:r>
              <a:rPr lang="en-US" dirty="0" err="1" smtClean="0"/>
              <a:t>Scala</a:t>
            </a:r>
            <a:r>
              <a:rPr lang="en-US" dirty="0" smtClean="0"/>
              <a:t> interpreter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Provides: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Resilient distributed datasets (RDDs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Operations on RDDs: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transformations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(build new RDDs),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(compute and output results)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/>
              <a:t>Control of each RDD’s </a:t>
            </a:r>
            <a:r>
              <a:rPr lang="en-US" i="1" dirty="0" smtClean="0"/>
              <a:t>partitioning</a:t>
            </a:r>
            <a:r>
              <a:rPr lang="en-US" dirty="0" smtClean="0"/>
              <a:t> (layout across nodes) and </a:t>
            </a:r>
            <a:r>
              <a:rPr lang="en-US" i="1" dirty="0" smtClean="0"/>
              <a:t>persistence</a:t>
            </a:r>
            <a:r>
              <a:rPr lang="en-US" dirty="0" smtClean="0"/>
              <a:t> (storage in RAM, on disk,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981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  <a:endParaRPr lang="en-US" sz="1600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8" y="2827793"/>
            <a:ext cx="2137390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1118542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  <a:endParaRPr lang="en-US" dirty="0">
              <a:solidFill>
                <a:schemeClr val="tx1"/>
              </a:solidFill>
              <a:latin typeface="Avenir Black"/>
              <a:cs typeface="Avenir Black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line: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Spark” in 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 smtClean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 smtClean="0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 smtClean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0868" y="1595735"/>
            <a:ext cx="37131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smtClean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 smtClean="0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 smtClean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smtClean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6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endParaRPr lang="en-US" sz="1600" dirty="0" smtClean="0">
              <a:latin typeface="Lucida Console"/>
              <a:cs typeface="Lucida Consol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Master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 smtClean="0"/>
              <a:t>Msgs</a:t>
            </a:r>
            <a:r>
              <a:rPr lang="en-US" sz="1500" dirty="0" smtClean="0"/>
              <a:t>.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681829" y="4039068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40409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4512" y="5486401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67920" y="4000500"/>
            <a:ext cx="1918480" cy="6096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27527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graph of transformations that built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rebuild lost data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E.g.: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8907" y="3187700"/>
            <a:ext cx="741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0702" y="4924274"/>
            <a:ext cx="7006396" cy="930426"/>
            <a:chOff x="1066673" y="4756967"/>
            <a:chExt cx="5050559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6667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17992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flipH="1">
              <a:off x="2465913" y="5083584"/>
              <a:ext cx="4276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flipH="1">
              <a:off x="4292803" y="5083584"/>
              <a:ext cx="425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Fault Recovery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457200" y="4648200"/>
            <a:ext cx="8229600" cy="2095500"/>
            <a:chOff x="457200" y="4533900"/>
            <a:chExt cx="8229600" cy="2095500"/>
          </a:xfrm>
        </p:grpSpPr>
        <p:sp>
          <p:nvSpPr>
            <p:cNvPr id="6" name="Rectangle 5"/>
            <p:cNvSpPr/>
            <p:nvPr/>
          </p:nvSpPr>
          <p:spPr>
            <a:xfrm>
              <a:off x="457200" y="4648200"/>
              <a:ext cx="8229600" cy="19812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747302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7774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7774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7774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7774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28733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19205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319205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319205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319205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54800" y="4991100"/>
              <a:ext cx="571867" cy="147945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45272" y="5069387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45272" y="542122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45272" y="5769344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45272" y="612118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35" name="Straight Arrow Connector 34"/>
            <p:cNvCxnSpPr>
              <a:stCxn id="18" idx="3"/>
              <a:endCxn id="26" idx="1"/>
            </p:cNvCxnSpPr>
            <p:nvPr/>
          </p:nvCxnSpPr>
          <p:spPr>
            <a:xfrm>
              <a:off x="2230932" y="554933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7" idx="1"/>
            </p:cNvCxnSpPr>
            <p:nvPr/>
          </p:nvCxnSpPr>
          <p:spPr>
            <a:xfrm>
              <a:off x="2230932" y="5897454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8" idx="1"/>
            </p:cNvCxnSpPr>
            <p:nvPr/>
          </p:nvCxnSpPr>
          <p:spPr>
            <a:xfrm>
              <a:off x="2230932" y="6249291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stCxn id="17" idx="3"/>
              <a:endCxn id="24" idx="1"/>
            </p:cNvCxnSpPr>
            <p:nvPr/>
          </p:nvCxnSpPr>
          <p:spPr>
            <a:xfrm>
              <a:off x="2230932" y="5197497"/>
              <a:ext cx="208827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26" idx="3"/>
              <a:endCxn id="31" idx="1"/>
            </p:cNvCxnSpPr>
            <p:nvPr/>
          </p:nvCxnSpPr>
          <p:spPr>
            <a:xfrm>
              <a:off x="4712363" y="554933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27" idx="3"/>
              <a:endCxn id="32" idx="1"/>
            </p:cNvCxnSpPr>
            <p:nvPr/>
          </p:nvCxnSpPr>
          <p:spPr>
            <a:xfrm>
              <a:off x="4712363" y="5897454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24" idx="3"/>
              <a:endCxn id="30" idx="1"/>
            </p:cNvCxnSpPr>
            <p:nvPr/>
          </p:nvCxnSpPr>
          <p:spPr>
            <a:xfrm>
              <a:off x="4712363" y="5197497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28" idx="3"/>
              <a:endCxn id="33" idx="1"/>
            </p:cNvCxnSpPr>
            <p:nvPr/>
          </p:nvCxnSpPr>
          <p:spPr>
            <a:xfrm>
              <a:off x="4712363" y="6249291"/>
              <a:ext cx="203290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1219200" y="4533900"/>
              <a:ext cx="165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HadoopRDD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700" y="4533900"/>
              <a:ext cx="16276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FilteredRDD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1212" y="4533900"/>
              <a:ext cx="16911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MappedRDD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4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45480"/>
              </p:ext>
            </p:extLst>
          </p:nvPr>
        </p:nvGraphicFramePr>
        <p:xfrm>
          <a:off x="484522" y="2057400"/>
          <a:ext cx="7924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836259" y="2928351"/>
            <a:ext cx="192504" cy="4572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466686"/>
            <a:ext cx="2191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Failure happens</a:t>
            </a: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068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838"/>
            <a:ext cx="8229600" cy="4221162"/>
          </a:xfrm>
        </p:spPr>
        <p:txBody>
          <a:bodyPr/>
          <a:lstStyle/>
          <a:p>
            <a:r>
              <a:rPr lang="en-US" sz="2800" dirty="0" smtClean="0"/>
              <a:t>1. Start each page with a rank of 1</a:t>
            </a:r>
          </a:p>
          <a:p>
            <a:pPr>
              <a:spcBef>
                <a:spcPts val="400"/>
              </a:spcBef>
            </a:pPr>
            <a:r>
              <a:rPr lang="en-US" sz="2800" dirty="0" smtClean="0"/>
              <a:t>2. On each iteration, update each page’s rank to</a:t>
            </a:r>
          </a:p>
          <a:p>
            <a:pPr algn="ctr">
              <a:spcBef>
                <a:spcPts val="600"/>
              </a:spcBef>
            </a:pPr>
            <a:r>
              <a:rPr lang="en-US" sz="2800" dirty="0" err="1" smtClean="0"/>
              <a:t>Σ</a:t>
            </a:r>
            <a:r>
              <a:rPr lang="en-US" sz="2800" baseline="-25000" dirty="0" err="1" smtClean="0"/>
              <a:t>i</a:t>
            </a:r>
            <a:r>
              <a:rPr lang="en-US" sz="2800" baseline="-25000" dirty="0" err="1" smtClean="0">
                <a:latin typeface="Corbel"/>
                <a:cs typeface="Corbel"/>
              </a:rPr>
              <a:t>∈</a:t>
            </a:r>
            <a:r>
              <a:rPr lang="en-US" sz="2800" baseline="-25000" dirty="0" err="1" smtClean="0"/>
              <a:t>neighbors</a:t>
            </a:r>
            <a:r>
              <a:rPr lang="en-US" sz="2800" dirty="0" smtClean="0"/>
              <a:t> </a:t>
            </a:r>
            <a:r>
              <a:rPr lang="en-US" sz="2800" dirty="0" err="1" smtClean="0"/>
              <a:t>rank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/ |</a:t>
            </a:r>
            <a:r>
              <a:rPr lang="en-US" sz="2800" dirty="0" err="1" smtClean="0"/>
              <a:t>neighbors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|</a:t>
            </a:r>
            <a:endParaRPr lang="en-US" sz="2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Vertical Text Placeholder 2"/>
          <p:cNvSpPr txBox="1">
            <a:spLocks/>
          </p:cNvSpPr>
          <p:nvPr/>
        </p:nvSpPr>
        <p:spPr bwMode="auto">
          <a:xfrm>
            <a:off x="457200" y="3962400"/>
            <a:ext cx="83712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 smtClean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9959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Optimizing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855" y="2041837"/>
            <a:ext cx="4634545" cy="4221162"/>
          </a:xfrm>
        </p:spPr>
        <p:txBody>
          <a:bodyPr/>
          <a:lstStyle/>
          <a:p>
            <a:r>
              <a:rPr lang="en-US" sz="1900" dirty="0" smtClean="0">
                <a:latin typeface="Lucida Console"/>
                <a:cs typeface="Lucida Console"/>
              </a:rPr>
              <a:t>links</a:t>
            </a:r>
            <a:r>
              <a:rPr lang="en-US" sz="2600" dirty="0" smtClean="0"/>
              <a:t> &amp; </a:t>
            </a:r>
            <a:r>
              <a:rPr lang="en-US" sz="1900" dirty="0" smtClean="0">
                <a:latin typeface="Lucida Console"/>
                <a:cs typeface="Lucida Console"/>
              </a:rPr>
              <a:t>ranks</a:t>
            </a:r>
            <a:r>
              <a:rPr lang="en-US" sz="2600" dirty="0" smtClean="0">
                <a:solidFill>
                  <a:prstClr val="black"/>
                </a:solidFill>
              </a:rPr>
              <a:t> repeatedly joined</a:t>
            </a:r>
            <a:endParaRPr lang="en-US" sz="1900" dirty="0" smtClean="0">
              <a:latin typeface="Lucida Console"/>
              <a:cs typeface="Lucida Console"/>
            </a:endParaRPr>
          </a:p>
          <a:p>
            <a:r>
              <a:rPr lang="en-US" sz="2600" dirty="0" smtClean="0"/>
              <a:t>Can </a:t>
            </a:r>
            <a:r>
              <a:rPr lang="en-US" sz="2600" i="1" dirty="0" smtClean="0"/>
              <a:t>co-partition</a:t>
            </a:r>
            <a:r>
              <a:rPr lang="en-US" sz="2600" dirty="0" smtClean="0"/>
              <a:t> them (e.g. hash both on URL) to avoid shuffles</a:t>
            </a:r>
          </a:p>
          <a:p>
            <a:r>
              <a:rPr lang="en-US" sz="2600" dirty="0" smtClean="0"/>
              <a:t>Can also use app knowledge, e.g., hash on DNS name</a:t>
            </a:r>
          </a:p>
          <a:p>
            <a:pPr>
              <a:spcBef>
                <a:spcPts val="3800"/>
              </a:spcBef>
            </a:pPr>
            <a:r>
              <a:rPr lang="en-US" sz="1900" dirty="0" smtClean="0">
                <a:latin typeface="Lucida Console"/>
                <a:cs typeface="Lucida Console"/>
              </a:rPr>
              <a:t>links = </a:t>
            </a:r>
            <a:r>
              <a:rPr lang="en-US" sz="1900" dirty="0" err="1" smtClean="0">
                <a:latin typeface="Lucida Console"/>
                <a:cs typeface="Lucida Console"/>
              </a:rPr>
              <a:t>links.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partitionBy</a:t>
            </a:r>
            <a:r>
              <a:rPr lang="en-US" sz="1900" dirty="0" smtClean="0">
                <a:latin typeface="Lucida Console"/>
                <a:cs typeface="Lucida Console"/>
              </a:rPr>
              <a:t>(</a:t>
            </a:r>
            <a:br>
              <a:rPr lang="en-US" sz="1900" dirty="0" smtClean="0">
                <a:latin typeface="Lucida Console"/>
                <a:cs typeface="Lucida Console"/>
              </a:rPr>
            </a:br>
            <a:r>
              <a:rPr lang="en-US" sz="1900" dirty="0" smtClean="0">
                <a:latin typeface="Lucida Console"/>
                <a:cs typeface="Lucida Console"/>
              </a:rPr>
              <a:t>         new </a:t>
            </a:r>
            <a:r>
              <a:rPr lang="en-US" sz="1900" dirty="0" err="1" smtClean="0">
                <a:latin typeface="Lucida Console"/>
                <a:cs typeface="Lucida Console"/>
              </a:rPr>
              <a:t>URLPartitioner</a:t>
            </a:r>
            <a:r>
              <a:rPr lang="en-US" sz="1900" dirty="0" smtClean="0">
                <a:latin typeface="Lucida Console"/>
                <a:cs typeface="Lucida Console"/>
              </a:rPr>
              <a:t>())</a:t>
            </a:r>
          </a:p>
        </p:txBody>
      </p:sp>
      <p:cxnSp>
        <p:nvCxnSpPr>
          <p:cNvPr id="41" name="Straight Arrow Connector 40"/>
          <p:cNvCxnSpPr>
            <a:stCxn id="45" idx="2"/>
            <a:endCxn id="43" idx="0"/>
          </p:cNvCxnSpPr>
          <p:nvPr/>
        </p:nvCxnSpPr>
        <p:spPr>
          <a:xfrm>
            <a:off x="3028276" y="3589064"/>
            <a:ext cx="0" cy="430765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13098" y="3626995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94754" y="3214160"/>
            <a:ext cx="1467044" cy="374904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</p:txBody>
      </p:sp>
      <p:cxnSp>
        <p:nvCxnSpPr>
          <p:cNvPr id="46" name="Straight Arrow Connector 45"/>
          <p:cNvCxnSpPr>
            <a:stCxn id="58" idx="2"/>
            <a:endCxn id="45" idx="0"/>
          </p:cNvCxnSpPr>
          <p:nvPr/>
        </p:nvCxnSpPr>
        <p:spPr>
          <a:xfrm>
            <a:off x="3028276" y="2725020"/>
            <a:ext cx="0" cy="489140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63002" y="2963174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13098" y="2763383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cxnSp>
        <p:nvCxnSpPr>
          <p:cNvPr id="49" name="Straight Connector 48"/>
          <p:cNvCxnSpPr>
            <a:stCxn id="59" idx="2"/>
          </p:cNvCxnSpPr>
          <p:nvPr/>
        </p:nvCxnSpPr>
        <p:spPr>
          <a:xfrm>
            <a:off x="1114524" y="2718336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9" idx="2"/>
          </p:cNvCxnSpPr>
          <p:nvPr/>
        </p:nvCxnSpPr>
        <p:spPr>
          <a:xfrm>
            <a:off x="1114524" y="2725020"/>
            <a:ext cx="0" cy="318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3" idx="2"/>
            <a:endCxn id="55" idx="0"/>
          </p:cNvCxnSpPr>
          <p:nvPr/>
        </p:nvCxnSpPr>
        <p:spPr>
          <a:xfrm flipH="1">
            <a:off x="3028162" y="4318024"/>
            <a:ext cx="113" cy="5160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75486" y="4597310"/>
            <a:ext cx="1" cy="241641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3098" y="4383288"/>
            <a:ext cx="590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join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94641" y="4834027"/>
            <a:ext cx="1467044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Contribs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110581" y="4347584"/>
            <a:ext cx="1764906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294754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rank)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81002" y="2133600"/>
            <a:ext cx="1467044" cy="591420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, neighbors)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850405" y="6171773"/>
            <a:ext cx="0" cy="213103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2822" y="6217840"/>
            <a:ext cx="95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 .  .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28162" y="5932104"/>
            <a:ext cx="0" cy="452772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14525" y="5911054"/>
            <a:ext cx="1744534" cy="2496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74" idx="0"/>
          </p:cNvCxnSpPr>
          <p:nvPr/>
        </p:nvCxnSpPr>
        <p:spPr>
          <a:xfrm>
            <a:off x="3028163" y="5208422"/>
            <a:ext cx="0" cy="387978"/>
          </a:xfrm>
          <a:prstGeom prst="straightConnector1">
            <a:avLst/>
          </a:prstGeom>
          <a:ln>
            <a:solidFill>
              <a:srgbClr val="000000"/>
            </a:solidFill>
            <a:round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2294643" y="5596400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3098" y="5191560"/>
            <a:ext cx="908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/>
                <a:cs typeface="Corbel"/>
              </a:rPr>
              <a:t>reduce</a:t>
            </a:r>
            <a:endParaRPr lang="en-US" sz="2000" dirty="0">
              <a:latin typeface="Corbel"/>
              <a:cs typeface="Corbe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4755" y="4019829"/>
            <a:ext cx="1467045" cy="37439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Ranks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38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“big data” analysis on large, unreliable clusters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complex</a:t>
            </a:r>
            <a:r>
              <a:rPr lang="en-US" sz="2800" dirty="0" smtClean="0"/>
              <a:t>, multi-stage applications</a:t>
            </a:r>
            <a:br>
              <a:rPr lang="en-US" sz="2800" dirty="0" smtClean="0"/>
            </a:br>
            <a:r>
              <a:rPr lang="en-US" sz="2800" dirty="0" smtClean="0"/>
              <a:t>(e.g. iterative machine learning &amp; graph processing)</a:t>
            </a:r>
          </a:p>
          <a:p>
            <a:pPr lvl="1">
              <a:spcBef>
                <a:spcPts val="400"/>
              </a:spcBef>
            </a:pPr>
            <a:r>
              <a:rPr lang="en-US" sz="2800" dirty="0" smtClean="0"/>
              <a:t>More </a:t>
            </a:r>
            <a:r>
              <a:rPr lang="en-US" sz="2800" b="1" dirty="0" smtClean="0"/>
              <a:t>interactive</a:t>
            </a:r>
            <a:r>
              <a:rPr lang="en-US" sz="2800" dirty="0" smtClean="0"/>
              <a:t> ad-hoc queries</a:t>
            </a:r>
            <a:endParaRPr lang="en-US" sz="33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57200" y="5418625"/>
            <a:ext cx="8229600" cy="1159975"/>
          </a:xfrm>
          <a:prstGeom prst="roundRect">
            <a:avLst>
              <a:gd name="adj" fmla="val 926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dirty="0" smtClean="0"/>
              <a:t>Response: </a:t>
            </a:r>
            <a:r>
              <a:rPr lang="en-US" sz="3000" i="1" dirty="0" smtClean="0"/>
              <a:t>specialized</a:t>
            </a:r>
            <a:r>
              <a:rPr lang="en-US" sz="3000" dirty="0" smtClean="0"/>
              <a:t> frameworks for some of these apps (e.g. </a:t>
            </a:r>
            <a:r>
              <a:rPr lang="en-US" sz="3000" dirty="0" err="1" smtClean="0"/>
              <a:t>Pregel</a:t>
            </a:r>
            <a:r>
              <a:rPr lang="en-US" sz="3000" dirty="0" smtClean="0"/>
              <a:t> for graph processing)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90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03397"/>
              </p:ext>
            </p:extLst>
          </p:nvPr>
        </p:nvGraphicFramePr>
        <p:xfrm>
          <a:off x="762000" y="2133600"/>
          <a:ext cx="7752354" cy="357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52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Implementation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057401"/>
            <a:ext cx="4423681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Runs on Mesos [NSDI 11]</a:t>
            </a:r>
            <a:br>
              <a:rPr lang="en-US" sz="2900" dirty="0" smtClean="0">
                <a:ea typeface="ＭＳ Ｐゴシック" charset="-128"/>
                <a:cs typeface="ＭＳ Ｐゴシック" charset="-128"/>
              </a:rPr>
            </a:br>
            <a:r>
              <a:rPr lang="en-US" sz="2900" dirty="0" smtClean="0">
                <a:ea typeface="ＭＳ Ｐゴシック" charset="-128"/>
                <a:cs typeface="ＭＳ Ｐゴシック" charset="-128"/>
              </a:rPr>
              <a:t>to share clusters w/ Hadoop</a:t>
            </a:r>
          </a:p>
          <a:p>
            <a:pPr marL="0" indent="0">
              <a:buFontTx/>
              <a:buNone/>
            </a:pPr>
            <a:r>
              <a:rPr lang="en-US" sz="2900" dirty="0" smtClean="0">
                <a:ea typeface="ＭＳ Ｐゴシック" charset="-128"/>
                <a:cs typeface="ＭＳ Ｐゴシック" charset="-128"/>
              </a:rPr>
              <a:t>Can read from any Hadoop input source (HDFS, S3, …)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33885" y="2209800"/>
            <a:ext cx="3674392" cy="1918098"/>
            <a:chOff x="4631711" y="2455247"/>
            <a:chExt cx="3990404" cy="2169863"/>
          </a:xfrm>
        </p:grpSpPr>
        <p:sp>
          <p:nvSpPr>
            <p:cNvPr id="40" name="Rectangle 39"/>
            <p:cNvSpPr/>
            <p:nvPr/>
          </p:nvSpPr>
          <p:spPr>
            <a:xfrm>
              <a:off x="4631711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Spark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5224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Hadoop</a:t>
              </a:r>
              <a:endParaRPr lang="en-US" sz="2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8738" y="2455247"/>
              <a:ext cx="1106988" cy="807420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MPI</a:t>
              </a:r>
              <a:endParaRPr lang="en-US" sz="2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31712" y="3386297"/>
              <a:ext cx="3923470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err="1" smtClean="0"/>
                <a:t>Mesos</a:t>
              </a:r>
              <a:endParaRPr lang="en-US" sz="21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31712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641259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50808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0355" y="4067518"/>
              <a:ext cx="894827" cy="557592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100" dirty="0" smtClean="0"/>
                <a:t>Node</a:t>
              </a:r>
              <a:endParaRPr lang="en-US" sz="2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164945" y="2907973"/>
              <a:ext cx="457170" cy="470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solidFill>
                    <a:schemeClr val="accent4"/>
                  </a:solidFill>
                  <a:latin typeface="Corbel"/>
                  <a:cs typeface="Corbel"/>
                </a:rPr>
                <a:t>…</a:t>
              </a:r>
              <a:endParaRPr lang="en-US" sz="2100" b="1" dirty="0">
                <a:solidFill>
                  <a:schemeClr val="accent4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1758" y="4358699"/>
            <a:ext cx="8463642" cy="1781138"/>
          </a:xfrm>
        </p:spPr>
        <p:txBody>
          <a:bodyPr/>
          <a:lstStyle/>
          <a:p>
            <a:r>
              <a:rPr lang="en-US" sz="2900" dirty="0" smtClean="0">
                <a:ea typeface="ＭＳ Ｐゴシック" charset="-128"/>
                <a:cs typeface="ＭＳ Ｐゴシック" charset="-128"/>
              </a:rPr>
              <a:t>No changes to </a:t>
            </a:r>
            <a:r>
              <a:rPr lang="en-US" sz="2900" dirty="0" err="1" smtClean="0">
                <a:ea typeface="ＭＳ Ｐゴシック" charset="-128"/>
                <a:cs typeface="ＭＳ Ｐゴシック" charset="-128"/>
              </a:rPr>
              <a:t>Scala</a:t>
            </a:r>
            <a:r>
              <a:rPr lang="en-US" sz="2900" dirty="0" smtClean="0">
                <a:ea typeface="ＭＳ Ｐゴシック" charset="-128"/>
                <a:cs typeface="ＭＳ Ｐゴシック" charset="-128"/>
              </a:rPr>
              <a:t> language or compiler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Reflection +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analysis to correctly ship code</a:t>
            </a:r>
            <a:endParaRPr lang="en-US" sz="2500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sz="2900" dirty="0" smtClean="0">
                <a:hlinkClick r:id="rId3"/>
              </a:rPr>
              <a:t>www.spark-project.org</a:t>
            </a:r>
            <a:r>
              <a:rPr lang="en-US" sz="2900" dirty="0" smtClean="0"/>
              <a:t> </a:t>
            </a:r>
            <a:endParaRPr lang="en-US" sz="2900" dirty="0"/>
          </a:p>
          <a:p>
            <a:pPr lvl="1" indent="0">
              <a:buFontTx/>
              <a:buNone/>
            </a:pPr>
            <a:endParaRPr lang="en-US" sz="250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6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dirty="0" smtClean="0"/>
              <a:t>Programming Models Implemented on Spark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8"/>
            <a:ext cx="8362140" cy="4221162"/>
          </a:xfrm>
        </p:spPr>
        <p:txBody>
          <a:bodyPr/>
          <a:lstStyle/>
          <a:p>
            <a:r>
              <a:rPr lang="en-US" dirty="0" smtClean="0"/>
              <a:t>RDDs can express many existing parallel models</a:t>
            </a:r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MapReduce</a:t>
            </a:r>
            <a:r>
              <a:rPr lang="en-US" b="1" dirty="0" smtClean="0"/>
              <a:t>, </a:t>
            </a:r>
            <a:r>
              <a:rPr lang="en-US" b="1" dirty="0" err="1" smtClean="0"/>
              <a:t>DryadLINQ</a:t>
            </a:r>
            <a:endParaRPr lang="en-US" sz="2500" dirty="0" smtClean="0"/>
          </a:p>
          <a:p>
            <a:pPr lvl="1">
              <a:spcBef>
                <a:spcPts val="200"/>
              </a:spcBef>
            </a:pPr>
            <a:r>
              <a:rPr lang="en-US" b="1" dirty="0" err="1" smtClean="0"/>
              <a:t>Pregel</a:t>
            </a:r>
            <a:r>
              <a:rPr lang="en-US" dirty="0" smtClean="0"/>
              <a:t> graph processing </a:t>
            </a:r>
            <a:r>
              <a:rPr lang="en-US" sz="2500" dirty="0" smtClean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 smtClean="0"/>
              <a:t>Iterative </a:t>
            </a:r>
            <a:r>
              <a:rPr lang="en-US" b="1" dirty="0" err="1" smtClean="0"/>
              <a:t>MapReduce</a:t>
            </a:r>
            <a:r>
              <a:rPr lang="en-US" dirty="0" smtClean="0"/>
              <a:t> </a:t>
            </a:r>
            <a:r>
              <a:rPr lang="en-US" sz="2500" dirty="0" smtClean="0">
                <a:solidFill>
                  <a:srgbClr val="008000"/>
                </a:solidFill>
              </a:rPr>
              <a:t>[200 LOC]</a:t>
            </a:r>
          </a:p>
          <a:p>
            <a:pPr lvl="1">
              <a:spcBef>
                <a:spcPts val="200"/>
              </a:spcBef>
            </a:pPr>
            <a:r>
              <a:rPr lang="en-US" b="1" dirty="0" smtClean="0"/>
              <a:t>SQL</a:t>
            </a:r>
            <a:r>
              <a:rPr lang="en-US" dirty="0" smtClean="0"/>
              <a:t>: Hive on Spark (Shark) </a:t>
            </a:r>
            <a:r>
              <a:rPr lang="en-US" sz="2500" dirty="0" smtClean="0">
                <a:solidFill>
                  <a:srgbClr val="BD9933"/>
                </a:solidFill>
              </a:rPr>
              <a:t>[in progress]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Enables apps to efficiently </a:t>
            </a:r>
            <a:r>
              <a:rPr lang="en-US" i="1" dirty="0" smtClean="0"/>
              <a:t>intermix</a:t>
            </a:r>
            <a:r>
              <a:rPr lang="en-US" dirty="0" smtClean="0"/>
              <a:t> these models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42100" y="2807806"/>
            <a:ext cx="254001" cy="1778000"/>
          </a:xfrm>
          <a:prstGeom prst="rightBrace">
            <a:avLst>
              <a:gd name="adj1" fmla="val 19315"/>
              <a:gd name="adj2" fmla="val 50000"/>
            </a:avLst>
          </a:prstGeom>
          <a:ln>
            <a:solidFill>
              <a:srgbClr val="3366FF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70980" y="3065483"/>
            <a:ext cx="23792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All are based on</a:t>
            </a:r>
            <a:b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</a:br>
            <a:r>
              <a:rPr lang="en-US" dirty="0" smtClean="0">
                <a:solidFill>
                  <a:srgbClr val="3366FF"/>
                </a:solidFill>
                <a:latin typeface="Corbel"/>
                <a:cs typeface="Corbel"/>
              </a:rPr>
              <a:t>coarse-grained operations</a:t>
            </a:r>
            <a:endParaRPr lang="en-US" dirty="0">
              <a:solidFill>
                <a:srgbClr val="3366FF"/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41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Conclusion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267200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smtClean="0"/>
              <a:t>RDDs offer a simple and efficient programming model for a broad range of applications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Leverage the coarse-grained nature of many parallel algorithms for low-overhead recovery</a:t>
            </a:r>
          </a:p>
          <a:p>
            <a:pPr>
              <a:lnSpc>
                <a:spcPct val="105000"/>
              </a:lnSpc>
            </a:pPr>
            <a:r>
              <a:rPr lang="en-US" dirty="0" smtClean="0"/>
              <a:t>Try it out at </a:t>
            </a:r>
            <a:r>
              <a:rPr lang="en-US" b="1" dirty="0">
                <a:hlinkClick r:id="rId3"/>
              </a:rPr>
              <a:t>www.spark-project.org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06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Insufficient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323078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32460"/>
              </p:ext>
            </p:extLst>
          </p:nvPr>
        </p:nvGraphicFramePr>
        <p:xfrm>
          <a:off x="609600" y="2438401"/>
          <a:ext cx="3858854" cy="3925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63897"/>
              </p:ext>
            </p:extLst>
          </p:nvPr>
        </p:nvGraphicFramePr>
        <p:xfrm>
          <a:off x="4846320" y="2438401"/>
          <a:ext cx="3858854" cy="385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1" y="1824335"/>
            <a:ext cx="385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Logistic Regression</a:t>
            </a:r>
            <a:endParaRPr lang="en-US" b="1" dirty="0">
              <a:latin typeface="Corbel"/>
              <a:cs typeface="Corbe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824335"/>
            <a:ext cx="375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rbel"/>
                <a:cs typeface="Corbel"/>
              </a:rPr>
              <a:t>K-Means</a:t>
            </a:r>
            <a:endParaRPr lang="en-US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355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451323" y="3350381"/>
            <a:ext cx="1040191" cy="132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666" y="3516442"/>
            <a:ext cx="1743197" cy="156391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rIns="0" rtlCol="0" anchor="t"/>
          <a:lstStyle/>
          <a:p>
            <a:endParaRPr lang="en-US" sz="1000" dirty="0" smtClean="0">
              <a:latin typeface="Andale Mono"/>
              <a:cs typeface="Andale Mono"/>
            </a:endParaRPr>
          </a:p>
          <a:p>
            <a:r>
              <a:rPr lang="en-US" sz="1000" dirty="0" err="1" smtClean="0">
                <a:latin typeface="Andale Mono"/>
                <a:cs typeface="Andale Mono"/>
              </a:rPr>
              <a:t>sc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=</a:t>
            </a:r>
            <a:r>
              <a:rPr lang="en-US" sz="600" dirty="0" smtClean="0">
                <a:latin typeface="Andale Mono"/>
                <a:cs typeface="Andale Mono"/>
              </a:rPr>
              <a:t> </a:t>
            </a:r>
            <a:r>
              <a:rPr lang="en-US" sz="1000" dirty="0" smtClean="0">
                <a:latin typeface="Andale Mono"/>
                <a:cs typeface="Andale Mono"/>
              </a:rPr>
              <a:t>new </a:t>
            </a:r>
            <a:r>
              <a:rPr lang="en-US" sz="1000" b="1" dirty="0" err="1" smtClean="0">
                <a:latin typeface="Andale Mono"/>
                <a:cs typeface="Andale Mono"/>
              </a:rPr>
              <a:t>SparkContext</a:t>
            </a:r>
            <a:endParaRPr lang="en-US" sz="1000" b="1" dirty="0" smtClean="0">
              <a:latin typeface="Andale Mono"/>
              <a:cs typeface="Andale Mono"/>
            </a:endParaRPr>
          </a:p>
          <a:p>
            <a:endParaRPr lang="en-US" sz="1000" dirty="0">
              <a:latin typeface="Andale Mono"/>
              <a:cs typeface="Andale Mono"/>
            </a:endParaRPr>
          </a:p>
          <a:p>
            <a:r>
              <a:rPr lang="en-US" sz="1000" dirty="0" smtClean="0">
                <a:latin typeface="Andale Mono"/>
                <a:cs typeface="Andale Mono"/>
              </a:rPr>
              <a:t>f = </a:t>
            </a:r>
            <a:r>
              <a:rPr lang="en-US" sz="1000" dirty="0" err="1" smtClean="0">
                <a:latin typeface="Andale Mono"/>
                <a:cs typeface="Andale Mono"/>
              </a:rPr>
              <a:t>sc.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textFile</a:t>
            </a:r>
            <a:r>
              <a:rPr lang="en-US" sz="1000" dirty="0" smtClean="0">
                <a:latin typeface="Andale Mono"/>
                <a:cs typeface="Andale Mono"/>
              </a:rPr>
              <a:t>(</a:t>
            </a:r>
            <a:r>
              <a:rPr lang="en-US" sz="1000" dirty="0" smtClean="0">
                <a:solidFill>
                  <a:srgbClr val="008040"/>
                </a:solidFill>
                <a:latin typeface="Andale Mono"/>
                <a:cs typeface="Andale Mono"/>
              </a:rPr>
              <a:t>“…”</a:t>
            </a:r>
            <a:r>
              <a:rPr lang="en-US" sz="1000" dirty="0" smtClean="0">
                <a:latin typeface="Andale Mono"/>
                <a:cs typeface="Andale Mono"/>
              </a:rPr>
              <a:t>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err="1" smtClean="0">
                <a:latin typeface="Andale Mono"/>
                <a:cs typeface="Andale Mono"/>
              </a:rPr>
              <a:t>f.</a:t>
            </a:r>
            <a:r>
              <a:rPr lang="en-US" sz="1000" dirty="0" err="1" smtClean="0">
                <a:solidFill>
                  <a:srgbClr val="3366FF"/>
                </a:solidFill>
                <a:latin typeface="Andale Mono"/>
                <a:cs typeface="Andale Mono"/>
              </a:rPr>
              <a:t>filter</a:t>
            </a:r>
            <a:r>
              <a:rPr lang="en-US" sz="1000" dirty="0" smtClean="0">
                <a:latin typeface="Andale Mono"/>
                <a:cs typeface="Andale Mono"/>
              </a:rPr>
              <a:t>(…)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 .</a:t>
            </a:r>
            <a:r>
              <a:rPr lang="en-US" sz="1000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sz="1000" dirty="0" smtClean="0">
                <a:latin typeface="Andale Mono"/>
                <a:cs typeface="Andale Mono"/>
              </a:rPr>
              <a:t>()</a:t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/>
            </a:r>
            <a:br>
              <a:rPr lang="en-US" sz="1000" dirty="0" smtClean="0">
                <a:latin typeface="Andale Mono"/>
                <a:cs typeface="Andale Mono"/>
              </a:rPr>
            </a:br>
            <a:r>
              <a:rPr lang="en-US" sz="1000" dirty="0" smtClean="0">
                <a:latin typeface="Andale Mono"/>
                <a:cs typeface="Andale Mono"/>
              </a:rPr>
              <a:t>...</a:t>
            </a:r>
            <a:endParaRPr lang="en-US" sz="1000" dirty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006" y="2895600"/>
            <a:ext cx="19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Your 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305" y="2000555"/>
            <a:ext cx="1869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rbel"/>
                <a:cs typeface="Corbel"/>
              </a:rPr>
              <a:t>Spark client</a:t>
            </a:r>
            <a:br>
              <a:rPr lang="en-US" dirty="0" smtClean="0">
                <a:latin typeface="Corbel"/>
                <a:cs typeface="Corbel"/>
              </a:rPr>
            </a:br>
            <a:r>
              <a:rPr lang="en-US" dirty="0" smtClean="0">
                <a:latin typeface="Corbel"/>
                <a:cs typeface="Corbel"/>
              </a:rPr>
              <a:t>(app master)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9363" y="236220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Spark 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2105" y="2991155"/>
            <a:ext cx="1981200" cy="2560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45905" y="3277810"/>
            <a:ext cx="1727199" cy="1995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5230" y="4183743"/>
            <a:ext cx="1548189" cy="7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85231" y="4342190"/>
            <a:ext cx="1548188" cy="1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86000" y="2991157"/>
            <a:ext cx="826105" cy="796618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6000" y="3844925"/>
            <a:ext cx="826105" cy="1706792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475150" y="5767615"/>
            <a:ext cx="2404276" cy="57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r>
              <a:rPr lang="en-US" dirty="0" smtClean="0"/>
              <a:t>, …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603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607905" y="5373915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99514" y="4359125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manager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6999514" y="3453190"/>
            <a:ext cx="1439333" cy="751114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threads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264505" y="3164954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RDD graph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3260570" y="3758801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Scheduler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264505" y="4352648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Block tracker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3283551" y="4946495"/>
            <a:ext cx="1678819" cy="446775"/>
          </a:xfrm>
          <a:prstGeom prst="rect">
            <a:avLst/>
          </a:prstGeom>
          <a:ln w="1270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Shuffle tracker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10912" y="3301504"/>
            <a:ext cx="1133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Corbel"/>
                <a:cs typeface="Corbel"/>
              </a:rPr>
              <a:t>Cluster</a:t>
            </a:r>
            <a:br>
              <a:rPr lang="en-US" sz="2000" dirty="0" smtClean="0">
                <a:latin typeface="Corbel"/>
                <a:cs typeface="Corbel"/>
              </a:rPr>
            </a:br>
            <a:r>
              <a:rPr lang="en-US" sz="2000" dirty="0" smtClean="0">
                <a:latin typeface="Corbel"/>
                <a:cs typeface="Corbel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5556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</a:t>
            </a:r>
            <a:r>
              <a:rPr lang="en-US" sz="2000" dirty="0" err="1" smtClean="0">
                <a:latin typeface="Lucida Console"/>
                <a:cs typeface="Lucida Console"/>
              </a:rPr>
              <a:t>sc</a:t>
            </a:r>
            <a:r>
              <a:rPr lang="en-US" sz="2000" dirty="0" smtClean="0">
                <a:latin typeface="Lucida Console"/>
                <a:cs typeface="Lucida Console"/>
              </a:rPr>
              <a:t> = new </a:t>
            </a:r>
            <a:r>
              <a:rPr lang="en-US" sz="2000" dirty="0" err="1" smtClean="0">
                <a:latin typeface="Lucida Console"/>
                <a:cs typeface="Lucida Console"/>
              </a:rPr>
              <a:t>SparkContext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> 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“spark://...”</a:t>
            </a:r>
            <a:r>
              <a:rPr lang="en-US" sz="2000" dirty="0" smtClean="0">
                <a:latin typeface="Lucida Console"/>
                <a:cs typeface="Lucida Console"/>
              </a:rPr>
              <a:t>, 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MyJob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”</a:t>
            </a:r>
            <a:r>
              <a:rPr lang="en-US" sz="2000" dirty="0" smtClean="0">
                <a:latin typeface="Lucida Console"/>
                <a:cs typeface="Lucida Console"/>
              </a:rPr>
              <a:t>,</a:t>
            </a:r>
            <a:r>
              <a:rPr lang="en-US" sz="2000" dirty="0">
                <a:latin typeface="Lucida Console"/>
                <a:cs typeface="Lucida Console"/>
              </a:rPr>
              <a:t> </a:t>
            </a:r>
            <a:r>
              <a:rPr lang="en-US" sz="2000" dirty="0" smtClean="0">
                <a:latin typeface="Lucida Console"/>
                <a:cs typeface="Lucida Console"/>
              </a:rPr>
              <a:t>home, jars)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file = </a:t>
            </a:r>
            <a:r>
              <a:rPr lang="en-US" sz="2000" dirty="0" err="1" smtClean="0">
                <a:latin typeface="Lucida Console"/>
                <a:cs typeface="Lucida Console"/>
              </a:rPr>
              <a:t>sc.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textFile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“</a:t>
            </a:r>
            <a:r>
              <a:rPr lang="en-US" sz="2000" dirty="0" err="1" smtClean="0">
                <a:solidFill>
                  <a:srgbClr val="008040"/>
                </a:solidFill>
                <a:latin typeface="Lucida Console"/>
                <a:cs typeface="Lucida Console"/>
              </a:rPr>
              <a:t>hdfs</a:t>
            </a:r>
            <a:r>
              <a:rPr lang="en-US" sz="2000" dirty="0" smtClean="0">
                <a:solidFill>
                  <a:srgbClr val="008040"/>
                </a:solidFill>
                <a:latin typeface="Lucida Console"/>
                <a:cs typeface="Lucida Console"/>
              </a:rPr>
              <a:t>://...”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val</a:t>
            </a:r>
            <a:r>
              <a:rPr lang="en-US" sz="2000" dirty="0" smtClean="0">
                <a:latin typeface="Lucida Console"/>
                <a:cs typeface="Lucida Console"/>
              </a:rPr>
              <a:t> errors = </a:t>
            </a:r>
            <a:r>
              <a:rPr lang="en-US" sz="2000" dirty="0" err="1" smtClean="0">
                <a:latin typeface="Lucida Console"/>
                <a:cs typeface="Lucida Console"/>
              </a:rPr>
              <a:t>file.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2000" dirty="0" smtClean="0">
                <a:latin typeface="Lucida Console"/>
                <a:cs typeface="Lucida Console"/>
              </a:rPr>
              <a:t>)</a:t>
            </a:r>
            <a:r>
              <a:rPr lang="en-US" sz="2000" dirty="0">
                <a:latin typeface="Lucida Console"/>
                <a:cs typeface="Lucida Console"/>
              </a:rPr>
              <a:t/>
            </a:r>
            <a:br>
              <a:rPr lang="en-US" sz="2000" dirty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smtClean="0">
                <a:latin typeface="Lucida Console"/>
                <a:cs typeface="Lucida Console"/>
              </a:rPr>
              <a:t/>
            </a:r>
            <a:br>
              <a:rPr lang="en-US" sz="2000" dirty="0" smtClean="0">
                <a:latin typeface="Lucida Console"/>
                <a:cs typeface="Lucida Console"/>
              </a:rPr>
            </a:br>
            <a:r>
              <a:rPr lang="en-US" sz="2000" dirty="0" err="1" smtClean="0">
                <a:latin typeface="Lucida Console"/>
                <a:cs typeface="Lucida Console"/>
              </a:rPr>
              <a:t>errors.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52031" y="1765905"/>
            <a:ext cx="2819399" cy="1572381"/>
            <a:chOff x="6312506" y="1765905"/>
            <a:chExt cx="2819399" cy="1572381"/>
          </a:xfrm>
        </p:grpSpPr>
        <p:sp>
          <p:nvSpPr>
            <p:cNvPr id="8" name="Rounded Rectangle 7"/>
            <p:cNvSpPr/>
            <p:nvPr/>
          </p:nvSpPr>
          <p:spPr>
            <a:xfrm>
              <a:off x="6555619" y="1765905"/>
              <a:ext cx="2576286" cy="901095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>
                  <a:cs typeface="Corbel"/>
                </a:rPr>
                <a:t>Resilient </a:t>
              </a:r>
              <a:r>
                <a:rPr lang="en-US" sz="2200" dirty="0" smtClean="0">
                  <a:cs typeface="Corbel"/>
                </a:rPr>
                <a:t>distributed</a:t>
              </a:r>
              <a:endParaRPr lang="en-US" sz="2200" dirty="0">
                <a:cs typeface="Corbel"/>
              </a:endParaRPr>
            </a:p>
            <a:p>
              <a:pPr algn="ctr"/>
              <a:r>
                <a:rPr lang="en-US" sz="2200" dirty="0" smtClean="0">
                  <a:cs typeface="Corbel"/>
                </a:rPr>
                <a:t>datasets </a:t>
              </a:r>
              <a:r>
                <a:rPr lang="en-US" sz="2200" dirty="0">
                  <a:cs typeface="Corbel"/>
                </a:rPr>
                <a:t>(RDDs</a:t>
              </a:r>
              <a:r>
                <a:rPr lang="en-US" sz="2200" dirty="0" smtClean="0">
                  <a:cs typeface="Corbel"/>
                </a:rPr>
                <a:t>)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6312506" y="2667000"/>
              <a:ext cx="1531256" cy="38100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20856" y="2667000"/>
              <a:ext cx="622906" cy="6712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23420" y="4660295"/>
            <a:ext cx="2365829" cy="493486"/>
            <a:chOff x="5867400" y="1810657"/>
            <a:chExt cx="2365829" cy="493486"/>
          </a:xfrm>
        </p:grpSpPr>
        <p:sp>
          <p:nvSpPr>
            <p:cNvPr id="24" name="Rounded Rectangle 23"/>
            <p:cNvSpPr/>
            <p:nvPr/>
          </p:nvSpPr>
          <p:spPr>
            <a:xfrm>
              <a:off x="6567714" y="1810657"/>
              <a:ext cx="1665515" cy="493486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Action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5867400" y="2057400"/>
              <a:ext cx="700314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845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Graph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65944" y="3057676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HadoopRDD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path = </a:t>
            </a:r>
            <a:r>
              <a:rPr lang="en-US" sz="2000" dirty="0" err="1" smtClean="0"/>
              <a:t>hdfs</a:t>
            </a:r>
            <a:r>
              <a:rPr lang="en-US" sz="2000" dirty="0" smtClean="0"/>
              <a:t>://...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465944" y="4463143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FilteredRDD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func</a:t>
            </a:r>
            <a:r>
              <a:rPr lang="en-US" sz="2000" dirty="0" smtClean="0"/>
              <a:t> = _.contains(…)</a:t>
            </a:r>
            <a:br>
              <a:rPr lang="en-US" sz="2000" dirty="0" smtClean="0"/>
            </a:br>
            <a:r>
              <a:rPr lang="en-US" sz="2000" dirty="0" err="1" smtClean="0"/>
              <a:t>shouldCache</a:t>
            </a:r>
            <a:r>
              <a:rPr lang="en-US" sz="2000" dirty="0" smtClean="0"/>
              <a:t> = true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790372" y="3847861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246" y="2979058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file: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288" y="4390573"/>
            <a:ext cx="103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errors: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334000" y="2129135"/>
            <a:ext cx="3011714" cy="3108103"/>
            <a:chOff x="5334000" y="2129135"/>
            <a:chExt cx="3011714" cy="3108103"/>
          </a:xfrm>
        </p:grpSpPr>
        <p:sp>
          <p:nvSpPr>
            <p:cNvPr id="10" name="Rounded Rectangle 9"/>
            <p:cNvSpPr/>
            <p:nvPr/>
          </p:nvSpPr>
          <p:spPr>
            <a:xfrm>
              <a:off x="5384661" y="3133132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7943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75109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70784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666460" y="3244547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91889" y="4617217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6661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28233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78012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673687" y="4728632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21" idx="0"/>
            </p:cNvCxnSpPr>
            <p:nvPr/>
          </p:nvCxnSpPr>
          <p:spPr>
            <a:xfrm>
              <a:off x="5822299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8" name="Straight Arrow Connector 27"/>
            <p:cNvCxnSpPr>
              <a:stCxn id="17" idx="2"/>
              <a:endCxn id="22" idx="0"/>
            </p:cNvCxnSpPr>
            <p:nvPr/>
          </p:nvCxnSpPr>
          <p:spPr>
            <a:xfrm>
              <a:off x="6517974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1" name="Straight Arrow Connector 30"/>
            <p:cNvCxnSpPr>
              <a:stCxn id="18" idx="2"/>
              <a:endCxn id="23" idx="0"/>
            </p:cNvCxnSpPr>
            <p:nvPr/>
          </p:nvCxnSpPr>
          <p:spPr>
            <a:xfrm>
              <a:off x="7213649" y="3657183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34" name="Straight Arrow Connector 33"/>
            <p:cNvCxnSpPr>
              <a:stCxn id="19" idx="2"/>
              <a:endCxn id="24" idx="0"/>
            </p:cNvCxnSpPr>
            <p:nvPr/>
          </p:nvCxnSpPr>
          <p:spPr>
            <a:xfrm>
              <a:off x="7909325" y="3657183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5334000" y="2129135"/>
              <a:ext cx="2717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rbel"/>
                  <a:cs typeface="Corbel"/>
                </a:rPr>
                <a:t>Partition-level view: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2129135"/>
            <a:ext cx="259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/>
                <a:cs typeface="Corbel"/>
              </a:rPr>
              <a:t>Dataset-level view: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515428" y="3069770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220580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914847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11522" y="3060095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419652" y="5334000"/>
            <a:ext cx="828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5329535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Task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278" y="5334000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rbel"/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34170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9" grpId="0"/>
      <p:bldP spid="50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36038" cy="4221162"/>
          </a:xfrm>
        </p:spPr>
        <p:txBody>
          <a:bodyPr/>
          <a:lstStyle/>
          <a:p>
            <a:r>
              <a:rPr lang="en-US" dirty="0" smtClean="0"/>
              <a:t>First run: data not in cache, so use </a:t>
            </a:r>
            <a:r>
              <a:rPr lang="en-US" dirty="0" err="1" smtClean="0"/>
              <a:t>HadoopRDD’s</a:t>
            </a:r>
            <a:r>
              <a:rPr lang="en-US" dirty="0" smtClean="0"/>
              <a:t> locality </a:t>
            </a:r>
            <a:r>
              <a:rPr lang="en-US" dirty="0" err="1" smtClean="0"/>
              <a:t>prefs</a:t>
            </a:r>
            <a:r>
              <a:rPr lang="en-US" dirty="0" smtClean="0"/>
              <a:t> (from HDFS)</a:t>
            </a:r>
          </a:p>
          <a:p>
            <a:r>
              <a:rPr lang="en-US" dirty="0" smtClean="0"/>
              <a:t>Second run: </a:t>
            </a:r>
            <a:r>
              <a:rPr lang="en-US" dirty="0" err="1" smtClean="0"/>
              <a:t>FilteredRDD</a:t>
            </a:r>
            <a:r>
              <a:rPr lang="en-US" dirty="0" smtClean="0"/>
              <a:t> is in cache, so use its locations</a:t>
            </a:r>
          </a:p>
          <a:p>
            <a:r>
              <a:rPr lang="en-US" dirty="0" smtClean="0"/>
              <a:t>If something falls out of cache, go back to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8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9684" y="3308303"/>
            <a:ext cx="18674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MapReduce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5117" y="2232112"/>
            <a:ext cx="1052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Pregel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121" y="2992202"/>
            <a:ext cx="11586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Dremel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917" y="3902467"/>
            <a:ext cx="15683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GraphLab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02" y="4452020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Storm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6097" y="2057400"/>
            <a:ext cx="1105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Giraph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12183" y="2877971"/>
            <a:ext cx="6831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Drill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5692" y="3051998"/>
            <a:ext cx="659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err="1" smtClean="0">
                <a:latin typeface="Helvetica Neue Light"/>
                <a:cs typeface="Helvetica Neue Light"/>
              </a:rPr>
              <a:t>Tez</a:t>
            </a:r>
            <a:endParaRPr lang="en-US" sz="2500" dirty="0" smtClean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8248" y="3729217"/>
            <a:ext cx="1107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Impala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3196" y="4751638"/>
            <a:ext cx="564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S4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7029" y="4580445"/>
            <a:ext cx="5052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latin typeface="Helvetica Neue Light"/>
                <a:cs typeface="Helvetica Neue Light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1133" y="5429072"/>
            <a:ext cx="310606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Specialized systems</a:t>
            </a:r>
          </a:p>
          <a:p>
            <a:pPr algn="ctr"/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(iterative, interactive and</a:t>
            </a:r>
            <a:b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2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streaming apps)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005" y="5429072"/>
            <a:ext cx="21268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General batch</a:t>
            </a:r>
            <a:b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</a:br>
            <a:r>
              <a:rPr lang="en-US" sz="2500" dirty="0" smtClean="0">
                <a:solidFill>
                  <a:srgbClr val="3366FF"/>
                </a:solidFill>
                <a:latin typeface="Helvetica Neue Light"/>
                <a:cs typeface="Helvetica Neue Light"/>
              </a:rPr>
              <a:t>processing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52655" y="3192329"/>
            <a:ext cx="638345" cy="7568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More Detail:</a:t>
            </a:r>
            <a:br>
              <a:rPr lang="en-US" dirty="0" smtClean="0"/>
            </a:br>
            <a:r>
              <a:rPr lang="en-US" dirty="0" smtClean="0"/>
              <a:t>Life of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500" dirty="0" smtClean="0"/>
              <a:t>Scheduling Process</a:t>
            </a:r>
            <a:endParaRPr lang="en-US" sz="55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6941" y="2842379"/>
            <a:ext cx="1356029" cy="1112762"/>
            <a:chOff x="515410" y="2667000"/>
            <a:chExt cx="1433286" cy="1231295"/>
          </a:xfrm>
        </p:grpSpPr>
        <p:sp>
          <p:nvSpPr>
            <p:cNvPr id="9" name="Rounded Rectangle 8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11" idx="2"/>
            <a:endCxn id="9" idx="0"/>
          </p:cNvCxnSpPr>
          <p:nvPr/>
        </p:nvCxnSpPr>
        <p:spPr>
          <a:xfrm>
            <a:off x="858446" y="3123303"/>
            <a:ext cx="387926" cy="143193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9" idx="0"/>
          </p:cNvCxnSpPr>
          <p:nvPr/>
        </p:nvCxnSpPr>
        <p:spPr>
          <a:xfrm flipH="1">
            <a:off x="1246372" y="3117837"/>
            <a:ext cx="405093" cy="148659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9" idx="2"/>
          </p:cNvCxnSpPr>
          <p:nvPr/>
        </p:nvCxnSpPr>
        <p:spPr>
          <a:xfrm flipV="1">
            <a:off x="1246372" y="3541954"/>
            <a:ext cx="0" cy="137729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494" y="4350657"/>
            <a:ext cx="1923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 smtClean="0">
                <a:latin typeface="Lucida Console"/>
                <a:cs typeface="Lucida Console"/>
              </a:rPr>
              <a:t>rdd1.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450" dirty="0" smtClean="0">
                <a:latin typeface="Lucida Console"/>
                <a:cs typeface="Lucida Console"/>
              </a:rPr>
              <a:t>(rdd2)</a:t>
            </a:r>
            <a:br>
              <a:rPr lang="en-US" sz="1450" dirty="0" smtClean="0">
                <a:latin typeface="Lucida Console"/>
                <a:cs typeface="Lucida Console"/>
              </a:rPr>
            </a:br>
            <a:r>
              <a:rPr lang="en-US" sz="1450" dirty="0" smtClean="0">
                <a:latin typeface="Lucida Console"/>
                <a:cs typeface="Lucida Console"/>
              </a:rPr>
              <a:t>    .</a:t>
            </a:r>
            <a:r>
              <a:rPr lang="en-US" sz="145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  <a:p>
            <a:r>
              <a:rPr lang="en-US" sz="1450" dirty="0">
                <a:latin typeface="Lucida Console"/>
                <a:cs typeface="Lucida Console"/>
              </a:rPr>
              <a:t> </a:t>
            </a:r>
            <a:r>
              <a:rPr lang="en-US" sz="1450" dirty="0" smtClean="0">
                <a:latin typeface="Lucida Console"/>
                <a:cs typeface="Lucida Console"/>
              </a:rPr>
              <a:t>   .</a:t>
            </a:r>
            <a:r>
              <a:rPr lang="en-US" sz="145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50" dirty="0" smtClean="0">
                <a:latin typeface="Lucida Console"/>
                <a:cs typeface="Lucida Console"/>
              </a:rPr>
              <a:t>(…)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67935" y="3962400"/>
            <a:ext cx="280609" cy="3120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0401" y="197673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RDD Objects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851" y="5309810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Corbel"/>
                <a:cs typeface="Corbel"/>
              </a:rPr>
              <a:t>build operator DAG</a:t>
            </a:r>
            <a:endParaRPr lang="en-US" sz="1900" i="1" dirty="0" smtClean="0">
              <a:latin typeface="Corbel"/>
              <a:cs typeface="Corbel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614226" y="5957400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agnostic to operators!</a:t>
            </a:r>
            <a:endParaRPr lang="en-US" sz="2000" dirty="0"/>
          </a:p>
        </p:txBody>
      </p:sp>
      <p:sp>
        <p:nvSpPr>
          <p:cNvPr id="110" name="Rounded Rectangle 109"/>
          <p:cNvSpPr/>
          <p:nvPr/>
        </p:nvSpPr>
        <p:spPr>
          <a:xfrm>
            <a:off x="5080174" y="5940466"/>
            <a:ext cx="1631703" cy="72329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2000" dirty="0" smtClean="0"/>
              <a:t>doesn’t know about stages</a:t>
            </a:r>
            <a:endParaRPr lang="en-US" sz="2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76887" y="1981200"/>
            <a:ext cx="2603578" cy="4267200"/>
            <a:chOff x="1976887" y="1981200"/>
            <a:chExt cx="2603578" cy="4267200"/>
          </a:xfrm>
        </p:grpSpPr>
        <p:sp>
          <p:nvSpPr>
            <p:cNvPr id="39" name="TextBox 38"/>
            <p:cNvSpPr txBox="1"/>
            <p:nvPr/>
          </p:nvSpPr>
          <p:spPr>
            <a:xfrm>
              <a:off x="2613260" y="1981200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DAGScheduler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0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55" idx="3"/>
              <a:endCxn id="59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4" name="Straight Arrow Connector 63"/>
            <p:cNvCxnSpPr>
              <a:stCxn id="57" idx="3"/>
              <a:endCxn id="61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5" name="Straight Arrow Connector 64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stCxn id="53" idx="3"/>
              <a:endCxn id="57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53" idx="3"/>
              <a:endCxn id="56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stCxn id="52" idx="3"/>
              <a:endCxn id="55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69" name="Straight Arrow Connector 68"/>
            <p:cNvCxnSpPr>
              <a:stCxn id="52" idx="3"/>
              <a:endCxn id="56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0" name="Straight Arrow Connector 69"/>
            <p:cNvCxnSpPr>
              <a:stCxn id="53" idx="3"/>
              <a:endCxn id="55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1" name="Straight Arrow Connector 70"/>
            <p:cNvCxnSpPr>
              <a:stCxn id="52" idx="3"/>
              <a:endCxn id="57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72" name="Rounded Rectangle 71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75" name="Straight Arrow Connector 74"/>
            <p:cNvCxnSpPr>
              <a:stCxn id="73" idx="3"/>
              <a:endCxn id="55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74" idx="3"/>
              <a:endCxn id="57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8" name="Straight Arrow Connector 77"/>
            <p:cNvCxnSpPr>
              <a:stCxn id="74" idx="3"/>
              <a:endCxn id="55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stCxn id="74" idx="3"/>
              <a:endCxn id="56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0" name="Straight Arrow Connector 79"/>
            <p:cNvCxnSpPr>
              <a:stCxn id="73" idx="3"/>
              <a:endCxn id="57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81" name="Straight Arrow Connector 80"/>
            <p:cNvCxnSpPr>
              <a:stCxn id="73" idx="3"/>
              <a:endCxn id="56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2562980" y="4321314"/>
              <a:ext cx="191237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split graph into </a:t>
              </a:r>
              <a:r>
                <a:rPr lang="en-US" sz="1900" i="1" dirty="0" smtClean="0">
                  <a:latin typeface="Corbel"/>
                  <a:cs typeface="Corbel"/>
                </a:rPr>
                <a:t>stages</a:t>
              </a:r>
              <a:r>
                <a:rPr lang="en-US" sz="1900" dirty="0" smtClean="0">
                  <a:latin typeface="Corbel"/>
                  <a:cs typeface="Corbel"/>
                </a:rPr>
                <a:t> of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62980" y="5103296"/>
              <a:ext cx="176275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submit each stage as ready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976887" y="3276173"/>
              <a:ext cx="587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DAG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331305" y="1981200"/>
            <a:ext cx="2639180" cy="4267200"/>
            <a:chOff x="4331305" y="1981200"/>
            <a:chExt cx="2639180" cy="4267200"/>
          </a:xfrm>
        </p:grpSpPr>
        <p:sp>
          <p:nvSpPr>
            <p:cNvPr id="40" name="TextBox 39"/>
            <p:cNvSpPr txBox="1"/>
            <p:nvPr/>
          </p:nvSpPr>
          <p:spPr>
            <a:xfrm>
              <a:off x="5028928" y="1981200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>
                  <a:latin typeface="Corbel"/>
                  <a:cs typeface="Corbel"/>
                </a:rPr>
                <a:t>TaskScheduler</a:t>
              </a:r>
              <a:endParaRPr lang="en-US" sz="2200" dirty="0" smtClean="0">
                <a:latin typeface="Corbel"/>
                <a:cs typeface="Corbel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331305" y="3276173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rbel"/>
                  <a:cs typeface="Corbel"/>
                </a:rPr>
                <a:t>TaskSet</a:t>
              </a:r>
              <a:endParaRPr lang="en-US" sz="1600" dirty="0" smtClean="0">
                <a:latin typeface="Corbel"/>
                <a:cs typeface="Corbel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3885" y="4321314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launch tasks via cluster manager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3885" y="5103296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retry failed or straggling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443537" y="2781904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orbel"/>
                  <a:cs typeface="Corbel"/>
                </a:rPr>
                <a:t>Cluster</a:t>
              </a:r>
              <a:br>
                <a:rPr lang="en-US" sz="1800" dirty="0" smtClean="0">
                  <a:latin typeface="Corbel"/>
                  <a:cs typeface="Corbel"/>
                </a:rPr>
              </a:br>
              <a:r>
                <a:rPr lang="en-US" sz="1800" dirty="0" smtClean="0">
                  <a:latin typeface="Corbel"/>
                  <a:cs typeface="Corbel"/>
                </a:rPr>
                <a:t>manager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805990" y="1981200"/>
            <a:ext cx="2338010" cy="4267200"/>
            <a:chOff x="6805990" y="1981200"/>
            <a:chExt cx="2338010" cy="4267200"/>
          </a:xfrm>
        </p:grpSpPr>
        <p:sp>
          <p:nvSpPr>
            <p:cNvPr id="41" name="TextBox 40"/>
            <p:cNvSpPr txBox="1"/>
            <p:nvPr/>
          </p:nvSpPr>
          <p:spPr>
            <a:xfrm>
              <a:off x="7566724" y="19812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Worker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78523" y="4321314"/>
              <a:ext cx="19654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execute tasks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78523" y="5103653"/>
              <a:ext cx="196547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 smtClean="0">
                  <a:latin typeface="Corbel"/>
                  <a:cs typeface="Corbel"/>
                </a:rPr>
                <a:t>store and serve blocks</a:t>
              </a:r>
              <a:endParaRPr lang="en-US" sz="1900" i="1" dirty="0" smtClean="0">
                <a:latin typeface="Corbel"/>
                <a:cs typeface="Corbel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543800" y="2935514"/>
              <a:ext cx="1152676" cy="1103086"/>
              <a:chOff x="7543800" y="2854105"/>
              <a:chExt cx="1226720" cy="126069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543800" y="2854105"/>
                <a:ext cx="1226720" cy="126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644132" y="3410486"/>
                <a:ext cx="1035409" cy="613229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Block manager</a:t>
                </a:r>
                <a:endParaRPr lang="en-US" sz="1600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44132" y="2949138"/>
                <a:ext cx="1035410" cy="372487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Threads</a:t>
                </a:r>
                <a:endParaRPr lang="en-US" sz="160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5990" y="3272970"/>
              <a:ext cx="566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Task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43400" y="5896086"/>
            <a:ext cx="680595" cy="632210"/>
            <a:chOff x="4343400" y="5968424"/>
            <a:chExt cx="680595" cy="632210"/>
          </a:xfrm>
        </p:grpSpPr>
        <p:cxnSp>
          <p:nvCxnSpPr>
            <p:cNvPr id="123" name="Straight Arrow Connector 122"/>
            <p:cNvCxnSpPr/>
            <p:nvPr/>
          </p:nvCxnSpPr>
          <p:spPr>
            <a:xfrm flipH="1">
              <a:off x="4401918" y="6597137"/>
              <a:ext cx="431800" cy="34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343400" y="5968424"/>
              <a:ext cx="6805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rbel"/>
                  <a:cs typeface="Corbel"/>
                </a:rPr>
                <a:t>stage</a:t>
              </a:r>
              <a:br>
                <a:rPr lang="en-US" sz="1600" dirty="0" smtClean="0">
                  <a:latin typeface="Corbel"/>
                  <a:cs typeface="Corbel"/>
                </a:rPr>
              </a:br>
              <a:r>
                <a:rPr lang="en-US" sz="1600" dirty="0" smtClean="0">
                  <a:latin typeface="Corbel"/>
                  <a:cs typeface="Corbel"/>
                </a:rPr>
                <a:t>failed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72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wanted to support wide array of operators and let users compose them arbitrarily</a:t>
            </a:r>
          </a:p>
          <a:p>
            <a:r>
              <a:rPr lang="en-US" dirty="0" smtClean="0"/>
              <a:t>Don’t want to modify scheduler for each one</a:t>
            </a:r>
          </a:p>
          <a:p>
            <a:r>
              <a:rPr lang="en-US" i="1" dirty="0" smtClean="0"/>
              <a:t>How to capture dependencies generically?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379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RDD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i="1" dirty="0" smtClean="0"/>
              <a:t>partitions </a:t>
            </a:r>
            <a:r>
              <a:rPr lang="en-US" dirty="0" smtClean="0"/>
              <a:t>(“splits”)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i="1" dirty="0" smtClean="0"/>
              <a:t>dependencies</a:t>
            </a:r>
            <a:r>
              <a:rPr lang="en-US" dirty="0" smtClean="0"/>
              <a:t> on parent RDDs</a:t>
            </a:r>
            <a:endParaRPr lang="en-US" dirty="0"/>
          </a:p>
          <a:p>
            <a:r>
              <a:rPr lang="en-US" dirty="0"/>
              <a:t>Function to </a:t>
            </a:r>
            <a:r>
              <a:rPr lang="en-US" i="1" dirty="0"/>
              <a:t>compute</a:t>
            </a:r>
            <a:r>
              <a:rPr lang="en-US" dirty="0"/>
              <a:t> a partition given </a:t>
            </a:r>
            <a:r>
              <a:rPr lang="en-US" dirty="0" smtClean="0"/>
              <a:t>parents</a:t>
            </a:r>
          </a:p>
          <a:p>
            <a:r>
              <a:rPr lang="en-US" dirty="0" smtClean="0"/>
              <a:t>Optional</a:t>
            </a:r>
            <a:r>
              <a:rPr lang="en-US" i="1" dirty="0" smtClean="0"/>
              <a:t> preferred locations</a:t>
            </a:r>
            <a:endParaRPr lang="en-US" dirty="0"/>
          </a:p>
          <a:p>
            <a:r>
              <a:rPr lang="en-US" dirty="0"/>
              <a:t>Optional </a:t>
            </a:r>
            <a:r>
              <a:rPr lang="en-US" i="1" dirty="0" smtClean="0"/>
              <a:t>partitioning info </a:t>
            </a:r>
            <a:r>
              <a:rPr lang="en-US" dirty="0" smtClean="0"/>
              <a:t>(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9304" y="58099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Captures all current Spark operations!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401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HadoopRDD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partitions</a:t>
            </a:r>
            <a:r>
              <a:rPr lang="en-US" dirty="0" smtClean="0"/>
              <a:t> = one per HDFS block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dependencies</a:t>
            </a:r>
            <a:r>
              <a:rPr lang="en-US" dirty="0" smtClean="0"/>
              <a:t> = none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compute</a:t>
            </a:r>
            <a:r>
              <a:rPr lang="en-US" i="1" dirty="0" smtClean="0"/>
              <a:t>(partition)</a:t>
            </a:r>
            <a:r>
              <a:rPr lang="en-US" dirty="0" smtClean="0"/>
              <a:t> = read corresponding block</a:t>
            </a:r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 smtClean="0"/>
              <a:t>(part)</a:t>
            </a:r>
            <a:r>
              <a:rPr lang="en-US" dirty="0" smtClean="0"/>
              <a:t> = HDFS block location</a:t>
            </a:r>
          </a:p>
          <a:p>
            <a:r>
              <a:rPr lang="en-US" dirty="0" err="1" smtClean="0">
                <a:solidFill>
                  <a:srgbClr val="3366FF"/>
                </a:solidFill>
              </a:rPr>
              <a:t>partitioner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5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FilteredRDD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same as parent RDD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“one-to-one” on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compute parent and filter it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(ask parent)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4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JoinedRDD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partitions</a:t>
            </a:r>
            <a:r>
              <a:rPr lang="en-US" dirty="0"/>
              <a:t> = </a:t>
            </a:r>
            <a:r>
              <a:rPr lang="en-US" dirty="0" smtClean="0"/>
              <a:t>one per reduce task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dependencies</a:t>
            </a:r>
            <a:r>
              <a:rPr lang="en-US" dirty="0"/>
              <a:t> = </a:t>
            </a:r>
            <a:r>
              <a:rPr lang="en-US" dirty="0" smtClean="0"/>
              <a:t>“shuffle” on each parent</a:t>
            </a:r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compute</a:t>
            </a:r>
            <a:r>
              <a:rPr lang="en-US" i="1" dirty="0"/>
              <a:t>(partition)</a:t>
            </a:r>
            <a:r>
              <a:rPr lang="en-US" dirty="0"/>
              <a:t> = </a:t>
            </a:r>
            <a:r>
              <a:rPr lang="en-US" dirty="0" smtClean="0"/>
              <a:t>read and join shuffled data</a:t>
            </a:r>
            <a:endParaRPr lang="en-US" dirty="0"/>
          </a:p>
          <a:p>
            <a:endParaRPr lang="en-US" sz="1600" dirty="0" smtClean="0">
              <a:solidFill>
                <a:srgbClr val="3366FF"/>
              </a:solidFill>
            </a:endParaRPr>
          </a:p>
          <a:p>
            <a:r>
              <a:rPr lang="en-US" dirty="0" err="1" smtClean="0">
                <a:solidFill>
                  <a:srgbClr val="3366FF"/>
                </a:solidFill>
              </a:rPr>
              <a:t>preferredLocations</a:t>
            </a:r>
            <a:r>
              <a:rPr lang="en-US" i="1" dirty="0"/>
              <a:t>(part) </a:t>
            </a:r>
            <a:r>
              <a:rPr lang="en-US" dirty="0"/>
              <a:t>= </a:t>
            </a:r>
            <a:r>
              <a:rPr lang="en-US" dirty="0" smtClean="0"/>
              <a:t>none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rgbClr val="3366FF"/>
                </a:solidFill>
              </a:rPr>
              <a:t>partitioner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/>
              <a:t>HashPartitioner</a:t>
            </a:r>
            <a:r>
              <a:rPr lang="en-US" dirty="0" smtClean="0"/>
              <a:t>(</a:t>
            </a:r>
            <a:r>
              <a:rPr lang="en-US" dirty="0" err="1" smtClean="0"/>
              <a:t>numTasks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62601" y="6029739"/>
            <a:ext cx="3428999" cy="718932"/>
            <a:chOff x="6152659" y="1786816"/>
            <a:chExt cx="2080570" cy="517327"/>
          </a:xfrm>
        </p:grpSpPr>
        <p:sp>
          <p:nvSpPr>
            <p:cNvPr id="5" name="Rounded Rectangle 4"/>
            <p:cNvSpPr/>
            <p:nvPr/>
          </p:nvSpPr>
          <p:spPr>
            <a:xfrm>
              <a:off x="6567714" y="1786816"/>
              <a:ext cx="1665515" cy="517327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>
                  <a:cs typeface="Corbel"/>
                </a:rPr>
                <a:t>Spark will now know this data is hashed!</a:t>
              </a:r>
              <a:endParaRPr lang="en-US" sz="2200" dirty="0">
                <a:cs typeface="Corbel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6152659" y="1810658"/>
              <a:ext cx="415055" cy="2348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75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5500" dirty="0" smtClean="0"/>
              <a:t>Spark Operations</a:t>
            </a:r>
            <a:endParaRPr lang="en-US" sz="5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7228"/>
              </p:ext>
            </p:extLst>
          </p:nvPr>
        </p:nvGraphicFramePr>
        <p:xfrm>
          <a:off x="457200" y="1905000"/>
          <a:ext cx="8229600" cy="4440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(define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map</a:t>
                      </a:r>
                    </a:p>
                    <a:p>
                      <a:pPr algn="ctr"/>
                      <a:r>
                        <a:rPr lang="en-US" sz="2400" dirty="0" smtClean="0"/>
                        <a:t>Filter</a:t>
                      </a:r>
                    </a:p>
                    <a:p>
                      <a:pPr algn="ctr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union</a:t>
                      </a:r>
                    </a:p>
                    <a:p>
                      <a:pPr algn="ctr"/>
                      <a:r>
                        <a:rPr lang="en-US" sz="2400" dirty="0" smtClean="0"/>
                        <a:t>join</a:t>
                      </a:r>
                    </a:p>
                    <a:p>
                      <a:pPr algn="ctr"/>
                      <a:r>
                        <a:rPr lang="en-US" sz="2400" dirty="0" err="1" smtClean="0"/>
                        <a:t>Cogroup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mapPartition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a result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</a:t>
                      </a:r>
                    </a:p>
                    <a:p>
                      <a:pPr algn="ctr"/>
                      <a:r>
                        <a:rPr lang="en-US" sz="2400" dirty="0" smtClean="0"/>
                        <a:t>reduce</a:t>
                      </a:r>
                    </a:p>
                    <a:p>
                      <a:pPr algn="ctr"/>
                      <a:r>
                        <a:rPr lang="en-US" sz="2400" dirty="0" smtClean="0"/>
                        <a:t>count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saveAsTextFile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lookupKey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1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Task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981200"/>
            <a:ext cx="3646178" cy="430476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700" smtClean="0">
                <a:ea typeface="ＭＳ Ｐゴシック" charset="-128"/>
                <a:cs typeface="ＭＳ Ｐゴシック" charset="-128"/>
              </a:rPr>
              <a:t>DAGs</a:t>
            </a:r>
            <a:endParaRPr lang="en-US" sz="27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Pipelines functions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within a stage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Locality &amp; data 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reuse</a:t>
            </a:r>
            <a:r>
              <a:rPr lang="en-US" sz="270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2700" dirty="0" smtClean="0">
                <a:ea typeface="ＭＳ Ｐゴシック" charset="-128"/>
                <a:cs typeface="ＭＳ Ｐゴシック" charset="-128"/>
              </a:rPr>
              <a:t>aware</a:t>
            </a:r>
          </a:p>
          <a:p>
            <a:pPr marL="0" indent="0">
              <a:buFontTx/>
              <a:buNone/>
            </a:pPr>
            <a:r>
              <a:rPr lang="en-US" sz="2700" dirty="0" smtClean="0">
                <a:ea typeface="ＭＳ Ｐゴシック" charset="-128"/>
                <a:cs typeface="ＭＳ Ｐゴシック" charset="-128"/>
              </a:rPr>
              <a:t>Partitioning-aware</a:t>
            </a:r>
            <a:br>
              <a:rPr lang="en-US" sz="2700" dirty="0" smtClean="0">
                <a:ea typeface="ＭＳ Ｐゴシック" charset="-128"/>
                <a:cs typeface="ＭＳ Ｐゴシック" charset="-128"/>
              </a:rPr>
            </a:br>
            <a:r>
              <a:rPr lang="en-US" sz="2700" dirty="0" smtClean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92904" y="2044032"/>
            <a:ext cx="5465572" cy="3797969"/>
            <a:chOff x="3259082" y="2018851"/>
            <a:chExt cx="5656318" cy="3924749"/>
          </a:xfrm>
        </p:grpSpPr>
        <p:sp>
          <p:nvSpPr>
            <p:cNvPr id="171" name="Rounded Rectangle 170"/>
            <p:cNvSpPr/>
            <p:nvPr/>
          </p:nvSpPr>
          <p:spPr>
            <a:xfrm>
              <a:off x="3259082" y="2018851"/>
              <a:ext cx="5656318" cy="3924749"/>
            </a:xfrm>
            <a:prstGeom prst="roundRect">
              <a:avLst>
                <a:gd name="adj" fmla="val 11363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423812" y="2166746"/>
              <a:ext cx="1828800" cy="138109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23812" y="3726445"/>
              <a:ext cx="3901060" cy="2074855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039626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133256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33256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045232" y="4839070"/>
              <a:ext cx="586220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138861" y="491997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5138861" y="5283553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kern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7251" y="3963700"/>
              <a:ext cx="591825" cy="152884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80881" y="404460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80881" y="440818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80881" y="476792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80881" y="513150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479781" y="2272884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573411" y="235378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573411" y="2717367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573411" y="3063041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7251" y="2278969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80881" y="2359870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80881" y="272345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80881" y="3069126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156030" y="3225190"/>
              <a:ext cx="591825" cy="114989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249660" y="3306092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249660" y="366967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249660" y="4015348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87760" y="2492257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87760" y="2855839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87760" y="3201513"/>
              <a:ext cx="1361900" cy="94622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4980290" y="2849754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4980290" y="2486172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2" name="Straight Arrow Connector 201"/>
            <p:cNvCxnSpPr>
              <a:stCxn id="176" idx="3"/>
              <a:endCxn id="182" idx="1"/>
            </p:cNvCxnSpPr>
            <p:nvPr/>
          </p:nvCxnSpPr>
          <p:spPr>
            <a:xfrm>
              <a:off x="5540135" y="4455032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87760" y="3438479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4980290" y="3195428"/>
              <a:ext cx="1500591" cy="608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87760" y="3438479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175" idx="3"/>
              <a:endCxn id="181" idx="1"/>
            </p:cNvCxnSpPr>
            <p:nvPr/>
          </p:nvCxnSpPr>
          <p:spPr>
            <a:xfrm>
              <a:off x="5540135" y="4091451"/>
              <a:ext cx="940746" cy="8553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178" idx="3"/>
              <a:endCxn id="183" idx="1"/>
            </p:cNvCxnSpPr>
            <p:nvPr/>
          </p:nvCxnSpPr>
          <p:spPr>
            <a:xfrm flipV="1">
              <a:off x="5545740" y="4900309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179" idx="3"/>
              <a:endCxn id="184" idx="1"/>
            </p:cNvCxnSpPr>
            <p:nvPr/>
          </p:nvCxnSpPr>
          <p:spPr>
            <a:xfrm flipV="1">
              <a:off x="5545740" y="5263891"/>
              <a:ext cx="935141" cy="1520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87760" y="3802061"/>
              <a:ext cx="1361900" cy="37492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87760" y="3802061"/>
              <a:ext cx="1361900" cy="73850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87760" y="3802061"/>
              <a:ext cx="1361900" cy="10982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87760" y="3802061"/>
              <a:ext cx="1361900" cy="146183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87760" y="3438479"/>
              <a:ext cx="1361900" cy="110209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4980290" y="2849754"/>
              <a:ext cx="1500591" cy="35175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4980290" y="2492257"/>
              <a:ext cx="1500591" cy="35749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4980290" y="2855839"/>
              <a:ext cx="1500591" cy="3395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4980290" y="2486172"/>
              <a:ext cx="1500591" cy="71534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87760" y="3438479"/>
              <a:ext cx="1361900" cy="182541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87760" y="4147735"/>
              <a:ext cx="1361900" cy="2925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87760" y="4147735"/>
              <a:ext cx="1361900" cy="392834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87760" y="4147735"/>
              <a:ext cx="1361900" cy="75257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87760" y="4147735"/>
              <a:ext cx="1361900" cy="111615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72829" y="4745405"/>
              <a:ext cx="57076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64808" y="5398364"/>
              <a:ext cx="74948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union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273881" y="3209701"/>
              <a:ext cx="103200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4980290" y="2492257"/>
              <a:ext cx="1500591" cy="70317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4980290" y="2486172"/>
              <a:ext cx="1500591" cy="36966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8" name="Rounded Rectangle 227"/>
            <p:cNvSpPr/>
            <p:nvPr/>
          </p:nvSpPr>
          <p:spPr>
            <a:xfrm>
              <a:off x="3810358" y="3878162"/>
              <a:ext cx="591825" cy="803593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3903988" y="3959064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3903988" y="4322645"/>
              <a:ext cx="406879" cy="26477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31" name="Straight Arrow Connector 230"/>
            <p:cNvCxnSpPr>
              <a:stCxn id="229" idx="3"/>
              <a:endCxn id="175" idx="1"/>
            </p:cNvCxnSpPr>
            <p:nvPr/>
          </p:nvCxnSpPr>
          <p:spPr>
            <a:xfrm>
              <a:off x="4310867" y="4091451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32" name="Straight Arrow Connector 231"/>
            <p:cNvCxnSpPr>
              <a:stCxn id="230" idx="3"/>
              <a:endCxn id="176" idx="1"/>
            </p:cNvCxnSpPr>
            <p:nvPr/>
          </p:nvCxnSpPr>
          <p:spPr>
            <a:xfrm>
              <a:off x="4310867" y="4455032"/>
              <a:ext cx="82238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3" name="TextBox 232"/>
            <p:cNvSpPr txBox="1"/>
            <p:nvPr/>
          </p:nvSpPr>
          <p:spPr>
            <a:xfrm>
              <a:off x="4403449" y="4431457"/>
              <a:ext cx="632844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804438" y="5449542"/>
              <a:ext cx="924573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14985" y="3139672"/>
              <a:ext cx="92340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586392" y="5373619"/>
              <a:ext cx="938337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12956" y="2157765"/>
              <a:ext cx="405970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96325" y="2106542"/>
              <a:ext cx="39593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447786" y="3802881"/>
              <a:ext cx="39500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683539" y="3769620"/>
              <a:ext cx="4144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12117" y="4721660"/>
              <a:ext cx="385908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52965" y="3760981"/>
              <a:ext cx="374709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816768" y="2864847"/>
              <a:ext cx="413786" cy="368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G: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902597" y="6074860"/>
            <a:ext cx="2763779" cy="369332"/>
            <a:chOff x="5162865" y="6141700"/>
            <a:chExt cx="2763779" cy="369332"/>
          </a:xfrm>
        </p:grpSpPr>
        <p:sp>
          <p:nvSpPr>
            <p:cNvPr id="78" name="Rounded Rectangle 77"/>
            <p:cNvSpPr/>
            <p:nvPr/>
          </p:nvSpPr>
          <p:spPr>
            <a:xfrm>
              <a:off x="5162865" y="6219124"/>
              <a:ext cx="393158" cy="2570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53240" y="6141700"/>
              <a:ext cx="2373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= cached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 data partition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2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8"/>
            <a:ext cx="8432800" cy="4221162"/>
          </a:xfrm>
        </p:spPr>
        <p:txBody>
          <a:bodyPr/>
          <a:lstStyle/>
          <a:p>
            <a:r>
              <a:rPr lang="en-US" dirty="0" smtClean="0"/>
              <a:t>Stage boundaries are only at input RDDs or “shuffle” operations</a:t>
            </a:r>
          </a:p>
          <a:p>
            <a:r>
              <a:rPr lang="en-US" dirty="0" smtClean="0"/>
              <a:t>So, each task looks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(Note: we write shuffle outputs to RAM/disk to allow retries)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82472" y="4210376"/>
            <a:ext cx="2093452" cy="820778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Task</a:t>
            </a:r>
          </a:p>
          <a:p>
            <a:pPr algn="ctr"/>
            <a:r>
              <a:rPr lang="en-US" sz="2200" dirty="0" smtClean="0"/>
              <a:t>f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f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 smtClean="0"/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…</a:t>
            </a:r>
            <a:endParaRPr lang="en-US" sz="2200" baseline="-25000" dirty="0" smtClean="0"/>
          </a:p>
        </p:txBody>
      </p:sp>
      <p:cxnSp>
        <p:nvCxnSpPr>
          <p:cNvPr id="8" name="Straight Arrow Connector 7"/>
          <p:cNvCxnSpPr>
            <a:stCxn id="7" idx="3"/>
            <a:endCxn id="13" idx="1"/>
          </p:cNvCxnSpPr>
          <p:nvPr/>
        </p:nvCxnSpPr>
        <p:spPr>
          <a:xfrm flipV="1">
            <a:off x="5675924" y="4595096"/>
            <a:ext cx="801433" cy="256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357" y="4210375"/>
            <a:ext cx="19808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map output file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i="1" dirty="0" smtClean="0">
                <a:latin typeface="Corbel"/>
                <a:cs typeface="Corbel"/>
              </a:rPr>
              <a:t>or</a:t>
            </a:r>
            <a:r>
              <a:rPr lang="en-US" sz="2200" dirty="0" smtClean="0">
                <a:latin typeface="Corbel"/>
                <a:cs typeface="Corbel"/>
              </a:rPr>
              <a:t> master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63271" y="4210375"/>
            <a:ext cx="1219200" cy="1884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58782" y="4799882"/>
            <a:ext cx="1223689" cy="1819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8430" y="3657600"/>
            <a:ext cx="113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external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storage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2369" y="4724400"/>
            <a:ext cx="136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fetch map</a:t>
            </a:r>
          </a:p>
          <a:p>
            <a:pPr algn="r"/>
            <a:r>
              <a:rPr lang="en-US" sz="2200" dirty="0" smtClean="0">
                <a:latin typeface="Corbel"/>
                <a:cs typeface="Corbel"/>
              </a:rPr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74" y="4357655"/>
            <a:ext cx="997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Corbel"/>
                <a:cs typeface="Corbel"/>
              </a:rPr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215679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r>
              <a:rPr lang="en-US" dirty="0" smtClean="0"/>
              <a:t>Complex apps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lacks:</a:t>
            </a:r>
            <a:endParaRPr lang="en-US" dirty="0"/>
          </a:p>
          <a:p>
            <a:pPr algn="ctr"/>
            <a:r>
              <a:rPr lang="en-US" dirty="0" smtClean="0"/>
              <a:t>Efficient primitives for </a:t>
            </a:r>
            <a:r>
              <a:rPr lang="en-US" b="1" dirty="0" smtClean="0"/>
              <a:t>data sharing</a:t>
            </a:r>
            <a:endParaRPr lang="en-US" dirty="0" smtClean="0"/>
          </a:p>
          <a:p>
            <a:endParaRPr lang="en-US" sz="16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457200" y="4648200"/>
            <a:ext cx="8229600" cy="1147699"/>
          </a:xfrm>
          <a:prstGeom prst="roundRect">
            <a:avLst>
              <a:gd name="adj" fmla="val 16408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In </a:t>
            </a:r>
            <a:r>
              <a:rPr lang="en-US" sz="3200" dirty="0" err="1" smtClean="0"/>
              <a:t>MapReduce</a:t>
            </a:r>
            <a:r>
              <a:rPr lang="en-US" sz="3200" dirty="0" smtClean="0"/>
              <a:t>, the </a:t>
            </a:r>
            <a:r>
              <a:rPr lang="en-US" sz="3200" dirty="0"/>
              <a:t>only </a:t>
            </a:r>
            <a:r>
              <a:rPr lang="en-US" sz="3200" dirty="0" smtClean="0"/>
              <a:t>way to share </a:t>
            </a:r>
            <a:r>
              <a:rPr lang="en-US" sz="3200" dirty="0"/>
              <a:t>data </a:t>
            </a:r>
            <a:r>
              <a:rPr lang="en-US" sz="3200" dirty="0" smtClean="0"/>
              <a:t>across </a:t>
            </a:r>
            <a:r>
              <a:rPr lang="en-US" sz="3200" dirty="0"/>
              <a:t>jobs is stable storage </a:t>
            </a:r>
            <a:r>
              <a:rPr lang="en-US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/>
              <a:t> slow!</a:t>
            </a:r>
          </a:p>
        </p:txBody>
      </p:sp>
    </p:spTree>
    <p:extLst>
      <p:ext uri="{BB962C8B-B14F-4D97-AF65-F5344CB8AC3E}">
        <p14:creationId xmlns:p14="http://schemas.microsoft.com/office/powerpoint/2010/main" val="21873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Task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4221162"/>
          </a:xfrm>
        </p:spPr>
        <p:txBody>
          <a:bodyPr/>
          <a:lstStyle/>
          <a:p>
            <a:r>
              <a:rPr lang="en-US" dirty="0" smtClean="0"/>
              <a:t>Each Task object is self-contained</a:t>
            </a:r>
          </a:p>
          <a:p>
            <a:pPr lvl="1"/>
            <a:r>
              <a:rPr lang="en-US" dirty="0" smtClean="0"/>
              <a:t>Contains all transformation code up to input boundary (e.g. </a:t>
            </a:r>
            <a:r>
              <a:rPr lang="en-US" dirty="0" err="1" smtClean="0"/>
              <a:t>HadoopRDD</a:t>
            </a:r>
            <a:r>
              <a:rPr lang="en-US" dirty="0" smtClean="0"/>
              <a:t> =&gt; filter =&gt; map)</a:t>
            </a:r>
          </a:p>
          <a:p>
            <a:r>
              <a:rPr lang="en-US" dirty="0" smtClean="0"/>
              <a:t>Allows Tasks on cached data to even if they fall out of cache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4743174"/>
            <a:ext cx="7520601" cy="743226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Design goal: any Task can run on any node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867400"/>
            <a:ext cx="8534400" cy="68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Only way a Task can fail is lost map output files</a:t>
            </a:r>
          </a:p>
        </p:txBody>
      </p:sp>
    </p:spTree>
    <p:extLst>
      <p:ext uri="{BB962C8B-B14F-4D97-AF65-F5344CB8AC3E}">
        <p14:creationId xmlns:p14="http://schemas.microsoft.com/office/powerpoint/2010/main" val="419534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8713" y="2772748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DAGScheduler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08713" y="4421554"/>
            <a:ext cx="3754010" cy="68533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TaskScheduler</a:t>
            </a:r>
            <a:endParaRPr lang="en-US" sz="2400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383073" y="2389218"/>
            <a:ext cx="1325640" cy="72619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9735" y="3458079"/>
            <a:ext cx="0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31706" y="3458079"/>
            <a:ext cx="1" cy="9634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" y="1733513"/>
            <a:ext cx="3558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runJob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targetRDD</a:t>
            </a:r>
            <a:r>
              <a:rPr lang="en-US" sz="2200" i="1" dirty="0" smtClean="0">
                <a:latin typeface="Corbel"/>
                <a:cs typeface="Corbel"/>
              </a:rPr>
              <a:t>, partitions, </a:t>
            </a:r>
            <a:r>
              <a:rPr lang="en-US" sz="2200" i="1" dirty="0" err="1" smtClean="0">
                <a:latin typeface="Corbel"/>
                <a:cs typeface="Corbel"/>
              </a:rPr>
              <a:t>func</a:t>
            </a:r>
            <a:r>
              <a:rPr lang="en-US" sz="2200" i="1" dirty="0" smtClean="0">
                <a:latin typeface="Corbel"/>
                <a:cs typeface="Corbel"/>
              </a:rPr>
              <a:t>, listener)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3695151"/>
            <a:ext cx="295474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3366FF"/>
                </a:solidFill>
                <a:latin typeface="Corbel"/>
                <a:cs typeface="Corbel"/>
              </a:rPr>
              <a:t>submitTasks</a:t>
            </a:r>
            <a:r>
              <a:rPr lang="en-US" sz="2200" i="1" dirty="0" smtClean="0">
                <a:latin typeface="Corbel"/>
                <a:cs typeface="Corbel"/>
              </a:rPr>
              <a:t>(</a:t>
            </a:r>
            <a:r>
              <a:rPr lang="en-US" sz="2200" i="1" dirty="0" err="1" smtClean="0">
                <a:latin typeface="Corbel"/>
                <a:cs typeface="Corbel"/>
              </a:rPr>
              <a:t>taskSet</a:t>
            </a:r>
            <a:r>
              <a:rPr lang="en-US" sz="2200" i="1" dirty="0" smtClean="0">
                <a:latin typeface="Corbel"/>
                <a:cs typeface="Corbel"/>
              </a:rPr>
              <a:t>)</a:t>
            </a:r>
            <a:endParaRPr lang="en-US" sz="2200" i="1" dirty="0">
              <a:latin typeface="Corbel"/>
              <a:cs typeface="Corbe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6400" y="3538329"/>
            <a:ext cx="2362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finish &amp; stage failure events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21" name="Straight Arrow Connector 20"/>
          <p:cNvCxnSpPr>
            <a:stCxn id="6" idx="2"/>
            <a:endCxn id="24" idx="0"/>
          </p:cNvCxnSpPr>
          <p:nvPr/>
        </p:nvCxnSpPr>
        <p:spPr>
          <a:xfrm flipH="1">
            <a:off x="4585385" y="5106885"/>
            <a:ext cx="333" cy="98911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10649" y="6096000"/>
            <a:ext cx="2749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Cluster or local runner</a:t>
            </a:r>
          </a:p>
        </p:txBody>
      </p:sp>
      <p:sp>
        <p:nvSpPr>
          <p:cNvPr id="29" name="Cloud Callout 28"/>
          <p:cNvSpPr/>
          <p:nvPr/>
        </p:nvSpPr>
        <p:spPr>
          <a:xfrm>
            <a:off x="5695731" y="1307225"/>
            <a:ext cx="2914869" cy="1424453"/>
          </a:xfrm>
          <a:prstGeom prst="cloudCallout">
            <a:avLst>
              <a:gd name="adj1" fmla="val -40079"/>
              <a:gd name="adj2" fmla="val 58761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/>
              <a:t>graph of stages</a:t>
            </a:r>
          </a:p>
          <a:p>
            <a:pPr algn="ctr"/>
            <a:r>
              <a:rPr lang="en-US" sz="2100" dirty="0" smtClean="0"/>
              <a:t>RDD partitioning</a:t>
            </a:r>
          </a:p>
          <a:p>
            <a:pPr algn="ctr"/>
            <a:r>
              <a:rPr lang="en-US" sz="2100" dirty="0" smtClean="0"/>
              <a:t>pipelining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6082594" y="4776200"/>
            <a:ext cx="2832806" cy="1828799"/>
          </a:xfrm>
          <a:prstGeom prst="cloudCallout">
            <a:avLst>
              <a:gd name="adj1" fmla="val -52513"/>
              <a:gd name="adj2" fmla="val -42697"/>
            </a:avLst>
          </a:prstGeom>
          <a:ln w="12700" cmpd="sng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 smtClean="0">
                <a:latin typeface="Corbel"/>
                <a:cs typeface="Corbel"/>
              </a:rPr>
              <a:t>task placement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retries on failure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speculation</a:t>
            </a:r>
          </a:p>
          <a:p>
            <a:pPr algn="ctr"/>
            <a:r>
              <a:rPr lang="en-US" sz="2100" dirty="0" smtClean="0">
                <a:latin typeface="Corbel"/>
                <a:cs typeface="Corbel"/>
              </a:rPr>
              <a:t>inter-job policy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5238444"/>
            <a:ext cx="17225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Task objects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746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Interface:</a:t>
            </a:r>
          </a:p>
          <a:p>
            <a:pPr lvl="1"/>
            <a:r>
              <a:rPr lang="en-US" dirty="0" smtClean="0"/>
              <a:t>Given a </a:t>
            </a:r>
            <a:r>
              <a:rPr lang="en-US" dirty="0" err="1" smtClean="0"/>
              <a:t>TaskSet</a:t>
            </a:r>
            <a:r>
              <a:rPr lang="en-US" dirty="0" smtClean="0"/>
              <a:t> (set of Tasks), run it and report results</a:t>
            </a:r>
          </a:p>
          <a:p>
            <a:pPr lvl="1"/>
            <a:r>
              <a:rPr lang="en-US" dirty="0" smtClean="0"/>
              <a:t>Report “fetch failed” errors when shuffle output lost</a:t>
            </a:r>
          </a:p>
          <a:p>
            <a:r>
              <a:rPr lang="en-US" dirty="0" smtClean="0"/>
              <a:t>Two main implementations:</a:t>
            </a:r>
          </a:p>
          <a:p>
            <a:pPr lvl="1"/>
            <a:r>
              <a:rPr lang="en-US" dirty="0" err="1"/>
              <a:t>LocalScheduler</a:t>
            </a:r>
            <a:r>
              <a:rPr lang="en-US" dirty="0"/>
              <a:t> (runs locally)</a:t>
            </a:r>
          </a:p>
          <a:p>
            <a:pPr lvl="1"/>
            <a:r>
              <a:rPr lang="en-US" dirty="0" err="1" smtClean="0"/>
              <a:t>ClusterScheduler</a:t>
            </a:r>
            <a:r>
              <a:rPr lang="en-US" dirty="0" smtClean="0"/>
              <a:t> (connects to a cluster manager using a pluggable “</a:t>
            </a:r>
            <a:r>
              <a:rPr lang="en-US" dirty="0" err="1" smtClean="0"/>
              <a:t>SchedulerBackend</a:t>
            </a:r>
            <a:r>
              <a:rPr lang="en-US" dirty="0" smtClean="0"/>
              <a:t>” API)</a:t>
            </a:r>
          </a:p>
        </p:txBody>
      </p:sp>
    </p:spTree>
    <p:extLst>
      <p:ext uri="{BB962C8B-B14F-4D97-AF65-F5344CB8AC3E}">
        <p14:creationId xmlns:p14="http://schemas.microsoft.com/office/powerpoint/2010/main" val="63747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TaskScheduler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multiple concurrent </a:t>
            </a:r>
            <a:r>
              <a:rPr lang="en-US" dirty="0" err="1" smtClean="0"/>
              <a:t>TaskSets</a:t>
            </a:r>
            <a:r>
              <a:rPr lang="en-US" dirty="0" smtClean="0"/>
              <a:t>, but currently does so in FIFO order</a:t>
            </a:r>
          </a:p>
          <a:p>
            <a:pPr lvl="1"/>
            <a:r>
              <a:rPr lang="en-US" dirty="0" smtClean="0"/>
              <a:t>Would be really easy to plug in other policies!</a:t>
            </a:r>
          </a:p>
          <a:p>
            <a:pPr lvl="1"/>
            <a:r>
              <a:rPr lang="en-US" dirty="0" smtClean="0"/>
              <a:t>If someone wants to suggest a plugin API, please do</a:t>
            </a:r>
          </a:p>
          <a:p>
            <a:r>
              <a:rPr lang="en-US" dirty="0" smtClean="0"/>
              <a:t>Maintains one </a:t>
            </a:r>
            <a:r>
              <a:rPr lang="en-US" dirty="0" err="1" smtClean="0"/>
              <a:t>TaskSetManager</a:t>
            </a:r>
            <a:r>
              <a:rPr lang="en-US" dirty="0" smtClean="0"/>
              <a:t> per </a:t>
            </a:r>
            <a:r>
              <a:rPr lang="en-US" dirty="0" err="1" smtClean="0"/>
              <a:t>TaskSet</a:t>
            </a:r>
            <a:r>
              <a:rPr lang="en-US" dirty="0" smtClean="0"/>
              <a:t> that tracks its locality and failure info</a:t>
            </a:r>
          </a:p>
          <a:p>
            <a:r>
              <a:rPr lang="en-US" dirty="0" smtClean="0"/>
              <a:t>Polls these for tasks in order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5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by the Executor class</a:t>
            </a:r>
          </a:p>
          <a:p>
            <a:r>
              <a:rPr lang="en-US" dirty="0" smtClean="0"/>
              <a:t>Receives self-contained Task objects and calls run() on them in a thread pool</a:t>
            </a:r>
          </a:p>
          <a:p>
            <a:r>
              <a:rPr lang="en-US" dirty="0" smtClean="0"/>
              <a:t>Reports results or exceptions to master</a:t>
            </a:r>
          </a:p>
          <a:p>
            <a:pPr lvl="1"/>
            <a:r>
              <a:rPr lang="en-US" dirty="0" smtClean="0"/>
              <a:t>Special case: </a:t>
            </a:r>
            <a:r>
              <a:rPr lang="en-US" dirty="0" err="1" smtClean="0"/>
              <a:t>FetchFailedException</a:t>
            </a:r>
            <a:r>
              <a:rPr lang="en-US" dirty="0" smtClean="0"/>
              <a:t> for shuffle</a:t>
            </a:r>
          </a:p>
          <a:p>
            <a:r>
              <a:rPr lang="en-US" dirty="0" smtClean="0"/>
              <a:t>Pluggable </a:t>
            </a:r>
            <a:r>
              <a:rPr lang="en-US" dirty="0" err="1" smtClean="0"/>
              <a:t>ExecutorBackend</a:t>
            </a:r>
            <a:r>
              <a:rPr lang="en-US" dirty="0" smtClean="0"/>
              <a:t> for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BlockManager</a:t>
            </a:r>
            <a:endParaRPr lang="en-US" b="1" dirty="0" smtClean="0"/>
          </a:p>
          <a:p>
            <a:pPr lvl="1"/>
            <a:r>
              <a:rPr lang="en-US" dirty="0" smtClean="0"/>
              <a:t>“Write-once” key-value store on each worker</a:t>
            </a:r>
          </a:p>
          <a:p>
            <a:pPr lvl="1"/>
            <a:r>
              <a:rPr lang="en-US" dirty="0"/>
              <a:t>Serves shuffle data as well as cached RDDs</a:t>
            </a:r>
          </a:p>
          <a:p>
            <a:pPr lvl="1"/>
            <a:r>
              <a:rPr lang="en-US" dirty="0" smtClean="0"/>
              <a:t>Tracks a </a:t>
            </a:r>
            <a:r>
              <a:rPr lang="en-US" dirty="0" err="1" smtClean="0"/>
              <a:t>StorageLevel</a:t>
            </a:r>
            <a:r>
              <a:rPr lang="en-US" dirty="0" smtClean="0"/>
              <a:t> for each block (e.g. disk, RAM)</a:t>
            </a:r>
          </a:p>
          <a:p>
            <a:pPr lvl="1"/>
            <a:r>
              <a:rPr lang="en-US" dirty="0" smtClean="0"/>
              <a:t>Can drop data to disk if running low on RAM</a:t>
            </a:r>
          </a:p>
          <a:p>
            <a:pPr lvl="1"/>
            <a:r>
              <a:rPr lang="en-US" dirty="0" smtClean="0"/>
              <a:t>Can replicate data across nodes</a:t>
            </a:r>
          </a:p>
        </p:txBody>
      </p:sp>
    </p:spTree>
    <p:extLst>
      <p:ext uri="{BB962C8B-B14F-4D97-AF65-F5344CB8AC3E}">
        <p14:creationId xmlns:p14="http://schemas.microsoft.com/office/powerpoint/2010/main" val="41435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CommunicationManager</a:t>
            </a:r>
            <a:endParaRPr lang="en-US" b="1" dirty="0" smtClean="0"/>
          </a:p>
          <a:p>
            <a:pPr lvl="1"/>
            <a:r>
              <a:rPr lang="en-US" dirty="0" smtClean="0"/>
              <a:t>Asynchronous IO based networking library</a:t>
            </a:r>
          </a:p>
          <a:p>
            <a:pPr lvl="1"/>
            <a:r>
              <a:rPr lang="en-US" dirty="0" smtClean="0"/>
              <a:t>Allows fetching blocks from </a:t>
            </a:r>
            <a:r>
              <a:rPr lang="en-US" dirty="0" err="1" smtClean="0"/>
              <a:t>BlockManagers</a:t>
            </a:r>
            <a:endParaRPr lang="en-US" dirty="0" smtClean="0"/>
          </a:p>
          <a:p>
            <a:pPr lvl="1"/>
            <a:r>
              <a:rPr lang="en-US" dirty="0" smtClean="0"/>
              <a:t>Allows prioritization / chunking across connections (would be nice to make this pluggable!)</a:t>
            </a:r>
          </a:p>
          <a:p>
            <a:pPr lvl="1"/>
            <a:r>
              <a:rPr lang="en-US" dirty="0" smtClean="0"/>
              <a:t>Fetch logic tries to optimize for block sizes</a:t>
            </a:r>
          </a:p>
        </p:txBody>
      </p:sp>
    </p:spTree>
    <p:extLst>
      <p:ext uri="{BB962C8B-B14F-4D97-AF65-F5344CB8AC3E}">
        <p14:creationId xmlns:p14="http://schemas.microsoft.com/office/powerpoint/2010/main" val="34203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MapOutputTracker</a:t>
            </a:r>
            <a:endParaRPr lang="en-US" b="1" dirty="0" smtClean="0"/>
          </a:p>
          <a:p>
            <a:pPr lvl="1"/>
            <a:r>
              <a:rPr lang="en-US" dirty="0" smtClean="0"/>
              <a:t>Tracks where each “map” task in a shuffle ran</a:t>
            </a:r>
          </a:p>
          <a:p>
            <a:pPr lvl="1"/>
            <a:r>
              <a:rPr lang="en-US" dirty="0" smtClean="0"/>
              <a:t>Tells reduce tasks the map locations</a:t>
            </a:r>
          </a:p>
          <a:p>
            <a:pPr lvl="1"/>
            <a:r>
              <a:rPr lang="en-US" dirty="0" smtClean="0"/>
              <a:t>Each worker caches the locations to avoid re-fetching</a:t>
            </a:r>
          </a:p>
          <a:p>
            <a:pPr lvl="1"/>
            <a:r>
              <a:rPr lang="en-US" dirty="0" smtClean="0"/>
              <a:t>A “generation ID” passed with each Task allows invalidating the cache when map outputs are lost</a:t>
            </a:r>
          </a:p>
        </p:txBody>
      </p:sp>
    </p:spTree>
    <p:extLst>
      <p:ext uri="{BB962C8B-B14F-4D97-AF65-F5344CB8AC3E}">
        <p14:creationId xmlns:p14="http://schemas.microsoft.com/office/powerpoint/2010/main" val="264950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provides several places to customize functionality:</a:t>
            </a:r>
          </a:p>
          <a:p>
            <a:r>
              <a:rPr lang="en-US" b="1" dirty="0" smtClean="0"/>
              <a:t>Extending RDD:</a:t>
            </a:r>
            <a:r>
              <a:rPr lang="en-US" dirty="0" smtClean="0"/>
              <a:t> add new input sources or transformations</a:t>
            </a:r>
          </a:p>
          <a:p>
            <a:r>
              <a:rPr lang="en-US" b="1" dirty="0" err="1" smtClean="0"/>
              <a:t>SchedulerBackend</a:t>
            </a:r>
            <a:r>
              <a:rPr lang="en-US" b="1" dirty="0" smtClean="0"/>
              <a:t>:</a:t>
            </a:r>
            <a:r>
              <a:rPr lang="en-US" dirty="0" smtClean="0"/>
              <a:t> add new cluster managers</a:t>
            </a:r>
          </a:p>
          <a:p>
            <a:r>
              <a:rPr lang="en-US" b="1" dirty="0" err="1" smtClean="0"/>
              <a:t>spark.serializer</a:t>
            </a:r>
            <a:r>
              <a:rPr lang="en-US" b="1" dirty="0" smtClean="0"/>
              <a:t>:</a:t>
            </a:r>
            <a:r>
              <a:rPr lang="en-US" dirty="0" smtClean="0"/>
              <a:t> customize object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What People Have Done</a:t>
            </a: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RDD transformations (</a:t>
            </a:r>
            <a:r>
              <a:rPr lang="en-US" sz="2300" dirty="0" smtClean="0">
                <a:latin typeface="Lucida Console"/>
                <a:cs typeface="Lucida Console"/>
              </a:rPr>
              <a:t>sample, glom, </a:t>
            </a:r>
            <a:r>
              <a:rPr lang="en-US" sz="2300" dirty="0" err="1" smtClean="0">
                <a:latin typeface="Lucida Console"/>
                <a:cs typeface="Lucida Console"/>
              </a:rPr>
              <a:t>mapPartitions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leftOuterJoin</a:t>
            </a:r>
            <a:r>
              <a:rPr lang="en-US" sz="2300" dirty="0" smtClean="0"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latin typeface="Lucida Console"/>
                <a:cs typeface="Lucida Console"/>
              </a:rPr>
              <a:t>rightOuterJoin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input sources (</a:t>
            </a:r>
            <a:r>
              <a:rPr lang="en-US" dirty="0" err="1" smtClean="0"/>
              <a:t>DynamoDB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serialization for memory and bandwidth efficiency</a:t>
            </a:r>
          </a:p>
          <a:p>
            <a:r>
              <a:rPr lang="en-US" dirty="0" smtClean="0"/>
              <a:t>New language bindings (Java,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0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500" dirty="0" smtClean="0"/>
              <a:t>Examples</a:t>
            </a:r>
            <a:endParaRPr lang="en-US" sz="5500" dirty="0"/>
          </a:p>
        </p:txBody>
      </p:sp>
      <p:sp>
        <p:nvSpPr>
          <p:cNvPr id="25" name="Can 24"/>
          <p:cNvSpPr/>
          <p:nvPr/>
        </p:nvSpPr>
        <p:spPr>
          <a:xfrm>
            <a:off x="1076125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58509" y="2208126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96304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306309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88616" y="2208126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26411" y="1984276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36416" y="2208126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02225" y="2213313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37432" y="1989463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30" name="Can 29"/>
          <p:cNvSpPr/>
          <p:nvPr/>
        </p:nvSpPr>
        <p:spPr>
          <a:xfrm>
            <a:off x="3802827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Can 39"/>
          <p:cNvSpPr/>
          <p:nvPr/>
        </p:nvSpPr>
        <p:spPr>
          <a:xfrm>
            <a:off x="6532934" y="1796087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1" name="TextBox 50"/>
          <p:cNvSpPr txBox="1"/>
          <p:nvPr/>
        </p:nvSpPr>
        <p:spPr>
          <a:xfrm>
            <a:off x="1076125" y="2629224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7193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50413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1880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0746" y="1371600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76125" y="5138968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57" name="Straight Arrow Connector 56"/>
          <p:cNvCxnSpPr>
            <a:stCxn id="74" idx="3"/>
            <a:endCxn id="66" idx="1"/>
          </p:cNvCxnSpPr>
          <p:nvPr/>
        </p:nvCxnSpPr>
        <p:spPr>
          <a:xfrm flipV="1">
            <a:off x="1637482" y="3489854"/>
            <a:ext cx="1838610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4" idx="3"/>
            <a:endCxn id="67" idx="1"/>
          </p:cNvCxnSpPr>
          <p:nvPr/>
        </p:nvCxnSpPr>
        <p:spPr>
          <a:xfrm flipV="1">
            <a:off x="1637482" y="4315716"/>
            <a:ext cx="1838610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4" idx="3"/>
            <a:endCxn id="68" idx="1"/>
          </p:cNvCxnSpPr>
          <p:nvPr/>
        </p:nvCxnSpPr>
        <p:spPr>
          <a:xfrm>
            <a:off x="1637482" y="4704060"/>
            <a:ext cx="1838610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1"/>
          </p:cNvCxnSpPr>
          <p:nvPr/>
        </p:nvCxnSpPr>
        <p:spPr>
          <a:xfrm>
            <a:off x="4965074" y="34898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4" idx="1"/>
          </p:cNvCxnSpPr>
          <p:nvPr/>
        </p:nvCxnSpPr>
        <p:spPr>
          <a:xfrm>
            <a:off x="4965074" y="4315716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65" idx="1"/>
          </p:cNvCxnSpPr>
          <p:nvPr/>
        </p:nvCxnSpPr>
        <p:spPr>
          <a:xfrm>
            <a:off x="4965074" y="512950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lded Corner 62"/>
          <p:cNvSpPr/>
          <p:nvPr/>
        </p:nvSpPr>
        <p:spPr>
          <a:xfrm>
            <a:off x="5533272" y="32004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4" name="Folded Corner 63"/>
          <p:cNvSpPr/>
          <p:nvPr/>
        </p:nvSpPr>
        <p:spPr>
          <a:xfrm>
            <a:off x="5533272" y="402626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Folded Corner 64"/>
          <p:cNvSpPr/>
          <p:nvPr/>
        </p:nvSpPr>
        <p:spPr>
          <a:xfrm>
            <a:off x="5533272" y="4840048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3476092" y="3266004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1</a:t>
            </a:r>
            <a:endParaRPr lang="en-US" sz="2200" dirty="0"/>
          </a:p>
        </p:txBody>
      </p:sp>
      <p:sp>
        <p:nvSpPr>
          <p:cNvPr id="67" name="Rectangle 66"/>
          <p:cNvSpPr/>
          <p:nvPr/>
        </p:nvSpPr>
        <p:spPr>
          <a:xfrm>
            <a:off x="3476092" y="409186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smtClean="0"/>
              <a:t>query 2</a:t>
            </a:r>
            <a:endParaRPr lang="en-US" sz="2200" dirty="0"/>
          </a:p>
        </p:txBody>
      </p:sp>
      <p:sp>
        <p:nvSpPr>
          <p:cNvPr id="68" name="Rectangle 67"/>
          <p:cNvSpPr/>
          <p:nvPr/>
        </p:nvSpPr>
        <p:spPr>
          <a:xfrm>
            <a:off x="3476092" y="4903685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58314" y="325490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1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8314" y="4073878"/>
            <a:ext cx="1043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2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58314" y="4905652"/>
            <a:ext cx="1027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result 3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637482" y="4704060"/>
            <a:ext cx="1839138" cy="1137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37341" y="5508616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74" name="Diamond 73"/>
          <p:cNvSpPr/>
          <p:nvPr/>
        </p:nvSpPr>
        <p:spPr>
          <a:xfrm>
            <a:off x="1347836" y="4618739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Can 74"/>
          <p:cNvSpPr/>
          <p:nvPr/>
        </p:nvSpPr>
        <p:spPr>
          <a:xfrm>
            <a:off x="1076125" y="4294144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TextBox 75"/>
          <p:cNvSpPr txBox="1"/>
          <p:nvPr/>
        </p:nvSpPr>
        <p:spPr>
          <a:xfrm>
            <a:off x="1914192" y="3390250"/>
            <a:ext cx="7681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HDFS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read</a:t>
            </a:r>
            <a:endParaRPr lang="en-US" sz="1900" dirty="0">
              <a:latin typeface="Corbel"/>
              <a:cs typeface="Corbel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92916" y="5753100"/>
            <a:ext cx="7391400" cy="969899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Slow due to replication and disk I/O,</a:t>
            </a:r>
            <a:br>
              <a:rPr lang="en-US" sz="2800" dirty="0" smtClean="0"/>
            </a:br>
            <a:r>
              <a:rPr lang="en-US" sz="2800" dirty="0" smtClean="0"/>
              <a:t>but necessary for fault tolerance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Possible Future Extensions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Pluggable inter-job scheduler</a:t>
            </a:r>
          </a:p>
          <a:p>
            <a:r>
              <a:rPr lang="en-US" dirty="0" smtClean="0"/>
              <a:t>Pluggable cache eviction policy (ideally with priority flags on </a:t>
            </a:r>
            <a:r>
              <a:rPr lang="en-US" dirty="0" err="1" smtClean="0"/>
              <a:t>StorageLevel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Pluggable instrumentation / event listeners</a:t>
            </a:r>
          </a:p>
          <a:p>
            <a:endParaRPr lang="en-US" dirty="0" smtClean="0"/>
          </a:p>
          <a:p>
            <a:r>
              <a:rPr lang="en-US" i="1" dirty="0"/>
              <a:t>Let us know if you want to contribute these!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8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writing your own input RDD from the local </a:t>
            </a:r>
            <a:r>
              <a:rPr lang="en-US" dirty="0" err="1" smtClean="0"/>
              <a:t>filesystem</a:t>
            </a:r>
            <a:r>
              <a:rPr lang="en-US" dirty="0" smtClean="0"/>
              <a:t> (say one partition per file)</a:t>
            </a:r>
          </a:p>
          <a:p>
            <a:r>
              <a:rPr lang="en-US" dirty="0" smtClean="0"/>
              <a:t>Try writing your own transformation RDD (pick a </a:t>
            </a:r>
            <a:r>
              <a:rPr lang="en-US" dirty="0" err="1" smtClean="0"/>
              <a:t>Scala</a:t>
            </a:r>
            <a:r>
              <a:rPr lang="en-US" dirty="0" smtClean="0"/>
              <a:t> collection method not in Spark)</a:t>
            </a:r>
          </a:p>
          <a:p>
            <a:r>
              <a:rPr lang="en-US" dirty="0" smtClean="0"/>
              <a:t>Try writing your own action (e.g. product())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</a:t>
            </a:r>
          </a:p>
          <a:p>
            <a:pPr lvl="1"/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/>
              <a:t>,</a:t>
            </a:r>
            <a:r>
              <a:rPr lang="en-US" dirty="0" smtClean="0"/>
              <a:t> Python and R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185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3350"/>
            <a:r>
              <a:rPr lang="en-US" sz="1800" dirty="0">
                <a:cs typeface="Consolas"/>
              </a:rPr>
              <a:t>Java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JavaRDD</a:t>
            </a:r>
            <a:r>
              <a:rPr lang="en-US" sz="1300" dirty="0">
                <a:latin typeface="Consolas"/>
                <a:cs typeface="Consolas"/>
              </a:rPr>
              <a:t>&lt;String&gt;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  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1300" dirty="0">
                <a:latin typeface="Consolas"/>
                <a:cs typeface="Consolas"/>
              </a:rPr>
              <a:t>);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300" dirty="0">
                <a:latin typeface="Consolas"/>
                <a:cs typeface="Consolas"/>
              </a:rPr>
              <a:t>()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81475" cy="4525963"/>
          </a:xfrm>
        </p:spPr>
        <p:txBody>
          <a:bodyPr/>
          <a:lstStyle/>
          <a:p>
            <a:pPr marL="133350"/>
            <a:r>
              <a:rPr lang="en-US" sz="1800" dirty="0" err="1">
                <a:cs typeface="Consolas"/>
              </a:rPr>
              <a:t>Scala</a:t>
            </a:r>
            <a:r>
              <a:rPr lang="en-US" sz="1800" dirty="0">
                <a:cs typeface="Consolas"/>
              </a:rPr>
              <a:t> API:</a:t>
            </a: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r>
              <a:rPr lang="en-US" sz="1300" dirty="0" err="1">
                <a:latin typeface="Consolas"/>
                <a:cs typeface="Consolas"/>
              </a:rPr>
              <a:t>val</a:t>
            </a:r>
            <a:r>
              <a:rPr lang="en-US" sz="1300" dirty="0">
                <a:latin typeface="Consolas"/>
                <a:cs typeface="Consolas"/>
              </a:rPr>
              <a:t> lines = </a:t>
            </a:r>
            <a:r>
              <a:rPr lang="en-US" sz="1300" dirty="0" err="1">
                <a:latin typeface="Consolas"/>
                <a:cs typeface="Consolas"/>
              </a:rPr>
              <a:t>spark.textFile</a:t>
            </a:r>
            <a:r>
              <a:rPr lang="en-US" sz="1300" dirty="0">
                <a:latin typeface="Consolas"/>
                <a:cs typeface="Consolas"/>
              </a:rPr>
              <a:t>(…)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>errors = </a:t>
            </a:r>
            <a:r>
              <a:rPr lang="en-US" sz="1300" dirty="0" err="1">
                <a:latin typeface="Consolas"/>
                <a:cs typeface="Consolas"/>
              </a:rPr>
              <a:t>lines.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1300" dirty="0" err="1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13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1300" dirty="0">
                <a:latin typeface="Consolas"/>
                <a:cs typeface="Consolas"/>
              </a:rPr>
              <a:t>)</a:t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13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300" dirty="0">
                <a:latin typeface="Consolas"/>
                <a:cs typeface="Consolas"/>
              </a:rPr>
              <a:t/>
            </a:r>
            <a:br>
              <a:rPr lang="en-US" sz="1300" dirty="0">
                <a:latin typeface="Consolas"/>
                <a:cs typeface="Consolas"/>
              </a:rPr>
            </a:br>
            <a:r>
              <a:rPr lang="en-US" sz="1300" dirty="0" err="1">
                <a:latin typeface="Consolas"/>
                <a:cs typeface="Consolas"/>
              </a:rPr>
              <a:t>errors.</a:t>
            </a:r>
            <a:r>
              <a:rPr lang="en-US" sz="13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>
              <a:latin typeface="Consolas"/>
              <a:cs typeface="Consolas"/>
            </a:endParaRPr>
          </a:p>
          <a:p>
            <a:pPr marL="133350"/>
            <a:endParaRPr lang="en-US" sz="1300" dirty="0"/>
          </a:p>
          <a:p>
            <a:pPr marL="133350"/>
            <a:endParaRPr lang="en-US" sz="13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441556" y="1600200"/>
            <a:ext cx="0" cy="4114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45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1066800"/>
          </a:xfrm>
        </p:spPr>
        <p:txBody>
          <a:bodyPr/>
          <a:lstStyle/>
          <a:p>
            <a:r>
              <a:rPr lang="en-US" sz="4800" dirty="0" err="1" smtClean="0"/>
              <a:t>Scala</a:t>
            </a:r>
            <a:r>
              <a:rPr lang="en-US" sz="4800" dirty="0" smtClean="0"/>
              <a:t> Cheat Sheet</a:t>
            </a:r>
            <a:endParaRPr lang="en-US" sz="480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062362" cy="1524000"/>
          </a:xfrm>
        </p:spPr>
        <p:txBody>
          <a:bodyPr lIns="38405" rIns="38405"/>
          <a:lstStyle/>
          <a:p>
            <a:pPr>
              <a:spcBef>
                <a:spcPts val="1092"/>
              </a:spcBef>
            </a:pPr>
            <a:r>
              <a:rPr lang="en-US" sz="2800" dirty="0" smtClean="0"/>
              <a:t>Variables: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7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b="1" dirty="0" err="1">
                <a:latin typeface="Consolas"/>
                <a:cs typeface="Consolas"/>
              </a:rPr>
              <a:t>var</a:t>
            </a:r>
            <a:r>
              <a:rPr lang="en-US" sz="1400" dirty="0">
                <a:latin typeface="Consolas"/>
                <a:cs typeface="Consolas"/>
              </a:rPr>
              <a:t> x = 7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type inferred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y = 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457200" y="3390900"/>
            <a:ext cx="30623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Functions: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def</a:t>
            </a:r>
            <a:r>
              <a:rPr lang="en-US" sz="1400" dirty="0">
                <a:latin typeface="Consolas"/>
                <a:cs typeface="Consolas"/>
              </a:rPr>
              <a:t> square(x: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):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= {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  x*x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3686175" y="1447800"/>
            <a:ext cx="4429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405" tIns="19202" rIns="38405" bIns="19202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92"/>
              </a:spcBef>
            </a:pPr>
            <a:r>
              <a:rPr lang="en-US" dirty="0"/>
              <a:t>Collections and closures:</a:t>
            </a:r>
          </a:p>
          <a:p>
            <a:pPr>
              <a:spcBef>
                <a:spcPts val="1092"/>
              </a:spcBef>
            </a:pP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nums</a:t>
            </a:r>
            <a:r>
              <a:rPr lang="en-US" sz="1400" dirty="0">
                <a:latin typeface="Consolas"/>
                <a:cs typeface="Consolas"/>
              </a:rPr>
              <a:t> = Array(1, 2, 3)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1400" dirty="0" err="1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1400" dirty="0">
                <a:latin typeface="Consolas"/>
                <a:cs typeface="Consolas"/>
              </a:rPr>
              <a:t>)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nums.map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1400" dirty="0">
                <a:latin typeface="Consolas"/>
                <a:cs typeface="Consolas"/>
              </a:rPr>
              <a:t>)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1092"/>
              </a:spcBef>
            </a:pP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1400" dirty="0">
                <a:latin typeface="Consolas"/>
                <a:cs typeface="Consolas"/>
              </a:rPr>
              <a:t>)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err="1">
                <a:latin typeface="Consolas"/>
                <a:cs typeface="Consolas"/>
              </a:rPr>
              <a:t>nums.reduce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400" dirty="0">
                <a:latin typeface="Consolas"/>
                <a:cs typeface="Consolas"/>
              </a:rPr>
              <a:t>)           </a:t>
            </a:r>
            <a:r>
              <a:rPr lang="en-US" sz="1400" dirty="0">
                <a:solidFill>
                  <a:srgbClr val="008040"/>
                </a:solidFill>
                <a:latin typeface="Consolas"/>
                <a:cs typeface="Consolas"/>
              </a:rPr>
              <a:t>// =&gt; 6</a:t>
            </a:r>
          </a:p>
          <a:p>
            <a:pPr>
              <a:spcBef>
                <a:spcPts val="1092"/>
              </a:spcBef>
            </a:pPr>
            <a:endParaRPr lang="en-US" sz="14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092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686175" y="4419600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405" tIns="0" rIns="38405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1092"/>
              </a:spcBef>
              <a:buNone/>
            </a:pPr>
            <a:r>
              <a:rPr lang="en-US" sz="2800" dirty="0" smtClean="0"/>
              <a:t>Java </a:t>
            </a:r>
            <a:r>
              <a:rPr lang="en-US" sz="2800" dirty="0" err="1" smtClean="0"/>
              <a:t>interop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import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java.net.URL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1092"/>
              </a:spcBef>
              <a:buNone/>
            </a:pPr>
            <a:r>
              <a:rPr lang="en-US" sz="1400" b="1" dirty="0">
                <a:solidFill>
                  <a:schemeClr val="tx1"/>
                </a:solidFill>
                <a:latin typeface="Consolas"/>
                <a:cs typeface="Consolas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1400" dirty="0" err="1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1400" dirty="0" err="1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43750" y="4569071"/>
            <a:ext cx="1538273" cy="95542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b="1" dirty="0"/>
              <a:t>More details:</a:t>
            </a:r>
          </a:p>
          <a:p>
            <a:pPr algn="ctr"/>
            <a:r>
              <a:rPr lang="en-US" sz="1800" dirty="0">
                <a:hlinkClick r:id="rId2"/>
              </a:rPr>
              <a:t>scala-lang.org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1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288036"/>
            <a:r>
              <a:rPr lang="en-US" sz="1600" dirty="0">
                <a:latin typeface="Consolas"/>
                <a:cs typeface="Consolas"/>
              </a:rPr>
              <a:t/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   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MASTER=local[2]  ./spark-shell       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local, 2 threads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MASTER=spark://</a:t>
            </a:r>
            <a:r>
              <a:rPr lang="en-US" sz="1600" dirty="0" err="1">
                <a:latin typeface="Consolas"/>
                <a:cs typeface="Consolas"/>
              </a:rPr>
              <a:t>host:port</a:t>
            </a:r>
            <a:r>
              <a:rPr lang="en-US" sz="1600" dirty="0">
                <a:latin typeface="Consolas"/>
                <a:cs typeface="Consolas"/>
              </a:rPr>
              <a:t> ./spark-shell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Spark standalone cluster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5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b="1" dirty="0" err="1">
                <a:latin typeface="Consolas"/>
                <a:cs typeface="Consolas"/>
              </a:rPr>
              <a:t>sc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First Stop: </a:t>
            </a:r>
            <a:r>
              <a:rPr lang="en-US" sz="5400" dirty="0" err="1" smtClean="0"/>
              <a:t>SparkContext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02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09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sc.textFile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Reading from a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SequenceFile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s</a:t>
            </a:r>
            <a:r>
              <a:rPr lang="en-US" sz="1800" dirty="0" err="1" smtClean="0">
                <a:latin typeface="Consolas"/>
                <a:cs typeface="Consolas"/>
              </a:rPr>
              <a:t>c.sequenceFile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path,keyClass,valClass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sz="1800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sc.hadoopFile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keyClass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>
                <a:latin typeface="Consolas"/>
                <a:cs typeface="Consolas"/>
              </a:rPr>
              <a:t>valClass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inputFmt</a:t>
            </a:r>
            <a:r>
              <a:rPr lang="en-US" sz="1800" dirty="0" smtClean="0">
                <a:latin typeface="Consolas"/>
                <a:cs typeface="Consolas"/>
              </a:rPr>
              <a:t>](path)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365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19511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5909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4800" dirty="0" smtClean="0"/>
              <a:t>Goal: In-Memory Data Sharing</a:t>
            </a:r>
            <a:endParaRPr lang="en-US" sz="48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800" y="51058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6747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431800" y="6007100"/>
            <a:ext cx="8293100" cy="673100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2800" dirty="0" smtClean="0"/>
              <a:t>10-100× faster than network/disk, but how to get FT?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65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3060"/>
            <a:ext cx="83820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</a:t>
            </a:r>
            <a:r>
              <a:rPr lang="en-US" sz="1800" dirty="0">
                <a:latin typeface="Consolas"/>
                <a:cs typeface="Consolas"/>
              </a:rPr>
              <a:t>, 2, </a:t>
            </a:r>
            <a:r>
              <a:rPr lang="en-US" sz="1800" dirty="0" smtClean="0">
                <a:latin typeface="Consolas"/>
                <a:cs typeface="Consolas"/>
              </a:rPr>
              <a:t>3])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squares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1800" dirty="0">
                <a:latin typeface="Consolas"/>
                <a:cs typeface="Consolas"/>
              </a:rPr>
              <a:t>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18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Consolas"/>
                <a:cs typeface="Consolas"/>
              </a:rPr>
              <a:t>even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squares.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1800" dirty="0">
                <a:latin typeface="Consolas"/>
                <a:cs typeface="Consolas"/>
              </a:rPr>
              <a:t>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3470890" y="5219700"/>
            <a:ext cx="2844185" cy="740527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800" dirty="0"/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1243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382000" cy="4483358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nums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([1, 2, 3])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600" dirty="0"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600" dirty="0">
                <a:latin typeface="Consolas"/>
                <a:cs typeface="Consolas"/>
              </a:rPr>
              <a:t>(2)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600" dirty="0">
                <a:latin typeface="Consolas"/>
                <a:cs typeface="Consolas"/>
              </a:rPr>
              <a:t>() 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600" dirty="0">
                <a:latin typeface="Consolas"/>
                <a:cs typeface="Consolas"/>
              </a:rPr>
              <a:t>) 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nums.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)</a:t>
            </a:r>
            <a:endParaRPr lang="en-US" sz="16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Spark’s “distributed reduce” transformations act on RDDs of </a:t>
            </a:r>
            <a:r>
              <a:rPr lang="en-US" sz="2800" i="1" dirty="0" smtClean="0"/>
              <a:t>key-value pairs</a:t>
            </a:r>
          </a:p>
          <a:p>
            <a:pPr>
              <a:spcBef>
                <a:spcPts val="1260"/>
              </a:spcBef>
            </a:pPr>
            <a:r>
              <a:rPr lang="en-US" sz="2800" dirty="0" smtClean="0"/>
              <a:t>Python: 	</a:t>
            </a:r>
            <a:r>
              <a:rPr lang="en-US" sz="1400" dirty="0">
                <a:latin typeface="Consolas"/>
                <a:cs typeface="Consolas"/>
              </a:rPr>
              <a:t>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pair[0]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pair[1]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260"/>
              </a:spcBef>
            </a:pPr>
            <a:r>
              <a:rPr lang="en-US" sz="2800" dirty="0" err="1" smtClean="0"/>
              <a:t>Scala</a:t>
            </a:r>
            <a:r>
              <a:rPr lang="en-US" sz="2800" dirty="0" smtClean="0"/>
              <a:t>: 		</a:t>
            </a:r>
            <a:r>
              <a:rPr lang="en-US" sz="1400" b="1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 pair = (a, b)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pPr>
              <a:spcBef>
                <a:spcPts val="1260"/>
              </a:spcBef>
            </a:pPr>
            <a:r>
              <a:rPr lang="en-US" sz="2800" dirty="0" smtClean="0"/>
              <a:t>Java:		</a:t>
            </a:r>
            <a:r>
              <a:rPr lang="en-US" sz="1400" dirty="0">
                <a:latin typeface="Consolas"/>
                <a:cs typeface="Consolas"/>
              </a:rPr>
              <a:t>Tuple2 pair = </a:t>
            </a:r>
            <a:r>
              <a:rPr lang="en-US" sz="1400" b="1" dirty="0">
                <a:latin typeface="Consolas"/>
                <a:cs typeface="Consolas"/>
              </a:rPr>
              <a:t>new</a:t>
            </a:r>
            <a:r>
              <a:rPr lang="en-US" sz="1400" dirty="0">
                <a:latin typeface="Consolas"/>
                <a:cs typeface="Consolas"/>
              </a:rPr>
              <a:t> Tuple2(a, b);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pair._1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587593" lvl="1" indent="0">
              <a:spcBef>
                <a:spcPts val="0"/>
              </a:spcBef>
              <a:buNone/>
            </a:pPr>
            <a:r>
              <a:rPr lang="en-US" sz="1400" dirty="0">
                <a:latin typeface="Consolas"/>
                <a:cs typeface="Consolas"/>
              </a:rPr>
              <a:t>				pair._2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1400" dirty="0">
              <a:solidFill>
                <a:srgbClr val="008000"/>
              </a:solidFill>
            </a:endParaRPr>
          </a:p>
          <a:p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Working with Key-Value Pairs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06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Some Key-Value Operations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1676400"/>
            <a:ext cx="8396288" cy="4845050"/>
          </a:xfrm>
        </p:spPr>
        <p:txBody>
          <a:bodyPr/>
          <a:lstStyle/>
          <a:p>
            <a:pPr>
              <a:spcBef>
                <a:spcPts val="1260"/>
              </a:spcBef>
            </a:pPr>
            <a:r>
              <a:rPr lang="en-US" sz="1700" dirty="0">
                <a:latin typeface="Consolas"/>
                <a:cs typeface="Consolas"/>
              </a:rPr>
              <a:t>pets = </a:t>
            </a:r>
            <a:r>
              <a:rPr lang="en-US" sz="1700" dirty="0" err="1">
                <a:latin typeface="Consolas"/>
                <a:cs typeface="Consolas"/>
              </a:rPr>
              <a:t>sc.parallelize</a:t>
            </a:r>
            <a:r>
              <a:rPr lang="en-US" sz="1700" dirty="0">
                <a:latin typeface="Consolas"/>
                <a:cs typeface="Consolas"/>
              </a:rPr>
              <a:t>([(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1700" dirty="0">
                <a:latin typeface="Consolas"/>
                <a:cs typeface="Consolas"/>
              </a:rPr>
              <a:t>, 1), 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1700" dirty="0">
                <a:latin typeface="Consolas"/>
                <a:cs typeface="Consolas"/>
              </a:rPr>
              <a:t>, 2)])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3), (dog, 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17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>
              <a:spcBef>
                <a:spcPts val="1260"/>
              </a:spcBef>
            </a:pPr>
            <a:r>
              <a:rPr lang="en-US" sz="1700" dirty="0" err="1">
                <a:latin typeface="Consolas"/>
                <a:cs typeface="Consolas"/>
              </a:rPr>
              <a:t>pets.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1700" dirty="0">
                <a:latin typeface="Consolas"/>
                <a:cs typeface="Consolas"/>
              </a:rPr>
              <a:t>()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=&gt; {(cat, 1), (cat, 2), (dog, 1)}</a:t>
            </a:r>
          </a:p>
          <a:p>
            <a:pPr>
              <a:spcBef>
                <a:spcPts val="126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2400" b="1" dirty="0" smtClean="0">
                <a:latin typeface="Consolas"/>
                <a:cs typeface="Consolas"/>
              </a:rPr>
              <a:t>Note: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reduceByKey</a:t>
            </a:r>
            <a:r>
              <a:rPr lang="en-US" sz="2400" dirty="0" smtClean="0">
                <a:cs typeface="Consolas"/>
              </a:rPr>
              <a:t> </a:t>
            </a:r>
            <a:r>
              <a:rPr lang="en-US" sz="2400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4821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2449945"/>
          </a:xfrm>
        </p:spPr>
        <p:txBody>
          <a:bodyPr/>
          <a:lstStyle/>
          <a:p>
            <a:r>
              <a:rPr lang="en-US" sz="1700" dirty="0" smtClean="0">
                <a:latin typeface="Consolas"/>
                <a:cs typeface="Consolas"/>
              </a:rPr>
              <a:t>lines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sc.textFile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  <a:p>
            <a:r>
              <a:rPr lang="en-US" sz="1700" dirty="0">
                <a:latin typeface="Consolas"/>
                <a:cs typeface="Consolas"/>
              </a:rPr>
              <a:t>counts = </a:t>
            </a:r>
            <a:r>
              <a:rPr lang="en-US" sz="1700" dirty="0" err="1"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latin typeface="Consolas"/>
                <a:cs typeface="Consolas"/>
              </a:rPr>
              <a:t>) \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85850" y="3581401"/>
            <a:ext cx="6586903" cy="2017685"/>
            <a:chOff x="1364823" y="4724400"/>
            <a:chExt cx="5876552" cy="1977730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953853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051292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10631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564668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“not”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“to”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26876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780914" cy="85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(not,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(to, 1)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78091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(be, 2)</a:t>
              </a:r>
              <a:br>
                <a:rPr lang="en-US" sz="1700" dirty="0">
                  <a:latin typeface="Arial"/>
                  <a:cs typeface="Arial"/>
                </a:rPr>
              </a:br>
              <a:r>
                <a:rPr lang="en-US" sz="17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672744" cy="603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17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538"/>
            <a:ext cx="8318975" cy="4221162"/>
          </a:xfrm>
        </p:spPr>
        <p:txBody>
          <a:bodyPr/>
          <a:lstStyle/>
          <a:p>
            <a:pPr>
              <a:spcBef>
                <a:spcPts val="1260"/>
              </a:spcBef>
            </a:pPr>
            <a:endParaRPr lang="en-US" sz="1600" dirty="0" smtClean="0">
              <a:latin typeface="Consolas"/>
              <a:cs typeface="Consolas"/>
            </a:endParaRPr>
          </a:p>
          <a:p>
            <a:pPr>
              <a:spcBef>
                <a:spcPts val="1260"/>
              </a:spcBef>
            </a:pPr>
            <a:r>
              <a:rPr lang="en-US" sz="1600" dirty="0" smtClean="0">
                <a:latin typeface="Consolas"/>
                <a:cs typeface="Consolas"/>
              </a:rPr>
              <a:t>visits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1600" dirty="0">
                <a:latin typeface="Consolas"/>
                <a:cs typeface="Consolas"/>
              </a:rPr>
              <a:t>),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                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sc.parallelize</a:t>
            </a:r>
            <a:r>
              <a:rPr lang="en-US" sz="1600" dirty="0">
                <a:latin typeface="Consolas"/>
                <a:cs typeface="Consolas"/>
              </a:rPr>
              <a:t>([(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1600" dirty="0">
                <a:latin typeface="Consolas"/>
                <a:cs typeface="Consolas"/>
              </a:rPr>
              <a:t>), 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1600" dirty="0">
                <a:latin typeface="Consolas"/>
                <a:cs typeface="Consolas"/>
              </a:rPr>
              <a:t>)])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>
              <a:spcBef>
                <a:spcPts val="1260"/>
              </a:spcBef>
            </a:pPr>
            <a:r>
              <a:rPr lang="en-US" sz="1600" dirty="0" err="1">
                <a:latin typeface="Consolas"/>
                <a:cs typeface="Consolas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pageNames</a:t>
            </a:r>
            <a:r>
              <a:rPr lang="en-US" sz="1600" dirty="0">
                <a:latin typeface="Consolas"/>
                <a:cs typeface="Consolas"/>
              </a:rPr>
              <a:t>) 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16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Controlling the Level of Parallelism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pair </a:t>
            </a:r>
            <a:r>
              <a:rPr lang="en-US" sz="2400" dirty="0" smtClean="0"/>
              <a:t>RDD operations </a:t>
            </a:r>
            <a:r>
              <a:rPr lang="en-US" sz="2400" dirty="0"/>
              <a:t>take an optional second parameter for </a:t>
            </a:r>
            <a:r>
              <a:rPr lang="en-US" sz="2400" dirty="0" smtClean="0"/>
              <a:t>number of </a:t>
            </a:r>
            <a:r>
              <a:rPr lang="en-US" sz="2400" dirty="0"/>
              <a:t>tasks</a:t>
            </a:r>
          </a:p>
          <a:p>
            <a:pPr marL="587593" lvl="1" indent="0">
              <a:buNone/>
            </a:pPr>
            <a:endParaRPr lang="en-US" sz="1700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 smtClean="0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latin typeface="Consolas"/>
                <a:cs typeface="Consolas"/>
              </a:rPr>
              <a:t>, 5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17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133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276350"/>
            <a:ext cx="8396288" cy="4629150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External variables you use in a closure will automatically be shipped to the cluster:</a:t>
            </a:r>
          </a:p>
          <a:p>
            <a:pPr marL="587593" lvl="1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587593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query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raw_input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 marL="587593" lvl="1" indent="0">
              <a:buNone/>
            </a:pPr>
            <a:r>
              <a:rPr lang="en-US" sz="1800" dirty="0" err="1">
                <a:latin typeface="Consolas"/>
                <a:cs typeface="Consolas"/>
              </a:rPr>
              <a:t>pages.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1800" dirty="0" err="1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1800" dirty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1800" dirty="0">
                <a:latin typeface="Consolas"/>
                <a:cs typeface="Consolas"/>
              </a:rPr>
              <a:t>).</a:t>
            </a:r>
            <a:r>
              <a:rPr lang="en-US" sz="18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</a:t>
            </a:r>
          </a:p>
          <a:p>
            <a:endParaRPr lang="en-US" sz="1100" dirty="0" smtClean="0"/>
          </a:p>
          <a:p>
            <a:r>
              <a:rPr lang="en-US" sz="2400" dirty="0" smtClean="0"/>
              <a:t>Some caveats:</a:t>
            </a:r>
          </a:p>
          <a:p>
            <a:pPr lvl="1"/>
            <a:r>
              <a:rPr lang="en-US" sz="2000" dirty="0" smtClean="0"/>
              <a:t>Each task gets a new copy (updates aren’t sent back)</a:t>
            </a:r>
          </a:p>
          <a:p>
            <a:pPr lvl="1"/>
            <a:r>
              <a:rPr lang="en-US" sz="2000" dirty="0" smtClean="0"/>
              <a:t>Variable must be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 (Java/</a:t>
            </a:r>
            <a:r>
              <a:rPr lang="en-US" sz="2000" dirty="0" err="1" smtClean="0"/>
              <a:t>Scala</a:t>
            </a:r>
            <a:r>
              <a:rPr lang="en-US" sz="2000" dirty="0" smtClean="0"/>
              <a:t>) or Pickle-able (Python)</a:t>
            </a:r>
          </a:p>
          <a:p>
            <a:pPr lvl="1"/>
            <a:r>
              <a:rPr lang="en-US" sz="2000" dirty="0" smtClean="0"/>
              <a:t>Don’t use fields of an outer object (ships all of it!)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Using Local Variables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74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4500"/>
            <a:ext cx="4038600" cy="4525963"/>
          </a:xfrm>
        </p:spPr>
        <p:txBody>
          <a:bodyPr/>
          <a:lstStyle/>
          <a:p>
            <a:pPr marL="133350"/>
            <a:r>
              <a:rPr lang="en-US" sz="1700" b="1" dirty="0">
                <a:latin typeface="Consolas"/>
                <a:cs typeface="Consolas"/>
              </a:rPr>
              <a:t>class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MyCoolRddApp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 = 3.14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log = new Log(...)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...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/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work(</a:t>
            </a:r>
            <a:r>
              <a:rPr lang="en-US" sz="1700" dirty="0" err="1">
                <a:latin typeface="Consolas"/>
                <a:cs typeface="Consolas"/>
              </a:rPr>
              <a:t>rdd</a:t>
            </a:r>
            <a:r>
              <a:rPr lang="en-US" sz="1700" dirty="0">
                <a:latin typeface="Consolas"/>
                <a:cs typeface="Consolas"/>
              </a:rPr>
              <a:t>: RDD[</a:t>
            </a:r>
            <a:r>
              <a:rPr lang="en-US" sz="1700" dirty="0" err="1">
                <a:latin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])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latin typeface="Consolas"/>
                <a:cs typeface="Consolas"/>
              </a:rPr>
              <a:t>)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}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26370"/>
            <a:ext cx="4038600" cy="4525963"/>
          </a:xfrm>
        </p:spPr>
        <p:txBody>
          <a:bodyPr/>
          <a:lstStyle/>
          <a:p>
            <a:pPr marL="133350"/>
            <a:r>
              <a:rPr lang="en-US" sz="1800" dirty="0"/>
              <a:t>How to get around it:</a:t>
            </a:r>
          </a:p>
          <a:p>
            <a:pPr marL="133350"/>
            <a: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200" b="1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17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17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17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17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17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1700" dirty="0"/>
          </a:p>
        </p:txBody>
      </p:sp>
      <p:sp>
        <p:nvSpPr>
          <p:cNvPr id="6" name="Rectangular Callout 5"/>
          <p:cNvSpPr/>
          <p:nvPr/>
        </p:nvSpPr>
        <p:spPr>
          <a:xfrm>
            <a:off x="1203299" y="4533900"/>
            <a:ext cx="2454301" cy="740527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 err="1"/>
              <a:t>NotSerializableException</a:t>
            </a:r>
            <a:r>
              <a:rPr lang="en-US" sz="1700" dirty="0"/>
              <a:t>:</a:t>
            </a:r>
            <a:br>
              <a:rPr lang="en-US" sz="1700" dirty="0"/>
            </a:br>
            <a:r>
              <a:rPr lang="en-US" sz="1700" dirty="0" err="1"/>
              <a:t>MyCoolRddApp</a:t>
            </a:r>
            <a:r>
              <a:rPr lang="en-US" sz="17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341755" y="4838700"/>
            <a:ext cx="2830695" cy="740527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References only local variable instead of </a:t>
            </a:r>
            <a:r>
              <a:rPr lang="en-US" sz="1700" dirty="0" err="1">
                <a:latin typeface="Consolas"/>
                <a:cs typeface="Consolas"/>
              </a:rPr>
              <a:t>this.param</a:t>
            </a: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4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8893" y="2971800"/>
            <a:ext cx="8587296" cy="1480354"/>
          </a:xfrm>
          <a:prstGeom prst="roundRect">
            <a:avLst>
              <a:gd name="adj" fmla="val 13334"/>
            </a:avLst>
          </a:prstGeom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lvl="0" algn="ctr" eaLnBrk="0" hangingPunct="0">
              <a:spcBef>
                <a:spcPts val="2000"/>
              </a:spcBef>
            </a:pP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How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to design </a:t>
            </a:r>
            <a:r>
              <a:rPr lang="en-US" sz="3200" dirty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a 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distributed memory abstraction that is both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fault-tolerant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 and </a:t>
            </a:r>
            <a:r>
              <a:rPr lang="en-US" sz="3200" b="1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efficient</a:t>
            </a:r>
            <a:r>
              <a:rPr lang="en-US" sz="3200" dirty="0" smtClean="0">
                <a:solidFill>
                  <a:prstClr val="black"/>
                </a:solidFill>
                <a:ea typeface="ＭＳ Ｐゴシック" pitchFamily="-65" charset="-128"/>
                <a:cs typeface="ＭＳ Ｐゴシック" pitchFamily="-65" charset="-128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848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333500"/>
            <a:ext cx="4743450" cy="4297362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Spark runs as a library in your program</a:t>
            </a:r>
            <a:br>
              <a:rPr lang="en-US" sz="2400" dirty="0" smtClean="0"/>
            </a:br>
            <a:r>
              <a:rPr lang="en-US" sz="2400" dirty="0" smtClean="0"/>
              <a:t>(one instance per app)</a:t>
            </a:r>
          </a:p>
          <a:p>
            <a:r>
              <a:rPr lang="en-US" sz="2400" dirty="0" smtClean="0"/>
              <a:t>Runs tasks locally or on a cluster</a:t>
            </a:r>
          </a:p>
          <a:p>
            <a:pPr lvl="1"/>
            <a:r>
              <a:rPr lang="en-US" sz="2000" dirty="0" smtClean="0"/>
              <a:t>Standalone deploy cluster, Mesos or YARN</a:t>
            </a:r>
          </a:p>
          <a:p>
            <a:r>
              <a:rPr lang="en-US" sz="2400" dirty="0" smtClean="0"/>
              <a:t>Accesses storage via Hadoop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API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HDFS, S3, …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486400" y="1859344"/>
            <a:ext cx="2886075" cy="4084256"/>
            <a:chOff x="5486400" y="1333500"/>
            <a:chExt cx="2886075" cy="4084256"/>
          </a:xfrm>
        </p:grpSpPr>
        <p:sp>
          <p:nvSpPr>
            <p:cNvPr id="4" name="Rectangle 3"/>
            <p:cNvSpPr/>
            <p:nvPr/>
          </p:nvSpPr>
          <p:spPr>
            <a:xfrm>
              <a:off x="6115050" y="1333500"/>
              <a:ext cx="2001265" cy="90428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38" tIns="45719" rIns="91438" bIns="45719" rtlCol="0" anchor="t"/>
            <a:lstStyle/>
            <a:p>
              <a:pPr algn="ctr"/>
              <a:r>
                <a:rPr lang="en-US" sz="1600" dirty="0"/>
                <a:t>Your application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0150" y="1748773"/>
              <a:ext cx="1620225" cy="440115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 err="1"/>
                <a:t>SparkContext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5444" y="2581436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Local threads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3816" y="2577325"/>
              <a:ext cx="1027031" cy="72191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Cluster manager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0596" y="3634469"/>
              <a:ext cx="990071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49304" y="3634469"/>
              <a:ext cx="1000590" cy="1010802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100000">
                  <a:srgbClr val="BABABA"/>
                </a:gs>
              </a:gsLst>
            </a:gradFill>
            <a:ln>
              <a:solidFill>
                <a:srgbClr val="797979"/>
              </a:solidFill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45719" rIns="0" bIns="45719"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934840"/>
              <a:ext cx="2886075" cy="48291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600" dirty="0"/>
                <a:t>HDFS or other storage</a:t>
              </a:r>
            </a:p>
          </p:txBody>
        </p:sp>
        <p:cxnSp>
          <p:nvCxnSpPr>
            <p:cNvPr id="18" name="Straight Arrow Connector 17"/>
            <p:cNvCxnSpPr>
              <a:stCxn id="5" idx="2"/>
              <a:endCxn id="7" idx="0"/>
            </p:cNvCxnSpPr>
            <p:nvPr/>
          </p:nvCxnSpPr>
          <p:spPr>
            <a:xfrm flipH="1">
              <a:off x="6567331" y="2188888"/>
              <a:ext cx="682932" cy="38843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>
              <a:off x="7250263" y="2188887"/>
              <a:ext cx="608697" cy="3925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 flipH="1">
              <a:off x="5985631" y="3299238"/>
              <a:ext cx="581700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6567331" y="3299238"/>
              <a:ext cx="582268" cy="33523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prstDash val="sysDash"/>
              <a:headEnd type="triangl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986371" y="4570365"/>
              <a:ext cx="0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160728" y="4570365"/>
              <a:ext cx="2554" cy="37038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030132" y="3303349"/>
              <a:ext cx="0" cy="16314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 w="med" len="lg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532593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6949" y="4013759"/>
              <a:ext cx="907557" cy="588894"/>
            </a:xfrm>
            <a:prstGeom prst="rect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sz="1400" dirty="0"/>
                <a:t>Spark executor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8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RDD Representations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9592" r="-9592"/>
          <a:stretch>
            <a:fillRect/>
          </a:stretch>
        </p:blipFill>
        <p:spPr>
          <a:xfrm>
            <a:off x="942975" y="1722437"/>
            <a:ext cx="6515100" cy="4525963"/>
          </a:xfrm>
        </p:spPr>
      </p:pic>
    </p:spTree>
    <p:extLst>
      <p:ext uri="{BB962C8B-B14F-4D97-AF65-F5344CB8AC3E}">
        <p14:creationId xmlns:p14="http://schemas.microsoft.com/office/powerpoint/2010/main" val="33890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219200"/>
            <a:ext cx="4114800" cy="3782446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360683"/>
            <a:ext cx="1330397" cy="1321207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852747"/>
            <a:ext cx="2837903" cy="200628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462217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1539610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188742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21811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46803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1545431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1893247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223932"/>
            <a:ext cx="295992" cy="25329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373228"/>
            <a:ext cx="430535" cy="110003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450623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798438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12912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16720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019893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350578"/>
            <a:ext cx="990741" cy="90519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014073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16662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577268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344757"/>
            <a:ext cx="1091634" cy="58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577269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2925084"/>
            <a:ext cx="990742" cy="3493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2925084"/>
            <a:ext cx="990742" cy="6971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2925083"/>
            <a:ext cx="990742" cy="103440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2925084"/>
            <a:ext cx="990742" cy="13822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577269"/>
            <a:ext cx="990742" cy="1044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014073"/>
            <a:ext cx="1091634" cy="3365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1672078"/>
            <a:ext cx="1091634" cy="3419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019894"/>
            <a:ext cx="1091634" cy="32486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1666256"/>
            <a:ext cx="1091634" cy="68432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577268"/>
            <a:ext cx="990742" cy="173003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55768"/>
            <a:ext cx="990742" cy="18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55768"/>
            <a:ext cx="990742" cy="36649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55767"/>
            <a:ext cx="990742" cy="70372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55768"/>
            <a:ext cx="990742" cy="10515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827522"/>
            <a:ext cx="51688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421150"/>
            <a:ext cx="572288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358411"/>
            <a:ext cx="948894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1672078"/>
            <a:ext cx="1091634" cy="6726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1666257"/>
            <a:ext cx="1091634" cy="35363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10" y="4501124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19444" y="2291418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474357"/>
            <a:ext cx="89198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352092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30308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284656" y="2881015"/>
            <a:ext cx="38984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r"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4" y="2872479"/>
            <a:ext cx="378525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028511"/>
            <a:ext cx="367003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5419768"/>
            <a:ext cx="298898" cy="25742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5351457"/>
            <a:ext cx="1810107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5268610"/>
            <a:ext cx="342613" cy="59879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8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5351457"/>
            <a:ext cx="806026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622263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2744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959491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30730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063266"/>
            <a:ext cx="430535" cy="14625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147802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95617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832846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4180661"/>
            <a:ext cx="295992" cy="25329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622263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2744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959491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30730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418192"/>
            <a:ext cx="583810" cy="33855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3740" y="227527"/>
            <a:ext cx="8229600" cy="1143000"/>
          </a:xfrm>
        </p:spPr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276350"/>
            <a:ext cx="3790950" cy="4845050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2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Accumulator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</a:t>
            </a:r>
            <a:r>
              <a:rPr lang="en-US" sz="2800" dirty="0" smtClean="0"/>
              <a:t>ariables </a:t>
            </a:r>
            <a:r>
              <a:rPr lang="en-US" sz="2800" dirty="0"/>
              <a:t>that are </a:t>
            </a:r>
            <a:r>
              <a:rPr lang="en-US" sz="2800" dirty="0" smtClean="0"/>
              <a:t>only “</a:t>
            </a:r>
            <a:r>
              <a:rPr lang="en-US" sz="2800" dirty="0"/>
              <a:t>added” to through an associative </a:t>
            </a:r>
            <a:r>
              <a:rPr lang="en-US" sz="2800" dirty="0" smtClean="0"/>
              <a:t>operation in parallel</a:t>
            </a:r>
            <a:endParaRPr lang="en-US" sz="2800" dirty="0"/>
          </a:p>
        </p:txBody>
      </p:sp>
      <p:pic>
        <p:nvPicPr>
          <p:cNvPr id="7" name="Picture 6" descr="Screen Shot 2014-03-19 at 12.27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048000"/>
            <a:ext cx="7891706" cy="33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 Variables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ead</a:t>
            </a:r>
            <a:r>
              <a:rPr lang="en-US" sz="2800" dirty="0"/>
              <a:t>-only </a:t>
            </a:r>
            <a:r>
              <a:rPr lang="en-US" sz="2800" dirty="0" smtClean="0"/>
              <a:t>variable </a:t>
            </a:r>
            <a:r>
              <a:rPr lang="en-US" sz="2800" dirty="0"/>
              <a:t>cached on each machine </a:t>
            </a:r>
            <a:r>
              <a:rPr lang="en-US" sz="2800" dirty="0" smtClean="0"/>
              <a:t>instead of shipping it with every task</a:t>
            </a:r>
            <a:endParaRPr lang="en-US" sz="2800" dirty="0"/>
          </a:p>
        </p:txBody>
      </p:sp>
      <p:pic>
        <p:nvPicPr>
          <p:cNvPr id="4" name="Picture 3" descr="Screen Shot 2014-03-19 at 12.31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7484769" cy="2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Join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Screen Shot 2014-03-19 at 12.38.1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4" r="-3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95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Alternative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if One Table is Small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39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4" r="-3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3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Better Version with Broadcast</a:t>
            </a:r>
            <a:endParaRPr lang="en-US" sz="48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Screen Shot 2014-03-19 at 12.40.1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8" r="-2958"/>
          <a:stretch>
            <a:fillRect/>
          </a:stretch>
        </p:blipFill>
        <p:spPr>
          <a:xfrm>
            <a:off x="500493" y="164349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829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Spark Components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736" b="-8736"/>
          <a:stretch>
            <a:fillRect/>
          </a:stretch>
        </p:blipFill>
        <p:spPr>
          <a:xfrm>
            <a:off x="381000" y="179863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562819" y="3780757"/>
            <a:ext cx="2063668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Spark Context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DAG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Task Scheduler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Block Manager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Defines and tracks RDDS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753" y="3723036"/>
            <a:ext cx="2446964" cy="86177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Allocates resources across applications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Standalone</a:t>
            </a:r>
          </a:p>
          <a:p>
            <a:pPr marL="742934" lvl="1" indent="-285744">
              <a:buFont typeface="Arial"/>
              <a:buChar char="•"/>
            </a:pPr>
            <a:r>
              <a:rPr lang="en-US" sz="1000" dirty="0" err="1">
                <a:latin typeface="+mj-lt"/>
              </a:rPr>
              <a:t>Mesos</a:t>
            </a:r>
            <a:endParaRPr lang="en-US" sz="1000" dirty="0">
              <a:latin typeface="+mj-lt"/>
            </a:endParaRPr>
          </a:p>
          <a:p>
            <a:pPr marL="742934" lvl="1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3038" y="5109133"/>
            <a:ext cx="2432537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Runs computations</a:t>
            </a:r>
          </a:p>
          <a:p>
            <a:pPr marL="285744" indent="-285744">
              <a:buFont typeface="Arial"/>
              <a:buChar char="•"/>
            </a:pPr>
            <a:r>
              <a:rPr lang="en-US" sz="1000" dirty="0">
                <a:latin typeface="+mj-lt"/>
              </a:rPr>
              <a:t>Stores data</a:t>
            </a:r>
          </a:p>
        </p:txBody>
      </p:sp>
    </p:spTree>
    <p:extLst>
      <p:ext uri="{BB962C8B-B14F-4D97-AF65-F5344CB8AC3E}">
        <p14:creationId xmlns:p14="http://schemas.microsoft.com/office/powerpoint/2010/main" val="37979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</a:t>
            </a:r>
            <a:r>
              <a:rPr lang="en-US" dirty="0" err="1" smtClean="0">
                <a:solidFill>
                  <a:srgbClr val="0000FF"/>
                </a:solidFill>
              </a:rPr>
              <a:t>Config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</a:t>
            </a:r>
            <a:r>
              <a:rPr lang="en-US" dirty="0" smtClean="0"/>
              <a:t>variables (</a:t>
            </a:r>
            <a:r>
              <a:rPr lang="en-US" dirty="0" err="1"/>
              <a:t>conf</a:t>
            </a:r>
            <a:r>
              <a:rPr lang="en-US" dirty="0"/>
              <a:t>/spark-</a:t>
            </a:r>
            <a:r>
              <a:rPr lang="en-US" dirty="0" err="1" smtClean="0"/>
              <a:t>env.sh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Spark Properties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by passing a </a:t>
            </a:r>
            <a:r>
              <a:rPr lang="en-US" dirty="0" err="1"/>
              <a:t>SparkConf</a:t>
            </a:r>
            <a:r>
              <a:rPr lang="en-US" dirty="0"/>
              <a:t> object to </a:t>
            </a:r>
            <a:r>
              <a:rPr lang="en-US" dirty="0" err="1" smtClean="0"/>
              <a:t>SparkContext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Screen Shot 2014-03-19 at 1.00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9" y="3641037"/>
            <a:ext cx="1397000" cy="279400"/>
          </a:xfrm>
          <a:prstGeom prst="rect">
            <a:avLst/>
          </a:prstGeom>
        </p:spPr>
      </p:pic>
      <p:pic>
        <p:nvPicPr>
          <p:cNvPr id="7" name="Picture 6" descr="Screen Shot 2014-03-19 at 1.0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47" y="3570617"/>
            <a:ext cx="1270000" cy="304800"/>
          </a:xfrm>
          <a:prstGeom prst="rect">
            <a:avLst/>
          </a:prstGeom>
        </p:spPr>
      </p:pic>
      <p:pic>
        <p:nvPicPr>
          <p:cNvPr id="8" name="Picture 7" descr="Screen Shot 2014-03-19 at 1.00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6" y="3600620"/>
            <a:ext cx="1524000" cy="266700"/>
          </a:xfrm>
          <a:prstGeom prst="rect">
            <a:avLst/>
          </a:prstGeom>
        </p:spPr>
      </p:pic>
      <p:pic>
        <p:nvPicPr>
          <p:cNvPr id="9" name="Picture 8" descr="Screen Shot 2014-03-19 at 1.00.2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87" y="4402384"/>
            <a:ext cx="2070100" cy="266700"/>
          </a:xfrm>
          <a:prstGeom prst="rect">
            <a:avLst/>
          </a:prstGeom>
        </p:spPr>
      </p:pic>
      <p:pic>
        <p:nvPicPr>
          <p:cNvPr id="10" name="Picture 9" descr="Screen Shot 2014-03-19 at 1.00.3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7" y="4249984"/>
            <a:ext cx="1790700" cy="304800"/>
          </a:xfrm>
          <a:prstGeom prst="rect">
            <a:avLst/>
          </a:prstGeom>
        </p:spPr>
      </p:pic>
      <p:pic>
        <p:nvPicPr>
          <p:cNvPr id="11" name="Picture 10" descr="Screen Shot 2014-03-19 at 1.00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06" y="4691544"/>
            <a:ext cx="2387600" cy="330200"/>
          </a:xfrm>
          <a:prstGeom prst="rect">
            <a:avLst/>
          </a:prstGeom>
        </p:spPr>
      </p:pic>
      <p:pic>
        <p:nvPicPr>
          <p:cNvPr id="12" name="Picture 11" descr="Screen Shot 2014-03-19 at 1.00.5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7" y="5287823"/>
            <a:ext cx="1943100" cy="279400"/>
          </a:xfrm>
          <a:prstGeom prst="rect">
            <a:avLst/>
          </a:prstGeom>
        </p:spPr>
      </p:pic>
      <p:pic>
        <p:nvPicPr>
          <p:cNvPr id="13" name="Picture 12" descr="Screen Shot 2014-03-19 at 1.01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12" y="5135423"/>
            <a:ext cx="2095500" cy="304800"/>
          </a:xfrm>
          <a:prstGeom prst="rect">
            <a:avLst/>
          </a:prstGeom>
        </p:spPr>
      </p:pic>
      <p:pic>
        <p:nvPicPr>
          <p:cNvPr id="14" name="Picture 13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587" y="5567223"/>
            <a:ext cx="1460500" cy="304800"/>
          </a:xfrm>
          <a:prstGeom prst="rect">
            <a:avLst/>
          </a:prstGeom>
        </p:spPr>
      </p:pic>
      <p:pic>
        <p:nvPicPr>
          <p:cNvPr id="15" name="Picture 14" descr="Screen Shot 2014-03-19 at 1.01.24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12" y="6126163"/>
            <a:ext cx="1460500" cy="304800"/>
          </a:xfrm>
          <a:prstGeom prst="rect">
            <a:avLst/>
          </a:prstGeom>
        </p:spPr>
      </p:pic>
      <p:pic>
        <p:nvPicPr>
          <p:cNvPr id="17" name="Picture 16" descr="Screen Shot 2014-03-19 at 12.59.43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06" y="6052629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19328" cy="4221162"/>
          </a:xfrm>
        </p:spPr>
        <p:txBody>
          <a:bodyPr/>
          <a:lstStyle/>
          <a:p>
            <a:r>
              <a:rPr lang="en-US" dirty="0" smtClean="0"/>
              <a:t>Existing storage abstractions have interfaces based on </a:t>
            </a:r>
            <a:r>
              <a:rPr lang="en-US" i="1" dirty="0" smtClean="0"/>
              <a:t>fine-grained</a:t>
            </a:r>
            <a:r>
              <a:rPr lang="en-US" dirty="0" smtClean="0"/>
              <a:t> updates to mutable state</a:t>
            </a:r>
          </a:p>
          <a:p>
            <a:pPr lvl="1"/>
            <a:r>
              <a:rPr lang="en-US" dirty="0" err="1" smtClean="0"/>
              <a:t>RAMCloud</a:t>
            </a:r>
            <a:r>
              <a:rPr lang="en-US" dirty="0" smtClean="0"/>
              <a:t>, databases, distributed </a:t>
            </a:r>
            <a:r>
              <a:rPr lang="en-US" dirty="0" err="1" smtClean="0"/>
              <a:t>mem</a:t>
            </a:r>
            <a:r>
              <a:rPr lang="en-US" dirty="0" smtClean="0"/>
              <a:t>, Piccolo</a:t>
            </a:r>
          </a:p>
          <a:p>
            <a:r>
              <a:rPr lang="en-US" dirty="0" smtClean="0"/>
              <a:t>Requires replicating data or logs across nodes for fault tolerance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ostly for data-intensive apps</a:t>
            </a:r>
          </a:p>
          <a:p>
            <a:pPr lvl="1"/>
            <a:r>
              <a:rPr lang="en-US" dirty="0" smtClean="0"/>
              <a:t>10-100x slower than memory write</a:t>
            </a:r>
          </a:p>
        </p:txBody>
      </p:sp>
    </p:spTree>
    <p:extLst>
      <p:ext uri="{BB962C8B-B14F-4D97-AF65-F5344CB8AC3E}">
        <p14:creationId xmlns:p14="http://schemas.microsoft.com/office/powerpoint/2010/main" val="153900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63550"/>
            <a:ext cx="8396288" cy="7937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Spark Tuning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500" dirty="0">
                <a:solidFill>
                  <a:srgbClr val="18BB30"/>
                </a:solidFill>
              </a:rPr>
              <a:t>CPU &lt;–&gt; Network Bandwidth &lt;-&gt;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Serialization</a:t>
            </a:r>
          </a:p>
          <a:p>
            <a:pPr lvl="1"/>
            <a:r>
              <a:rPr lang="en-US" b="1" dirty="0" smtClean="0"/>
              <a:t>Java/</a:t>
            </a:r>
            <a:r>
              <a:rPr lang="en-US" b="1" dirty="0" err="1" smtClean="0"/>
              <a:t>Kryo</a:t>
            </a:r>
            <a:r>
              <a:rPr lang="en-US" b="1" dirty="0" smtClean="0"/>
              <a:t> Serialization</a:t>
            </a:r>
          </a:p>
          <a:p>
            <a:r>
              <a:rPr lang="en-US" b="1" dirty="0"/>
              <a:t>Memory </a:t>
            </a:r>
            <a:r>
              <a:rPr lang="en-US" b="1" dirty="0" smtClean="0"/>
              <a:t>Tuning</a:t>
            </a:r>
          </a:p>
          <a:p>
            <a:pPr lvl="1"/>
            <a:r>
              <a:rPr lang="en-US" b="1" dirty="0"/>
              <a:t>Tuning Data </a:t>
            </a:r>
            <a:r>
              <a:rPr lang="en-US" b="1" dirty="0" smtClean="0"/>
              <a:t>Structures</a:t>
            </a:r>
          </a:p>
          <a:p>
            <a:pPr lvl="2"/>
            <a:r>
              <a:rPr lang="en-US" b="1" dirty="0" smtClean="0"/>
              <a:t>Avoid Strings, use primitive types instead of collections</a:t>
            </a:r>
            <a:endParaRPr lang="en-US" b="1" dirty="0"/>
          </a:p>
          <a:p>
            <a:pPr lvl="1"/>
            <a:r>
              <a:rPr lang="en-US" b="1" dirty="0"/>
              <a:t>Serialized RDD </a:t>
            </a:r>
            <a:r>
              <a:rPr lang="en-US" b="1" dirty="0" smtClean="0"/>
              <a:t>Storage</a:t>
            </a:r>
          </a:p>
          <a:p>
            <a:pPr lvl="2"/>
            <a:r>
              <a:rPr lang="en-US" dirty="0" smtClean="0"/>
              <a:t>MEMORY_ONLY_SER	</a:t>
            </a:r>
            <a:endParaRPr lang="en-US" b="1" dirty="0" smtClean="0"/>
          </a:p>
          <a:p>
            <a:r>
              <a:rPr lang="en-US" b="1" dirty="0"/>
              <a:t>Level of </a:t>
            </a:r>
            <a:r>
              <a:rPr lang="en-US" b="1" dirty="0" smtClean="0"/>
              <a:t>Parallelism</a:t>
            </a:r>
          </a:p>
          <a:p>
            <a:r>
              <a:rPr lang="en-US" b="1" dirty="0"/>
              <a:t>Memory Usage of Reduce Tasks</a:t>
            </a:r>
            <a:endParaRPr lang="en-US" b="1" dirty="0" smtClean="0"/>
          </a:p>
          <a:p>
            <a:r>
              <a:rPr lang="en-US" b="1" dirty="0"/>
              <a:t>Broadcasting Large </a:t>
            </a:r>
            <a:r>
              <a:rPr lang="en-US" b="1" dirty="0" smtClean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447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1700" dirty="0" err="1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1700" dirty="0" err="1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3710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 clone 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://</a:t>
            </a:r>
            <a:r>
              <a:rPr lang="en-US" sz="1700" dirty="0" err="1">
                <a:latin typeface="Consolas"/>
                <a:cs typeface="Consolas"/>
              </a:rPr>
              <a:t>github.com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mesos</a:t>
            </a:r>
            <a:r>
              <a:rPr lang="en-US" sz="1700" dirty="0">
                <a:latin typeface="Consolas"/>
                <a:cs typeface="Consolas"/>
              </a:rPr>
              <a:t>/spark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cd spark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package</a:t>
            </a:r>
          </a:p>
          <a:p>
            <a:pPr marL="587593" lvl="1" indent="0">
              <a:spcBef>
                <a:spcPts val="1260"/>
              </a:spcBef>
              <a:buNone/>
            </a:pPr>
            <a: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  <a:t># Optional: publish to local Maven cache</a:t>
            </a:r>
            <a:br>
              <a:rPr lang="en-US" sz="17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/</a:t>
            </a:r>
            <a:r>
              <a:rPr lang="en-US" sz="1700" dirty="0" err="1">
                <a:latin typeface="Consolas"/>
                <a:cs typeface="Consolas"/>
              </a:rPr>
              <a:t>sbt</a:t>
            </a:r>
            <a:r>
              <a:rPr lang="en-US" sz="17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396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Add Spark to Your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403250"/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403250"/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109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133475" y="31623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spark.api.java.JavaSparkContext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JavaSparkContext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3838"/>
            <a:ext cx="7696200" cy="14779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endParaRPr lang="en-US" sz="16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spark.SparkContext</a:t>
            </a:r>
            <a:r>
              <a:rPr lang="en-US" sz="16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6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600" b="1" dirty="0" err="1">
                <a:latin typeface="Consolas"/>
                <a:cs typeface="Consolas"/>
              </a:rPr>
              <a:t>val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961499" y="3009900"/>
            <a:ext cx="1813588" cy="766192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898540" y="3009900"/>
            <a:ext cx="762372" cy="766192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/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766370" y="3009900"/>
            <a:ext cx="1517193" cy="766192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386886" y="3009900"/>
            <a:ext cx="1703965" cy="766192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/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46016" y="1876498"/>
            <a:ext cx="755893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42938" y="3575540"/>
            <a:ext cx="11430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133475" y="4724400"/>
            <a:ext cx="76962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pyspark</a:t>
            </a:r>
            <a:r>
              <a:rPr lang="en-US" sz="1600" b="1" dirty="0">
                <a:latin typeface="Consolas"/>
                <a:cs typeface="Consolas"/>
              </a:rPr>
              <a:t> import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1600" dirty="0">
                <a:latin typeface="Consolas"/>
                <a:cs typeface="Consolas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16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25432" y="5145578"/>
            <a:ext cx="167974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5969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700" b="1" dirty="0" smtClean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nsolas"/>
                <a:cs typeface="Consolas"/>
              </a:rPr>
              <a:t>import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spark.SparkContext</a:t>
            </a:r>
            <a:r>
              <a:rPr lang="en-US" sz="1700" dirty="0">
                <a:latin typeface="Consolas"/>
                <a:cs typeface="Consolas"/>
              </a:rPr>
              <a:t>._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object </a:t>
            </a:r>
            <a:r>
              <a:rPr lang="en-US" sz="1700" dirty="0" err="1">
                <a:latin typeface="Consolas"/>
                <a:cs typeface="Consolas"/>
              </a:rPr>
              <a:t>WordCount</a:t>
            </a:r>
            <a:r>
              <a:rPr lang="en-US" sz="1700" dirty="0">
                <a:latin typeface="Consolas"/>
                <a:cs typeface="Consolas"/>
              </a:rPr>
              <a:t> {</a:t>
            </a:r>
            <a:br>
              <a:rPr lang="en-US" sz="1700" dirty="0">
                <a:latin typeface="Consolas"/>
                <a:cs typeface="Consolas"/>
              </a:rPr>
            </a:b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b="1" dirty="0" err="1">
                <a:latin typeface="Consolas"/>
                <a:cs typeface="Consolas"/>
              </a:rPr>
              <a:t>def</a:t>
            </a:r>
            <a:r>
              <a:rPr lang="en-US" sz="1700" dirty="0">
                <a:latin typeface="Consolas"/>
                <a:cs typeface="Consolas"/>
              </a:rPr>
              <a:t> main(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: Array[String]) {</a:t>
            </a: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    </a:t>
            </a:r>
            <a:r>
              <a:rPr lang="en-US" sz="1700" b="1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b="1" dirty="0">
                <a:latin typeface="Consolas"/>
                <a:cs typeface="Consolas"/>
              </a:rPr>
              <a:t>new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(0), </a:t>
            </a:r>
            <a:r>
              <a:rPr lang="en-US" sz="1700" dirty="0" err="1">
                <a:latin typeface="Consolas"/>
                <a:cs typeface="Consolas"/>
              </a:rPr>
              <a:t>Seq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args</a:t>
            </a:r>
            <a:r>
              <a:rPr lang="en-US" sz="1700" dirty="0">
                <a:latin typeface="Consolas"/>
                <a:cs typeface="Consolas"/>
              </a:rPr>
              <a:t>(1)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8"/>
            <a:ext cx="8229600" cy="422116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import </a:t>
            </a:r>
            <a:r>
              <a:rPr lang="en-US" sz="1700" dirty="0">
                <a:latin typeface="Consolas"/>
                <a:cs typeface="Consolas"/>
              </a:rPr>
              <a:t>sys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nsolas"/>
                <a:cs typeface="Consolas"/>
              </a:rPr>
              <a:t>from </a:t>
            </a:r>
            <a:r>
              <a:rPr lang="en-US" sz="1700" dirty="0" err="1">
                <a:latin typeface="Consolas"/>
                <a:cs typeface="Consolas"/>
              </a:rPr>
              <a:t>pyspark</a:t>
            </a:r>
            <a:r>
              <a:rPr lang="en-US" sz="1700" b="1" dirty="0">
                <a:latin typeface="Consolas"/>
                <a:cs typeface="Consolas"/>
              </a:rPr>
              <a:t> import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b="1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r>
              <a:rPr lang="fr-FR" sz="1700" b="1" dirty="0">
                <a:latin typeface="Consolas"/>
                <a:cs typeface="Consolas"/>
              </a:rPr>
              <a:t>if 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dirty="0" err="1">
                <a:latin typeface="Consolas"/>
                <a:cs typeface="Consolas"/>
              </a:rPr>
              <a:t>name</a:t>
            </a:r>
            <a:r>
              <a:rPr lang="fr-FR" sz="1700" dirty="0">
                <a:latin typeface="Consolas"/>
                <a:cs typeface="Consolas"/>
              </a:rPr>
              <a:t>__</a:t>
            </a:r>
            <a:r>
              <a:rPr lang="fr-FR" sz="1700" b="1" dirty="0">
                <a:latin typeface="Consolas"/>
                <a:cs typeface="Consolas"/>
              </a:rPr>
              <a:t> </a:t>
            </a:r>
            <a:r>
              <a:rPr lang="fr-FR" sz="1700" dirty="0">
                <a:latin typeface="Consolas"/>
                <a:cs typeface="Consolas"/>
              </a:rPr>
              <a:t>== "__main__":</a:t>
            </a:r>
          </a:p>
          <a:p>
            <a:pPr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  </a:t>
            </a:r>
            <a:r>
              <a:rPr lang="en-US" sz="1700" dirty="0" err="1">
                <a:latin typeface="Consolas"/>
                <a:cs typeface="Consolas"/>
              </a:rPr>
              <a:t>sc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SparkContext</a:t>
            </a:r>
            <a:r>
              <a:rPr lang="en-US" sz="1700" dirty="0">
                <a:latin typeface="Consolas"/>
                <a:cs typeface="Consolas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“local”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latin typeface="Consolas"/>
                <a:cs typeface="Consolas"/>
              </a:rPr>
              <a:t>sys.argv</a:t>
            </a:r>
            <a:r>
              <a:rPr lang="en-US" sz="1700" dirty="0">
                <a:latin typeface="Consolas"/>
                <a:cs typeface="Consolas"/>
              </a:rPr>
              <a:t>[0], </a:t>
            </a:r>
            <a:r>
              <a:rPr lang="en-US" sz="1700" b="1" dirty="0">
                <a:latin typeface="Consolas"/>
                <a:cs typeface="Consolas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7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7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6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295400"/>
            <a:ext cx="8229600" cy="4221162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6553201"/>
            <a:ext cx="4675174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148584"/>
            <a:ext cx="3387725" cy="32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700" dirty="0" smtClean="0"/>
              <a:t>Solution: Resilient Distributed Datasets (RDDs)</a:t>
            </a:r>
            <a:endParaRPr lang="en-US" sz="4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62400"/>
          </a:xfrm>
        </p:spPr>
        <p:txBody>
          <a:bodyPr/>
          <a:lstStyle/>
          <a:p>
            <a:r>
              <a:rPr lang="en-US" dirty="0" smtClean="0"/>
              <a:t>Restricted form of distributed shared memory</a:t>
            </a:r>
          </a:p>
          <a:p>
            <a:pPr lvl="1"/>
            <a:r>
              <a:rPr lang="en-US" dirty="0" smtClean="0"/>
              <a:t>Immutable, partitioned collections of records</a:t>
            </a:r>
          </a:p>
          <a:p>
            <a:pPr lvl="1"/>
            <a:r>
              <a:rPr lang="en-US" dirty="0" smtClean="0"/>
              <a:t>Can only be built through </a:t>
            </a:r>
            <a:r>
              <a:rPr lang="en-US" i="1" dirty="0" smtClean="0"/>
              <a:t>coarse-grained</a:t>
            </a:r>
            <a:r>
              <a:rPr lang="en-US" dirty="0" smtClean="0"/>
              <a:t> deterministic transformations (map, filter, join, …)</a:t>
            </a:r>
          </a:p>
          <a:p>
            <a:r>
              <a:rPr lang="en-US" dirty="0" smtClean="0"/>
              <a:t>Efficient fault recovery using </a:t>
            </a:r>
            <a:r>
              <a:rPr lang="en-US" i="1" dirty="0" smtClean="0"/>
              <a:t>lineage</a:t>
            </a:r>
          </a:p>
          <a:p>
            <a:pPr lvl="1"/>
            <a:r>
              <a:rPr lang="en-US" dirty="0" smtClean="0"/>
              <a:t>Log one operation to apply to many elements</a:t>
            </a:r>
          </a:p>
          <a:p>
            <a:pPr lvl="1"/>
            <a:r>
              <a:rPr lang="en-US" dirty="0" err="1" smtClean="0"/>
              <a:t>Recompute</a:t>
            </a:r>
            <a:r>
              <a:rPr lang="en-US" dirty="0" smtClean="0"/>
              <a:t> lost partitions on failure</a:t>
            </a:r>
          </a:p>
          <a:p>
            <a:pPr lvl="1"/>
            <a:r>
              <a:rPr lang="en-US" dirty="0" smtClean="0"/>
              <a:t>No cost if nothing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908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431319" y="37627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956910" y="45562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435841" y="56073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16918" y="513438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735323" y="455626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516918" y="415952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039327" y="405150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039327" y="421096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1518" y="46614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7249" y="46536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8803" y="352228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4951" y="596948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849" y="508907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471863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8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On each iteration, have page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/>
              <a:t> contribute</a:t>
            </a:r>
            <a:br>
              <a:rPr lang="en-US" sz="2800" dirty="0"/>
            </a:b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8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8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8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8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8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8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86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0" y="416040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5" y="3021240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3" y="5468447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79090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1" y="48619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0" y="425234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7" y="337831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916181"/>
            <a:ext cx="313040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7" y="470507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3629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199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58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930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1036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742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930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6256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454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1400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2" y="350908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861556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283731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59" y="3382396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2" y="392026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7" y="416448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1" y="4156655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199" y="302532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2" y="547252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59211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7" y="4707891"/>
            <a:ext cx="50555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8659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2668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1" y="326174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2" y="405522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3" y="5106280"/>
            <a:ext cx="608009" cy="79348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633340"/>
            <a:ext cx="914400" cy="472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4055220"/>
            <a:ext cx="4522" cy="10510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658480"/>
            <a:ext cx="914400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50465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709922"/>
            <a:ext cx="917582" cy="59386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16040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152575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5" y="3021240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2" y="5468447"/>
            <a:ext cx="633929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7" y="4249281"/>
            <a:ext cx="1545483" cy="557193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18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588035"/>
            <a:ext cx="913060" cy="5593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229600" cy="1999817"/>
          </a:xfrm>
        </p:spPr>
        <p:txBody>
          <a:bodyPr/>
          <a:lstStyle/>
          <a:p>
            <a:pPr marL="514339" indent="-514339">
              <a:buFont typeface="+mj-lt"/>
              <a:buAutoNum type="arabicPeriod"/>
            </a:pPr>
            <a:r>
              <a:rPr lang="en-US" sz="2400" dirty="0"/>
              <a:t>Start each page at a rank of 1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/>
              <a:t>On each iteration, have page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/>
              <a:t> contribute</a:t>
            </a:r>
            <a:br>
              <a:rPr lang="en-US" sz="2400" dirty="0"/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sz="2400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sz="2400" dirty="0"/>
              <a:t> to its neighbors</a:t>
            </a:r>
          </a:p>
          <a:p>
            <a:pPr marL="514339" indent="-514339">
              <a:spcBef>
                <a:spcPts val="400"/>
              </a:spcBef>
              <a:buFont typeface="+mj-lt"/>
              <a:buAutoNum type="arabicPeriod"/>
            </a:pPr>
            <a:r>
              <a:rPr lang="en-US" sz="2400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sz="2400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sz="2400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sz="2400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27864" y="3017515"/>
            <a:ext cx="6104574" cy="2944042"/>
            <a:chOff x="2738250" y="7443800"/>
            <a:chExt cx="16278864" cy="5888084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76098" y="972212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646615" y="970647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70036" y="7443800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32551" y="12338214"/>
              <a:ext cx="2370499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38250" y="7580970"/>
              <a:ext cx="4421840" cy="993670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18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45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var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val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80097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links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RDD of (</a:t>
            </a:r>
            <a:r>
              <a:rPr lang="en-US" sz="16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lang="en-US" sz="16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i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b="1" dirty="0" err="1">
                <a:latin typeface="Consolas"/>
                <a:ea typeface="Consolas" charset="0"/>
                <a:cs typeface="Consolas"/>
              </a:rPr>
              <a:t>def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[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url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return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[(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len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dest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600" b="1" dirty="0">
                <a:latin typeface="Consolas"/>
                <a:ea typeface="Consolas" charset="0"/>
                <a:cs typeface="Consolas"/>
              </a:rPr>
              <a:t>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links]</a:t>
            </a:r>
          </a:p>
          <a:p>
            <a:pPr marL="19202">
              <a:spcBef>
                <a:spcPct val="0"/>
              </a:spcBef>
            </a:pPr>
            <a:endParaRPr lang="en-US" sz="1600" dirty="0">
              <a:latin typeface="Consolas"/>
              <a:ea typeface="Consolas" charset="0"/>
              <a:cs typeface="Consolas"/>
            </a:endParaRP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lang="en-US" sz="1600" dirty="0">
                <a:latin typeface="Consolas"/>
                <a:ea typeface="Consolas" charset="0"/>
                <a:cs typeface="Consolas"/>
              </a:rPr>
              <a:t>    ranks = </a:t>
            </a:r>
            <a:r>
              <a:rPr lang="en-US" sz="16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 \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>                    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16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+ 0.85 * x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1600" dirty="0">
                <a:latin typeface="Consolas"/>
                <a:ea typeface="Consolas" charset="0"/>
                <a:cs typeface="Consolas"/>
              </a:rPr>
            </a:br>
            <a:r>
              <a:rPr lang="en-US" sz="16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16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16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531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0" y="1663699"/>
            <a:ext cx="7224970" cy="43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Other Iterative Algorithms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5" y="2094722"/>
            <a:ext cx="8477136" cy="3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57688</TotalTime>
  <Words>4079</Words>
  <Application>Microsoft Macintosh PowerPoint</Application>
  <PresentationFormat>On-screen Show (4:3)</PresentationFormat>
  <Paragraphs>895</Paragraphs>
  <Slides>100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Resilient Distributed Datasets</vt:lpstr>
      <vt:lpstr>Motivation</vt:lpstr>
      <vt:lpstr>Big Data Systems Today</vt:lpstr>
      <vt:lpstr>Motivation</vt:lpstr>
      <vt:lpstr>Examples</vt:lpstr>
      <vt:lpstr>Goal: In-Memory Data Sharing</vt:lpstr>
      <vt:lpstr>Challenge</vt:lpstr>
      <vt:lpstr>Challenge</vt:lpstr>
      <vt:lpstr>Solution: Resilient Distributed Datasets (RDDs)</vt:lpstr>
      <vt:lpstr>RDD Recovery</vt:lpstr>
      <vt:lpstr>Generality of RDDs</vt:lpstr>
      <vt:lpstr>Tradeoff Space</vt:lpstr>
      <vt:lpstr>Spark Programming Interface</vt:lpstr>
      <vt:lpstr>Working With RDDs</vt:lpstr>
      <vt:lpstr>Example: Log Mining</vt:lpstr>
      <vt:lpstr>Fault Recovery</vt:lpstr>
      <vt:lpstr>Fault Recovery Results</vt:lpstr>
      <vt:lpstr>Example: PageRank</vt:lpstr>
      <vt:lpstr>Optimizing Placement</vt:lpstr>
      <vt:lpstr>PageRank Performance</vt:lpstr>
      <vt:lpstr>Implementation</vt:lpstr>
      <vt:lpstr>Programming Models Implemented on Spark</vt:lpstr>
      <vt:lpstr>Conclusion</vt:lpstr>
      <vt:lpstr>Behavior with Insufficient RAM</vt:lpstr>
      <vt:lpstr>Scalability</vt:lpstr>
      <vt:lpstr>Components</vt:lpstr>
      <vt:lpstr>Example Job</vt:lpstr>
      <vt:lpstr>RDD Graph</vt:lpstr>
      <vt:lpstr>Data Locality</vt:lpstr>
      <vt:lpstr>In More Detail: Life of a Job</vt:lpstr>
      <vt:lpstr>Scheduling Process</vt:lpstr>
      <vt:lpstr>RDD Abstraction</vt:lpstr>
      <vt:lpstr>RDD Interface</vt:lpstr>
      <vt:lpstr>Example: HadoopRDD</vt:lpstr>
      <vt:lpstr>Example: FilteredRDD</vt:lpstr>
      <vt:lpstr>Example: JoinedRDD</vt:lpstr>
      <vt:lpstr>Spark Operations</vt:lpstr>
      <vt:lpstr>Task Scheduler</vt:lpstr>
      <vt:lpstr>Task Details</vt:lpstr>
      <vt:lpstr>Task Details</vt:lpstr>
      <vt:lpstr>Event Flow</vt:lpstr>
      <vt:lpstr>TaskScheduler</vt:lpstr>
      <vt:lpstr>TaskScheduler Details</vt:lpstr>
      <vt:lpstr>Worker</vt:lpstr>
      <vt:lpstr>Other Components</vt:lpstr>
      <vt:lpstr>Other Components</vt:lpstr>
      <vt:lpstr>Other Components</vt:lpstr>
      <vt:lpstr>Extension Points</vt:lpstr>
      <vt:lpstr>What People Have Done</vt:lpstr>
      <vt:lpstr>Possible Future Extensions</vt:lpstr>
      <vt:lpstr>As an Exercise</vt:lpstr>
      <vt:lpstr>How to Run It</vt:lpstr>
      <vt:lpstr>Languages</vt:lpstr>
      <vt:lpstr>Operations</vt:lpstr>
      <vt:lpstr>Spark in Java and Scala</vt:lpstr>
      <vt:lpstr>Scala Cheat Sheet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Software Components</vt:lpstr>
      <vt:lpstr>RDD Representations</vt:lpstr>
      <vt:lpstr>Task Scheduler</vt:lpstr>
      <vt:lpstr>Accumulator Variables</vt:lpstr>
      <vt:lpstr>Broadcast Variables</vt:lpstr>
      <vt:lpstr>Example: Join</vt:lpstr>
      <vt:lpstr>Alternative if One Table is Small</vt:lpstr>
      <vt:lpstr>Better Version with Broadcast</vt:lpstr>
      <vt:lpstr>Spark Components</vt:lpstr>
      <vt:lpstr>Spark Config</vt:lpstr>
      <vt:lpstr>Spark Tuning CPU &lt;–&gt; Network Bandwidth &lt;-&gt; Memory</vt:lpstr>
      <vt:lpstr>Hadoop Compatibility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Mahtab Singh</cp:lastModifiedBy>
  <cp:revision>3128</cp:revision>
  <dcterms:created xsi:type="dcterms:W3CDTF">2010-06-28T20:28:41Z</dcterms:created>
  <dcterms:modified xsi:type="dcterms:W3CDTF">2015-03-16T08:33:42Z</dcterms:modified>
</cp:coreProperties>
</file>