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630" r:id="rId2"/>
    <p:sldId id="679" r:id="rId3"/>
    <p:sldId id="507" r:id="rId4"/>
    <p:sldId id="629" r:id="rId5"/>
    <p:sldId id="646" r:id="rId6"/>
    <p:sldId id="631" r:id="rId7"/>
    <p:sldId id="508" r:id="rId8"/>
    <p:sldId id="510" r:id="rId9"/>
    <p:sldId id="511" r:id="rId10"/>
    <p:sldId id="516" r:id="rId11"/>
    <p:sldId id="517" r:id="rId12"/>
    <p:sldId id="518" r:id="rId13"/>
    <p:sldId id="531" r:id="rId14"/>
    <p:sldId id="520" r:id="rId15"/>
    <p:sldId id="538" r:id="rId16"/>
    <p:sldId id="542" r:id="rId17"/>
    <p:sldId id="628" r:id="rId18"/>
    <p:sldId id="522" r:id="rId19"/>
    <p:sldId id="485" r:id="rId20"/>
    <p:sldId id="547" r:id="rId21"/>
    <p:sldId id="647" r:id="rId22"/>
    <p:sldId id="632" r:id="rId23"/>
    <p:sldId id="633" r:id="rId24"/>
    <p:sldId id="634" r:id="rId25"/>
    <p:sldId id="635" r:id="rId26"/>
    <p:sldId id="636" r:id="rId27"/>
    <p:sldId id="637" r:id="rId28"/>
    <p:sldId id="638" r:id="rId29"/>
    <p:sldId id="639" r:id="rId30"/>
    <p:sldId id="640" r:id="rId31"/>
    <p:sldId id="645" r:id="rId32"/>
    <p:sldId id="641" r:id="rId33"/>
    <p:sldId id="642" r:id="rId34"/>
    <p:sldId id="643" r:id="rId35"/>
    <p:sldId id="529" r:id="rId36"/>
    <p:sldId id="644" r:id="rId37"/>
    <p:sldId id="526" r:id="rId38"/>
    <p:sldId id="513" r:id="rId39"/>
    <p:sldId id="536" r:id="rId40"/>
    <p:sldId id="653" r:id="rId41"/>
    <p:sldId id="549" r:id="rId42"/>
    <p:sldId id="550" r:id="rId43"/>
    <p:sldId id="552" r:id="rId44"/>
    <p:sldId id="553" r:id="rId45"/>
    <p:sldId id="557" r:id="rId46"/>
    <p:sldId id="558" r:id="rId47"/>
    <p:sldId id="559" r:id="rId48"/>
    <p:sldId id="560" r:id="rId49"/>
    <p:sldId id="561" r:id="rId50"/>
    <p:sldId id="562" r:id="rId51"/>
    <p:sldId id="563" r:id="rId52"/>
    <p:sldId id="564" r:id="rId53"/>
    <p:sldId id="674" r:id="rId54"/>
    <p:sldId id="675" r:id="rId55"/>
    <p:sldId id="676" r:id="rId56"/>
    <p:sldId id="677" r:id="rId57"/>
    <p:sldId id="678" r:id="rId58"/>
    <p:sldId id="565" r:id="rId59"/>
    <p:sldId id="566" r:id="rId60"/>
    <p:sldId id="567" r:id="rId61"/>
    <p:sldId id="568" r:id="rId62"/>
    <p:sldId id="571" r:id="rId63"/>
    <p:sldId id="572" r:id="rId64"/>
    <p:sldId id="573" r:id="rId65"/>
    <p:sldId id="574" r:id="rId66"/>
    <p:sldId id="575" r:id="rId67"/>
    <p:sldId id="576" r:id="rId68"/>
    <p:sldId id="577" r:id="rId69"/>
    <p:sldId id="578" r:id="rId70"/>
    <p:sldId id="579" r:id="rId71"/>
    <p:sldId id="580" r:id="rId72"/>
    <p:sldId id="581" r:id="rId73"/>
    <p:sldId id="582" r:id="rId74"/>
    <p:sldId id="584" r:id="rId75"/>
    <p:sldId id="585" r:id="rId76"/>
    <p:sldId id="586" r:id="rId77"/>
    <p:sldId id="587" r:id="rId78"/>
    <p:sldId id="588" r:id="rId79"/>
    <p:sldId id="664" r:id="rId80"/>
    <p:sldId id="665" r:id="rId81"/>
    <p:sldId id="666" r:id="rId82"/>
    <p:sldId id="667" r:id="rId83"/>
    <p:sldId id="668" r:id="rId84"/>
    <p:sldId id="669" r:id="rId85"/>
    <p:sldId id="670" r:id="rId86"/>
    <p:sldId id="671" r:id="rId87"/>
    <p:sldId id="672" r:id="rId88"/>
    <p:sldId id="673" r:id="rId89"/>
    <p:sldId id="654" r:id="rId90"/>
    <p:sldId id="655" r:id="rId91"/>
    <p:sldId id="656" r:id="rId92"/>
    <p:sldId id="657" r:id="rId93"/>
    <p:sldId id="658" r:id="rId94"/>
    <p:sldId id="659" r:id="rId95"/>
    <p:sldId id="660" r:id="rId96"/>
    <p:sldId id="661" r:id="rId97"/>
    <p:sldId id="662" r:id="rId98"/>
    <p:sldId id="663" r:id="rId99"/>
    <p:sldId id="601" r:id="rId10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32C"/>
    <a:srgbClr val="6A8126"/>
    <a:srgbClr val="BD9933"/>
    <a:srgbClr val="DAE4F2"/>
    <a:srgbClr val="8000FF"/>
    <a:srgbClr val="FF0080"/>
    <a:srgbClr val="FFCC66"/>
    <a:srgbClr val="4F81BA"/>
    <a:srgbClr val="D0AD36"/>
    <a:srgbClr val="FF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 autoAdjust="0"/>
    <p:restoredTop sz="83507" autoAdjust="0"/>
  </p:normalViewPr>
  <p:slideViewPr>
    <p:cSldViewPr snapToObjects="1">
      <p:cViewPr varScale="1">
        <p:scale>
          <a:sx n="95" d="100"/>
          <a:sy n="95" d="100"/>
        </p:scale>
        <p:origin x="-2056" y="-96"/>
      </p:cViewPr>
      <p:guideLst>
        <p:guide orient="horz" pos="2160"/>
        <p:guide pos="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notesMaster" Target="notesMasters/notesMaster1.xml"/><Relationship Id="rId102" Type="http://schemas.openxmlformats.org/officeDocument/2006/relationships/handoutMaster" Target="handoutMasters/handoutMaster1.xml"/><Relationship Id="rId103" Type="http://schemas.openxmlformats.org/officeDocument/2006/relationships/printerSettings" Target="printerSettings/printerSettings1.bin"/><Relationship Id="rId104" Type="http://schemas.openxmlformats.org/officeDocument/2006/relationships/presProps" Target="presProps.xml"/><Relationship Id="rId105" Type="http://schemas.openxmlformats.org/officeDocument/2006/relationships/viewProps" Target="viewProps.xml"/><Relationship Id="rId106" Type="http://schemas.openxmlformats.org/officeDocument/2006/relationships/theme" Target="theme/theme1.xml"/><Relationship Id="rId10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LRKMCompletionTime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LRKMCompletionTime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9"/>
          <c:h val="0.608545994065282"/>
        </c:manualLayout>
      </c:layout>
      <c:barChart>
        <c:barDir val="col"/>
        <c:grouping val="clustered"/>
        <c:varyColors val="0"/>
        <c:ser>
          <c:idx val="1"/>
          <c:order val="0"/>
          <c:tx>
            <c:v>Failure in the 6th Iteration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118.840123536</c:v>
                </c:pt>
                <c:pt idx="1">
                  <c:v>57.48251275</c:v>
                </c:pt>
                <c:pt idx="2">
                  <c:v>56.488576379</c:v>
                </c:pt>
                <c:pt idx="3">
                  <c:v>58.410185257</c:v>
                </c:pt>
                <c:pt idx="4">
                  <c:v>58.282009992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58.836493968</c:v>
                </c:pt>
                <c:pt idx="8">
                  <c:v>57.0317729</c:v>
                </c:pt>
                <c:pt idx="9">
                  <c:v>58.680599745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2964824"/>
        <c:axId val="-2122890680"/>
      </c:barChart>
      <c:catAx>
        <c:axId val="-2122964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-2122890680"/>
        <c:crosses val="autoZero"/>
        <c:auto val="1"/>
        <c:lblAlgn val="ctr"/>
        <c:lblOffset val="100"/>
        <c:noMultiLvlLbl val="0"/>
      </c:catAx>
      <c:valAx>
        <c:axId val="-21228906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Iteratrion time (s)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2296482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58989606546"/>
          <c:y val="0.144446939193266"/>
          <c:w val="0.497424524215483"/>
          <c:h val="0.7704113620506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results'!$A$6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160260999433204"/>
                  <c:y val="-0.05295416961838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480769230769231"/>
                  <c:y val="-0.009090909090909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minus>
          </c:errBars>
          <c:val>
            <c:numRef>
              <c:f>'New results'!$B$6:$B$6</c:f>
              <c:numCache>
                <c:formatCode>General</c:formatCode>
                <c:ptCount val="1"/>
                <c:pt idx="0">
                  <c:v>170.75</c:v>
                </c:pt>
              </c:numCache>
            </c:numRef>
          </c:val>
        </c:ser>
        <c:ser>
          <c:idx val="1"/>
          <c:order val="1"/>
          <c:tx>
            <c:strRef>
              <c:f>'New results'!$A$7</c:f>
              <c:strCache>
                <c:ptCount val="1"/>
                <c:pt idx="0">
                  <c:v>Basic Spark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142434156128583"/>
                  <c:y val="-0.04125650673957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val>
            <c:numRef>
              <c:f>'New results'!$B$7</c:f>
              <c:numCache>
                <c:formatCode>General</c:formatCode>
                <c:ptCount val="1"/>
                <c:pt idx="0">
                  <c:v>72.02868571428554</c:v>
                </c:pt>
              </c:numCache>
            </c:numRef>
          </c:val>
        </c:ser>
        <c:ser>
          <c:idx val="2"/>
          <c:order val="2"/>
          <c:tx>
            <c:strRef>
              <c:f>'New results'!$A$8</c:f>
              <c:strCache>
                <c:ptCount val="1"/>
                <c:pt idx="0">
                  <c:v>Spark + Controlled Partitioning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701371063938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1.14</c:v>
                  </c:pt>
                </c:numCache>
              </c:numRef>
            </c:plus>
            <c:min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1.14</c:v>
                  </c:pt>
                </c:numCache>
              </c:numRef>
            </c:minus>
          </c:errBars>
          <c:val>
            <c:numRef>
              <c:f>'New results'!$B$8</c:f>
              <c:numCache>
                <c:formatCode>General</c:formatCode>
                <c:ptCount val="1"/>
                <c:pt idx="0">
                  <c:v>23.01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2729592"/>
        <c:axId val="-2122726488"/>
      </c:barChart>
      <c:catAx>
        <c:axId val="-2122729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22726488"/>
        <c:crosses val="autoZero"/>
        <c:auto val="1"/>
        <c:lblAlgn val="ctr"/>
        <c:lblOffset val="100"/>
        <c:noMultiLvlLbl val="0"/>
      </c:catAx>
      <c:valAx>
        <c:axId val="-21227264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per iteration</a:t>
                </a:r>
                <a:r>
                  <a:rPr lang="en-US" dirty="0" smtClean="0"/>
                  <a:t> </a:t>
                </a:r>
                <a:r>
                  <a:rPr lang="en-US" dirty="0"/>
                  <a:t>(s)</a:t>
                </a:r>
              </a:p>
            </c:rich>
          </c:tx>
          <c:layout>
            <c:manualLayout>
              <c:xMode val="edge"/>
              <c:yMode val="edge"/>
              <c:x val="0.0061556786493496"/>
              <c:y val="0.15988283419239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27295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7254359127563"/>
          <c:y val="0.21392592609146"/>
          <c:w val="0.331107428788727"/>
          <c:h val="0.59322620509491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107295615826"/>
          <c:y val="0.0532163742690058"/>
          <c:w val="0.829830975989112"/>
          <c:h val="0.68431781553621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-0.00277777777777778"/>
                  <c:y val="-0.0370370370370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-0.032407407407407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"/>
                  <c:y val="-0.018518518518518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0185067526416E-16"/>
                  <c:y val="-0.018518518518518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5.194533299851277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5.194533299851277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numRef>
              <c:f>Sheet1!$B$6:$F$6</c:f>
              <c:numCache>
                <c:formatCode>0%</c:formatCode>
                <c:ptCount val="5"/>
                <c:pt idx="0">
                  <c:v>0.0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1.0</c:v>
                </c:pt>
              </c:numCache>
            </c:num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</c:v>
                </c:pt>
                <c:pt idx="1">
                  <c:v>58.06137502977777</c:v>
                </c:pt>
                <c:pt idx="2">
                  <c:v>40.74074024355554</c:v>
                </c:pt>
                <c:pt idx="3">
                  <c:v>29.74707779133333</c:v>
                </c:pt>
                <c:pt idx="4">
                  <c:v>11.53043190211111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23219656"/>
        <c:axId val="-2123206584"/>
      </c:barChart>
      <c:catAx>
        <c:axId val="-2123219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Percent </a:t>
                </a:r>
                <a:r>
                  <a:rPr lang="en-US" dirty="0"/>
                  <a:t>of working set in </a:t>
                </a:r>
                <a:r>
                  <a:rPr lang="en-US" dirty="0" smtClean="0"/>
                  <a:t>memory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23206584"/>
        <c:crosses val="autoZero"/>
        <c:auto val="1"/>
        <c:lblAlgn val="ctr"/>
        <c:lblOffset val="100"/>
        <c:noMultiLvlLbl val="0"/>
      </c:catAx>
      <c:valAx>
        <c:axId val="-2123206584"/>
        <c:scaling>
          <c:orientation val="minMax"/>
          <c:max val="1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321965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768008165646"/>
          <c:y val="0.0678851174934726"/>
          <c:w val="0.747690288713911"/>
          <c:h val="0.6989975070683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Summary!$B$3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Summary!$J$4:$J$6</c:f>
                <c:numCache>
                  <c:formatCode>General</c:formatCode>
                  <c:ptCount val="3"/>
                  <c:pt idx="0">
                    <c:v>2.748105913372177</c:v>
                  </c:pt>
                  <c:pt idx="1">
                    <c:v>2.779043900336947</c:v>
                  </c:pt>
                  <c:pt idx="2">
                    <c:v>2.947807919077797</c:v>
                  </c:pt>
                </c:numCache>
              </c:numRef>
            </c:plus>
            <c:minus>
              <c:numRef>
                <c:f>Summary!$J$4:$J$6</c:f>
                <c:numCache>
                  <c:formatCode>General</c:formatCode>
                  <c:ptCount val="3"/>
                  <c:pt idx="0">
                    <c:v>2.748105913372177</c:v>
                  </c:pt>
                  <c:pt idx="1">
                    <c:v>2.779043900336947</c:v>
                  </c:pt>
                  <c:pt idx="2">
                    <c:v>2.947807919077797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Summary!$B$4:$B$6</c:f>
              <c:numCache>
                <c:formatCode>General</c:formatCode>
                <c:ptCount val="3"/>
                <c:pt idx="0">
                  <c:v>183.9311111111111</c:v>
                </c:pt>
                <c:pt idx="1">
                  <c:v>111.3686666666667</c:v>
                </c:pt>
                <c:pt idx="2">
                  <c:v>75.70855555555555</c:v>
                </c:pt>
              </c:numCache>
            </c:numRef>
          </c:val>
        </c:ser>
        <c:ser>
          <c:idx val="1"/>
          <c:order val="1"/>
          <c:tx>
            <c:strRef>
              <c:f>Summary!$C$3</c:f>
              <c:strCache>
                <c:ptCount val="1"/>
                <c:pt idx="0">
                  <c:v>HadoopBinMem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"/>
                  <c:y val="-0.01745962461807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Summary!$K$4:$K$6</c:f>
                <c:numCache>
                  <c:formatCode>General</c:formatCode>
                  <c:ptCount val="3"/>
                  <c:pt idx="0">
                    <c:v>13.93570952624952</c:v>
                  </c:pt>
                  <c:pt idx="1">
                    <c:v>2.829519825773349</c:v>
                  </c:pt>
                  <c:pt idx="2">
                    <c:v>4.94906105011625</c:v>
                  </c:pt>
                </c:numCache>
              </c:numRef>
            </c:plus>
            <c:minus>
              <c:numRef>
                <c:f>Summary!$K$4:$K$6</c:f>
                <c:numCache>
                  <c:formatCode>General</c:formatCode>
                  <c:ptCount val="3"/>
                  <c:pt idx="0">
                    <c:v>13.93570952624952</c:v>
                  </c:pt>
                  <c:pt idx="1">
                    <c:v>2.829519825773349</c:v>
                  </c:pt>
                  <c:pt idx="2">
                    <c:v>4.94906105011625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Summary!$C$4:$C$6</c:f>
              <c:numCache>
                <c:formatCode>General</c:formatCode>
                <c:ptCount val="3"/>
                <c:pt idx="0">
                  <c:v>116.3153333333333</c:v>
                </c:pt>
                <c:pt idx="1">
                  <c:v>80.10122222222223</c:v>
                </c:pt>
                <c:pt idx="2">
                  <c:v>61.96355555555556</c:v>
                </c:pt>
              </c:numCache>
            </c:numRef>
          </c:val>
        </c:ser>
        <c:ser>
          <c:idx val="2"/>
          <c:order val="2"/>
          <c:tx>
            <c:strRef>
              <c:f>Summary!$D$3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Summary!$L$4:$L$6</c:f>
                <c:numCache>
                  <c:formatCode>General</c:formatCode>
                  <c:ptCount val="3"/>
                  <c:pt idx="0">
                    <c:v>0.330888366539398</c:v>
                  </c:pt>
                  <c:pt idx="1">
                    <c:v>0.236412480870006</c:v>
                  </c:pt>
                  <c:pt idx="2">
                    <c:v>0.178844516581055</c:v>
                  </c:pt>
                </c:numCache>
              </c:numRef>
            </c:plus>
            <c:minus>
              <c:numRef>
                <c:f>Summary!$L$4:$L$6</c:f>
                <c:numCache>
                  <c:formatCode>General</c:formatCode>
                  <c:ptCount val="3"/>
                  <c:pt idx="0">
                    <c:v>0.330888366539398</c:v>
                  </c:pt>
                  <c:pt idx="1">
                    <c:v>0.236412480870006</c:v>
                  </c:pt>
                  <c:pt idx="2">
                    <c:v>0.178844516581055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Summary!$D$4:$D$6</c:f>
              <c:numCache>
                <c:formatCode>General</c:formatCode>
                <c:ptCount val="3"/>
                <c:pt idx="0">
                  <c:v>14.9558888888889</c:v>
                </c:pt>
                <c:pt idx="1">
                  <c:v>6.219888888888889</c:v>
                </c:pt>
                <c:pt idx="2">
                  <c:v>3.409888888888887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23419944"/>
        <c:axId val="-2123414376"/>
      </c:barChart>
      <c:catAx>
        <c:axId val="-2123419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3414376"/>
        <c:crosses val="autoZero"/>
        <c:auto val="1"/>
        <c:lblAlgn val="ctr"/>
        <c:lblOffset val="100"/>
        <c:noMultiLvlLbl val="0"/>
      </c:catAx>
      <c:valAx>
        <c:axId val="-2123414376"/>
        <c:scaling>
          <c:orientation val="minMax"/>
          <c:max val="25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925925925925926"/>
              <c:y val="0.1663633560165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3419944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472730023330417"/>
          <c:y val="0.0236739449471915"/>
          <c:w val="0.503173665791776"/>
          <c:h val="0.228566122656308"/>
        </c:manualLayout>
      </c:layout>
      <c:overlay val="1"/>
    </c:legend>
    <c:plotVisOnly val="1"/>
    <c:dispBlanksAs val="span"/>
    <c:showDLblsOverMax val="0"/>
  </c:chart>
  <c:spPr>
    <a:ln>
      <a:noFill/>
    </a:ln>
  </c:spPr>
  <c:txPr>
    <a:bodyPr/>
    <a:lstStyle/>
    <a:p>
      <a:pPr>
        <a:defRPr sz="17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84208223972"/>
          <c:y val="0.0676194829300738"/>
          <c:w val="0.7615791776028"/>
          <c:h val="0.7063163300239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Summary!$F$3</c:f>
              <c:strCache>
                <c:ptCount val="1"/>
                <c:pt idx="0">
                  <c:v>Hadoop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0.0"/>
                  <c:y val="-0.02173913043478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Summary!$N$4:$N$6</c:f>
                <c:numCache>
                  <c:formatCode>General</c:formatCode>
                  <c:ptCount val="3"/>
                  <c:pt idx="0">
                    <c:v>2.50272034216991</c:v>
                  </c:pt>
                  <c:pt idx="1">
                    <c:v>3.63944436387998</c:v>
                  </c:pt>
                  <c:pt idx="2">
                    <c:v>12.15617146189999</c:v>
                  </c:pt>
                </c:numCache>
              </c:numRef>
            </c:plus>
            <c:minus>
              <c:numRef>
                <c:f>Summary!$N$4:$N$6</c:f>
                <c:numCache>
                  <c:formatCode>General</c:formatCode>
                  <c:ptCount val="3"/>
                  <c:pt idx="0">
                    <c:v>2.50272034216991</c:v>
                  </c:pt>
                  <c:pt idx="1">
                    <c:v>3.63944436387998</c:v>
                  </c:pt>
                  <c:pt idx="2">
                    <c:v>12.15617146189999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Summary!$F$4:$F$6</c:f>
              <c:numCache>
                <c:formatCode>General</c:formatCode>
                <c:ptCount val="3"/>
                <c:pt idx="0">
                  <c:v>273.952888888889</c:v>
                </c:pt>
                <c:pt idx="1">
                  <c:v>157.0905555555556</c:v>
                </c:pt>
                <c:pt idx="2">
                  <c:v>105.6401111111111</c:v>
                </c:pt>
              </c:numCache>
            </c:numRef>
          </c:val>
        </c:ser>
        <c:ser>
          <c:idx val="1"/>
          <c:order val="1"/>
          <c:tx>
            <c:strRef>
              <c:f>Summary!$G$3</c:f>
              <c:strCache>
                <c:ptCount val="1"/>
                <c:pt idx="0">
                  <c:v>HadoopBinMem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Summary!$O$4:$O$6</c:f>
                <c:numCache>
                  <c:formatCode>General</c:formatCode>
                  <c:ptCount val="3"/>
                  <c:pt idx="0">
                    <c:v>5.117768307030363</c:v>
                  </c:pt>
                  <c:pt idx="1">
                    <c:v>3.567210456987987</c:v>
                  </c:pt>
                  <c:pt idx="2">
                    <c:v>2.025279857204925</c:v>
                  </c:pt>
                </c:numCache>
              </c:numRef>
            </c:plus>
            <c:minus>
              <c:numRef>
                <c:f>Summary!$O$4:$O$6</c:f>
                <c:numCache>
                  <c:formatCode>General</c:formatCode>
                  <c:ptCount val="3"/>
                  <c:pt idx="0">
                    <c:v>5.117768307030363</c:v>
                  </c:pt>
                  <c:pt idx="1">
                    <c:v>3.567210456987987</c:v>
                  </c:pt>
                  <c:pt idx="2">
                    <c:v>2.025279857204925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Summary!$G$4:$G$6</c:f>
              <c:numCache>
                <c:formatCode>General</c:formatCode>
                <c:ptCount val="3"/>
                <c:pt idx="0">
                  <c:v>197.2897777777778</c:v>
                </c:pt>
                <c:pt idx="1">
                  <c:v>121.1277777777778</c:v>
                </c:pt>
                <c:pt idx="2">
                  <c:v>86.662</c:v>
                </c:pt>
              </c:numCache>
            </c:numRef>
          </c:val>
        </c:ser>
        <c:ser>
          <c:idx val="2"/>
          <c:order val="2"/>
          <c:tx>
            <c:strRef>
              <c:f>Summary!$H$3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Summary!$P$4:$P$6</c:f>
                <c:numCache>
                  <c:formatCode>General</c:formatCode>
                  <c:ptCount val="3"/>
                  <c:pt idx="0">
                    <c:v>1.800173602739469</c:v>
                  </c:pt>
                  <c:pt idx="1">
                    <c:v>1.361508446540085</c:v>
                  </c:pt>
                  <c:pt idx="2">
                    <c:v>2.816778168404463</c:v>
                  </c:pt>
                </c:numCache>
              </c:numRef>
            </c:plus>
            <c:minus>
              <c:numRef>
                <c:f>Summary!$P$4:$P$6</c:f>
                <c:numCache>
                  <c:formatCode>General</c:formatCode>
                  <c:ptCount val="3"/>
                  <c:pt idx="0">
                    <c:v>1.800173602739469</c:v>
                  </c:pt>
                  <c:pt idx="1">
                    <c:v>1.361508446540085</c:v>
                  </c:pt>
                  <c:pt idx="2">
                    <c:v>2.816778168404463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Summary!$H$4:$H$6</c:f>
              <c:numCache>
                <c:formatCode>General</c:formatCode>
                <c:ptCount val="3"/>
                <c:pt idx="0">
                  <c:v>143.0933333333333</c:v>
                </c:pt>
                <c:pt idx="1">
                  <c:v>60.97866666666646</c:v>
                </c:pt>
                <c:pt idx="2">
                  <c:v>33.17666666666648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24314936"/>
        <c:axId val="-2124320520"/>
      </c:barChart>
      <c:catAx>
        <c:axId val="-2124314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307672426363371"/>
              <c:y val="0.8988037253742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4320520"/>
        <c:crosses val="autoZero"/>
        <c:auto val="1"/>
        <c:lblAlgn val="ctr"/>
        <c:lblOffset val="100"/>
        <c:noMultiLvlLbl val="0"/>
      </c:catAx>
      <c:valAx>
        <c:axId val="-21243205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462962962962963"/>
              <c:y val="0.1580481519525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4314936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462076407115777"/>
          <c:y val="0.0285679561793906"/>
          <c:w val="0.504971930592009"/>
          <c:h val="0.228814436640822"/>
        </c:manualLayout>
      </c:layout>
      <c:overlay val="1"/>
    </c:legend>
    <c:plotVisOnly val="1"/>
    <c:dispBlanksAs val="span"/>
    <c:showDLblsOverMax val="0"/>
  </c:chart>
  <c:spPr>
    <a:ln>
      <a:noFill/>
    </a:ln>
  </c:spPr>
  <c:txPr>
    <a:bodyPr/>
    <a:lstStyle/>
    <a:p>
      <a:pPr>
        <a:defRPr sz="17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19/03/15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all know that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and related models had huge adoption for data mining</a:t>
            </a:r>
          </a:p>
          <a:p>
            <a:r>
              <a:rPr lang="en-US" baseline="0" dirty="0" smtClean="0"/>
              <a:t>But as soon as people started putting data into them, they wanted to do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</a:t>
            </a:r>
            <a:r>
              <a:rPr lang="en-US" dirty="0" err="1" smtClean="0"/>
              <a:t>Scala</a:t>
            </a:r>
            <a:r>
              <a:rPr lang="en-US" dirty="0" smtClean="0"/>
              <a:t> is a JVM</a:t>
            </a:r>
            <a:r>
              <a:rPr lang="en-US" baseline="0" dirty="0" smtClean="0"/>
              <a:t>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98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 illustrate this with some bad </a:t>
            </a:r>
            <a:r>
              <a:rPr lang="en-US" dirty="0" err="1" smtClean="0"/>
              <a:t>powerpoint</a:t>
            </a:r>
            <a:r>
              <a:rPr lang="en-US" dirty="0" smtClean="0"/>
              <a:t> diagrams</a:t>
            </a:r>
            <a:r>
              <a:rPr lang="en-US" baseline="0" dirty="0" smtClean="0"/>
              <a:t> and animations</a:t>
            </a:r>
          </a:p>
          <a:p>
            <a:r>
              <a:rPr lang="en-US" baseline="0" dirty="0" smtClean="0"/>
              <a:t>This diagram is LOGICAL,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4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for 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9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54 GB Wikipedia</a:t>
            </a:r>
            <a:r>
              <a:rPr lang="en-US" baseline="0" dirty="0" smtClean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 GB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You write a single program </a:t>
            </a:r>
            <a:r>
              <a:rPr lang="en-US" smtClean="0">
                <a:ea typeface="ＭＳ Ｐゴシック" charset="-128"/>
                <a:cs typeface="ＭＳ Ｐゴシック" charset="-128"/>
                <a:sym typeface="Wingdings" charset="2"/>
              </a:rPr>
              <a:t> similar to DryadLINQ</a:t>
            </a:r>
            <a:endParaRPr lang="en-US" smtClean="0">
              <a:ea typeface="ＭＳ Ｐゴシック" charset="-128"/>
              <a:cs typeface="ＭＳ Ｐゴシック" charset="-128"/>
            </a:endParaRP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Distributed data sets with parallel operations on them are pretty standard; the new thing is that they can be reused across ops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Variables in the driver program can be used in parallel ops; accumulators useful for sending information back, cached vars are an optimization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cached vars useful for some workloads that won’t be shown here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it’s all designed to be easy to distribute in a fault-tolerant fashion</a:t>
            </a:r>
          </a:p>
          <a:p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Shark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4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lazy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0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pets=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sc.parallelize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(List(("cat",1),("dog",1),("cat",2)))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1CF2E-E304-C74D-9D4D-7AF94BECAB1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3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assembly JAR in Maven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 the shell with your own JAR`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7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43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85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1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the overhead of</a:t>
            </a:r>
            <a:r>
              <a:rPr lang="en-US" baseline="0" dirty="0" smtClean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5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it’s expensive for data-intensive apps in particular</a:t>
            </a:r>
          </a:p>
          <a:p>
            <a:r>
              <a:rPr lang="en-US" dirty="0" smtClean="0"/>
              <a:t>Data-intensive </a:t>
            </a:r>
            <a:r>
              <a:rPr lang="en-US" dirty="0" err="1" smtClean="0"/>
              <a:t>vs</a:t>
            </a:r>
            <a:r>
              <a:rPr lang="en-US" dirty="0" smtClean="0"/>
              <a:t> transactional -&gt; show spectrum with update</a:t>
            </a:r>
            <a:r>
              <a:rPr lang="en-US" baseline="0" dirty="0" smtClean="0"/>
              <a:t> granularity and write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RDDs more precisely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56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2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Similarity to GFS/HDFS: large blocks, append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2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microsoft.com/office/2007/relationships/hdphoto" Target="../media/hdphoto4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scala-lang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park-project.or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spark-project.org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8893" y="2971800"/>
            <a:ext cx="8587296" cy="1480354"/>
          </a:xfrm>
          <a:prstGeom prst="roundRect">
            <a:avLst>
              <a:gd name="adj" fmla="val 13334"/>
            </a:avLst>
          </a:prstGeom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lvl="0" algn="ctr" eaLnBrk="0" hangingPunct="0">
              <a:spcBef>
                <a:spcPts val="2000"/>
              </a:spcBef>
            </a:pP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How 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to design </a:t>
            </a: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a 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distributed memory abstraction that is both </a:t>
            </a:r>
            <a:r>
              <a:rPr lang="en-US" sz="3200" b="1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fault-tolerant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 and </a:t>
            </a:r>
            <a:r>
              <a:rPr lang="en-US" sz="3200" b="1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efficient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?</a:t>
            </a:r>
            <a:endParaRPr lang="en-US" sz="3200" dirty="0">
              <a:solidFill>
                <a:prstClr val="black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848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19328" cy="4221162"/>
          </a:xfrm>
        </p:spPr>
        <p:txBody>
          <a:bodyPr/>
          <a:lstStyle/>
          <a:p>
            <a:r>
              <a:rPr lang="en-US" dirty="0" smtClean="0"/>
              <a:t>Existing storage abstractions have interfaces based on </a:t>
            </a:r>
            <a:r>
              <a:rPr lang="en-US" i="1" dirty="0" smtClean="0"/>
              <a:t>fine-grained</a:t>
            </a:r>
            <a:r>
              <a:rPr lang="en-US" dirty="0" smtClean="0"/>
              <a:t> updates to mutable state</a:t>
            </a:r>
          </a:p>
          <a:p>
            <a:pPr lvl="1"/>
            <a:r>
              <a:rPr lang="en-US" dirty="0" err="1" smtClean="0"/>
              <a:t>RAMCloud</a:t>
            </a:r>
            <a:r>
              <a:rPr lang="en-US" dirty="0" smtClean="0"/>
              <a:t>, databases, distributed </a:t>
            </a:r>
            <a:r>
              <a:rPr lang="en-US" dirty="0" err="1" smtClean="0"/>
              <a:t>mem</a:t>
            </a:r>
            <a:r>
              <a:rPr lang="en-US" dirty="0" smtClean="0"/>
              <a:t>, Piccolo</a:t>
            </a:r>
          </a:p>
          <a:p>
            <a:r>
              <a:rPr lang="en-US" dirty="0" smtClean="0"/>
              <a:t>Requires replicating data or logs across nodes for fault tolerance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ostly for data-intensive apps</a:t>
            </a:r>
          </a:p>
          <a:p>
            <a:pPr lvl="1"/>
            <a:r>
              <a:rPr lang="en-US" dirty="0" smtClean="0"/>
              <a:t>10-100x slower than memory write</a:t>
            </a:r>
          </a:p>
        </p:txBody>
      </p:sp>
    </p:spTree>
    <p:extLst>
      <p:ext uri="{BB962C8B-B14F-4D97-AF65-F5344CB8AC3E}">
        <p14:creationId xmlns:p14="http://schemas.microsoft.com/office/powerpoint/2010/main" val="153900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4700" dirty="0" smtClean="0"/>
              <a:t>Solution: Resilient Distributed Datasets (RDDs)</a:t>
            </a:r>
            <a:endParaRPr lang="en-US" sz="4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r>
              <a:rPr lang="en-US" dirty="0" smtClean="0"/>
              <a:t>Restricted form of distributed shared memory</a:t>
            </a:r>
          </a:p>
          <a:p>
            <a:pPr lvl="1"/>
            <a:r>
              <a:rPr lang="en-US" dirty="0" smtClean="0"/>
              <a:t>Immutable, partitioned collections of records</a:t>
            </a:r>
          </a:p>
          <a:p>
            <a:pPr lvl="1"/>
            <a:r>
              <a:rPr lang="en-US" dirty="0" smtClean="0"/>
              <a:t>Can only be built through </a:t>
            </a:r>
            <a:r>
              <a:rPr lang="en-US" i="1" dirty="0" smtClean="0"/>
              <a:t>coarse-grained</a:t>
            </a:r>
            <a:r>
              <a:rPr lang="en-US" dirty="0" smtClean="0"/>
              <a:t> deterministic transformations (map, filter, join, …)</a:t>
            </a:r>
          </a:p>
          <a:p>
            <a:r>
              <a:rPr lang="en-US" dirty="0" smtClean="0"/>
              <a:t>Efficient fault recovery using </a:t>
            </a:r>
            <a:r>
              <a:rPr lang="en-US" i="1" dirty="0" smtClean="0"/>
              <a:t>lineage</a:t>
            </a:r>
          </a:p>
          <a:p>
            <a:pPr lvl="1"/>
            <a:r>
              <a:rPr lang="en-US" dirty="0" smtClean="0"/>
              <a:t>Log one operation to apply to many elements</a:t>
            </a:r>
          </a:p>
          <a:p>
            <a:pPr lvl="1"/>
            <a:r>
              <a:rPr lang="en-US" dirty="0" err="1" smtClean="0"/>
              <a:t>Recompute</a:t>
            </a:r>
            <a:r>
              <a:rPr lang="en-US" dirty="0" smtClean="0"/>
              <a:t> lost partitions on failure</a:t>
            </a:r>
          </a:p>
          <a:p>
            <a:pPr lvl="1"/>
            <a:r>
              <a:rPr lang="en-US" dirty="0" smtClean="0"/>
              <a:t>No cost if nothing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2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066800" y="55961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55" name="Straight Arrow Connector 54"/>
          <p:cNvCxnSpPr>
            <a:stCxn id="72" idx="3"/>
            <a:endCxn id="64" idx="1"/>
          </p:cNvCxnSpPr>
          <p:nvPr/>
        </p:nvCxnSpPr>
        <p:spPr>
          <a:xfrm flipV="1">
            <a:off x="3714737" y="3947054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2" idx="3"/>
            <a:endCxn id="65" idx="1"/>
          </p:cNvCxnSpPr>
          <p:nvPr/>
        </p:nvCxnSpPr>
        <p:spPr>
          <a:xfrm flipV="1">
            <a:off x="3714737" y="4772916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2" idx="3"/>
            <a:endCxn id="66" idx="1"/>
          </p:cNvCxnSpPr>
          <p:nvPr/>
        </p:nvCxnSpPr>
        <p:spPr>
          <a:xfrm>
            <a:off x="3714737" y="5161260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1"/>
          </p:cNvCxnSpPr>
          <p:nvPr/>
        </p:nvCxnSpPr>
        <p:spPr>
          <a:xfrm>
            <a:off x="6254102" y="39470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1"/>
          </p:cNvCxnSpPr>
          <p:nvPr/>
        </p:nvCxnSpPr>
        <p:spPr>
          <a:xfrm>
            <a:off x="6254102" y="477291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6254102" y="558670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olded Corner 60"/>
          <p:cNvSpPr/>
          <p:nvPr/>
        </p:nvSpPr>
        <p:spPr>
          <a:xfrm>
            <a:off x="6822300" y="36576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2" name="Folded Corner 61"/>
          <p:cNvSpPr/>
          <p:nvPr/>
        </p:nvSpPr>
        <p:spPr>
          <a:xfrm>
            <a:off x="6822300" y="448346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3" name="Folded Corner 62"/>
          <p:cNvSpPr/>
          <p:nvPr/>
        </p:nvSpPr>
        <p:spPr>
          <a:xfrm>
            <a:off x="6822300" y="5297248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Rectangle 63"/>
          <p:cNvSpPr/>
          <p:nvPr/>
        </p:nvSpPr>
        <p:spPr>
          <a:xfrm>
            <a:off x="4872891" y="37232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872891" y="45490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872891" y="53608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70" name="Straight Arrow Connector 69"/>
          <p:cNvCxnSpPr>
            <a:stCxn id="72" idx="3"/>
            <a:endCxn id="71" idx="1"/>
          </p:cNvCxnSpPr>
          <p:nvPr/>
        </p:nvCxnSpPr>
        <p:spPr>
          <a:xfrm>
            <a:off x="3714737" y="5161260"/>
            <a:ext cx="1158682" cy="1137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73419" y="608366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72" name="Diamond 71"/>
          <p:cNvSpPr/>
          <p:nvPr/>
        </p:nvSpPr>
        <p:spPr>
          <a:xfrm>
            <a:off x="3425091" y="50759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3" name="Can 72"/>
          <p:cNvSpPr/>
          <p:nvPr/>
        </p:nvSpPr>
        <p:spPr>
          <a:xfrm>
            <a:off x="1066800" y="4751344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86" name="Straight Arrow Connector 85"/>
          <p:cNvCxnSpPr>
            <a:stCxn id="73" idx="4"/>
          </p:cNvCxnSpPr>
          <p:nvPr/>
        </p:nvCxnSpPr>
        <p:spPr>
          <a:xfrm flipV="1">
            <a:off x="1849184" y="5161260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dirty="0" smtClean="0"/>
              <a:t>RDD Recovery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06888" y="4191000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52326" y="5200214"/>
            <a:ext cx="810370" cy="16945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784930" y="4250019"/>
            <a:ext cx="1312636" cy="1724328"/>
            <a:chOff x="2784930" y="2345019"/>
            <a:chExt cx="1312636" cy="1724328"/>
          </a:xfrm>
        </p:grpSpPr>
        <p:pic>
          <p:nvPicPr>
            <p:cNvPr id="44" name="Picture 43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45" name="Picture 44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46" name="Picture 45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0" name="Multiply 39"/>
          <p:cNvSpPr/>
          <p:nvPr/>
        </p:nvSpPr>
        <p:spPr>
          <a:xfrm>
            <a:off x="3471035" y="4383930"/>
            <a:ext cx="630253" cy="614186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n 67"/>
          <p:cNvSpPr/>
          <p:nvPr/>
        </p:nvSpPr>
        <p:spPr>
          <a:xfrm>
            <a:off x="990600" y="1999002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69" name="Straight Arrow Connector 68"/>
          <p:cNvCxnSpPr>
            <a:stCxn id="68" idx="4"/>
            <a:endCxn id="83" idx="1"/>
          </p:cNvCxnSpPr>
          <p:nvPr/>
        </p:nvCxnSpPr>
        <p:spPr>
          <a:xfrm>
            <a:off x="1772984" y="2411041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310779" y="2187191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84" name="Straight Arrow Connector 83"/>
          <p:cNvCxnSpPr>
            <a:stCxn id="83" idx="3"/>
          </p:cNvCxnSpPr>
          <p:nvPr/>
        </p:nvCxnSpPr>
        <p:spPr>
          <a:xfrm flipV="1">
            <a:off x="3220784" y="2411040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8" idx="1"/>
          </p:cNvCxnSpPr>
          <p:nvPr/>
        </p:nvCxnSpPr>
        <p:spPr>
          <a:xfrm>
            <a:off x="4681439" y="2411040"/>
            <a:ext cx="35944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040886" y="2187191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5950891" y="2411040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427721" y="2411040"/>
            <a:ext cx="326774" cy="103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751907" y="2197566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90600" y="2837327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497567" y="1524000"/>
            <a:ext cx="1312636" cy="1724328"/>
            <a:chOff x="2784930" y="2345019"/>
            <a:chExt cx="1312636" cy="1724328"/>
          </a:xfrm>
        </p:grpSpPr>
        <p:pic>
          <p:nvPicPr>
            <p:cNvPr id="94" name="Picture 93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95" name="Picture 94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96" name="Picture 95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6231164" y="1532525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103" name="Multiply 102"/>
          <p:cNvSpPr/>
          <p:nvPr/>
        </p:nvSpPr>
        <p:spPr>
          <a:xfrm>
            <a:off x="6230923" y="1656653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3474211" y="1656653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0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0" grpId="0" animBg="1"/>
      <p:bldP spid="40" grpId="1" animBg="1"/>
      <p:bldP spid="83" grpId="0" animBg="1"/>
      <p:bldP spid="88" grpId="0" animBg="1"/>
      <p:bldP spid="88" grpId="1" animBg="1"/>
      <p:bldP spid="103" grpId="0" animBg="1"/>
      <p:bldP spid="103" grpId="1" animBg="1"/>
      <p:bldP spid="103" grpId="2" animBg="1"/>
      <p:bldP spid="103" grpId="3" animBg="1"/>
      <p:bldP spid="104" grpId="0" animBg="1"/>
      <p:bldP spid="10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 of RDDs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199" y="1951038"/>
            <a:ext cx="8466667" cy="4488609"/>
          </a:xfrm>
        </p:spPr>
        <p:txBody>
          <a:bodyPr>
            <a:normAutofit/>
          </a:bodyPr>
          <a:lstStyle/>
          <a:p>
            <a:r>
              <a:rPr lang="en-US" dirty="0" smtClean="0"/>
              <a:t>Despite their restrictions, RDDs can express surprisingly many parallel algorithms</a:t>
            </a:r>
          </a:p>
          <a:p>
            <a:pPr lvl="1"/>
            <a:r>
              <a:rPr lang="en-US" dirty="0" smtClean="0"/>
              <a:t>These naturally </a:t>
            </a:r>
            <a:r>
              <a:rPr lang="en-US" i="1" dirty="0" smtClean="0"/>
              <a:t>apply the same operation to many items</a:t>
            </a:r>
          </a:p>
          <a:p>
            <a:r>
              <a:rPr lang="en-US" dirty="0" smtClean="0"/>
              <a:t>Unify many current programming models</a:t>
            </a:r>
            <a:endParaRPr lang="en-US" dirty="0"/>
          </a:p>
          <a:p>
            <a:pPr lvl="1"/>
            <a:r>
              <a:rPr lang="en-US" i="1" dirty="0" smtClean="0"/>
              <a:t>Data </a:t>
            </a:r>
            <a:r>
              <a:rPr lang="en-US" i="1" dirty="0"/>
              <a:t>flow </a:t>
            </a:r>
            <a:r>
              <a:rPr lang="en-US" i="1" dirty="0" smtClean="0"/>
              <a:t>models: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/>
              <a:t>, Dryad, </a:t>
            </a:r>
            <a:r>
              <a:rPr lang="en-US" dirty="0" smtClean="0"/>
              <a:t>SQL, …</a:t>
            </a:r>
            <a:endParaRPr lang="en-US" dirty="0"/>
          </a:p>
          <a:p>
            <a:pPr lvl="1"/>
            <a:r>
              <a:rPr lang="en-US" i="1" dirty="0" smtClean="0"/>
              <a:t>Specialized models</a:t>
            </a:r>
            <a:r>
              <a:rPr lang="en-US" dirty="0" smtClean="0"/>
              <a:t> for iterative apps:</a:t>
            </a:r>
            <a:r>
              <a:rPr lang="en-US" dirty="0"/>
              <a:t> </a:t>
            </a:r>
            <a:r>
              <a:rPr lang="en-US" dirty="0" smtClean="0"/>
              <a:t>BSP (</a:t>
            </a:r>
            <a:r>
              <a:rPr lang="en-US" dirty="0" err="1" smtClean="0"/>
              <a:t>Pregel</a:t>
            </a:r>
            <a:r>
              <a:rPr lang="en-US" dirty="0" smtClean="0"/>
              <a:t>), iterative 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dirty="0" err="1" smtClean="0"/>
              <a:t>Haloop</a:t>
            </a:r>
            <a:r>
              <a:rPr lang="en-US" dirty="0"/>
              <a:t>)</a:t>
            </a:r>
            <a:r>
              <a:rPr lang="en-US" dirty="0" smtClean="0"/>
              <a:t>, bulk incremental, …</a:t>
            </a:r>
          </a:p>
          <a:p>
            <a:r>
              <a:rPr lang="en-US" dirty="0" smtClean="0"/>
              <a:t>Support </a:t>
            </a:r>
            <a:r>
              <a:rPr lang="en-US" i="1" dirty="0" smtClean="0"/>
              <a:t>new apps </a:t>
            </a:r>
            <a:r>
              <a:rPr lang="en-US" dirty="0" smtClean="0"/>
              <a:t>that these models don’t</a:t>
            </a:r>
          </a:p>
        </p:txBody>
      </p:sp>
    </p:spTree>
    <p:extLst>
      <p:ext uri="{BB962C8B-B14F-4D97-AF65-F5344CB8AC3E}">
        <p14:creationId xmlns:p14="http://schemas.microsoft.com/office/powerpoint/2010/main" val="107591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Tradeoff Space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66475" y="2440517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7679" y="5533433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3512869"/>
            <a:ext cx="163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 smtClean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2300" b="1" dirty="0" smtClean="0">
                <a:latin typeface="Corbel"/>
                <a:cs typeface="Corbel"/>
              </a:rPr>
              <a:t>of Updates</a:t>
            </a:r>
            <a:endParaRPr lang="en-US" sz="2300" b="1" dirty="0">
              <a:latin typeface="Corbel"/>
              <a:cs typeface="Corbe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4515" y="5869632"/>
            <a:ext cx="24557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 smtClean="0">
                <a:latin typeface="Corbel"/>
                <a:cs typeface="Corbel"/>
              </a:rPr>
              <a:t>Write Throughput</a:t>
            </a:r>
            <a:endParaRPr lang="en-US" sz="2300" b="1" dirty="0">
              <a:latin typeface="Corbel"/>
              <a:cs typeface="Corbe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4452" y="2440517"/>
            <a:ext cx="659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 smtClean="0">
                <a:latin typeface="Corbel"/>
                <a:cs typeface="Corbel"/>
              </a:rPr>
              <a:t>Fine</a:t>
            </a:r>
            <a:endParaRPr lang="en-US" sz="2100" dirty="0">
              <a:latin typeface="Corbel"/>
              <a:cs typeface="Corbe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1660" y="5062210"/>
            <a:ext cx="951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 smtClean="0">
                <a:latin typeface="Corbel"/>
                <a:cs typeface="Corbel"/>
              </a:rPr>
              <a:t>Coarse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0094" y="5609633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rbel"/>
                <a:cs typeface="Corbel"/>
              </a:rPr>
              <a:t>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5427" y="5609633"/>
            <a:ext cx="713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rbel"/>
                <a:cs typeface="Corbel"/>
              </a:rPr>
              <a:t>High</a:t>
            </a:r>
          </a:p>
        </p:txBody>
      </p:sp>
      <p:sp>
        <p:nvSpPr>
          <p:cNvPr id="27" name="Oval 26"/>
          <p:cNvSpPr/>
          <p:nvPr/>
        </p:nvSpPr>
        <p:spPr>
          <a:xfrm>
            <a:off x="3982420" y="4653371"/>
            <a:ext cx="201168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9559" y="4653371"/>
            <a:ext cx="201168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73932" y="3138932"/>
            <a:ext cx="384256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514600" y="2764304"/>
            <a:ext cx="12718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K-V stores,</a:t>
            </a:r>
          </a:p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databases,</a:t>
            </a:r>
          </a:p>
          <a:p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RAMCloud</a:t>
            </a:r>
            <a:endParaRPr lang="en-US" sz="1900" dirty="0" smtClean="0">
              <a:solidFill>
                <a:schemeClr val="accent2">
                  <a:lumMod val="75000"/>
                </a:schemeClr>
              </a:solidFill>
              <a:latin typeface="Corbel"/>
              <a:cs typeface="Corbel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763303" y="3901204"/>
            <a:ext cx="1850924" cy="707706"/>
            <a:chOff x="7198356" y="3810531"/>
            <a:chExt cx="1850924" cy="707706"/>
          </a:xfrm>
        </p:grpSpPr>
        <p:sp>
          <p:nvSpPr>
            <p:cNvPr id="44" name="TextBox 43"/>
            <p:cNvSpPr txBox="1"/>
            <p:nvPr/>
          </p:nvSpPr>
          <p:spPr>
            <a:xfrm>
              <a:off x="7394347" y="3810531"/>
              <a:ext cx="1654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234985" y="2751604"/>
            <a:ext cx="1975315" cy="969496"/>
            <a:chOff x="4118932" y="2552832"/>
            <a:chExt cx="1975315" cy="969496"/>
          </a:xfrm>
        </p:grpSpPr>
        <p:sp>
          <p:nvSpPr>
            <p:cNvPr id="43" name="TextBox 42"/>
            <p:cNvSpPr txBox="1"/>
            <p:nvPr/>
          </p:nvSpPr>
          <p:spPr>
            <a:xfrm>
              <a:off x="4525332" y="2552832"/>
              <a:ext cx="156891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04027" y="4561595"/>
            <a:ext cx="7681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49229" y="4561595"/>
            <a:ext cx="7543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RDDs</a:t>
            </a:r>
          </a:p>
        </p:txBody>
      </p:sp>
    </p:spTree>
    <p:extLst>
      <p:ext uri="{BB962C8B-B14F-4D97-AF65-F5344CB8AC3E}">
        <p14:creationId xmlns:p14="http://schemas.microsoft.com/office/powerpoint/2010/main" val="155081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353650" cy="1143000"/>
          </a:xfrm>
        </p:spPr>
        <p:txBody>
          <a:bodyPr/>
          <a:lstStyle/>
          <a:p>
            <a:r>
              <a:rPr lang="en-US" sz="5000" dirty="0" smtClean="0"/>
              <a:t>Spark Programming Interface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51038"/>
            <a:ext cx="8616035" cy="4221162"/>
          </a:xfrm>
        </p:spPr>
        <p:txBody>
          <a:bodyPr/>
          <a:lstStyle/>
          <a:p>
            <a:r>
              <a:rPr lang="en-US" dirty="0" smtClean="0"/>
              <a:t>Usable interactively from </a:t>
            </a:r>
            <a:r>
              <a:rPr lang="en-US" dirty="0" err="1" smtClean="0"/>
              <a:t>Scala</a:t>
            </a:r>
            <a:r>
              <a:rPr lang="en-US" dirty="0" smtClean="0"/>
              <a:t> interpreter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Provides: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Resilient distributed datasets (RDDs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Operations on RDDs: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transformations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(build new RDDs),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actions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(compute and output results)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/>
              <a:t>Control of each RDD’s </a:t>
            </a:r>
            <a:r>
              <a:rPr lang="en-US" i="1" dirty="0" smtClean="0"/>
              <a:t>partitioning</a:t>
            </a:r>
            <a:r>
              <a:rPr lang="en-US" dirty="0" smtClean="0"/>
              <a:t> (layout across nodes) and </a:t>
            </a:r>
            <a:r>
              <a:rPr lang="en-US" i="1" dirty="0" smtClean="0"/>
              <a:t>persistence</a:t>
            </a:r>
            <a:r>
              <a:rPr lang="en-US" dirty="0" smtClean="0"/>
              <a:t> (storage in RAM, on disk,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981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stCxn id="14" idx="2"/>
          </p:cNvCxnSpPr>
          <p:nvPr/>
        </p:nvCxnSpPr>
        <p:spPr>
          <a:xfrm>
            <a:off x="1519106" y="4507003"/>
            <a:ext cx="0" cy="13480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3"/>
          </p:cNvCxnSpPr>
          <p:nvPr/>
        </p:nvCxnSpPr>
        <p:spPr>
          <a:xfrm>
            <a:off x="6417738" y="2829484"/>
            <a:ext cx="129819" cy="12351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Working With RDDs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08268" y="196193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60668" y="214481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13068" y="232769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65468" y="251057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cxnSp>
        <p:nvCxnSpPr>
          <p:cNvPr id="16" name="Curved Connector 15"/>
          <p:cNvCxnSpPr>
            <a:stCxn id="11" idx="2"/>
            <a:endCxn id="8" idx="1"/>
          </p:cNvCxnSpPr>
          <p:nvPr/>
        </p:nvCxnSpPr>
        <p:spPr>
          <a:xfrm rot="5400000" flipH="1">
            <a:off x="2711093" y="1978020"/>
            <a:ext cx="867551" cy="1473200"/>
          </a:xfrm>
          <a:prstGeom prst="curvedConnector4">
            <a:avLst>
              <a:gd name="adj1" fmla="val -96031"/>
              <a:gd name="adj2" fmla="val 164048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569339" y="2467833"/>
            <a:ext cx="1899534" cy="2039170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Black"/>
                <a:cs typeface="Avenir Black"/>
              </a:rPr>
              <a:t>Transformations</a:t>
            </a:r>
            <a:endParaRPr lang="en-US" sz="16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cxnSp>
        <p:nvCxnSpPr>
          <p:cNvPr id="25" name="Curved Connector 24"/>
          <p:cNvCxnSpPr>
            <a:stCxn id="11" idx="3"/>
            <a:endCxn id="27" idx="1"/>
          </p:cNvCxnSpPr>
          <p:nvPr/>
        </p:nvCxnSpPr>
        <p:spPr>
          <a:xfrm flipV="1">
            <a:off x="4897468" y="2827793"/>
            <a:ext cx="2137390" cy="1691"/>
          </a:xfrm>
          <a:prstGeom prst="curvedConnector3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5260627" y="2131402"/>
            <a:ext cx="1157111" cy="1396164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Black"/>
                <a:cs typeface="Avenir Black"/>
              </a:rPr>
              <a:t>Action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34858" y="2508882"/>
            <a:ext cx="1118542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Value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1702" y="5855007"/>
            <a:ext cx="5884299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filter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(lambda 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line: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"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Spark” in 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line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6806" y="4017315"/>
            <a:ext cx="3009429" cy="1200329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 smtClean="0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count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 smtClean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35915D"/>
                </a:solidFill>
                <a:latin typeface="Menlo-Regular"/>
              </a:rPr>
              <a:t>74</a:t>
            </a:r>
            <a:endParaRPr lang="en-US" sz="1200" dirty="0" smtClean="0">
              <a:solidFill>
                <a:srgbClr val="262626"/>
              </a:solidFill>
              <a:latin typeface="Menlo-Regular"/>
            </a:endParaRPr>
          </a:p>
          <a:p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 smtClean="0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first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b="1" dirty="0" smtClean="0">
                <a:solidFill>
                  <a:srgbClr val="0D5F18"/>
                </a:solidFill>
                <a:latin typeface="Menlo-Bold"/>
              </a:rPr>
              <a:t>#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Apache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Spark</a:t>
            </a:r>
            <a:endParaRPr lang="en-US" sz="14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30868" y="1595735"/>
            <a:ext cx="3713132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sc.textFile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 err="1" smtClean="0">
                <a:solidFill>
                  <a:srgbClr val="325B8E"/>
                </a:solidFill>
                <a:latin typeface="Menlo-Regular"/>
              </a:rPr>
              <a:t>SomeFile.txt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867188" y="1961933"/>
            <a:ext cx="515558" cy="579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6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23" grpId="0" animBg="1"/>
      <p:bldP spid="27" grpId="0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700" dirty="0" smtClean="0"/>
              <a:t>Example: Log Mining</a:t>
            </a:r>
            <a:endParaRPr lang="en-US" sz="5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 smtClean="0"/>
              <a:t>Load error messages from a log into memory, then interactively search for various patterns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lines = </a:t>
            </a:r>
            <a:r>
              <a:rPr lang="en-US" sz="1600" dirty="0" err="1" smtClean="0">
                <a:latin typeface="Lucida Console"/>
                <a:cs typeface="Lucida Console"/>
              </a:rPr>
              <a:t>spark.textFile(“hdfs</a:t>
            </a:r>
            <a:r>
              <a:rPr lang="en-US" sz="1600" dirty="0" smtClean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errors = </a:t>
            </a:r>
            <a:r>
              <a:rPr lang="en-US" sz="1600" dirty="0" err="1" smtClean="0">
                <a:latin typeface="Lucida Console"/>
                <a:cs typeface="Lucida Console"/>
              </a:rPr>
              <a:t>lines.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messages = errors.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endParaRPr lang="en-US" sz="1600" dirty="0" smtClean="0">
              <a:latin typeface="Lucida Console"/>
              <a:cs typeface="Lucida Console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615710" y="2743323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49" y="3345025"/>
            <a:ext cx="791061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1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7526286" y="5395008"/>
            <a:ext cx="819727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2</a:t>
            </a:r>
            <a:endParaRPr lang="en-US" sz="1500" dirty="0"/>
          </a:p>
        </p:txBody>
      </p:sp>
      <p:sp>
        <p:nvSpPr>
          <p:cNvPr id="23" name="Rectangle 22"/>
          <p:cNvSpPr/>
          <p:nvPr/>
        </p:nvSpPr>
        <p:spPr>
          <a:xfrm>
            <a:off x="5680365" y="6056686"/>
            <a:ext cx="806782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3</a:t>
            </a:r>
            <a:endParaRPr lang="en-US" sz="15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019801" y="3042352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638800" y="2707533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Master</a:t>
              </a:r>
              <a:endParaRPr lang="en-US" sz="18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_.contains(“foo”)</a:t>
            </a:r>
            <a:r>
              <a:rPr lang="en-US" sz="1600" dirty="0" smtClean="0">
                <a:latin typeface="Lucida Console"/>
                <a:cs typeface="Lucida Console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1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0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_.contains(“bar”)</a:t>
            </a:r>
            <a:r>
              <a:rPr lang="en-US" sz="1600" dirty="0" smtClean="0">
                <a:latin typeface="Lucida Console"/>
                <a:cs typeface="Lucida Console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tasks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results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11836" y="2449945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 smtClean="0"/>
              <a:t>Msgs</a:t>
            </a:r>
            <a:r>
              <a:rPr lang="en-US" sz="1500" dirty="0" smtClean="0"/>
              <a:t>. 1</a:t>
            </a:r>
            <a:endParaRPr lang="en-US" sz="1500" dirty="0"/>
          </a:p>
        </p:txBody>
      </p:sp>
      <p:sp>
        <p:nvSpPr>
          <p:cNvPr id="24" name="Rectangle 23"/>
          <p:cNvSpPr/>
          <p:nvPr/>
        </p:nvSpPr>
        <p:spPr>
          <a:xfrm>
            <a:off x="8047181" y="4523264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 smtClean="0"/>
              <a:t>Msgs</a:t>
            </a:r>
            <a:r>
              <a:rPr lang="en-US" sz="1500" dirty="0" smtClean="0"/>
              <a:t>. 2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6195291" y="5161729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 smtClean="0"/>
              <a:t>Msgs</a:t>
            </a:r>
            <a:r>
              <a:rPr lang="en-US" sz="1500" dirty="0" smtClean="0"/>
              <a:t>. 3</a:t>
            </a:r>
            <a:endParaRPr lang="en-US" sz="1500" dirty="0"/>
          </a:p>
        </p:txBody>
      </p:sp>
      <p:sp>
        <p:nvSpPr>
          <p:cNvPr id="70" name="Rectangular Callout 69"/>
          <p:cNvSpPr/>
          <p:nvPr/>
        </p:nvSpPr>
        <p:spPr>
          <a:xfrm>
            <a:off x="5234708" y="2505364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Base RDD</a:t>
            </a:r>
            <a:endParaRPr lang="en-US" sz="1700" dirty="0"/>
          </a:p>
        </p:txBody>
      </p:sp>
      <p:sp>
        <p:nvSpPr>
          <p:cNvPr id="71" name="Rectangular Callout 70"/>
          <p:cNvSpPr/>
          <p:nvPr/>
        </p:nvSpPr>
        <p:spPr>
          <a:xfrm>
            <a:off x="5644327" y="2590800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Transformed RDD</a:t>
            </a:r>
            <a:endParaRPr lang="en-US" sz="1700" dirty="0"/>
          </a:p>
        </p:txBody>
      </p:sp>
      <p:sp>
        <p:nvSpPr>
          <p:cNvPr id="73" name="Rectangular Callout 72"/>
          <p:cNvSpPr/>
          <p:nvPr/>
        </p:nvSpPr>
        <p:spPr>
          <a:xfrm>
            <a:off x="5681829" y="4039068"/>
            <a:ext cx="943617" cy="295960"/>
          </a:xfrm>
          <a:prstGeom prst="wedgeRectCallout">
            <a:avLst>
              <a:gd name="adj1" fmla="val -96339"/>
              <a:gd name="adj2" fmla="val 6194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Action</a:t>
            </a:r>
            <a:endParaRPr lang="en-US" sz="1700" dirty="0"/>
          </a:p>
        </p:txBody>
      </p:sp>
      <p:sp>
        <p:nvSpPr>
          <p:cNvPr id="38" name="Rounded Rectangle 37"/>
          <p:cNvSpPr/>
          <p:nvPr/>
        </p:nvSpPr>
        <p:spPr>
          <a:xfrm>
            <a:off x="404092" y="5486400"/>
            <a:ext cx="4777508" cy="849407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full-text search of Wikipedia in &lt;1 sec (</a:t>
            </a:r>
            <a:r>
              <a:rPr lang="en-US" dirty="0" err="1" smtClean="0"/>
              <a:t>vs</a:t>
            </a:r>
            <a:r>
              <a:rPr lang="en-US" dirty="0" smtClean="0"/>
              <a:t> 20 sec for on-disk data)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94512" y="5486401"/>
            <a:ext cx="4777508" cy="849406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scaled to 1 TB data in 5-7 sec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vs</a:t>
            </a:r>
            <a:r>
              <a:rPr lang="en-US" dirty="0" smtClean="0"/>
              <a:t> 170 sec for on-disk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9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 to rebuild lost data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Console"/>
                <a:cs typeface="Lucida Console"/>
              </a:rPr>
              <a:t>messages = </a:t>
            </a:r>
            <a:r>
              <a:rPr lang="en-US" sz="1800" dirty="0" err="1" smtClean="0">
                <a:latin typeface="Lucida Console"/>
                <a:cs typeface="Lucida Console"/>
              </a:rPr>
              <a:t>textFile</a:t>
            </a:r>
            <a:r>
              <a:rPr lang="en-US" sz="1800" dirty="0" smtClean="0">
                <a:latin typeface="Lucida Console"/>
                <a:cs typeface="Lucida Console"/>
              </a:rPr>
              <a:t>(...).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HadoopRDD</a:t>
              </a:r>
              <a:endParaRPr lang="en-US" sz="2200" dirty="0" smtClean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1600" dirty="0" smtClean="0"/>
                <a:t>path = </a:t>
              </a:r>
              <a:r>
                <a:rPr lang="en-US" sz="1600" dirty="0" err="1" smtClean="0"/>
                <a:t>hdfs</a:t>
              </a:r>
              <a:r>
                <a:rPr lang="en-US" sz="1600" dirty="0" smtClean="0"/>
                <a:t>://…</a:t>
              </a:r>
              <a:endParaRPr lang="en-US" sz="16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FilteredRDD</a:t>
              </a:r>
              <a:endParaRPr lang="en-US" sz="2200" dirty="0" smtClean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1600" dirty="0" err="1" smtClean="0"/>
                <a:t>func</a:t>
              </a:r>
              <a:r>
                <a:rPr lang="en-US" sz="1600" dirty="0" smtClean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MappedRDD</a:t>
              </a:r>
              <a:endParaRPr lang="en-US" sz="2200" dirty="0" smtClean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1600" dirty="0" err="1" smtClean="0"/>
                <a:t>func</a:t>
              </a:r>
              <a:r>
                <a:rPr lang="en-US" sz="1600" dirty="0" smtClean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Fault Recovery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457200" y="4648200"/>
            <a:ext cx="8229600" cy="20955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HadoopRDD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FilteredRDD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MappedRDD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42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1066800"/>
          </a:xfrm>
        </p:spPr>
        <p:txBody>
          <a:bodyPr/>
          <a:lstStyle/>
          <a:p>
            <a:r>
              <a:rPr lang="en-US" sz="4800" dirty="0" err="1" smtClean="0"/>
              <a:t>Scala</a:t>
            </a:r>
            <a:r>
              <a:rPr lang="en-US" sz="4800" dirty="0" smtClean="0"/>
              <a:t> Cheat Sheet</a:t>
            </a:r>
            <a:endParaRPr lang="en-US" sz="480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062362" cy="1524000"/>
          </a:xfrm>
        </p:spPr>
        <p:txBody>
          <a:bodyPr lIns="38405" rIns="38405"/>
          <a:lstStyle/>
          <a:p>
            <a:pPr>
              <a:spcBef>
                <a:spcPts val="1092"/>
              </a:spcBef>
            </a:pPr>
            <a:r>
              <a:rPr lang="en-US" sz="2800" dirty="0" smtClean="0"/>
              <a:t>Variables: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x: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= 7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b="1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x = 7   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type inferred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y = 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“hi”</a:t>
            </a:r>
            <a:r>
              <a:rPr lang="en-US" sz="1400" dirty="0">
                <a:latin typeface="Consolas"/>
                <a:cs typeface="Consolas"/>
              </a:rPr>
              <a:t>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read-only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457200" y="3390900"/>
            <a:ext cx="3062362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405" tIns="19202" rIns="38405" bIns="19202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92"/>
              </a:spcBef>
            </a:pPr>
            <a:r>
              <a:rPr lang="en-US" dirty="0"/>
              <a:t>Functions: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def</a:t>
            </a:r>
            <a:r>
              <a:rPr lang="en-US" sz="1400" dirty="0">
                <a:latin typeface="Consolas"/>
                <a:cs typeface="Consolas"/>
              </a:rPr>
              <a:t> square(x: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):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= x*x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def</a:t>
            </a:r>
            <a:r>
              <a:rPr lang="en-US" sz="1400" dirty="0">
                <a:latin typeface="Consolas"/>
                <a:cs typeface="Consolas"/>
              </a:rPr>
              <a:t> square(x: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):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= {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x*x  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last line returned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3686175" y="1447800"/>
            <a:ext cx="44291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405" tIns="19202" rIns="38405" bIns="19202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92"/>
              </a:spcBef>
            </a:pPr>
            <a:r>
              <a:rPr lang="en-US" dirty="0"/>
              <a:t>Collections and closures: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nums</a:t>
            </a:r>
            <a:r>
              <a:rPr lang="en-US" sz="1400" dirty="0">
                <a:latin typeface="Consolas"/>
                <a:cs typeface="Consolas"/>
              </a:rPr>
              <a:t> = Array(1, 2, 3)</a:t>
            </a:r>
          </a:p>
          <a:p>
            <a:pPr>
              <a:spcBef>
                <a:spcPts val="1092"/>
              </a:spcBef>
            </a:pPr>
            <a:r>
              <a:rPr lang="en-US" sz="1400" dirty="0" err="1">
                <a:latin typeface="Consolas"/>
                <a:cs typeface="Consolas"/>
              </a:rPr>
              <a:t>nums.map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(x: </a:t>
            </a:r>
            <a:r>
              <a:rPr lang="en-US" sz="1400" dirty="0" err="1">
                <a:solidFill>
                  <a:srgbClr val="FF0080"/>
                </a:solidFill>
                <a:latin typeface="Consolas"/>
                <a:cs typeface="Consolas"/>
              </a:rPr>
              <a:t>Int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) =&gt; x + 2</a:t>
            </a:r>
            <a:r>
              <a:rPr lang="en-US" sz="1400" dirty="0">
                <a:latin typeface="Consolas"/>
                <a:cs typeface="Consolas"/>
              </a:rPr>
              <a:t>)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Array(3, 4, 5)</a:t>
            </a:r>
          </a:p>
          <a:p>
            <a:pPr>
              <a:spcBef>
                <a:spcPts val="1092"/>
              </a:spcBef>
            </a:pPr>
            <a:r>
              <a:rPr lang="en-US" sz="1400" dirty="0" err="1">
                <a:latin typeface="Consolas"/>
                <a:cs typeface="Consolas"/>
              </a:rPr>
              <a:t>nums.map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x =&gt; x + 2</a:t>
            </a:r>
            <a:r>
              <a:rPr lang="en-US" sz="1400" dirty="0">
                <a:latin typeface="Consolas"/>
                <a:cs typeface="Consolas"/>
              </a:rPr>
              <a:t>)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  <a:b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400" dirty="0" err="1">
                <a:latin typeface="Consolas"/>
                <a:cs typeface="Consolas"/>
              </a:rPr>
              <a:t>nums.map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_ + 2</a:t>
            </a:r>
            <a:r>
              <a:rPr lang="en-US" sz="1400" dirty="0">
                <a:latin typeface="Consolas"/>
                <a:cs typeface="Consolas"/>
              </a:rPr>
              <a:t>)     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</a:p>
          <a:p>
            <a:pPr>
              <a:spcBef>
                <a:spcPts val="1092"/>
              </a:spcBef>
            </a:pPr>
            <a:r>
              <a:rPr lang="en-US" sz="1400" dirty="0" err="1">
                <a:latin typeface="Consolas"/>
                <a:cs typeface="Consolas"/>
              </a:rPr>
              <a:t>nums.reduce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(x, y) =&gt; x + y</a:t>
            </a:r>
            <a:r>
              <a:rPr lang="en-US" sz="1400" dirty="0">
                <a:latin typeface="Consolas"/>
                <a:cs typeface="Consolas"/>
              </a:rPr>
              <a:t>)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6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err="1">
                <a:latin typeface="Consolas"/>
                <a:cs typeface="Consolas"/>
              </a:rPr>
              <a:t>nums.reduce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1400" dirty="0">
                <a:latin typeface="Consolas"/>
                <a:cs typeface="Consolas"/>
              </a:rPr>
              <a:t>)         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6</a:t>
            </a:r>
          </a:p>
          <a:p>
            <a:pPr>
              <a:spcBef>
                <a:spcPts val="1092"/>
              </a:spcBef>
            </a:pPr>
            <a:endParaRPr lang="en-US" sz="14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092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3686175" y="4419600"/>
            <a:ext cx="36290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405" tIns="0" rIns="38405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1092"/>
              </a:spcBef>
              <a:buNone/>
            </a:pPr>
            <a:r>
              <a:rPr lang="en-US" sz="2800" dirty="0" smtClean="0"/>
              <a:t>Java </a:t>
            </a:r>
            <a:r>
              <a:rPr lang="en-US" sz="2800" dirty="0" err="1" smtClean="0"/>
              <a:t>interop</a:t>
            </a:r>
            <a:r>
              <a:rPr lang="en-US" sz="2800" dirty="0" smtClean="0"/>
              <a:t>:</a:t>
            </a:r>
          </a:p>
          <a:p>
            <a:pPr marL="0" indent="0">
              <a:spcBef>
                <a:spcPts val="1092"/>
              </a:spcBef>
              <a:buNone/>
            </a:pPr>
            <a:r>
              <a:rPr lang="en-US" sz="1400" b="1" dirty="0">
                <a:latin typeface="Consolas"/>
                <a:cs typeface="Consolas"/>
              </a:rPr>
              <a:t>import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java.net.URL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spcBef>
                <a:spcPts val="1092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URL(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“http://</a:t>
            </a:r>
            <a:r>
              <a:rPr lang="en-US" sz="1400" dirty="0" err="1">
                <a:solidFill>
                  <a:srgbClr val="000090"/>
                </a:solidFill>
                <a:latin typeface="Consolas"/>
                <a:cs typeface="Consolas"/>
              </a:rPr>
              <a:t>cnn.com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).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openStream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143750" y="4569071"/>
            <a:ext cx="1538273" cy="955429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/>
              <a:t>More details:</a:t>
            </a:r>
          </a:p>
          <a:p>
            <a:pPr algn="ctr"/>
            <a:r>
              <a:rPr lang="en-US" sz="1800" dirty="0">
                <a:hlinkClick r:id="rId2"/>
              </a:rPr>
              <a:t>scala-lang.org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554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Recovery 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45480"/>
              </p:ext>
            </p:extLst>
          </p:nvPr>
        </p:nvGraphicFramePr>
        <p:xfrm>
          <a:off x="484522" y="20574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836259" y="2928351"/>
            <a:ext cx="192504" cy="4572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2466686"/>
            <a:ext cx="2191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Failure happens</a:t>
            </a:r>
            <a:endParaRPr lang="en-US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0689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Conclusion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26720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dirty="0" smtClean="0"/>
              <a:t>RDDs offer a simple and efficient programming model for a broad range of applications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Leverage the coarse-grained nature of many parallel algorithms for low-overhead recovery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Try it out at </a:t>
            </a:r>
            <a:r>
              <a:rPr lang="en-US" b="1" dirty="0">
                <a:hlinkClick r:id="rId3"/>
              </a:rPr>
              <a:t>www.spark-project.org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1364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Example</a:t>
            </a:r>
            <a:r>
              <a:rPr lang="en-US" dirty="0" smtClean="0"/>
              <a:t>: 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3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PageRank?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example of a more complex algorithm</a:t>
            </a:r>
          </a:p>
          <a:p>
            <a:pPr lvl="1"/>
            <a:r>
              <a:rPr lang="en-US" dirty="0" smtClean="0"/>
              <a:t>Multiple stages of map &amp; reduce</a:t>
            </a:r>
          </a:p>
          <a:p>
            <a:r>
              <a:rPr lang="en-US" dirty="0" smtClean="0"/>
              <a:t>Benefits from Spark’s in-memory caching</a:t>
            </a:r>
          </a:p>
          <a:p>
            <a:pPr lvl="1"/>
            <a:r>
              <a:rPr lang="en-US" dirty="0" smtClean="0"/>
              <a:t>Multiple iterations over the same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295400"/>
            <a:ext cx="8229600" cy="4221162"/>
          </a:xfrm>
        </p:spPr>
        <p:txBody>
          <a:bodyPr/>
          <a:lstStyle/>
          <a:p>
            <a:r>
              <a:rPr lang="en-US" dirty="0"/>
              <a:t>Give pages ranks (scores) based on links to them</a:t>
            </a:r>
          </a:p>
          <a:p>
            <a:pPr lvl="1"/>
            <a:r>
              <a:rPr lang="en-US" dirty="0"/>
              <a:t>Links from many pages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  <a:p>
            <a:pPr lvl="1"/>
            <a:r>
              <a:rPr lang="en-US" dirty="0"/>
              <a:t>Link from a high-rank page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9166" y="6553201"/>
            <a:ext cx="4675174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Image: en.wikipedia.org/wiki/File:PageRank-hi-res-2.png </a:t>
            </a:r>
          </a:p>
        </p:txBody>
      </p:sp>
      <p:pic>
        <p:nvPicPr>
          <p:cNvPr id="7" name="Picture 6" descr="800px-PageRank-hi-re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3148584"/>
            <a:ext cx="3387725" cy="32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908910" y="455626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431319" y="37627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956910" y="455626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435841" y="56073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16918" y="513438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735323" y="455626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516918" y="415952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039327" y="405150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039327" y="421096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21518" y="466144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57249" y="465361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58803" y="352228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54951" y="5969487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043849" y="508907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471863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8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800" dirty="0"/>
              <a:t>On each iteration, have page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800" dirty="0"/>
              <a:t> contribute</a:t>
            </a:r>
            <a:br>
              <a:rPr lang="en-US" sz="2800" dirty="0"/>
            </a:b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8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8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8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8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8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449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17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062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334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522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5848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046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0992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81200" y="416040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5257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8485" y="302124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4633" y="5468447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7173" y="3479090"/>
            <a:ext cx="313040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1" y="4861941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4010" y="4252341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39977" y="337831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4386" y="3916181"/>
            <a:ext cx="313040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03531" y="458803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9977" y="4705076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74959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17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062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334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522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5848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046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0992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63177" y="416040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5257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8199" y="302124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1.85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70692" y="5468447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03531" y="458803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2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930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58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930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1036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742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930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6256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454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1400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22082" y="3509086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5940" y="4861556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66795" y="4283731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14059" y="3382396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8482" y="392026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1.85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3177" y="416448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16931" y="415665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8199" y="302532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1.85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70692" y="5472527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803531" y="459211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39977" y="4707891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4077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17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062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334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522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5848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046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0992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90487" y="416040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0.39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52575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1.72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8895" y="302124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1.31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98002" y="5468447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725277" y="4249281"/>
            <a:ext cx="1545483" cy="557193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0" rIns="91438" bIns="45719" rtlCol="0" anchor="b"/>
          <a:lstStyle/>
          <a:p>
            <a:pPr algn="ctr"/>
            <a:r>
              <a:rPr lang="en-US" sz="1800" b="1" dirty="0"/>
              <a:t>. . 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803531" y="458803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4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greatly simplified “big data” analysis on large, unreliable clusters</a:t>
            </a:r>
          </a:p>
          <a:p>
            <a:r>
              <a:rPr lang="en-US" dirty="0" smtClean="0"/>
              <a:t>But as soon as it got popular, users wanted more:</a:t>
            </a:r>
          </a:p>
          <a:p>
            <a:pPr lvl="1">
              <a:spcBef>
                <a:spcPts val="400"/>
              </a:spcBef>
            </a:pPr>
            <a:r>
              <a:rPr lang="en-US" sz="2800" dirty="0" smtClean="0"/>
              <a:t>More </a:t>
            </a:r>
            <a:r>
              <a:rPr lang="en-US" sz="2800" b="1" dirty="0" smtClean="0"/>
              <a:t>complex</a:t>
            </a:r>
            <a:r>
              <a:rPr lang="en-US" sz="2800" dirty="0" smtClean="0"/>
              <a:t>, multi-stage applications</a:t>
            </a:r>
            <a:br>
              <a:rPr lang="en-US" sz="2800" dirty="0" smtClean="0"/>
            </a:br>
            <a:r>
              <a:rPr lang="en-US" sz="2800" dirty="0" smtClean="0"/>
              <a:t>(e.g. iterative machine learning &amp; graph processing)</a:t>
            </a:r>
          </a:p>
          <a:p>
            <a:pPr lvl="1">
              <a:spcBef>
                <a:spcPts val="400"/>
              </a:spcBef>
            </a:pPr>
            <a:r>
              <a:rPr lang="en-US" sz="2800" dirty="0" smtClean="0"/>
              <a:t>More </a:t>
            </a:r>
            <a:r>
              <a:rPr lang="en-US" sz="2800" b="1" dirty="0" smtClean="0"/>
              <a:t>interactive</a:t>
            </a:r>
            <a:r>
              <a:rPr lang="en-US" sz="2800" dirty="0" smtClean="0"/>
              <a:t> ad-hoc queries</a:t>
            </a:r>
            <a:endParaRPr lang="en-US" sz="33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57200" y="5418625"/>
            <a:ext cx="8229600" cy="1159975"/>
          </a:xfrm>
          <a:prstGeom prst="roundRect">
            <a:avLst>
              <a:gd name="adj" fmla="val 9265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000" dirty="0" smtClean="0"/>
              <a:t>Response: </a:t>
            </a:r>
            <a:r>
              <a:rPr lang="en-US" sz="3000" i="1" dirty="0" smtClean="0"/>
              <a:t>specialized</a:t>
            </a:r>
            <a:r>
              <a:rPr lang="en-US" sz="3000" dirty="0" smtClean="0"/>
              <a:t> frameworks for some of these apps (e.g. </a:t>
            </a:r>
            <a:r>
              <a:rPr lang="en-US" sz="3000" dirty="0" err="1" smtClean="0"/>
              <a:t>Pregel</a:t>
            </a:r>
            <a:r>
              <a:rPr lang="en-US" sz="3000" dirty="0" smtClean="0"/>
              <a:t> for graph processing)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58908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neighbours</a:t>
            </a:r>
            <a:r>
              <a:rPr lang="en-US" sz="2400" baseline="-25000" dirty="0" err="1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27864" y="3017515"/>
            <a:ext cx="6104574" cy="2944042"/>
            <a:chOff x="2738250" y="7443800"/>
            <a:chExt cx="16278864" cy="5888084"/>
          </a:xfrm>
        </p:grpSpPr>
        <p:sp>
          <p:nvSpPr>
            <p:cNvPr id="4" name="Folded Corner 3"/>
            <p:cNvSpPr/>
            <p:nvPr/>
          </p:nvSpPr>
          <p:spPr>
            <a:xfrm>
              <a:off x="7116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11176002" y="792480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15244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11188060" y="1161388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8737600" y="10668000"/>
              <a:ext cx="2438400" cy="9458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H="1" flipV="1">
              <a:off x="11986680" y="9511760"/>
              <a:ext cx="12059" cy="2102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5" idx="1"/>
            </p:cNvCxnSpPr>
            <p:nvPr/>
          </p:nvCxnSpPr>
          <p:spPr>
            <a:xfrm flipV="1">
              <a:off x="8737600" y="8718280"/>
              <a:ext cx="2438400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2797357" y="8502250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12797357" y="8821164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576098" y="9722120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0.46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646615" y="9706470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1.37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70036" y="7443800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1.44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632551" y="12338214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0.73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38250" y="7580970"/>
              <a:ext cx="4421840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b="1" dirty="0">
                  <a:latin typeface="Arial"/>
                  <a:cs typeface="Arial"/>
                </a:rPr>
                <a:t>Final state: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809416" y="10577390"/>
              <a:ext cx="2434827" cy="1118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810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Optimizing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855" y="2041837"/>
            <a:ext cx="4634545" cy="4221162"/>
          </a:xfrm>
        </p:spPr>
        <p:txBody>
          <a:bodyPr/>
          <a:lstStyle/>
          <a:p>
            <a:r>
              <a:rPr lang="en-US" sz="1900" dirty="0" smtClean="0">
                <a:latin typeface="Lucida Console"/>
                <a:cs typeface="Lucida Console"/>
              </a:rPr>
              <a:t>links</a:t>
            </a:r>
            <a:r>
              <a:rPr lang="en-US" sz="2600" dirty="0" smtClean="0"/>
              <a:t> &amp; </a:t>
            </a:r>
            <a:r>
              <a:rPr lang="en-US" sz="1900" dirty="0" smtClean="0">
                <a:latin typeface="Lucida Console"/>
                <a:cs typeface="Lucida Console"/>
              </a:rPr>
              <a:t>ranks</a:t>
            </a:r>
            <a:r>
              <a:rPr lang="en-US" sz="2600" dirty="0" smtClean="0">
                <a:solidFill>
                  <a:prstClr val="black"/>
                </a:solidFill>
              </a:rPr>
              <a:t> repeatedly joined</a:t>
            </a:r>
            <a:endParaRPr lang="en-US" sz="1900" dirty="0" smtClean="0">
              <a:latin typeface="Lucida Console"/>
              <a:cs typeface="Lucida Console"/>
            </a:endParaRPr>
          </a:p>
          <a:p>
            <a:r>
              <a:rPr lang="en-US" sz="2600" dirty="0" smtClean="0"/>
              <a:t>Can </a:t>
            </a:r>
            <a:r>
              <a:rPr lang="en-US" sz="2600" i="1" dirty="0" smtClean="0"/>
              <a:t>co-partition</a:t>
            </a:r>
            <a:r>
              <a:rPr lang="en-US" sz="2600" dirty="0" smtClean="0"/>
              <a:t> them (e.g. hash both on URL) to avoid shuffles</a:t>
            </a:r>
          </a:p>
          <a:p>
            <a:r>
              <a:rPr lang="en-US" sz="2600" dirty="0" smtClean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 smtClean="0">
                <a:latin typeface="Lucida Console"/>
                <a:cs typeface="Lucida Console"/>
              </a:rPr>
              <a:t>links = </a:t>
            </a:r>
            <a:r>
              <a:rPr lang="en-US" sz="1900" dirty="0" err="1" smtClean="0">
                <a:latin typeface="Lucida Console"/>
                <a:cs typeface="Lucida Console"/>
              </a:rPr>
              <a:t>links.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1900" dirty="0" smtClean="0">
                <a:latin typeface="Lucida Console"/>
                <a:cs typeface="Lucida Console"/>
              </a:rPr>
              <a:t>(</a:t>
            </a:r>
            <a:br>
              <a:rPr lang="en-US" sz="1900" dirty="0" smtClean="0">
                <a:latin typeface="Lucida Console"/>
                <a:cs typeface="Lucida Console"/>
              </a:rPr>
            </a:br>
            <a:r>
              <a:rPr lang="en-US" sz="1900" dirty="0" smtClean="0">
                <a:latin typeface="Lucida Console"/>
                <a:cs typeface="Lucida Console"/>
              </a:rPr>
              <a:t>         new </a:t>
            </a:r>
            <a:r>
              <a:rPr lang="en-US" sz="1900" dirty="0" err="1" smtClean="0">
                <a:latin typeface="Lucida Console"/>
                <a:cs typeface="Lucida Console"/>
              </a:rPr>
              <a:t>URLPartitioner</a:t>
            </a:r>
            <a:r>
              <a:rPr lang="en-US" sz="1900" dirty="0" smtClean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41" name="Straight Arrow Connector 40"/>
          <p:cNvCxnSpPr>
            <a:stCxn id="45" idx="2"/>
            <a:endCxn id="43" idx="0"/>
          </p:cNvCxnSpPr>
          <p:nvPr/>
        </p:nvCxnSpPr>
        <p:spPr>
          <a:xfrm>
            <a:off x="3028276" y="3589064"/>
            <a:ext cx="0" cy="430765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13098" y="3626995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reduce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94754" y="3214160"/>
            <a:ext cx="1467044" cy="374904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Contribs</a:t>
            </a:r>
            <a:r>
              <a:rPr lang="en-US" sz="2000" baseline="-25000" dirty="0" smtClean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46" name="Straight Arrow Connector 45"/>
          <p:cNvCxnSpPr>
            <a:stCxn id="58" idx="2"/>
            <a:endCxn id="45" idx="0"/>
          </p:cNvCxnSpPr>
          <p:nvPr/>
        </p:nvCxnSpPr>
        <p:spPr>
          <a:xfrm>
            <a:off x="3028276" y="2725020"/>
            <a:ext cx="0" cy="489140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63002" y="2963174"/>
            <a:ext cx="1" cy="241641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13098" y="2763383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join</a:t>
            </a:r>
            <a:endParaRPr lang="en-US" sz="2000" dirty="0">
              <a:latin typeface="Corbel"/>
              <a:cs typeface="Corbel"/>
            </a:endParaRPr>
          </a:p>
        </p:txBody>
      </p:sp>
      <p:cxnSp>
        <p:nvCxnSpPr>
          <p:cNvPr id="49" name="Straight Connector 48"/>
          <p:cNvCxnSpPr>
            <a:stCxn id="59" idx="2"/>
          </p:cNvCxnSpPr>
          <p:nvPr/>
        </p:nvCxnSpPr>
        <p:spPr>
          <a:xfrm>
            <a:off x="1114524" y="2718336"/>
            <a:ext cx="1744534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9" idx="2"/>
          </p:cNvCxnSpPr>
          <p:nvPr/>
        </p:nvCxnSpPr>
        <p:spPr>
          <a:xfrm>
            <a:off x="1114524" y="2725020"/>
            <a:ext cx="0" cy="31860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2"/>
            <a:endCxn id="55" idx="0"/>
          </p:cNvCxnSpPr>
          <p:nvPr/>
        </p:nvCxnSpPr>
        <p:spPr>
          <a:xfrm flipH="1">
            <a:off x="3028162" y="4318024"/>
            <a:ext cx="113" cy="516003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875486" y="4597310"/>
            <a:ext cx="1" cy="241641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13098" y="4383288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join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94641" y="4834027"/>
            <a:ext cx="1467044" cy="37439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Contribs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110581" y="4347584"/>
            <a:ext cx="1764906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294754" y="2133600"/>
            <a:ext cx="1467044" cy="59142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Ranks</a:t>
            </a:r>
            <a:r>
              <a:rPr lang="en-US" sz="2000" baseline="-25000" dirty="0" smtClean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, rank)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81002" y="2133600"/>
            <a:ext cx="1467044" cy="59142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, neighbors)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850405" y="6171773"/>
            <a:ext cx="0" cy="213103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62822" y="6217840"/>
            <a:ext cx="95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  .  .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28162" y="5932104"/>
            <a:ext cx="0" cy="452772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14525" y="5911054"/>
            <a:ext cx="1744534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4" idx="0"/>
          </p:cNvCxnSpPr>
          <p:nvPr/>
        </p:nvCxnSpPr>
        <p:spPr>
          <a:xfrm>
            <a:off x="3028163" y="5208422"/>
            <a:ext cx="0" cy="387978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94643" y="5596400"/>
            <a:ext cx="1467045" cy="37439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Ranks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3098" y="5191560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reduce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294755" y="4019829"/>
            <a:ext cx="1467045" cy="37439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Ranks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0908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02">
              <a:spcBef>
                <a:spcPct val="0"/>
              </a:spcBef>
            </a:pPr>
            <a:r>
              <a:rPr lang="en-US" sz="1600" b="1" dirty="0" err="1">
                <a:latin typeface="Consolas"/>
                <a:ea typeface="Consolas" charset="0"/>
                <a:cs typeface="Consolas"/>
              </a:rPr>
              <a:t>val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links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19202">
              <a:spcBef>
                <a:spcPct val="0"/>
              </a:spcBef>
            </a:pPr>
            <a:r>
              <a:rPr lang="en-US" sz="1600" b="1" dirty="0" err="1">
                <a:latin typeface="Consolas"/>
                <a:ea typeface="Consolas" charset="0"/>
                <a:cs typeface="Consolas"/>
              </a:rPr>
              <a:t>var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ranks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19202">
              <a:spcBef>
                <a:spcPct val="0"/>
              </a:spcBef>
            </a:pPr>
            <a:endParaRPr lang="en-US" sz="16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19202">
              <a:spcBef>
                <a:spcPct val="0"/>
              </a:spcBef>
            </a:pPr>
            <a:r>
              <a:rPr lang="en-US" sz="1600" b="1" dirty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(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i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&lt;- 1 to ITERATIONS) {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</a:t>
            </a:r>
            <a:r>
              <a:rPr lang="en-US" sz="1600" b="1" dirty="0" err="1">
                <a:latin typeface="Consolas"/>
                <a:ea typeface="Consolas" charset="0"/>
                <a:cs typeface="Consolas"/>
              </a:rPr>
              <a:t>val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{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case (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(links, rank)) =&gt;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  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links.map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=&gt; (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links.size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))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ranks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_ + _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                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0.15 + 0.85 * _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257093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links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ranks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19202">
              <a:spcBef>
                <a:spcPct val="0"/>
              </a:spcBef>
            </a:pPr>
            <a:endParaRPr lang="en-US" sz="16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19202">
              <a:spcBef>
                <a:spcPct val="0"/>
              </a:spcBef>
            </a:pPr>
            <a:r>
              <a:rPr lang="en-US" sz="1600" b="1" dirty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i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range(NUM_ITERATIONS):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1600" b="1" dirty="0" err="1">
                <a:latin typeface="Consolas"/>
                <a:ea typeface="Consolas" charset="0"/>
                <a:cs typeface="Consolas"/>
              </a:rPr>
              <a:t>def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(pair):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      [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, [links, rank]] = pair 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# split key-value pair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   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return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[(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len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(links))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links]</a:t>
            </a:r>
          </a:p>
          <a:p>
            <a:pPr marL="19202">
              <a:spcBef>
                <a:spcPct val="0"/>
              </a:spcBef>
            </a:pPr>
            <a:endParaRPr lang="en-US" sz="1600" dirty="0">
              <a:latin typeface="Consolas"/>
              <a:ea typeface="Consolas" charset="0"/>
              <a:cs typeface="Consolas"/>
            </a:endParaRP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ranks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x, y: x + y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 \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                  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x: 0.15 + 0.85 * x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14154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30" y="1663699"/>
            <a:ext cx="7224970" cy="43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3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703397"/>
              </p:ext>
            </p:extLst>
          </p:nvPr>
        </p:nvGraphicFramePr>
        <p:xfrm>
          <a:off x="762000" y="2133600"/>
          <a:ext cx="7752354" cy="357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252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Other Iterative Algorithms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65" y="2094722"/>
            <a:ext cx="8477136" cy="35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2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Implementation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sz="half" idx="1"/>
          </p:nvPr>
        </p:nvSpPr>
        <p:spPr>
          <a:xfrm>
            <a:off x="457198" y="2057401"/>
            <a:ext cx="4423681" cy="3048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900" dirty="0" smtClean="0">
                <a:ea typeface="ＭＳ Ｐゴシック" charset="-128"/>
                <a:cs typeface="ＭＳ Ｐゴシック" charset="-128"/>
              </a:rPr>
              <a:t>Runs on Mesos [NSDI 11]</a:t>
            </a:r>
            <a:br>
              <a:rPr lang="en-US" sz="2900" dirty="0" smtClean="0">
                <a:ea typeface="ＭＳ Ｐゴシック" charset="-128"/>
                <a:cs typeface="ＭＳ Ｐゴシック" charset="-128"/>
              </a:rPr>
            </a:br>
            <a:r>
              <a:rPr lang="en-US" sz="2900" dirty="0" smtClean="0">
                <a:ea typeface="ＭＳ Ｐゴシック" charset="-128"/>
                <a:cs typeface="ＭＳ Ｐゴシック" charset="-128"/>
              </a:rPr>
              <a:t>to share clusters w/ Hadoop</a:t>
            </a:r>
          </a:p>
          <a:p>
            <a:pPr marL="0" indent="0">
              <a:buFontTx/>
              <a:buNone/>
            </a:pPr>
            <a:r>
              <a:rPr lang="en-US" sz="2900" dirty="0" smtClean="0">
                <a:ea typeface="ＭＳ Ｐゴシック" charset="-128"/>
                <a:cs typeface="ＭＳ Ｐゴシック" charset="-128"/>
              </a:rPr>
              <a:t>Can read from any Hadoop input source (HDFS, S3, …)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33885" y="2209800"/>
            <a:ext cx="3674392" cy="1918098"/>
            <a:chOff x="4631711" y="2455247"/>
            <a:chExt cx="3990404" cy="2169863"/>
          </a:xfrm>
        </p:grpSpPr>
        <p:sp>
          <p:nvSpPr>
            <p:cNvPr id="40" name="Rectangle 39"/>
            <p:cNvSpPr/>
            <p:nvPr/>
          </p:nvSpPr>
          <p:spPr>
            <a:xfrm>
              <a:off x="4631711" y="2455247"/>
              <a:ext cx="1106988" cy="8074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Spark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55224" y="2455247"/>
              <a:ext cx="1106988" cy="8074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err="1" smtClean="0"/>
                <a:t>Hadoop</a:t>
              </a:r>
              <a:endParaRPr lang="en-US" sz="21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78738" y="2455247"/>
              <a:ext cx="1106988" cy="8074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MPI</a:t>
              </a:r>
              <a:endParaRPr lang="en-US" sz="21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31712" y="3386297"/>
              <a:ext cx="3923470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err="1" smtClean="0"/>
                <a:t>Mesos</a:t>
              </a:r>
              <a:endParaRPr lang="en-US" sz="21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31712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41259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50808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60355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64945" y="2907973"/>
              <a:ext cx="457170" cy="470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solidFill>
                    <a:schemeClr val="accent4"/>
                  </a:solidFill>
                  <a:latin typeface="Corbel"/>
                  <a:cs typeface="Corbel"/>
                </a:rPr>
                <a:t>…</a:t>
              </a:r>
              <a:endParaRPr lang="en-US" sz="2100" b="1" dirty="0">
                <a:solidFill>
                  <a:schemeClr val="accent4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1758" y="4358699"/>
            <a:ext cx="8463642" cy="1781138"/>
          </a:xfrm>
        </p:spPr>
        <p:txBody>
          <a:bodyPr/>
          <a:lstStyle/>
          <a:p>
            <a:r>
              <a:rPr lang="en-US" sz="2900" dirty="0" smtClean="0">
                <a:ea typeface="ＭＳ Ｐゴシック" charset="-128"/>
                <a:cs typeface="ＭＳ Ｐゴシック" charset="-128"/>
              </a:rPr>
              <a:t>No changes to </a:t>
            </a:r>
            <a:r>
              <a:rPr lang="en-US" sz="2900" dirty="0" err="1" smtClean="0">
                <a:ea typeface="ＭＳ Ｐゴシック" charset="-128"/>
                <a:cs typeface="ＭＳ Ｐゴシック" charset="-128"/>
              </a:rPr>
              <a:t>Scala</a:t>
            </a:r>
            <a:r>
              <a:rPr lang="en-US" sz="2900" dirty="0" smtClean="0">
                <a:ea typeface="ＭＳ Ｐゴシック" charset="-128"/>
                <a:cs typeface="ＭＳ Ｐゴシック" charset="-128"/>
              </a:rPr>
              <a:t> language or compiler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Reflection +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bytecode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analysis to correctly ship code</a:t>
            </a:r>
            <a:endParaRPr lang="en-US" sz="2500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sz="2900" dirty="0" smtClean="0">
                <a:hlinkClick r:id="rId3"/>
              </a:rPr>
              <a:t>www.spark-project.org</a:t>
            </a:r>
            <a:r>
              <a:rPr lang="en-US" sz="2900" dirty="0" smtClean="0"/>
              <a:t> </a:t>
            </a:r>
            <a:endParaRPr lang="en-US" sz="2900" dirty="0"/>
          </a:p>
          <a:p>
            <a:pPr lvl="1" indent="0">
              <a:buFontTx/>
              <a:buNone/>
            </a:pPr>
            <a:endParaRPr lang="en-US" sz="2500" dirty="0" smtClean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86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Behavior with Insufficient RAM</a:t>
            </a:r>
            <a:endParaRPr lang="en-US" sz="45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323078"/>
              </p:ext>
            </p:extLst>
          </p:nvPr>
        </p:nvGraphicFramePr>
        <p:xfrm>
          <a:off x="457200" y="1905000"/>
          <a:ext cx="8229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43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432460"/>
              </p:ext>
            </p:extLst>
          </p:nvPr>
        </p:nvGraphicFramePr>
        <p:xfrm>
          <a:off x="609600" y="2438401"/>
          <a:ext cx="3858854" cy="3925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63897"/>
              </p:ext>
            </p:extLst>
          </p:nvPr>
        </p:nvGraphicFramePr>
        <p:xfrm>
          <a:off x="4846320" y="2438401"/>
          <a:ext cx="3858854" cy="3854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1" y="1824335"/>
            <a:ext cx="385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rbel"/>
                <a:cs typeface="Corbel"/>
              </a:rPr>
              <a:t>Logistic Regression</a:t>
            </a:r>
            <a:endParaRPr lang="en-US" b="1" dirty="0">
              <a:latin typeface="Corbel"/>
              <a:cs typeface="Corbe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1824335"/>
            <a:ext cx="37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rbel"/>
                <a:cs typeface="Corbel"/>
              </a:rPr>
              <a:t>K-Means</a:t>
            </a:r>
            <a:endParaRPr lang="en-US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3552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Systems 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9684" y="3308303"/>
            <a:ext cx="18674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MapReduce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5117" y="2232112"/>
            <a:ext cx="10522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Pregel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1121" y="2992202"/>
            <a:ext cx="11586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Dremel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8917" y="3902467"/>
            <a:ext cx="1568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GraphLab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702" y="4452020"/>
            <a:ext cx="10310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Storm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16097" y="2057400"/>
            <a:ext cx="1105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Giraph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12183" y="2877971"/>
            <a:ext cx="6831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Drill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5692" y="3051998"/>
            <a:ext cx="6591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Tez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78248" y="3729217"/>
            <a:ext cx="1107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Impala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3196" y="4751638"/>
            <a:ext cx="5648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S4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7029" y="4580445"/>
            <a:ext cx="5052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71133" y="5429072"/>
            <a:ext cx="310606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Specialized systems</a:t>
            </a:r>
          </a:p>
          <a:p>
            <a:pPr algn="ctr"/>
            <a: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(iterative, interactive and</a:t>
            </a:r>
            <a:b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</a:br>
            <a: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streaming apps)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0005" y="5429072"/>
            <a:ext cx="21268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General batch</a:t>
            </a:r>
            <a:b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</a:br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processing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552655" y="3192329"/>
            <a:ext cx="638345" cy="75684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5500" dirty="0" smtClean="0"/>
              <a:t>Spark Operations</a:t>
            </a:r>
            <a:endParaRPr lang="en-US" sz="55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07876"/>
              </p:ext>
            </p:extLst>
          </p:nvPr>
        </p:nvGraphicFramePr>
        <p:xfrm>
          <a:off x="457200" y="1905000"/>
          <a:ext cx="8229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Transformations</a:t>
                      </a:r>
                    </a:p>
                    <a:p>
                      <a:pPr algn="ctr"/>
                      <a:r>
                        <a:rPr lang="en-US" sz="2400" dirty="0" smtClean="0"/>
                        <a:t>(define a new RDD)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map</a:t>
                      </a:r>
                    </a:p>
                    <a:p>
                      <a:pPr algn="ctr"/>
                      <a:r>
                        <a:rPr lang="en-US" sz="2400" dirty="0" smtClean="0"/>
                        <a:t>Filter</a:t>
                      </a:r>
                    </a:p>
                    <a:p>
                      <a:pPr algn="ctr"/>
                      <a:r>
                        <a:rPr lang="en-US" sz="2400" dirty="0" err="1" smtClean="0"/>
                        <a:t>groupByKey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reduceByKey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sortByKey</a:t>
                      </a:r>
                      <a:endParaRPr lang="en-US" sz="2400" dirty="0" smtClean="0"/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flatMap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union</a:t>
                      </a:r>
                    </a:p>
                    <a:p>
                      <a:pPr algn="ctr"/>
                      <a:r>
                        <a:rPr lang="en-US" sz="2400" dirty="0" smtClean="0"/>
                        <a:t>join</a:t>
                      </a:r>
                    </a:p>
                    <a:p>
                      <a:pPr algn="ctr"/>
                      <a:r>
                        <a:rPr lang="en-US" sz="2400" dirty="0" err="1" smtClean="0"/>
                        <a:t>Cogroup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mapPartition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Actions</a:t>
                      </a:r>
                    </a:p>
                    <a:p>
                      <a:pPr algn="ctr"/>
                      <a:r>
                        <a:rPr lang="en-US" sz="2400" dirty="0" smtClean="0"/>
                        <a:t>(return a result to driver program)</a:t>
                      </a:r>
                      <a:endParaRPr 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collect</a:t>
                      </a:r>
                    </a:p>
                    <a:p>
                      <a:pPr algn="ctr"/>
                      <a:r>
                        <a:rPr lang="en-US" sz="2400" dirty="0" smtClean="0"/>
                        <a:t>reduce</a:t>
                      </a:r>
                    </a:p>
                    <a:p>
                      <a:pPr algn="ctr"/>
                      <a:r>
                        <a:rPr lang="en-US" sz="2400" dirty="0" smtClean="0"/>
                        <a:t>count</a:t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saveAsTextFile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lookupKey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20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multicore: just a library in your program</a:t>
            </a:r>
          </a:p>
          <a:p>
            <a:r>
              <a:rPr lang="en-US" dirty="0" smtClean="0"/>
              <a:t>EC2: scripts for launching a Spark cluster</a:t>
            </a:r>
          </a:p>
          <a:p>
            <a:r>
              <a:rPr lang="en-US" dirty="0" smtClean="0"/>
              <a:t>Private cluster:</a:t>
            </a:r>
          </a:p>
          <a:p>
            <a:pPr lvl="1"/>
            <a:r>
              <a:rPr lang="en-US" dirty="0" smtClean="0"/>
              <a:t>YARN</a:t>
            </a:r>
          </a:p>
          <a:p>
            <a:pPr lvl="1"/>
            <a:r>
              <a:rPr lang="en-US" dirty="0" smtClean="0"/>
              <a:t>Standalone Mode</a:t>
            </a:r>
          </a:p>
          <a:p>
            <a:pPr lvl="1"/>
            <a:r>
              <a:rPr lang="en-US" dirty="0" err="1" smtClean="0"/>
              <a:t>Mesos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in Java, </a:t>
            </a:r>
            <a:r>
              <a:rPr lang="en-US" dirty="0" err="1" smtClean="0"/>
              <a:t>Scala</a:t>
            </a:r>
            <a:r>
              <a:rPr lang="en-US" dirty="0"/>
              <a:t>,</a:t>
            </a:r>
            <a:r>
              <a:rPr lang="en-US" dirty="0" smtClean="0"/>
              <a:t> Python and </a:t>
            </a:r>
            <a:r>
              <a:rPr lang="en-US" dirty="0" smtClean="0"/>
              <a:t>R (Up Coming)</a:t>
            </a:r>
            <a:endParaRPr lang="en-US" dirty="0" smtClean="0"/>
          </a:p>
          <a:p>
            <a:r>
              <a:rPr lang="en-US" dirty="0" smtClean="0"/>
              <a:t>Interactive shells in </a:t>
            </a:r>
            <a:r>
              <a:rPr lang="en-US" dirty="0" err="1" smtClean="0"/>
              <a:t>Scala</a:t>
            </a:r>
            <a:r>
              <a:rPr lang="en-US" dirty="0" smtClean="0"/>
              <a:t> and Python</a:t>
            </a:r>
          </a:p>
        </p:txBody>
      </p:sp>
    </p:spTree>
    <p:extLst>
      <p:ext uri="{BB962C8B-B14F-4D97-AF65-F5344CB8AC3E}">
        <p14:creationId xmlns:p14="http://schemas.microsoft.com/office/powerpoint/2010/main" val="11851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 </a:t>
            </a: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, join)</a:t>
            </a:r>
          </a:p>
          <a:p>
            <a:pPr lvl="1"/>
            <a:r>
              <a:rPr lang="en-US" dirty="0"/>
              <a:t>Lazy operations to build RDDs from other RDDs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Actions </a:t>
            </a:r>
            <a:r>
              <a:rPr lang="en-US" dirty="0">
                <a:ea typeface="ＭＳ Ｐゴシック" charset="-128"/>
                <a:cs typeface="ＭＳ Ｐゴシック" charset="-128"/>
              </a:rPr>
              <a:t>(e.g. count, collect, save)</a:t>
            </a:r>
          </a:p>
          <a:p>
            <a:pPr lvl="1"/>
            <a:r>
              <a:rPr lang="en-US" dirty="0"/>
              <a:t>Return a result or write it to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in Java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33350"/>
            <a:r>
              <a:rPr lang="en-US" sz="1800" dirty="0">
                <a:cs typeface="Consolas"/>
              </a:rPr>
              <a:t>Java API:</a:t>
            </a: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r>
              <a:rPr lang="en-US" sz="1300" dirty="0" err="1">
                <a:latin typeface="Consolas"/>
                <a:cs typeface="Consolas"/>
              </a:rPr>
              <a:t>JavaRDD</a:t>
            </a:r>
            <a:r>
              <a:rPr lang="en-US" sz="1300" dirty="0">
                <a:latin typeface="Consolas"/>
                <a:cs typeface="Consolas"/>
              </a:rPr>
              <a:t>&lt;String&gt; lines = </a:t>
            </a:r>
            <a:r>
              <a:rPr lang="en-US" sz="1300" dirty="0" err="1">
                <a:latin typeface="Consolas"/>
                <a:cs typeface="Consolas"/>
              </a:rPr>
              <a:t>spark.textFile</a:t>
            </a:r>
            <a:r>
              <a:rPr lang="en-US" sz="1300" dirty="0">
                <a:latin typeface="Consolas"/>
                <a:cs typeface="Consolas"/>
              </a:rPr>
              <a:t>(…);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>errors = </a:t>
            </a:r>
            <a:r>
              <a:rPr lang="en-US" sz="1300" dirty="0" err="1">
                <a:latin typeface="Consolas"/>
                <a:cs typeface="Consolas"/>
              </a:rPr>
              <a:t>lines.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300" dirty="0">
                <a:latin typeface="Consolas"/>
                <a:cs typeface="Consolas"/>
              </a:rPr>
              <a:t>(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>  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new Function&lt;String, Boolean&gt;() {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    public Boolean call(String s) {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      return </a:t>
            </a:r>
            <a:r>
              <a:rPr lang="en-US" sz="1300" dirty="0" err="1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(“ERROR”);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    }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}</a:t>
            </a:r>
            <a:r>
              <a:rPr lang="en-US" sz="1300" dirty="0">
                <a:latin typeface="Consolas"/>
                <a:cs typeface="Consolas"/>
              </a:rPr>
              <a:t>);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 err="1">
                <a:latin typeface="Consolas"/>
                <a:cs typeface="Consolas"/>
              </a:rPr>
              <a:t>errors.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300" dirty="0">
                <a:latin typeface="Consolas"/>
                <a:cs typeface="Consolas"/>
              </a:rPr>
              <a:t>()</a:t>
            </a: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181475" cy="4525963"/>
          </a:xfrm>
        </p:spPr>
        <p:txBody>
          <a:bodyPr/>
          <a:lstStyle/>
          <a:p>
            <a:pPr marL="133350"/>
            <a:r>
              <a:rPr lang="en-US" sz="1800" dirty="0" err="1">
                <a:cs typeface="Consolas"/>
              </a:rPr>
              <a:t>Scala</a:t>
            </a:r>
            <a:r>
              <a:rPr lang="en-US" sz="1800" dirty="0">
                <a:cs typeface="Consolas"/>
              </a:rPr>
              <a:t> API:</a:t>
            </a: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r>
              <a:rPr lang="en-US" sz="1300" dirty="0" err="1">
                <a:latin typeface="Consolas"/>
                <a:cs typeface="Consolas"/>
              </a:rPr>
              <a:t>val</a:t>
            </a:r>
            <a:r>
              <a:rPr lang="en-US" sz="1300" dirty="0">
                <a:latin typeface="Consolas"/>
                <a:cs typeface="Consolas"/>
              </a:rPr>
              <a:t> lines = </a:t>
            </a:r>
            <a:r>
              <a:rPr lang="en-US" sz="1300" dirty="0" err="1">
                <a:latin typeface="Consolas"/>
                <a:cs typeface="Consolas"/>
              </a:rPr>
              <a:t>spark.textFile</a:t>
            </a:r>
            <a:r>
              <a:rPr lang="en-US" sz="1300" dirty="0">
                <a:latin typeface="Consolas"/>
                <a:cs typeface="Consolas"/>
              </a:rPr>
              <a:t>(…)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>errors = </a:t>
            </a:r>
            <a:r>
              <a:rPr lang="en-US" sz="1300" dirty="0" err="1">
                <a:latin typeface="Consolas"/>
                <a:cs typeface="Consolas"/>
              </a:rPr>
              <a:t>lines.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s =&gt; </a:t>
            </a:r>
            <a:r>
              <a:rPr lang="en-US" sz="1300" dirty="0" err="1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(“ERROR”)</a:t>
            </a:r>
            <a:r>
              <a:rPr lang="en-US" sz="1300" dirty="0">
                <a:latin typeface="Consolas"/>
                <a:cs typeface="Consolas"/>
              </a:rPr>
              <a:t>)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solidFill>
                  <a:srgbClr val="008040"/>
                </a:solidFill>
                <a:latin typeface="Consolas"/>
                <a:cs typeface="Consolas"/>
              </a:rPr>
              <a:t>// can also write filter(_.contains(“ERROR”))</a:t>
            </a:r>
            <a:br>
              <a:rPr lang="en-US" sz="13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 err="1">
                <a:latin typeface="Consolas"/>
                <a:cs typeface="Consolas"/>
              </a:rPr>
              <a:t>errors.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/>
          </a:p>
          <a:p>
            <a:pPr marL="133350"/>
            <a:endParaRPr lang="en-US" sz="1300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441556" y="1600200"/>
            <a:ext cx="0" cy="41148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45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way: Spark interpreter (</a:t>
            </a:r>
            <a:r>
              <a:rPr lang="en-US" dirty="0">
                <a:latin typeface="Consolas"/>
                <a:cs typeface="Consolas"/>
              </a:rPr>
              <a:t>spark-</a:t>
            </a:r>
            <a:r>
              <a:rPr lang="en-US" dirty="0" smtClean="0">
                <a:latin typeface="Consolas"/>
                <a:cs typeface="Consolas"/>
              </a:rPr>
              <a:t>shell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Special </a:t>
            </a:r>
            <a:r>
              <a:rPr lang="en-US" dirty="0" err="1" smtClean="0"/>
              <a:t>Scala</a:t>
            </a:r>
            <a:r>
              <a:rPr lang="en-US" dirty="0" smtClean="0"/>
              <a:t> and Python consoles for cluster use</a:t>
            </a:r>
          </a:p>
          <a:p>
            <a:r>
              <a:rPr lang="en-US" dirty="0" smtClean="0"/>
              <a:t>Runs in local mode on 1 thread by default, but can control with </a:t>
            </a:r>
            <a:r>
              <a:rPr lang="en-US" dirty="0">
                <a:latin typeface="Consolas"/>
                <a:cs typeface="Consolas"/>
              </a:rPr>
              <a:t>MASTER</a:t>
            </a:r>
            <a:r>
              <a:rPr lang="en-US" dirty="0" smtClean="0"/>
              <a:t> environment </a:t>
            </a:r>
            <a:r>
              <a:rPr lang="en-US" dirty="0" err="1" smtClean="0"/>
              <a:t>var</a:t>
            </a:r>
            <a:r>
              <a:rPr lang="en-US" dirty="0" smtClean="0"/>
              <a:t>:</a:t>
            </a:r>
          </a:p>
          <a:p>
            <a:pPr marL="288036"/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MASTER=local     ./spark-shell       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local, 1 thread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MASTER=local[2]  ./spark-shell       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local, 2 threads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MASTER=spark://</a:t>
            </a:r>
            <a:r>
              <a:rPr lang="en-US" sz="1600" dirty="0" err="1">
                <a:latin typeface="Consolas"/>
                <a:cs typeface="Consolas"/>
              </a:rPr>
              <a:t>host:port</a:t>
            </a:r>
            <a:r>
              <a:rPr lang="en-US" sz="1600" dirty="0">
                <a:latin typeface="Consolas"/>
                <a:cs typeface="Consolas"/>
              </a:rPr>
              <a:t> ./spark-shell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Spark standalone cluster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endParaRPr lang="en-US" sz="1600" dirty="0">
              <a:solidFill>
                <a:srgbClr val="008040"/>
              </a:solidFill>
              <a:latin typeface="Consolas"/>
              <a:cs typeface="Consolas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75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 to Spark functionality</a:t>
            </a:r>
          </a:p>
          <a:p>
            <a:r>
              <a:rPr lang="en-US" dirty="0" smtClean="0"/>
              <a:t>Created </a:t>
            </a:r>
            <a:r>
              <a:rPr lang="en-US" dirty="0"/>
              <a:t>for </a:t>
            </a:r>
            <a:r>
              <a:rPr lang="en-US" dirty="0" smtClean="0"/>
              <a:t>you in Spark shells as variable </a:t>
            </a:r>
            <a:r>
              <a:rPr lang="en-US" b="1" dirty="0" err="1">
                <a:latin typeface="Consolas"/>
                <a:cs typeface="Consolas"/>
              </a:rPr>
              <a:t>sc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In standalone programs, you’d make your own (see later for details)</a:t>
            </a:r>
            <a:endParaRPr lang="en-US" dirty="0"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First Stop: </a:t>
            </a:r>
            <a:r>
              <a:rPr lang="en-US" sz="5400" dirty="0" err="1" smtClean="0"/>
              <a:t>SparkContext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7021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909"/>
            <a:ext cx="83820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Turn a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local collection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into an RDD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sc.parallelize</a:t>
            </a:r>
            <a:r>
              <a:rPr lang="en-US" sz="1800" dirty="0" smtClean="0">
                <a:latin typeface="Consolas"/>
                <a:cs typeface="Consolas"/>
              </a:rPr>
              <a:t>([1</a:t>
            </a:r>
            <a:r>
              <a:rPr lang="en-US" sz="1800" dirty="0">
                <a:latin typeface="Consolas"/>
                <a:cs typeface="Consolas"/>
              </a:rPr>
              <a:t>, 2, </a:t>
            </a:r>
            <a:r>
              <a:rPr lang="en-US" sz="1800" dirty="0" smtClean="0">
                <a:latin typeface="Consolas"/>
                <a:cs typeface="Consolas"/>
              </a:rPr>
              <a:t>3])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Load text file from local FS, HDFS, or S3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sc.textFile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800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sc.textFile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“directory/*.txt”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sc.textFile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8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://namenode:9000/path/file”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dirty="0" smtClean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Reading from a </a:t>
            </a:r>
            <a:r>
              <a:rPr lang="en-US" sz="1800" dirty="0" err="1" smtClean="0">
                <a:solidFill>
                  <a:srgbClr val="008040"/>
                </a:solidFill>
                <a:latin typeface="Consolas"/>
                <a:cs typeface="Consolas"/>
              </a:rPr>
              <a:t>SequenceFile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</a:t>
            </a:r>
            <a:r>
              <a:rPr lang="en-US" sz="1800" dirty="0" err="1" smtClean="0">
                <a:latin typeface="Consolas"/>
                <a:cs typeface="Consolas"/>
              </a:rPr>
              <a:t>c.sequenceFile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path,keyClass,valClass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Use any existing Hadoop </a:t>
            </a:r>
            <a:r>
              <a:rPr lang="en-US" sz="1800" dirty="0" err="1" smtClean="0">
                <a:solidFill>
                  <a:srgbClr val="008040"/>
                </a:solidFill>
                <a:latin typeface="Consolas"/>
                <a:cs typeface="Consolas"/>
              </a:rPr>
              <a:t>InputFormat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err="1" smtClean="0">
                <a:latin typeface="Consolas"/>
                <a:cs typeface="Consolas"/>
              </a:rPr>
              <a:t>sc.hadoopFile</a:t>
            </a:r>
            <a:r>
              <a:rPr lang="en-US" sz="1800" dirty="0">
                <a:latin typeface="Consolas"/>
                <a:cs typeface="Consolas"/>
              </a:rPr>
              <a:t>[</a:t>
            </a:r>
            <a:r>
              <a:rPr lang="en-US" sz="1800" dirty="0" err="1" smtClean="0">
                <a:latin typeface="Consolas"/>
                <a:cs typeface="Consolas"/>
              </a:rPr>
              <a:t>keyClass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valClass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 smtClean="0">
                <a:latin typeface="Consolas"/>
                <a:cs typeface="Consolas"/>
              </a:rPr>
              <a:t>inputFmt</a:t>
            </a:r>
            <a:r>
              <a:rPr lang="en-US" sz="1800" dirty="0" smtClean="0">
                <a:latin typeface="Consolas"/>
                <a:cs typeface="Consolas"/>
              </a:rPr>
              <a:t>](path)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36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3060"/>
            <a:ext cx="83820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err="1" smtClean="0">
                <a:latin typeface="Consolas"/>
                <a:cs typeface="Consolas"/>
              </a:rPr>
              <a:t>nums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sc.parallelize</a:t>
            </a:r>
            <a:r>
              <a:rPr lang="en-US" sz="1800" dirty="0" smtClean="0">
                <a:latin typeface="Consolas"/>
                <a:cs typeface="Consolas"/>
              </a:rPr>
              <a:t>([1</a:t>
            </a:r>
            <a:r>
              <a:rPr lang="en-US" sz="1800" dirty="0">
                <a:latin typeface="Consolas"/>
                <a:cs typeface="Consolas"/>
              </a:rPr>
              <a:t>, 2, </a:t>
            </a:r>
            <a:r>
              <a:rPr lang="en-US" sz="1800" dirty="0" smtClean="0">
                <a:latin typeface="Consolas"/>
                <a:cs typeface="Consolas"/>
              </a:rPr>
              <a:t>3])</a:t>
            </a:r>
            <a:r>
              <a:rPr lang="en-US" sz="1800" dirty="0">
                <a:latin typeface="Consolas"/>
                <a:cs typeface="Consolas"/>
              </a:rPr>
              <a:t/>
            </a:r>
            <a:br>
              <a:rPr lang="en-US" sz="1800" dirty="0">
                <a:latin typeface="Consolas"/>
                <a:cs typeface="Consolas"/>
              </a:rPr>
            </a:b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Pass each element through a function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nsolas"/>
                <a:cs typeface="Consolas"/>
              </a:rPr>
              <a:t>squares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nums.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x*x</a:t>
            </a:r>
            <a:r>
              <a:rPr lang="en-US" sz="1800" dirty="0">
                <a:latin typeface="Consolas"/>
                <a:cs typeface="Consolas"/>
              </a:rPr>
              <a:t>) 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=&gt; {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1, 4, 9}</a:t>
            </a: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Keep elements passing a predicate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nsolas"/>
                <a:cs typeface="Consolas"/>
              </a:rPr>
              <a:t>even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squares.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x: x 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% 2 == 0</a:t>
            </a:r>
            <a:r>
              <a:rPr lang="en-US" sz="1800" dirty="0">
                <a:latin typeface="Consolas"/>
                <a:cs typeface="Consolas"/>
              </a:rPr>
              <a:t>)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=&gt;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{4}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Map each element to zero or more others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nums.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x: range(0, x)</a:t>
            </a:r>
            <a:r>
              <a:rPr lang="en-US" sz="1800" dirty="0" smtClean="0">
                <a:latin typeface="Consolas"/>
                <a:cs typeface="Consolas"/>
              </a:rPr>
              <a:t>)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=&gt; {0, 0, 1, 0, 1, 2}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3470890" y="5219700"/>
            <a:ext cx="2844185" cy="740527"/>
          </a:xfrm>
          <a:prstGeom prst="wedgeRectCallout">
            <a:avLst>
              <a:gd name="adj1" fmla="val -36256"/>
              <a:gd name="adj2" fmla="val -9706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dirty="0"/>
              <a:t>Range object (sequence of numbers 0, 1, …, x-1)</a:t>
            </a:r>
          </a:p>
        </p:txBody>
      </p:sp>
    </p:spTree>
    <p:extLst>
      <p:ext uri="{BB962C8B-B14F-4D97-AF65-F5344CB8AC3E}">
        <p14:creationId xmlns:p14="http://schemas.microsoft.com/office/powerpoint/2010/main" val="12432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055"/>
            <a:ext cx="8382000" cy="4483358"/>
          </a:xfrm>
        </p:spPr>
        <p:txBody>
          <a:bodyPr/>
          <a:lstStyle/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nums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sc.parallelize</a:t>
            </a:r>
            <a:r>
              <a:rPr lang="en-US" sz="1600" dirty="0">
                <a:latin typeface="Consolas"/>
                <a:cs typeface="Consolas"/>
              </a:rPr>
              <a:t>([1, 2, 3])</a:t>
            </a: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Retrieve RDD contents as a local collection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collect</a:t>
            </a:r>
            <a:r>
              <a:rPr lang="en-US" sz="1600" dirty="0">
                <a:latin typeface="Consolas"/>
                <a:cs typeface="Consolas"/>
              </a:rPr>
              <a:t>()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[1, 2, 3]</a:t>
            </a: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Return first K elements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take</a:t>
            </a:r>
            <a:r>
              <a:rPr lang="en-US" sz="1600" dirty="0">
                <a:latin typeface="Consolas"/>
                <a:cs typeface="Consolas"/>
              </a:rPr>
              <a:t>(2)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[1, 2]</a:t>
            </a: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Count number of elements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600" dirty="0">
                <a:latin typeface="Consolas"/>
                <a:cs typeface="Consolas"/>
              </a:rPr>
              <a:t>()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3</a:t>
            </a:r>
            <a:endParaRPr lang="en-US" sz="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Merge elements with an associative function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600" dirty="0">
                <a:latin typeface="Consolas"/>
                <a:cs typeface="Consolas"/>
              </a:rPr>
              <a:t>)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6</a:t>
            </a:r>
            <a:endParaRPr lang="en-US" sz="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Write elements to a text file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://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)</a:t>
            </a:r>
            <a:endParaRPr lang="en-US" sz="16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dirty="0" smtClean="0"/>
              <a:t>Programming Models Implemented on Spark</a:t>
            </a:r>
            <a:endParaRPr lang="en-US" sz="4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8"/>
            <a:ext cx="8362140" cy="4221162"/>
          </a:xfrm>
        </p:spPr>
        <p:txBody>
          <a:bodyPr/>
          <a:lstStyle/>
          <a:p>
            <a:r>
              <a:rPr lang="en-US" dirty="0" smtClean="0"/>
              <a:t>RDDs can express many existing parallel models</a:t>
            </a:r>
          </a:p>
          <a:p>
            <a:pPr lvl="1">
              <a:spcBef>
                <a:spcPts val="200"/>
              </a:spcBef>
            </a:pPr>
            <a:r>
              <a:rPr lang="en-US" b="1" dirty="0" err="1" smtClean="0"/>
              <a:t>MapReduce</a:t>
            </a:r>
            <a:r>
              <a:rPr lang="en-US" b="1" dirty="0" smtClean="0"/>
              <a:t>, </a:t>
            </a:r>
            <a:r>
              <a:rPr lang="en-US" b="1" dirty="0" err="1" smtClean="0"/>
              <a:t>DryadLINQ</a:t>
            </a:r>
            <a:endParaRPr lang="en-US" sz="2500" dirty="0" smtClean="0"/>
          </a:p>
          <a:p>
            <a:pPr lvl="1">
              <a:spcBef>
                <a:spcPts val="200"/>
              </a:spcBef>
            </a:pPr>
            <a:r>
              <a:rPr lang="en-US" b="1" dirty="0" err="1" smtClean="0"/>
              <a:t>Pregel</a:t>
            </a:r>
            <a:r>
              <a:rPr lang="en-US" dirty="0" smtClean="0"/>
              <a:t> graph </a:t>
            </a:r>
            <a:r>
              <a:rPr lang="en-US" dirty="0" smtClean="0"/>
              <a:t>processing</a:t>
            </a:r>
            <a:endParaRPr lang="en-US" sz="2500" dirty="0" smtClean="0">
              <a:solidFill>
                <a:srgbClr val="008000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b="1" dirty="0" smtClean="0"/>
              <a:t>Iterative </a:t>
            </a:r>
            <a:r>
              <a:rPr lang="en-US" b="1" dirty="0" err="1" smtClean="0"/>
              <a:t>MapReduce</a:t>
            </a:r>
            <a:endParaRPr lang="en-US" sz="2500" dirty="0" smtClean="0">
              <a:solidFill>
                <a:srgbClr val="008000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b="1" dirty="0" smtClean="0"/>
              <a:t>SQL</a:t>
            </a:r>
            <a:r>
              <a:rPr lang="en-US" dirty="0" smtClean="0"/>
              <a:t>: </a:t>
            </a:r>
            <a:r>
              <a:rPr lang="en-US" dirty="0" smtClean="0"/>
              <a:t>Hive </a:t>
            </a:r>
            <a:r>
              <a:rPr lang="en-US" dirty="0" smtClean="0"/>
              <a:t>on Spark </a:t>
            </a:r>
            <a:r>
              <a:rPr lang="en-US" dirty="0" smtClean="0"/>
              <a:t>(</a:t>
            </a:r>
            <a:r>
              <a:rPr lang="en-US" dirty="0" smtClean="0"/>
              <a:t>Spark SQL</a:t>
            </a:r>
            <a:r>
              <a:rPr lang="en-US" dirty="0" smtClean="0"/>
              <a:t>) </a:t>
            </a:r>
            <a:endParaRPr lang="en-US" sz="2500" dirty="0" smtClean="0">
              <a:solidFill>
                <a:srgbClr val="BD9933"/>
              </a:solidFill>
            </a:endParaRPr>
          </a:p>
          <a:p>
            <a:pPr>
              <a:spcBef>
                <a:spcPts val="3200"/>
              </a:spcBef>
            </a:pPr>
            <a:r>
              <a:rPr lang="en-US" dirty="0" smtClean="0"/>
              <a:t>Enables apps to efficiently </a:t>
            </a:r>
            <a:r>
              <a:rPr lang="en-US" i="1" dirty="0" smtClean="0"/>
              <a:t>intermix</a:t>
            </a:r>
            <a:r>
              <a:rPr lang="en-US" dirty="0" smtClean="0"/>
              <a:t> these models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6642100" y="2807806"/>
            <a:ext cx="254001" cy="1778000"/>
          </a:xfrm>
          <a:prstGeom prst="rightBrace">
            <a:avLst>
              <a:gd name="adj1" fmla="val 19315"/>
              <a:gd name="adj2" fmla="val 50000"/>
            </a:avLst>
          </a:prstGeom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70980" y="3065483"/>
            <a:ext cx="23792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Corbel"/>
                <a:cs typeface="Corbel"/>
              </a:rPr>
              <a:t>All are based on</a:t>
            </a:r>
            <a:br>
              <a:rPr lang="en-US" dirty="0" smtClean="0">
                <a:solidFill>
                  <a:srgbClr val="3366FF"/>
                </a:solidFill>
                <a:latin typeface="Corbel"/>
                <a:cs typeface="Corbel"/>
              </a:rPr>
            </a:br>
            <a:r>
              <a:rPr lang="en-US" dirty="0" smtClean="0">
                <a:solidFill>
                  <a:srgbClr val="3366FF"/>
                </a:solidFill>
                <a:latin typeface="Corbel"/>
                <a:cs typeface="Corbel"/>
              </a:rPr>
              <a:t>coarse-grained operations</a:t>
            </a:r>
            <a:endParaRPr lang="en-US" dirty="0">
              <a:solidFill>
                <a:srgbClr val="3366FF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1926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Spark’s “distributed reduce” transformations act on RDDs of </a:t>
            </a:r>
            <a:r>
              <a:rPr lang="en-US" sz="2800" i="1" dirty="0" smtClean="0"/>
              <a:t>key-value pairs</a:t>
            </a:r>
          </a:p>
          <a:p>
            <a:pPr>
              <a:spcBef>
                <a:spcPts val="1260"/>
              </a:spcBef>
            </a:pPr>
            <a:r>
              <a:rPr lang="en-US" sz="2800" dirty="0" smtClean="0"/>
              <a:t>Python: 	</a:t>
            </a:r>
            <a:r>
              <a:rPr lang="en-US" sz="1400" dirty="0">
                <a:latin typeface="Consolas"/>
                <a:cs typeface="Consolas"/>
              </a:rPr>
              <a:t>pair = (a, b)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pair[0]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# =&gt; a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pair[1]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1260"/>
              </a:spcBef>
            </a:pPr>
            <a:r>
              <a:rPr lang="en-US" sz="2800" dirty="0" err="1" smtClean="0"/>
              <a:t>Scala</a:t>
            </a:r>
            <a:r>
              <a:rPr lang="en-US" sz="2800" dirty="0" smtClean="0"/>
              <a:t>: 		</a:t>
            </a:r>
            <a:r>
              <a:rPr lang="en-US" sz="1400" b="1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pair = (a, b)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pair._1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pair._2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1400" dirty="0">
              <a:solidFill>
                <a:srgbClr val="008000"/>
              </a:solidFill>
            </a:endParaRPr>
          </a:p>
          <a:p>
            <a:pPr>
              <a:spcBef>
                <a:spcPts val="1260"/>
              </a:spcBef>
            </a:pPr>
            <a:r>
              <a:rPr lang="en-US" sz="2800" dirty="0" smtClean="0"/>
              <a:t>Java:		</a:t>
            </a:r>
            <a:r>
              <a:rPr lang="en-US" sz="1400" dirty="0">
                <a:latin typeface="Consolas"/>
                <a:cs typeface="Consolas"/>
              </a:rPr>
              <a:t>Tuple2 pair = </a:t>
            </a:r>
            <a:r>
              <a:rPr lang="en-US" sz="1400" b="1" dirty="0">
                <a:latin typeface="Consolas"/>
                <a:cs typeface="Consolas"/>
              </a:rPr>
              <a:t>new</a:t>
            </a:r>
            <a:r>
              <a:rPr lang="en-US" sz="1400" dirty="0">
                <a:latin typeface="Consolas"/>
                <a:cs typeface="Consolas"/>
              </a:rPr>
              <a:t> Tuple2(a, b);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  // class scala.Tuple2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pair._1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pair._2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1400" dirty="0">
              <a:solidFill>
                <a:srgbClr val="008000"/>
              </a:solidFill>
            </a:endParaRPr>
          </a:p>
          <a:p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Working with Key-Value Pairs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106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Some Key-Value Operations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2" y="1676400"/>
            <a:ext cx="8396288" cy="4845050"/>
          </a:xfrm>
        </p:spPr>
        <p:txBody>
          <a:bodyPr/>
          <a:lstStyle/>
          <a:p>
            <a:pPr>
              <a:spcBef>
                <a:spcPts val="1260"/>
              </a:spcBef>
            </a:pPr>
            <a:r>
              <a:rPr lang="en-US" sz="1700" dirty="0">
                <a:latin typeface="Consolas"/>
                <a:cs typeface="Consolas"/>
              </a:rPr>
              <a:t>pets = </a:t>
            </a:r>
            <a:r>
              <a:rPr lang="en-US" sz="1700" dirty="0" err="1">
                <a:latin typeface="Consolas"/>
                <a:cs typeface="Consolas"/>
              </a:rPr>
              <a:t>sc.parallelize</a:t>
            </a:r>
            <a:r>
              <a:rPr lang="en-US" sz="1700" dirty="0">
                <a:latin typeface="Consolas"/>
                <a:cs typeface="Consolas"/>
              </a:rPr>
              <a:t>([(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1700" dirty="0">
                <a:latin typeface="Consolas"/>
                <a:cs typeface="Consolas"/>
              </a:rPr>
              <a:t>, 1), 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“dog”</a:t>
            </a:r>
            <a:r>
              <a:rPr lang="en-US" sz="1700" dirty="0">
                <a:latin typeface="Consolas"/>
                <a:cs typeface="Consolas"/>
              </a:rPr>
              <a:t>, 1), 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1700" dirty="0">
                <a:latin typeface="Consolas"/>
                <a:cs typeface="Consolas"/>
              </a:rPr>
              <a:t>, 2)])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pets.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=&gt; {(cat, 3), (dog, 1)}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pets.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1700" dirty="0">
                <a:latin typeface="Consolas"/>
                <a:cs typeface="Consolas"/>
              </a:rPr>
              <a:t>()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=&gt; {(cat, 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(1, 2)), (dog, 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(1)}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pets.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sortByKey</a:t>
            </a:r>
            <a:r>
              <a:rPr lang="en-US" sz="1700" dirty="0">
                <a:latin typeface="Consolas"/>
                <a:cs typeface="Consolas"/>
              </a:rPr>
              <a:t>()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=&gt; {(cat, 1), (cat, 2), (dog, 1)}</a:t>
            </a:r>
          </a:p>
          <a:p>
            <a:pPr>
              <a:spcBef>
                <a:spcPts val="1260"/>
              </a:spcBef>
            </a:pPr>
            <a:endParaRPr lang="en-US" dirty="0" smtClean="0"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2400" b="1" dirty="0" smtClean="0">
                <a:latin typeface="Consolas"/>
                <a:cs typeface="Consolas"/>
              </a:rPr>
              <a:t>Note: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reduceByKey</a:t>
            </a:r>
            <a:r>
              <a:rPr lang="en-US" sz="2400" dirty="0" smtClean="0">
                <a:cs typeface="Consolas"/>
              </a:rPr>
              <a:t> </a:t>
            </a:r>
            <a:r>
              <a:rPr lang="en-US" sz="2400" dirty="0">
                <a:cs typeface="Consolas"/>
              </a:rPr>
              <a:t>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4821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055"/>
            <a:ext cx="8229600" cy="2449945"/>
          </a:xfrm>
        </p:spPr>
        <p:txBody>
          <a:bodyPr/>
          <a:lstStyle/>
          <a:p>
            <a:r>
              <a:rPr lang="en-US" sz="1700" dirty="0" smtClean="0">
                <a:latin typeface="Consolas"/>
                <a:cs typeface="Consolas"/>
              </a:rPr>
              <a:t>lines </a:t>
            </a:r>
            <a:r>
              <a:rPr lang="en-US" sz="1700" dirty="0">
                <a:latin typeface="Consolas"/>
                <a:cs typeface="Consolas"/>
              </a:rPr>
              <a:t>= </a:t>
            </a:r>
            <a:r>
              <a:rPr lang="en-US" sz="1700" dirty="0" err="1">
                <a:latin typeface="Consolas"/>
                <a:cs typeface="Consolas"/>
              </a:rPr>
              <a:t>sc.textFile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hamlet.txt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)</a:t>
            </a:r>
          </a:p>
          <a:p>
            <a:r>
              <a:rPr lang="en-US" sz="1700" dirty="0">
                <a:latin typeface="Consolas"/>
                <a:cs typeface="Consolas"/>
              </a:rPr>
              <a:t>counts = </a:t>
            </a:r>
            <a:r>
              <a:rPr lang="en-US" sz="1700" dirty="0" err="1">
                <a:latin typeface="Consolas"/>
                <a:cs typeface="Consolas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line: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line.split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1700" dirty="0">
                <a:latin typeface="Consolas"/>
                <a:cs typeface="Consolas"/>
              </a:rPr>
              <a:t>) \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word: (word, 1)</a:t>
            </a:r>
            <a:r>
              <a:rPr lang="en-US" sz="1700" dirty="0">
                <a:latin typeface="Consolas"/>
                <a:cs typeface="Consolas"/>
              </a:rPr>
              <a:t>) \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latin typeface="Consolas"/>
                <a:cs typeface="Consolas"/>
              </a:rPr>
              <a:t>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85850" y="3581401"/>
            <a:ext cx="6586903" cy="2017685"/>
            <a:chOff x="1364823" y="4724400"/>
            <a:chExt cx="5876552" cy="1977730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953853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051292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10631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“to”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“be”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564668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“not”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“to”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26876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(to,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(be,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780914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(not,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(to,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780914" cy="603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(be, 2)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672744" cy="603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(or, 1)</a:t>
              </a:r>
            </a:p>
            <a:p>
              <a:r>
                <a:rPr lang="en-US" sz="1700" dirty="0">
                  <a:latin typeface="Arial"/>
                  <a:cs typeface="Aria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wanted to support wide array of operators and let users compose them arbitrarily</a:t>
            </a:r>
          </a:p>
          <a:p>
            <a:r>
              <a:rPr lang="en-US" dirty="0" smtClean="0"/>
              <a:t>Don’t want to modify scheduler for each one</a:t>
            </a:r>
          </a:p>
          <a:p>
            <a:r>
              <a:rPr lang="en-US" i="1" dirty="0" smtClean="0"/>
              <a:t>How to capture dependencies generically?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681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RDD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2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i="1" dirty="0" smtClean="0"/>
              <a:t>partitions </a:t>
            </a:r>
            <a:r>
              <a:rPr lang="en-US" dirty="0" smtClean="0"/>
              <a:t>(“splits”)</a:t>
            </a:r>
            <a:endParaRPr lang="en-US" dirty="0"/>
          </a:p>
          <a:p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i="1" dirty="0" smtClean="0"/>
              <a:t>dependencies</a:t>
            </a:r>
            <a:r>
              <a:rPr lang="en-US" dirty="0" smtClean="0"/>
              <a:t> on parent RDDs</a:t>
            </a:r>
            <a:endParaRPr lang="en-US" dirty="0"/>
          </a:p>
          <a:p>
            <a:r>
              <a:rPr lang="en-US" dirty="0"/>
              <a:t>Function to </a:t>
            </a:r>
            <a:r>
              <a:rPr lang="en-US" i="1" dirty="0"/>
              <a:t>compute</a:t>
            </a:r>
            <a:r>
              <a:rPr lang="en-US" dirty="0"/>
              <a:t> a partition given </a:t>
            </a:r>
            <a:r>
              <a:rPr lang="en-US" dirty="0" smtClean="0"/>
              <a:t>parents</a:t>
            </a:r>
          </a:p>
          <a:p>
            <a:r>
              <a:rPr lang="en-US" dirty="0" smtClean="0"/>
              <a:t>Optional</a:t>
            </a:r>
            <a:r>
              <a:rPr lang="en-US" i="1" dirty="0" smtClean="0"/>
              <a:t> preferred locations</a:t>
            </a:r>
            <a:endParaRPr lang="en-US" dirty="0"/>
          </a:p>
          <a:p>
            <a:r>
              <a:rPr lang="en-US" dirty="0"/>
              <a:t>Optional </a:t>
            </a:r>
            <a:r>
              <a:rPr lang="en-US" i="1" dirty="0" smtClean="0"/>
              <a:t>partitioning info </a:t>
            </a:r>
            <a:r>
              <a:rPr lang="en-US" dirty="0" smtClean="0"/>
              <a:t>(</a:t>
            </a:r>
            <a:r>
              <a:rPr lang="en-US" dirty="0" err="1" smtClean="0"/>
              <a:t>Partitioner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39304" y="5809974"/>
            <a:ext cx="7520601" cy="74322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Captures all current Spark operations!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106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HadoopRDD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partitions</a:t>
            </a:r>
            <a:r>
              <a:rPr lang="en-US" dirty="0" smtClean="0"/>
              <a:t> = one per HDFS block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dependencies</a:t>
            </a:r>
            <a:r>
              <a:rPr lang="en-US" dirty="0" smtClean="0"/>
              <a:t> = none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compute</a:t>
            </a:r>
            <a:r>
              <a:rPr lang="en-US" i="1" dirty="0" smtClean="0"/>
              <a:t>(partition)</a:t>
            </a:r>
            <a:r>
              <a:rPr lang="en-US" dirty="0" smtClean="0"/>
              <a:t> = read corresponding block</a:t>
            </a:r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preferredLocations</a:t>
            </a:r>
            <a:r>
              <a:rPr lang="en-US" i="1" dirty="0" smtClean="0"/>
              <a:t>(part)</a:t>
            </a:r>
            <a:r>
              <a:rPr lang="en-US" dirty="0" smtClean="0"/>
              <a:t> = HDFS block location</a:t>
            </a:r>
          </a:p>
          <a:p>
            <a:r>
              <a:rPr lang="en-US" dirty="0" err="1" smtClean="0">
                <a:solidFill>
                  <a:srgbClr val="3366FF"/>
                </a:solidFill>
              </a:rPr>
              <a:t>partitioner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=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9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FilteredRDD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partitions</a:t>
            </a:r>
            <a:r>
              <a:rPr lang="en-US" dirty="0"/>
              <a:t> = </a:t>
            </a:r>
            <a:r>
              <a:rPr lang="en-US" dirty="0" smtClean="0"/>
              <a:t>same as parent RDD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dependencies</a:t>
            </a:r>
            <a:r>
              <a:rPr lang="en-US" dirty="0"/>
              <a:t> = </a:t>
            </a:r>
            <a:r>
              <a:rPr lang="en-US" dirty="0" smtClean="0"/>
              <a:t>“one-to-one” on parent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compute</a:t>
            </a:r>
            <a:r>
              <a:rPr lang="en-US" i="1" dirty="0"/>
              <a:t>(partition)</a:t>
            </a:r>
            <a:r>
              <a:rPr lang="en-US" dirty="0"/>
              <a:t> = </a:t>
            </a:r>
            <a:r>
              <a:rPr lang="en-US" dirty="0" smtClean="0"/>
              <a:t>compute parent and filter it</a:t>
            </a:r>
            <a:endParaRPr lang="en-US" dirty="0"/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preferredLocations</a:t>
            </a:r>
            <a:r>
              <a:rPr lang="en-US" i="1" dirty="0"/>
              <a:t>(part) </a:t>
            </a:r>
            <a:r>
              <a:rPr lang="en-US" dirty="0"/>
              <a:t>= </a:t>
            </a:r>
            <a:r>
              <a:rPr lang="en-US" dirty="0" smtClean="0"/>
              <a:t>none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(ask parent)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rgbClr val="3366FF"/>
                </a:solidFill>
              </a:rPr>
              <a:t>partitioner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=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5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JoinedRDD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partitions</a:t>
            </a:r>
            <a:r>
              <a:rPr lang="en-US" dirty="0"/>
              <a:t> = </a:t>
            </a:r>
            <a:r>
              <a:rPr lang="en-US" dirty="0" smtClean="0"/>
              <a:t>one per reduce task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dependencies</a:t>
            </a:r>
            <a:r>
              <a:rPr lang="en-US" dirty="0"/>
              <a:t> = </a:t>
            </a:r>
            <a:r>
              <a:rPr lang="en-US" dirty="0" smtClean="0"/>
              <a:t>“shuffle” on each parent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compute</a:t>
            </a:r>
            <a:r>
              <a:rPr lang="en-US" i="1" dirty="0"/>
              <a:t>(partition)</a:t>
            </a:r>
            <a:r>
              <a:rPr lang="en-US" dirty="0"/>
              <a:t> = </a:t>
            </a:r>
            <a:r>
              <a:rPr lang="en-US" dirty="0" smtClean="0"/>
              <a:t>read and join shuffled data</a:t>
            </a:r>
            <a:endParaRPr lang="en-US" dirty="0"/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preferredLocations</a:t>
            </a:r>
            <a:r>
              <a:rPr lang="en-US" i="1" dirty="0"/>
              <a:t>(part) </a:t>
            </a:r>
            <a:r>
              <a:rPr lang="en-US" dirty="0"/>
              <a:t>= </a:t>
            </a:r>
            <a:r>
              <a:rPr lang="en-US" dirty="0" smtClean="0"/>
              <a:t>none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rgbClr val="3366FF"/>
                </a:solidFill>
              </a:rPr>
              <a:t>partitioner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 smtClean="0"/>
              <a:t>HashPartitioner</a:t>
            </a:r>
            <a:r>
              <a:rPr lang="en-US" dirty="0" smtClean="0"/>
              <a:t>(</a:t>
            </a:r>
            <a:r>
              <a:rPr lang="en-US" dirty="0" err="1" smtClean="0"/>
              <a:t>numTasks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62601" y="6029739"/>
            <a:ext cx="3428999" cy="718932"/>
            <a:chOff x="6152659" y="1786816"/>
            <a:chExt cx="2080570" cy="517327"/>
          </a:xfrm>
        </p:grpSpPr>
        <p:sp>
          <p:nvSpPr>
            <p:cNvPr id="5" name="Rounded Rectangle 4"/>
            <p:cNvSpPr/>
            <p:nvPr/>
          </p:nvSpPr>
          <p:spPr>
            <a:xfrm>
              <a:off x="6567714" y="1786816"/>
              <a:ext cx="1665515" cy="517327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>
                  <a:cs typeface="Corbel"/>
                </a:rPr>
                <a:t>Spark will now know this data is hashed!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6152659" y="1810658"/>
              <a:ext cx="415055" cy="2348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297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538"/>
            <a:ext cx="8318975" cy="4221162"/>
          </a:xfrm>
        </p:spPr>
        <p:txBody>
          <a:bodyPr/>
          <a:lstStyle/>
          <a:p>
            <a:pPr>
              <a:spcBef>
                <a:spcPts val="1260"/>
              </a:spcBef>
            </a:pPr>
            <a:endParaRPr lang="en-US" sz="1600" dirty="0" smtClean="0"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1600" dirty="0" smtClean="0">
                <a:latin typeface="Consolas"/>
                <a:cs typeface="Consolas"/>
              </a:rPr>
              <a:t>visits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err="1">
                <a:latin typeface="Consolas"/>
                <a:cs typeface="Consolas"/>
              </a:rPr>
              <a:t>sc.parallelize</a:t>
            </a:r>
            <a:r>
              <a:rPr lang="en-US" sz="1600" dirty="0">
                <a:latin typeface="Consolas"/>
                <a:cs typeface="Consolas"/>
              </a:rPr>
              <a:t>([(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“1.2.3.4”</a:t>
            </a:r>
            <a:r>
              <a:rPr lang="en-US" sz="1600" dirty="0">
                <a:latin typeface="Consolas"/>
                <a:cs typeface="Consolas"/>
              </a:rPr>
              <a:t>),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                   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“3.4.5.6”</a:t>
            </a:r>
            <a:r>
              <a:rPr lang="en-US" sz="1600" dirty="0">
                <a:latin typeface="Consolas"/>
                <a:cs typeface="Consolas"/>
              </a:rPr>
              <a:t>),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                   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“1.3.3.1”</a:t>
            </a:r>
            <a:r>
              <a:rPr lang="en-US" sz="1600" dirty="0">
                <a:latin typeface="Consolas"/>
                <a:cs typeface="Consolas"/>
              </a:rPr>
              <a:t>)])</a:t>
            </a:r>
          </a:p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pageNames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sc.parallelize</a:t>
            </a:r>
            <a:r>
              <a:rPr lang="en-US" sz="1600" dirty="0">
                <a:latin typeface="Consolas"/>
                <a:cs typeface="Consolas"/>
              </a:rPr>
              <a:t>([(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“Home”</a:t>
            </a:r>
            <a:r>
              <a:rPr lang="en-US" sz="1600" dirty="0">
                <a:latin typeface="Consolas"/>
                <a:cs typeface="Consolas"/>
              </a:rPr>
              <a:t>), 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“About”</a:t>
            </a:r>
            <a:r>
              <a:rPr lang="en-US" sz="1600" dirty="0">
                <a:latin typeface="Consolas"/>
                <a:cs typeface="Consolas"/>
              </a:rPr>
              <a:t>)])</a:t>
            </a:r>
          </a:p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pageNames</a:t>
            </a:r>
            <a:r>
              <a:rPr lang="en-US" sz="1600" dirty="0">
                <a:latin typeface="Consolas"/>
                <a:cs typeface="Consolas"/>
              </a:rPr>
              <a:t>)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(“1.2.3.4”, “Home”))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(“1.3.3.1”, “Home”))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(“3.4.5.6”, “About”))</a:t>
            </a:r>
          </a:p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cogroup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pageNames</a:t>
            </a:r>
            <a:r>
              <a:rPr lang="en-US" sz="1600" dirty="0">
                <a:latin typeface="Consolas"/>
                <a:cs typeface="Consolas"/>
              </a:rPr>
              <a:t>)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(“1.2.3.4”, “1.3.3.1”), 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(“Home”)))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(“3.4.5.6”), 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(“About”)))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Controlling the Level of Parallelism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the pair </a:t>
            </a:r>
            <a:r>
              <a:rPr lang="en-US" sz="2400" dirty="0" smtClean="0"/>
              <a:t>RDD operations </a:t>
            </a:r>
            <a:r>
              <a:rPr lang="en-US" sz="2400" dirty="0"/>
              <a:t>take an optional second parameter for </a:t>
            </a:r>
            <a:r>
              <a:rPr lang="en-US" sz="2400" dirty="0" smtClean="0"/>
              <a:t>number of </a:t>
            </a:r>
            <a:r>
              <a:rPr lang="en-US" sz="2400" dirty="0"/>
              <a:t>tasks</a:t>
            </a:r>
          </a:p>
          <a:p>
            <a:pPr marL="587593" lvl="1" indent="0">
              <a:buNone/>
            </a:pPr>
            <a:endParaRPr lang="en-US" sz="17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700" dirty="0" err="1" smtClean="0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1700" dirty="0" err="1" smtClean="0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latin typeface="Consolas"/>
                <a:cs typeface="Consolas"/>
              </a:rPr>
              <a:t>, 5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7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(5)</a:t>
            </a:r>
            <a:endParaRPr lang="en-US" sz="17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visits.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pageViews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, 5)</a:t>
            </a:r>
          </a:p>
          <a:p>
            <a:pPr marL="133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>
            <a:off x="533399" y="1223566"/>
            <a:ext cx="8194965" cy="1066800"/>
          </a:xfrm>
        </p:spPr>
        <p:txBody>
          <a:bodyPr/>
          <a:lstStyle/>
          <a:p>
            <a:r>
              <a:rPr lang="en-US" sz="4600" dirty="0" smtClean="0">
                <a:ea typeface="ＭＳ Ｐゴシック" charset="-128"/>
                <a:cs typeface="ＭＳ Ｐゴシック" charset="-128"/>
              </a:rPr>
              <a:t>Resilient Distributed Datasets</a:t>
            </a:r>
          </a:p>
        </p:txBody>
      </p:sp>
      <p:sp>
        <p:nvSpPr>
          <p:cNvPr id="16387" name="Subtitle 8"/>
          <p:cNvSpPr>
            <a:spLocks noGrp="1"/>
          </p:cNvSpPr>
          <p:nvPr>
            <p:ph type="subTitle" idx="1"/>
          </p:nvPr>
        </p:nvSpPr>
        <p:spPr>
          <a:xfrm>
            <a:off x="536865" y="2015297"/>
            <a:ext cx="8191500" cy="137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3800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A Fault-Tolerant Abstraction for</a:t>
            </a:r>
            <a:br>
              <a:rPr lang="en-US" sz="3800" dirty="0" smtClean="0">
                <a:solidFill>
                  <a:srgbClr val="3366FF"/>
                </a:solidFill>
                <a:ea typeface="Corbel" charset="0"/>
                <a:cs typeface="Corbel" charset="0"/>
              </a:rPr>
            </a:br>
            <a:r>
              <a:rPr lang="en-US" sz="3800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In-Memory 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96145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276350"/>
            <a:ext cx="8396288" cy="462915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External variables you use in a closure will automatically be shipped to the cluster:</a:t>
            </a:r>
          </a:p>
          <a:p>
            <a:pPr marL="587593" lvl="1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query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raw_input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“Enter a query:”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 marL="587593" lvl="1" indent="0">
              <a:buNone/>
            </a:pPr>
            <a:r>
              <a:rPr lang="en-US" sz="1800" dirty="0" err="1">
                <a:latin typeface="Consolas"/>
                <a:cs typeface="Consolas"/>
              </a:rPr>
              <a:t>pages.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1800" dirty="0" err="1">
                <a:solidFill>
                  <a:srgbClr val="FF0080"/>
                </a:solidFill>
                <a:latin typeface="Consolas"/>
                <a:cs typeface="Consolas"/>
              </a:rPr>
              <a:t>x.startswith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(query)</a:t>
            </a:r>
            <a:r>
              <a:rPr lang="en-US" sz="1800" dirty="0">
                <a:latin typeface="Consolas"/>
                <a:cs typeface="Consolas"/>
              </a:rPr>
              <a:t>).</a:t>
            </a:r>
            <a:r>
              <a:rPr lang="en-US" sz="1800" dirty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800" dirty="0">
                <a:latin typeface="Consolas"/>
                <a:cs typeface="Consolas"/>
              </a:rPr>
              <a:t>()</a:t>
            </a:r>
          </a:p>
          <a:p>
            <a:endParaRPr lang="en-US" sz="1100" dirty="0" smtClean="0"/>
          </a:p>
          <a:p>
            <a:r>
              <a:rPr lang="en-US" sz="2400" dirty="0" smtClean="0"/>
              <a:t>Some caveats:</a:t>
            </a:r>
          </a:p>
          <a:p>
            <a:pPr lvl="1"/>
            <a:r>
              <a:rPr lang="en-US" sz="2000" dirty="0" smtClean="0"/>
              <a:t>Each task gets a new copy (updates aren’t sent back)</a:t>
            </a:r>
          </a:p>
          <a:p>
            <a:pPr lvl="1"/>
            <a:r>
              <a:rPr lang="en-US" sz="2000" dirty="0" smtClean="0"/>
              <a:t>Variable must be </a:t>
            </a:r>
            <a:r>
              <a:rPr lang="en-US" sz="2000" dirty="0" err="1" smtClean="0"/>
              <a:t>Serializable</a:t>
            </a:r>
            <a:r>
              <a:rPr lang="en-US" sz="2000" dirty="0" smtClean="0"/>
              <a:t> (Java/</a:t>
            </a:r>
            <a:r>
              <a:rPr lang="en-US" sz="2000" dirty="0" err="1" smtClean="0"/>
              <a:t>Scala</a:t>
            </a:r>
            <a:r>
              <a:rPr lang="en-US" sz="2000" dirty="0" smtClean="0"/>
              <a:t>) or Pickle-able (Python)</a:t>
            </a:r>
          </a:p>
          <a:p>
            <a:pPr lvl="1"/>
            <a:r>
              <a:rPr lang="en-US" sz="2000" dirty="0" smtClean="0"/>
              <a:t>Don’t use fields of an outer object (ships all of it!)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Using Local Variables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3874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14500"/>
            <a:ext cx="4038600" cy="4525963"/>
          </a:xfrm>
        </p:spPr>
        <p:txBody>
          <a:bodyPr/>
          <a:lstStyle/>
          <a:p>
            <a:pPr marL="133350"/>
            <a:r>
              <a:rPr lang="en-US" sz="1700" b="1" dirty="0">
                <a:latin typeface="Consolas"/>
                <a:cs typeface="Consolas"/>
              </a:rPr>
              <a:t>class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MyCoolRddApp</a:t>
            </a:r>
            <a:r>
              <a:rPr lang="en-US" sz="1700" dirty="0">
                <a:latin typeface="Consolas"/>
                <a:cs typeface="Consolas"/>
              </a:rPr>
              <a:t>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param</a:t>
            </a:r>
            <a:r>
              <a:rPr lang="en-US" sz="1700" dirty="0">
                <a:latin typeface="Consolas"/>
                <a:cs typeface="Consolas"/>
              </a:rPr>
              <a:t> = 3.14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log = new Log(...)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...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/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def</a:t>
            </a:r>
            <a:r>
              <a:rPr lang="en-US" sz="1700" dirty="0">
                <a:latin typeface="Consolas"/>
                <a:cs typeface="Consolas"/>
              </a:rPr>
              <a:t> work(</a:t>
            </a:r>
            <a:r>
              <a:rPr lang="en-US" sz="1700" dirty="0" err="1">
                <a:latin typeface="Consolas"/>
                <a:cs typeface="Consolas"/>
              </a:rPr>
              <a:t>rdd</a:t>
            </a:r>
            <a:r>
              <a:rPr lang="en-US" sz="1700" dirty="0">
                <a:latin typeface="Consolas"/>
                <a:cs typeface="Consolas"/>
              </a:rPr>
              <a:t>: RDD[</a:t>
            </a:r>
            <a:r>
              <a:rPr lang="en-US" sz="1700" dirty="0" err="1">
                <a:latin typeface="Consolas"/>
                <a:cs typeface="Consolas"/>
              </a:rPr>
              <a:t>Int</a:t>
            </a:r>
            <a:r>
              <a:rPr lang="en-US" sz="1700" dirty="0">
                <a:latin typeface="Consolas"/>
                <a:cs typeface="Consolas"/>
              </a:rPr>
              <a:t>])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</a:t>
            </a:r>
            <a:r>
              <a:rPr lang="en-US" sz="1700" dirty="0" err="1">
                <a:latin typeface="Consolas"/>
                <a:cs typeface="Consolas"/>
              </a:rPr>
              <a:t>rdd.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param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}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26370"/>
            <a:ext cx="4038600" cy="4525963"/>
          </a:xfrm>
        </p:spPr>
        <p:txBody>
          <a:bodyPr/>
          <a:lstStyle/>
          <a:p>
            <a:pPr marL="133350"/>
            <a:r>
              <a:rPr lang="en-US" sz="1800" dirty="0"/>
              <a:t>How to get around it:</a:t>
            </a:r>
          </a:p>
          <a:p>
            <a:pPr marL="133350"/>
            <a:r>
              <a:rPr lang="en-US" sz="1200" b="1" dirty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120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b="1" dirty="0">
                <a:solidFill>
                  <a:prstClr val="black"/>
                </a:solidFill>
                <a:latin typeface="Consolas"/>
                <a:cs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MyCoolRddApp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...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1700" b="1" dirty="0" err="1">
                <a:solidFill>
                  <a:prstClr val="black"/>
                </a:solidFill>
                <a:latin typeface="Consolas"/>
                <a:cs typeface="Consolas"/>
              </a:rPr>
              <a:t>def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work(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rdd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: RDD[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]) {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_ =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1700" b="1" dirty="0">
                <a:solidFill>
                  <a:srgbClr val="FF6600"/>
                </a:solidFill>
                <a:latin typeface="Consolas"/>
                <a:cs typeface="Consolas"/>
              </a:rPr>
              <a:t/>
            </a:r>
            <a:br>
              <a:rPr lang="en-US" sz="1700" b="1" dirty="0">
                <a:solidFill>
                  <a:srgbClr val="FF66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rdd.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_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}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1700" dirty="0"/>
          </a:p>
        </p:txBody>
      </p:sp>
      <p:sp>
        <p:nvSpPr>
          <p:cNvPr id="6" name="Rectangular Callout 5"/>
          <p:cNvSpPr/>
          <p:nvPr/>
        </p:nvSpPr>
        <p:spPr>
          <a:xfrm>
            <a:off x="1203299" y="4533900"/>
            <a:ext cx="2454301" cy="740527"/>
          </a:xfrm>
          <a:prstGeom prst="wedgeRectCallout">
            <a:avLst>
              <a:gd name="adj1" fmla="val 27431"/>
              <a:gd name="adj2" fmla="val -123939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 err="1"/>
              <a:t>NotSerializableException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700" dirty="0" err="1"/>
              <a:t>MyCoolRddApp</a:t>
            </a:r>
            <a:r>
              <a:rPr lang="en-US" sz="1700" dirty="0"/>
              <a:t> (or Log)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341755" y="4838700"/>
            <a:ext cx="2830695" cy="740527"/>
          </a:xfrm>
          <a:prstGeom prst="wedgeRectCallout">
            <a:avLst>
              <a:gd name="adj1" fmla="val 20737"/>
              <a:gd name="adj2" fmla="val -12112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/>
              <a:t>References only local variable instead of </a:t>
            </a:r>
            <a:r>
              <a:rPr lang="en-US" sz="1700" dirty="0" err="1">
                <a:latin typeface="Consolas"/>
                <a:cs typeface="Consolas"/>
              </a:rPr>
              <a:t>this.param</a:t>
            </a: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Mishap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2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6" grpId="1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333500"/>
            <a:ext cx="4743450" cy="4297362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Spark runs as a library in your program</a:t>
            </a:r>
            <a:br>
              <a:rPr lang="en-US" sz="2400" dirty="0" smtClean="0"/>
            </a:br>
            <a:r>
              <a:rPr lang="en-US" sz="2400" dirty="0" smtClean="0"/>
              <a:t>(one instance per app)</a:t>
            </a:r>
          </a:p>
          <a:p>
            <a:r>
              <a:rPr lang="en-US" sz="2400" dirty="0" smtClean="0"/>
              <a:t>Runs tasks locally or on a cluster</a:t>
            </a:r>
          </a:p>
          <a:p>
            <a:pPr lvl="1"/>
            <a:r>
              <a:rPr lang="en-US" sz="2000" dirty="0" smtClean="0"/>
              <a:t>Standalone deploy cluster, Mesos or YARN</a:t>
            </a:r>
          </a:p>
          <a:p>
            <a:r>
              <a:rPr lang="en-US" sz="2400" dirty="0" smtClean="0"/>
              <a:t>Accesses storage via Hadoop </a:t>
            </a:r>
            <a:r>
              <a:rPr lang="en-US" sz="2400" dirty="0" err="1" smtClean="0"/>
              <a:t>InputFormat</a:t>
            </a:r>
            <a:r>
              <a:rPr lang="en-US" sz="2400" dirty="0" smtClean="0"/>
              <a:t> API</a:t>
            </a:r>
          </a:p>
          <a:p>
            <a:pPr lvl="1"/>
            <a:r>
              <a:rPr lang="en-US" sz="2000" dirty="0" smtClean="0"/>
              <a:t>Can use </a:t>
            </a:r>
            <a:r>
              <a:rPr lang="en-US" sz="2000" dirty="0" err="1" smtClean="0"/>
              <a:t>HBase</a:t>
            </a:r>
            <a:r>
              <a:rPr lang="en-US" sz="2000" dirty="0" smtClean="0"/>
              <a:t>, HDFS, S3, …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5486400" y="1859344"/>
            <a:ext cx="2886075" cy="4084256"/>
            <a:chOff x="5486400" y="1333500"/>
            <a:chExt cx="2886075" cy="4084256"/>
          </a:xfrm>
        </p:grpSpPr>
        <p:sp>
          <p:nvSpPr>
            <p:cNvPr id="4" name="Rectangle 3"/>
            <p:cNvSpPr/>
            <p:nvPr/>
          </p:nvSpPr>
          <p:spPr>
            <a:xfrm>
              <a:off x="6115050" y="1333500"/>
              <a:ext cx="2001265" cy="904288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8" tIns="45719" rIns="91438" bIns="45719" rtlCol="0" anchor="t"/>
            <a:lstStyle/>
            <a:p>
              <a:pPr algn="ctr"/>
              <a:r>
                <a:rPr lang="en-US" sz="1600" dirty="0"/>
                <a:t>Your application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40150" y="1748773"/>
              <a:ext cx="1620225" cy="440115"/>
            </a:xfrm>
            <a:prstGeom prst="rect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 err="1"/>
                <a:t>SparkContext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5444" y="2581436"/>
              <a:ext cx="1027031" cy="721913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/>
                <a:t>Local threads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53816" y="2577325"/>
              <a:ext cx="1027031" cy="721913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/>
                <a:t>Cluster manager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90596" y="3634469"/>
              <a:ext cx="990071" cy="1010802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45719" rIns="0" bIns="45719"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49304" y="3634469"/>
              <a:ext cx="1000590" cy="1010802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45719" rIns="0" bIns="45719"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86400" y="4934840"/>
              <a:ext cx="2886075" cy="482916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/>
                <a:t>HDFS or other storage</a:t>
              </a:r>
            </a:p>
          </p:txBody>
        </p:sp>
        <p:cxnSp>
          <p:nvCxnSpPr>
            <p:cNvPr id="18" name="Straight Arrow Connector 17"/>
            <p:cNvCxnSpPr>
              <a:stCxn id="5" idx="2"/>
              <a:endCxn id="7" idx="0"/>
            </p:cNvCxnSpPr>
            <p:nvPr/>
          </p:nvCxnSpPr>
          <p:spPr>
            <a:xfrm flipH="1">
              <a:off x="6567331" y="2188888"/>
              <a:ext cx="682932" cy="38843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2"/>
              <a:endCxn id="6" idx="0"/>
            </p:cNvCxnSpPr>
            <p:nvPr/>
          </p:nvCxnSpPr>
          <p:spPr>
            <a:xfrm>
              <a:off x="7250263" y="2188887"/>
              <a:ext cx="608697" cy="39254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2"/>
              <a:endCxn id="8" idx="0"/>
            </p:cNvCxnSpPr>
            <p:nvPr/>
          </p:nvCxnSpPr>
          <p:spPr>
            <a:xfrm flipH="1">
              <a:off x="5985631" y="3299238"/>
              <a:ext cx="581700" cy="33523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6567331" y="3299238"/>
              <a:ext cx="582268" cy="33523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986371" y="4570365"/>
              <a:ext cx="0" cy="37038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160728" y="4570365"/>
              <a:ext cx="2554" cy="37038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8030132" y="3303349"/>
              <a:ext cx="0" cy="16314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532593" y="4013759"/>
              <a:ext cx="907557" cy="588894"/>
            </a:xfrm>
            <a:prstGeom prst="rect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400" dirty="0"/>
                <a:t>Spark executor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6949" y="4013759"/>
              <a:ext cx="907557" cy="588894"/>
            </a:xfrm>
            <a:prstGeom prst="rect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400" dirty="0"/>
                <a:t>Spark executor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8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95400"/>
          </a:xfrm>
        </p:spPr>
        <p:txBody>
          <a:bodyPr/>
          <a:lstStyle/>
          <a:p>
            <a:r>
              <a:rPr lang="en-US" dirty="0" smtClean="0"/>
              <a:t>RDD Representations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9592" r="-9592"/>
          <a:stretch>
            <a:fillRect/>
          </a:stretch>
        </p:blipFill>
        <p:spPr>
          <a:xfrm>
            <a:off x="942975" y="1722437"/>
            <a:ext cx="6515100" cy="4525963"/>
          </a:xfrm>
        </p:spPr>
      </p:pic>
    </p:spTree>
    <p:extLst>
      <p:ext uri="{BB962C8B-B14F-4D97-AF65-F5344CB8AC3E}">
        <p14:creationId xmlns:p14="http://schemas.microsoft.com/office/powerpoint/2010/main" val="338900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70"/>
          <p:cNvSpPr/>
          <p:nvPr/>
        </p:nvSpPr>
        <p:spPr>
          <a:xfrm>
            <a:off x="4343400" y="1219200"/>
            <a:ext cx="4114800" cy="3782446"/>
          </a:xfrm>
          <a:prstGeom prst="roundRect">
            <a:avLst>
              <a:gd name="adj" fmla="val 11363"/>
            </a:avLst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4463236" y="1360683"/>
            <a:ext cx="1330397" cy="1321207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4463236" y="2852747"/>
            <a:ext cx="2837903" cy="2006285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6619049" y="3063266"/>
            <a:ext cx="430535" cy="14625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6687161" y="314780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6687161" y="3495617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6687161" y="383284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6687161" y="418066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231422" y="1462217"/>
            <a:ext cx="430535" cy="11000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5299534" y="1539610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5299534" y="188742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5299534" y="221811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6619049" y="1468038"/>
            <a:ext cx="430535" cy="11000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6687161" y="1545431"/>
            <a:ext cx="295992" cy="25329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6687161" y="1893247"/>
            <a:ext cx="295992" cy="25329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6687161" y="2223932"/>
            <a:ext cx="295992" cy="25329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7905782" y="2373228"/>
            <a:ext cx="430535" cy="11000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7973895" y="2450623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7973895" y="2798438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7973895" y="312912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197" name="Straight Arrow Connector 196"/>
          <p:cNvCxnSpPr>
            <a:stCxn id="190" idx="3"/>
            <a:endCxn id="194" idx="1"/>
          </p:cNvCxnSpPr>
          <p:nvPr/>
        </p:nvCxnSpPr>
        <p:spPr>
          <a:xfrm>
            <a:off x="6983153" y="1672078"/>
            <a:ext cx="990741" cy="9051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8" name="Straight Arrow Connector 197"/>
          <p:cNvCxnSpPr>
            <a:stCxn id="191" idx="3"/>
            <a:endCxn id="195" idx="1"/>
          </p:cNvCxnSpPr>
          <p:nvPr/>
        </p:nvCxnSpPr>
        <p:spPr>
          <a:xfrm>
            <a:off x="6983153" y="2019893"/>
            <a:ext cx="990741" cy="9051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9" name="Straight Arrow Connector 198"/>
          <p:cNvCxnSpPr>
            <a:stCxn id="192" idx="3"/>
            <a:endCxn id="196" idx="1"/>
          </p:cNvCxnSpPr>
          <p:nvPr/>
        </p:nvCxnSpPr>
        <p:spPr>
          <a:xfrm>
            <a:off x="6983153" y="2350578"/>
            <a:ext cx="990741" cy="9051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0" name="Straight Arrow Connector 199"/>
          <p:cNvCxnSpPr>
            <a:stCxn id="187" idx="3"/>
            <a:endCxn id="191" idx="1"/>
          </p:cNvCxnSpPr>
          <p:nvPr/>
        </p:nvCxnSpPr>
        <p:spPr>
          <a:xfrm>
            <a:off x="5595526" y="2014073"/>
            <a:ext cx="1091634" cy="58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1" name="Straight Arrow Connector 200"/>
          <p:cNvCxnSpPr>
            <a:stCxn id="186" idx="3"/>
            <a:endCxn id="190" idx="1"/>
          </p:cNvCxnSpPr>
          <p:nvPr/>
        </p:nvCxnSpPr>
        <p:spPr>
          <a:xfrm>
            <a:off x="5595526" y="1666257"/>
            <a:ext cx="1091634" cy="58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3" name="Straight Arrow Connector 202"/>
          <p:cNvCxnSpPr>
            <a:stCxn id="181" idx="3"/>
            <a:endCxn id="194" idx="1"/>
          </p:cNvCxnSpPr>
          <p:nvPr/>
        </p:nvCxnSpPr>
        <p:spPr>
          <a:xfrm flipV="1">
            <a:off x="6983153" y="2577268"/>
            <a:ext cx="990742" cy="6971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4" name="Straight Arrow Connector 203"/>
          <p:cNvCxnSpPr>
            <a:stCxn id="188" idx="3"/>
            <a:endCxn id="192" idx="1"/>
          </p:cNvCxnSpPr>
          <p:nvPr/>
        </p:nvCxnSpPr>
        <p:spPr>
          <a:xfrm>
            <a:off x="5595526" y="2344757"/>
            <a:ext cx="1091634" cy="58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5" name="Straight Arrow Connector 204"/>
          <p:cNvCxnSpPr>
            <a:stCxn id="183" idx="3"/>
            <a:endCxn id="194" idx="1"/>
          </p:cNvCxnSpPr>
          <p:nvPr/>
        </p:nvCxnSpPr>
        <p:spPr>
          <a:xfrm flipV="1">
            <a:off x="6983153" y="2577269"/>
            <a:ext cx="990742" cy="138222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9" name="Straight Arrow Connector 208"/>
          <p:cNvCxnSpPr>
            <a:stCxn id="181" idx="3"/>
            <a:endCxn id="195" idx="1"/>
          </p:cNvCxnSpPr>
          <p:nvPr/>
        </p:nvCxnSpPr>
        <p:spPr>
          <a:xfrm flipV="1">
            <a:off x="6983153" y="2925084"/>
            <a:ext cx="990742" cy="34936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0" name="Straight Arrow Connector 209"/>
          <p:cNvCxnSpPr>
            <a:stCxn id="182" idx="3"/>
            <a:endCxn id="195" idx="1"/>
          </p:cNvCxnSpPr>
          <p:nvPr/>
        </p:nvCxnSpPr>
        <p:spPr>
          <a:xfrm flipV="1">
            <a:off x="6983153" y="2925084"/>
            <a:ext cx="990742" cy="6971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1" name="Straight Arrow Connector 210"/>
          <p:cNvCxnSpPr>
            <a:stCxn id="183" idx="3"/>
            <a:endCxn id="195" idx="1"/>
          </p:cNvCxnSpPr>
          <p:nvPr/>
        </p:nvCxnSpPr>
        <p:spPr>
          <a:xfrm flipV="1">
            <a:off x="6983153" y="2925083"/>
            <a:ext cx="990742" cy="103440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2" name="Straight Arrow Connector 211"/>
          <p:cNvCxnSpPr>
            <a:stCxn id="184" idx="3"/>
            <a:endCxn id="195" idx="1"/>
          </p:cNvCxnSpPr>
          <p:nvPr/>
        </p:nvCxnSpPr>
        <p:spPr>
          <a:xfrm flipV="1">
            <a:off x="6983153" y="2925084"/>
            <a:ext cx="990742" cy="138222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3" name="Straight Arrow Connector 212"/>
          <p:cNvCxnSpPr>
            <a:stCxn id="182" idx="3"/>
            <a:endCxn id="194" idx="1"/>
          </p:cNvCxnSpPr>
          <p:nvPr/>
        </p:nvCxnSpPr>
        <p:spPr>
          <a:xfrm flipV="1">
            <a:off x="6983153" y="2577269"/>
            <a:ext cx="990742" cy="10449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4" name="Straight Arrow Connector 213"/>
          <p:cNvCxnSpPr>
            <a:stCxn id="187" idx="3"/>
            <a:endCxn id="192" idx="1"/>
          </p:cNvCxnSpPr>
          <p:nvPr/>
        </p:nvCxnSpPr>
        <p:spPr>
          <a:xfrm>
            <a:off x="5595526" y="2014073"/>
            <a:ext cx="1091634" cy="33650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5" name="Straight Arrow Connector 214"/>
          <p:cNvCxnSpPr>
            <a:stCxn id="187" idx="3"/>
            <a:endCxn id="190" idx="1"/>
          </p:cNvCxnSpPr>
          <p:nvPr/>
        </p:nvCxnSpPr>
        <p:spPr>
          <a:xfrm flipV="1">
            <a:off x="5595526" y="1672078"/>
            <a:ext cx="1091634" cy="3419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6" name="Straight Arrow Connector 215"/>
          <p:cNvCxnSpPr>
            <a:stCxn id="188" idx="3"/>
            <a:endCxn id="191" idx="1"/>
          </p:cNvCxnSpPr>
          <p:nvPr/>
        </p:nvCxnSpPr>
        <p:spPr>
          <a:xfrm flipV="1">
            <a:off x="5595526" y="2019894"/>
            <a:ext cx="1091634" cy="32486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7" name="Straight Arrow Connector 216"/>
          <p:cNvCxnSpPr>
            <a:stCxn id="186" idx="3"/>
            <a:endCxn id="192" idx="1"/>
          </p:cNvCxnSpPr>
          <p:nvPr/>
        </p:nvCxnSpPr>
        <p:spPr>
          <a:xfrm>
            <a:off x="5595526" y="1666256"/>
            <a:ext cx="1091634" cy="68432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8" name="Straight Arrow Connector 217"/>
          <p:cNvCxnSpPr>
            <a:stCxn id="184" idx="3"/>
            <a:endCxn id="194" idx="1"/>
          </p:cNvCxnSpPr>
          <p:nvPr/>
        </p:nvCxnSpPr>
        <p:spPr>
          <a:xfrm flipV="1">
            <a:off x="6983153" y="2577268"/>
            <a:ext cx="990742" cy="173003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9" name="Straight Arrow Connector 218"/>
          <p:cNvCxnSpPr>
            <a:stCxn id="181" idx="3"/>
            <a:endCxn id="196" idx="1"/>
          </p:cNvCxnSpPr>
          <p:nvPr/>
        </p:nvCxnSpPr>
        <p:spPr>
          <a:xfrm flipV="1">
            <a:off x="6983153" y="3255768"/>
            <a:ext cx="990742" cy="1868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0" name="Straight Arrow Connector 219"/>
          <p:cNvCxnSpPr>
            <a:stCxn id="182" idx="3"/>
            <a:endCxn id="196" idx="1"/>
          </p:cNvCxnSpPr>
          <p:nvPr/>
        </p:nvCxnSpPr>
        <p:spPr>
          <a:xfrm flipV="1">
            <a:off x="6983153" y="3255768"/>
            <a:ext cx="990742" cy="3664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1" name="Straight Arrow Connector 220"/>
          <p:cNvCxnSpPr>
            <a:stCxn id="183" idx="3"/>
            <a:endCxn id="196" idx="1"/>
          </p:cNvCxnSpPr>
          <p:nvPr/>
        </p:nvCxnSpPr>
        <p:spPr>
          <a:xfrm flipV="1">
            <a:off x="6983153" y="3255767"/>
            <a:ext cx="990742" cy="70372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2" name="Straight Arrow Connector 221"/>
          <p:cNvCxnSpPr>
            <a:stCxn id="184" idx="3"/>
            <a:endCxn id="196" idx="1"/>
          </p:cNvCxnSpPr>
          <p:nvPr/>
        </p:nvCxnSpPr>
        <p:spPr>
          <a:xfrm flipV="1">
            <a:off x="6983153" y="3255768"/>
            <a:ext cx="990742" cy="105154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23" name="TextBox 222"/>
          <p:cNvSpPr txBox="1"/>
          <p:nvPr/>
        </p:nvSpPr>
        <p:spPr>
          <a:xfrm>
            <a:off x="7408773" y="3827522"/>
            <a:ext cx="51688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join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126461" y="4421150"/>
            <a:ext cx="572288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filter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5809106" y="2358411"/>
            <a:ext cx="94889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err="1">
                <a:solidFill>
                  <a:sysClr val="windowText" lastClr="000000"/>
                </a:solidFill>
                <a:latin typeface="Arial"/>
                <a:cs typeface="Arial"/>
              </a:rPr>
              <a:t>groupBy</a:t>
            </a: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cxnSp>
        <p:nvCxnSpPr>
          <p:cNvPr id="226" name="Straight Arrow Connector 225"/>
          <p:cNvCxnSpPr>
            <a:stCxn id="188" idx="3"/>
            <a:endCxn id="190" idx="1"/>
          </p:cNvCxnSpPr>
          <p:nvPr/>
        </p:nvCxnSpPr>
        <p:spPr>
          <a:xfrm flipV="1">
            <a:off x="5595526" y="1672078"/>
            <a:ext cx="1091634" cy="67268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7" name="Straight Arrow Connector 226"/>
          <p:cNvCxnSpPr>
            <a:stCxn id="186" idx="3"/>
            <a:endCxn id="191" idx="1"/>
          </p:cNvCxnSpPr>
          <p:nvPr/>
        </p:nvCxnSpPr>
        <p:spPr>
          <a:xfrm>
            <a:off x="5595526" y="1666257"/>
            <a:ext cx="1091634" cy="35363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34" name="TextBox 233"/>
          <p:cNvSpPr txBox="1"/>
          <p:nvPr/>
        </p:nvSpPr>
        <p:spPr>
          <a:xfrm>
            <a:off x="7650010" y="4501124"/>
            <a:ext cx="89198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3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419444" y="2291418"/>
            <a:ext cx="89198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1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548540" y="4474357"/>
            <a:ext cx="89198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2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939055" y="1352092"/>
            <a:ext cx="378525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A: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6309149" y="1303089"/>
            <a:ext cx="378525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B: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4476154" y="2881015"/>
            <a:ext cx="38984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C: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284656" y="2881015"/>
            <a:ext cx="38984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D: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6331514" y="2872479"/>
            <a:ext cx="378525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E: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658979" y="2028511"/>
            <a:ext cx="367003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333399"/>
                </a:solidFill>
                <a:latin typeface="Arial"/>
                <a:cs typeface="Arial"/>
              </a:rPr>
              <a:t>F: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6449711" y="5419768"/>
            <a:ext cx="298898" cy="25742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46493" y="5351457"/>
            <a:ext cx="181010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 cached partition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50446" y="5268610"/>
            <a:ext cx="342613" cy="598790"/>
            <a:chOff x="4181818" y="5635708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635708"/>
              <a:ext cx="571867" cy="777635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713996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 dirty="0">
                <a:solidFill>
                  <a:sysClr val="window" lastClr="FFFFFF"/>
                </a:solidFill>
                <a:latin typeface="Arial"/>
                <a:cs typeface="Aria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065833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 dirty="0">
                <a:solidFill>
                  <a:sysClr val="window" lastClr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503949" y="5351457"/>
            <a:ext cx="80602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 RDD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685031" y="3063266"/>
            <a:ext cx="430535" cy="14625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753143" y="314780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5753143" y="3495617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753143" y="383284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753143" y="418066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202" name="Straight Arrow Connector 201"/>
          <p:cNvCxnSpPr>
            <a:stCxn id="90" idx="3"/>
            <a:endCxn id="182" idx="1"/>
          </p:cNvCxnSpPr>
          <p:nvPr/>
        </p:nvCxnSpPr>
        <p:spPr>
          <a:xfrm>
            <a:off x="6049136" y="3622263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6" name="Straight Arrow Connector 205"/>
          <p:cNvCxnSpPr>
            <a:stCxn id="89" idx="3"/>
            <a:endCxn id="181" idx="1"/>
          </p:cNvCxnSpPr>
          <p:nvPr/>
        </p:nvCxnSpPr>
        <p:spPr>
          <a:xfrm>
            <a:off x="6049136" y="3274447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7" name="Straight Arrow Connector 206"/>
          <p:cNvCxnSpPr>
            <a:stCxn id="91" idx="3"/>
            <a:endCxn id="183" idx="1"/>
          </p:cNvCxnSpPr>
          <p:nvPr/>
        </p:nvCxnSpPr>
        <p:spPr>
          <a:xfrm>
            <a:off x="6049136" y="3959491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8" name="Straight Arrow Connector 207"/>
          <p:cNvCxnSpPr>
            <a:stCxn id="92" idx="3"/>
            <a:endCxn id="184" idx="1"/>
          </p:cNvCxnSpPr>
          <p:nvPr/>
        </p:nvCxnSpPr>
        <p:spPr>
          <a:xfrm>
            <a:off x="6049136" y="4307307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97" name="Rounded Rectangle 96"/>
          <p:cNvSpPr/>
          <p:nvPr/>
        </p:nvSpPr>
        <p:spPr>
          <a:xfrm>
            <a:off x="4764451" y="3063266"/>
            <a:ext cx="430535" cy="14625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4832564" y="314780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832564" y="3495617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832564" y="383284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832564" y="418066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102" name="Straight Arrow Connector 101"/>
          <p:cNvCxnSpPr>
            <a:stCxn id="99" idx="3"/>
            <a:endCxn id="90" idx="1"/>
          </p:cNvCxnSpPr>
          <p:nvPr/>
        </p:nvCxnSpPr>
        <p:spPr>
          <a:xfrm>
            <a:off x="5128555" y="3622263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3" name="Straight Arrow Connector 102"/>
          <p:cNvCxnSpPr>
            <a:stCxn id="98" idx="3"/>
            <a:endCxn id="89" idx="1"/>
          </p:cNvCxnSpPr>
          <p:nvPr/>
        </p:nvCxnSpPr>
        <p:spPr>
          <a:xfrm>
            <a:off x="5128555" y="3274447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4" name="Straight Arrow Connector 103"/>
          <p:cNvCxnSpPr>
            <a:stCxn id="100" idx="3"/>
            <a:endCxn id="91" idx="1"/>
          </p:cNvCxnSpPr>
          <p:nvPr/>
        </p:nvCxnSpPr>
        <p:spPr>
          <a:xfrm>
            <a:off x="5128555" y="3959491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5" name="Straight Arrow Connector 104"/>
          <p:cNvCxnSpPr>
            <a:stCxn id="101" idx="3"/>
            <a:endCxn id="92" idx="1"/>
          </p:cNvCxnSpPr>
          <p:nvPr/>
        </p:nvCxnSpPr>
        <p:spPr>
          <a:xfrm>
            <a:off x="5128555" y="4307307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5229878" y="4418192"/>
            <a:ext cx="583810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map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3740" y="227527"/>
            <a:ext cx="8229600" cy="1143000"/>
          </a:xfrm>
        </p:spPr>
        <p:txBody>
          <a:bodyPr/>
          <a:lstStyle/>
          <a:p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25" y="1276350"/>
            <a:ext cx="3790950" cy="4845050"/>
          </a:xfrm>
        </p:spPr>
        <p:txBody>
          <a:bodyPr/>
          <a:lstStyle/>
          <a:p>
            <a:r>
              <a:rPr lang="en-US" sz="2800" dirty="0" smtClean="0"/>
              <a:t>Supports </a:t>
            </a:r>
            <a:r>
              <a:rPr lang="en-US" sz="2800" dirty="0"/>
              <a:t>general task graphs</a:t>
            </a:r>
          </a:p>
          <a:p>
            <a:r>
              <a:rPr lang="en-US" sz="2800" dirty="0"/>
              <a:t>Pipelines functions where possible</a:t>
            </a:r>
          </a:p>
          <a:p>
            <a:r>
              <a:rPr lang="en-US" sz="2800" dirty="0"/>
              <a:t>Cache-aware data </a:t>
            </a:r>
            <a:r>
              <a:rPr lang="en-US" sz="2800" dirty="0" smtClean="0"/>
              <a:t>reuse &amp; locality</a:t>
            </a:r>
          </a:p>
          <a:p>
            <a:r>
              <a:rPr lang="en-US" sz="2800" dirty="0" smtClean="0"/>
              <a:t>Partitioning</a:t>
            </a:r>
            <a:r>
              <a:rPr lang="en-US" sz="2800" dirty="0"/>
              <a:t>-aware to avoid shuffles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128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Accumulator Variables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</a:t>
            </a:r>
            <a:r>
              <a:rPr lang="en-US" sz="2800" dirty="0" smtClean="0"/>
              <a:t>ariables </a:t>
            </a:r>
            <a:r>
              <a:rPr lang="en-US" sz="2800" dirty="0"/>
              <a:t>that are </a:t>
            </a:r>
            <a:r>
              <a:rPr lang="en-US" sz="2800" dirty="0" smtClean="0"/>
              <a:t>only “</a:t>
            </a:r>
            <a:r>
              <a:rPr lang="en-US" sz="2800" dirty="0"/>
              <a:t>added” to through an associative </a:t>
            </a:r>
            <a:r>
              <a:rPr lang="en-US" sz="2800" dirty="0" smtClean="0"/>
              <a:t>operation in parallel</a:t>
            </a:r>
            <a:endParaRPr lang="en-US" sz="2800" dirty="0"/>
          </a:p>
        </p:txBody>
      </p:sp>
      <p:pic>
        <p:nvPicPr>
          <p:cNvPr id="7" name="Picture 6" descr="Screen Shot 2014-03-19 at 12.27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048000"/>
            <a:ext cx="7891706" cy="33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Broadcast Variables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</a:t>
            </a:r>
            <a:r>
              <a:rPr lang="en-US" sz="2800" dirty="0" smtClean="0"/>
              <a:t>ead</a:t>
            </a:r>
            <a:r>
              <a:rPr lang="en-US" sz="2800" dirty="0"/>
              <a:t>-only </a:t>
            </a:r>
            <a:r>
              <a:rPr lang="en-US" sz="2800" dirty="0" smtClean="0"/>
              <a:t>variable </a:t>
            </a:r>
            <a:r>
              <a:rPr lang="en-US" sz="2800" dirty="0"/>
              <a:t>cached on each machine </a:t>
            </a:r>
            <a:r>
              <a:rPr lang="en-US" sz="2800" dirty="0" smtClean="0"/>
              <a:t>instead of shipping it with every task</a:t>
            </a:r>
            <a:endParaRPr lang="en-US" sz="2800" dirty="0"/>
          </a:p>
        </p:txBody>
      </p:sp>
      <p:pic>
        <p:nvPicPr>
          <p:cNvPr id="4" name="Picture 3" descr="Screen Shot 2014-03-19 at 12.31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0"/>
            <a:ext cx="7484769" cy="29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7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Example: Join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Content Placeholder 4" descr="Screen Shot 2014-03-19 at 12.38.1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4" r="-3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504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Alternative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if One Table is Small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4" name="Content Placeholder 3" descr="Screen Shot 2014-03-19 at 12.39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4" r="-36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395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Better Version with Broadcast</a:t>
            </a:r>
            <a:endParaRPr lang="en-US" sz="4800" dirty="0">
              <a:solidFill>
                <a:srgbClr val="0000FF"/>
              </a:solidFill>
            </a:endParaRPr>
          </a:p>
        </p:txBody>
      </p:sp>
      <p:pic>
        <p:nvPicPr>
          <p:cNvPr id="4" name="Content Placeholder 3" descr="Screen Shot 2014-03-19 at 12.40.1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8" r="-2958"/>
          <a:stretch>
            <a:fillRect/>
          </a:stretch>
        </p:blipFill>
        <p:spPr>
          <a:xfrm>
            <a:off x="500493" y="164349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68299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4144962"/>
          </a:xfrm>
        </p:spPr>
        <p:txBody>
          <a:bodyPr/>
          <a:lstStyle/>
          <a:p>
            <a:r>
              <a:rPr lang="en-US" dirty="0" smtClean="0"/>
              <a:t>Complex apps and interactive queries both need one thing that </a:t>
            </a:r>
            <a:r>
              <a:rPr lang="en-US" dirty="0" err="1" smtClean="0"/>
              <a:t>MapReduce</a:t>
            </a:r>
            <a:r>
              <a:rPr lang="en-US" dirty="0" smtClean="0"/>
              <a:t> lacks:</a:t>
            </a:r>
            <a:endParaRPr lang="en-US" dirty="0"/>
          </a:p>
          <a:p>
            <a:pPr algn="ctr"/>
            <a:r>
              <a:rPr lang="en-US" dirty="0" smtClean="0"/>
              <a:t>Efficient primitives for </a:t>
            </a:r>
            <a:r>
              <a:rPr lang="en-US" b="1" dirty="0" smtClean="0"/>
              <a:t>data sharing</a:t>
            </a:r>
            <a:endParaRPr lang="en-US" dirty="0" smtClean="0"/>
          </a:p>
          <a:p>
            <a:endParaRPr lang="en-US" sz="1600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457200" y="4648200"/>
            <a:ext cx="8229600" cy="1147699"/>
          </a:xfrm>
          <a:prstGeom prst="roundRect">
            <a:avLst>
              <a:gd name="adj" fmla="val 16408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200" dirty="0" smtClean="0"/>
              <a:t>In 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, the </a:t>
            </a:r>
            <a:r>
              <a:rPr lang="en-US" sz="3200" dirty="0"/>
              <a:t>only </a:t>
            </a:r>
            <a:r>
              <a:rPr lang="en-US" sz="3200" dirty="0" smtClean="0"/>
              <a:t>way to share </a:t>
            </a:r>
            <a:r>
              <a:rPr lang="en-US" sz="3200" dirty="0"/>
              <a:t>data </a:t>
            </a:r>
            <a:r>
              <a:rPr lang="en-US" sz="3200" dirty="0" smtClean="0"/>
              <a:t>across </a:t>
            </a:r>
            <a:r>
              <a:rPr lang="en-US" sz="3200" dirty="0"/>
              <a:t>jobs is stable storage </a:t>
            </a:r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dirty="0"/>
              <a:t> slow!</a:t>
            </a:r>
          </a:p>
        </p:txBody>
      </p:sp>
    </p:spTree>
    <p:extLst>
      <p:ext uri="{BB962C8B-B14F-4D97-AF65-F5344CB8AC3E}">
        <p14:creationId xmlns:p14="http://schemas.microsoft.com/office/powerpoint/2010/main" val="218730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Spark Components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8736" b="-8736"/>
          <a:stretch>
            <a:fillRect/>
          </a:stretch>
        </p:blipFill>
        <p:spPr>
          <a:xfrm>
            <a:off x="381000" y="1798637"/>
            <a:ext cx="8229600" cy="4525963"/>
          </a:xfrm>
        </p:spPr>
      </p:pic>
      <p:sp>
        <p:nvSpPr>
          <p:cNvPr id="3" name="TextBox 2"/>
          <p:cNvSpPr txBox="1"/>
          <p:nvPr/>
        </p:nvSpPr>
        <p:spPr>
          <a:xfrm>
            <a:off x="562819" y="3780757"/>
            <a:ext cx="2063668" cy="8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Spark Context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DAG Scheduler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Task Scheduler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Block Manager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Defines and tracks RDDS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4753" y="3723036"/>
            <a:ext cx="2446964" cy="8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Allocates resources across applications</a:t>
            </a:r>
          </a:p>
          <a:p>
            <a:pPr marL="742934" lvl="1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Standalone</a:t>
            </a:r>
          </a:p>
          <a:p>
            <a:pPr marL="742934" lvl="1" indent="-285744">
              <a:buFont typeface="Arial"/>
              <a:buChar char="•"/>
            </a:pPr>
            <a:r>
              <a:rPr lang="en-US" sz="1000" dirty="0" err="1">
                <a:latin typeface="+mj-lt"/>
              </a:rPr>
              <a:t>Mesos</a:t>
            </a:r>
            <a:endParaRPr lang="en-US" sz="1000" dirty="0">
              <a:latin typeface="+mj-lt"/>
            </a:endParaRPr>
          </a:p>
          <a:p>
            <a:pPr marL="742934" lvl="1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Yarn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3038" y="5109133"/>
            <a:ext cx="2432537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Runs computations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Stores data</a:t>
            </a:r>
          </a:p>
        </p:txBody>
      </p:sp>
    </p:spTree>
    <p:extLst>
      <p:ext uri="{BB962C8B-B14F-4D97-AF65-F5344CB8AC3E}">
        <p14:creationId xmlns:p14="http://schemas.microsoft.com/office/powerpoint/2010/main" val="379791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Spark </a:t>
            </a:r>
            <a:r>
              <a:rPr lang="en-US" dirty="0" err="1" smtClean="0">
                <a:solidFill>
                  <a:srgbClr val="0000FF"/>
                </a:solidFill>
              </a:rPr>
              <a:t>Config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</a:t>
            </a:r>
            <a:r>
              <a:rPr lang="en-US" dirty="0" smtClean="0"/>
              <a:t>variables (</a:t>
            </a:r>
            <a:r>
              <a:rPr lang="en-US" dirty="0" err="1"/>
              <a:t>conf</a:t>
            </a:r>
            <a:r>
              <a:rPr lang="en-US" dirty="0"/>
              <a:t>/spark-</a:t>
            </a:r>
            <a:r>
              <a:rPr lang="en-US" dirty="0" err="1" smtClean="0"/>
              <a:t>env.sh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Spark Properties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by passing a </a:t>
            </a:r>
            <a:r>
              <a:rPr lang="en-US" dirty="0" err="1"/>
              <a:t>SparkConf</a:t>
            </a:r>
            <a:r>
              <a:rPr lang="en-US" dirty="0"/>
              <a:t> object to </a:t>
            </a:r>
            <a:r>
              <a:rPr lang="en-US" dirty="0" err="1" smtClean="0"/>
              <a:t>SparkContext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 descr="Screen Shot 2014-03-19 at 1.00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9" y="3641037"/>
            <a:ext cx="1397000" cy="279400"/>
          </a:xfrm>
          <a:prstGeom prst="rect">
            <a:avLst/>
          </a:prstGeom>
        </p:spPr>
      </p:pic>
      <p:pic>
        <p:nvPicPr>
          <p:cNvPr id="7" name="Picture 6" descr="Screen Shot 2014-03-19 at 1.00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47" y="3570617"/>
            <a:ext cx="1270000" cy="304800"/>
          </a:xfrm>
          <a:prstGeom prst="rect">
            <a:avLst/>
          </a:prstGeom>
        </p:spPr>
      </p:pic>
      <p:pic>
        <p:nvPicPr>
          <p:cNvPr id="8" name="Picture 7" descr="Screen Shot 2014-03-19 at 1.00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6" y="3600620"/>
            <a:ext cx="1524000" cy="266700"/>
          </a:xfrm>
          <a:prstGeom prst="rect">
            <a:avLst/>
          </a:prstGeom>
        </p:spPr>
      </p:pic>
      <p:pic>
        <p:nvPicPr>
          <p:cNvPr id="9" name="Picture 8" descr="Screen Shot 2014-03-19 at 1.00.2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87" y="4402384"/>
            <a:ext cx="2070100" cy="266700"/>
          </a:xfrm>
          <a:prstGeom prst="rect">
            <a:avLst/>
          </a:prstGeom>
        </p:spPr>
      </p:pic>
      <p:pic>
        <p:nvPicPr>
          <p:cNvPr id="10" name="Picture 9" descr="Screen Shot 2014-03-19 at 1.00.35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47" y="4249984"/>
            <a:ext cx="1790700" cy="304800"/>
          </a:xfrm>
          <a:prstGeom prst="rect">
            <a:avLst/>
          </a:prstGeom>
        </p:spPr>
      </p:pic>
      <p:pic>
        <p:nvPicPr>
          <p:cNvPr id="11" name="Picture 10" descr="Screen Shot 2014-03-19 at 1.00.46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06" y="4691544"/>
            <a:ext cx="2387600" cy="330200"/>
          </a:xfrm>
          <a:prstGeom prst="rect">
            <a:avLst/>
          </a:prstGeom>
        </p:spPr>
      </p:pic>
      <p:pic>
        <p:nvPicPr>
          <p:cNvPr id="12" name="Picture 11" descr="Screen Shot 2014-03-19 at 1.00.56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7" y="5287823"/>
            <a:ext cx="1943100" cy="279400"/>
          </a:xfrm>
          <a:prstGeom prst="rect">
            <a:avLst/>
          </a:prstGeom>
        </p:spPr>
      </p:pic>
      <p:pic>
        <p:nvPicPr>
          <p:cNvPr id="13" name="Picture 12" descr="Screen Shot 2014-03-19 at 1.01.06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212" y="5135423"/>
            <a:ext cx="2095500" cy="304800"/>
          </a:xfrm>
          <a:prstGeom prst="rect">
            <a:avLst/>
          </a:prstGeom>
        </p:spPr>
      </p:pic>
      <p:pic>
        <p:nvPicPr>
          <p:cNvPr id="14" name="Picture 13" descr="Screen Shot 2014-03-19 at 1.01.24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87" y="5567223"/>
            <a:ext cx="1460500" cy="304800"/>
          </a:xfrm>
          <a:prstGeom prst="rect">
            <a:avLst/>
          </a:prstGeom>
        </p:spPr>
      </p:pic>
      <p:pic>
        <p:nvPicPr>
          <p:cNvPr id="15" name="Picture 14" descr="Screen Shot 2014-03-19 at 1.01.24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12" y="6126163"/>
            <a:ext cx="1460500" cy="304800"/>
          </a:xfrm>
          <a:prstGeom prst="rect">
            <a:avLst/>
          </a:prstGeom>
        </p:spPr>
      </p:pic>
      <p:pic>
        <p:nvPicPr>
          <p:cNvPr id="17" name="Picture 16" descr="Screen Shot 2014-03-19 at 12.59.43 A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06" y="6052629"/>
            <a:ext cx="2057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63550"/>
            <a:ext cx="8396288" cy="7937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Spark Tuning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sz="2500" dirty="0">
                <a:solidFill>
                  <a:srgbClr val="18BB30"/>
                </a:solidFill>
              </a:rPr>
              <a:t>CPU &lt;–&gt; Network Bandwidth &lt;-&gt;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Data Serialization</a:t>
            </a:r>
          </a:p>
          <a:p>
            <a:pPr lvl="1"/>
            <a:r>
              <a:rPr lang="en-US" b="1" dirty="0" smtClean="0"/>
              <a:t>Java/</a:t>
            </a:r>
            <a:r>
              <a:rPr lang="en-US" b="1" dirty="0" err="1" smtClean="0"/>
              <a:t>Kryo</a:t>
            </a:r>
            <a:r>
              <a:rPr lang="en-US" b="1" dirty="0" smtClean="0"/>
              <a:t> Serialization</a:t>
            </a:r>
          </a:p>
          <a:p>
            <a:r>
              <a:rPr lang="en-US" b="1" dirty="0"/>
              <a:t>Memory </a:t>
            </a:r>
            <a:r>
              <a:rPr lang="en-US" b="1" dirty="0" smtClean="0"/>
              <a:t>Tuning</a:t>
            </a:r>
          </a:p>
          <a:p>
            <a:pPr lvl="1"/>
            <a:r>
              <a:rPr lang="en-US" b="1" dirty="0"/>
              <a:t>Tuning Data </a:t>
            </a:r>
            <a:r>
              <a:rPr lang="en-US" b="1" dirty="0" smtClean="0"/>
              <a:t>Structures</a:t>
            </a:r>
          </a:p>
          <a:p>
            <a:pPr lvl="2"/>
            <a:r>
              <a:rPr lang="en-US" b="1" dirty="0" smtClean="0"/>
              <a:t>Avoid Strings, use primitive types instead of collections</a:t>
            </a:r>
            <a:endParaRPr lang="en-US" b="1" dirty="0"/>
          </a:p>
          <a:p>
            <a:pPr lvl="1"/>
            <a:r>
              <a:rPr lang="en-US" b="1" dirty="0"/>
              <a:t>Serialized RDD </a:t>
            </a:r>
            <a:r>
              <a:rPr lang="en-US" b="1" dirty="0" smtClean="0"/>
              <a:t>Storage</a:t>
            </a:r>
          </a:p>
          <a:p>
            <a:pPr lvl="2"/>
            <a:r>
              <a:rPr lang="en-US" dirty="0" smtClean="0"/>
              <a:t>MEMORY_ONLY_SER	</a:t>
            </a:r>
            <a:endParaRPr lang="en-US" b="1" dirty="0" smtClean="0"/>
          </a:p>
          <a:p>
            <a:r>
              <a:rPr lang="en-US" b="1" dirty="0"/>
              <a:t>Level of </a:t>
            </a:r>
            <a:r>
              <a:rPr lang="en-US" b="1" dirty="0" smtClean="0"/>
              <a:t>Parallelism</a:t>
            </a:r>
          </a:p>
          <a:p>
            <a:r>
              <a:rPr lang="en-US" b="1" dirty="0"/>
              <a:t>Memory Usage of Reduce Tasks</a:t>
            </a:r>
            <a:endParaRPr lang="en-US" b="1" dirty="0" smtClean="0"/>
          </a:p>
          <a:p>
            <a:r>
              <a:rPr lang="en-US" b="1" dirty="0"/>
              <a:t>Broadcasting Large </a:t>
            </a:r>
            <a:r>
              <a:rPr lang="en-US" b="1" dirty="0" smtClean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3447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Compatibility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can read/write to any storage system / format that has a plugin for Hadoop!</a:t>
            </a:r>
          </a:p>
          <a:p>
            <a:pPr lvl="1"/>
            <a:r>
              <a:rPr lang="en-US" dirty="0" smtClean="0"/>
              <a:t>Examples: HDFS, S3, </a:t>
            </a:r>
            <a:r>
              <a:rPr lang="en-US" dirty="0" err="1" smtClean="0"/>
              <a:t>HBase</a:t>
            </a:r>
            <a:r>
              <a:rPr lang="en-US" dirty="0" smtClean="0"/>
              <a:t>, Cassandra, Avro, </a:t>
            </a:r>
            <a:r>
              <a:rPr lang="en-US" dirty="0" err="1" smtClean="0"/>
              <a:t>SequenceFile</a:t>
            </a:r>
            <a:endParaRPr lang="en-US" dirty="0" smtClean="0"/>
          </a:p>
          <a:p>
            <a:pPr lvl="1"/>
            <a:r>
              <a:rPr lang="en-US" dirty="0" smtClean="0"/>
              <a:t>Reuses </a:t>
            </a:r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InputFormat</a:t>
            </a:r>
            <a:r>
              <a:rPr lang="en-US" dirty="0" smtClean="0"/>
              <a:t> and </a:t>
            </a:r>
            <a:r>
              <a:rPr lang="en-US" dirty="0" err="1" smtClean="0"/>
              <a:t>OutputFormat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APIs like </a:t>
            </a:r>
            <a:r>
              <a:rPr lang="en-US" sz="1700" dirty="0" err="1">
                <a:latin typeface="Consolas"/>
                <a:cs typeface="Consolas"/>
              </a:rPr>
              <a:t>SparkContext.textFile</a:t>
            </a:r>
            <a:r>
              <a:rPr lang="en-US" dirty="0" smtClean="0"/>
              <a:t> support </a:t>
            </a:r>
            <a:r>
              <a:rPr lang="en-US" dirty="0" err="1" smtClean="0"/>
              <a:t>filesystems</a:t>
            </a:r>
            <a:r>
              <a:rPr lang="en-US" dirty="0" smtClean="0"/>
              <a:t>, while </a:t>
            </a:r>
            <a:r>
              <a:rPr lang="en-US" sz="1700" dirty="0" err="1">
                <a:latin typeface="Consolas"/>
                <a:cs typeface="Consolas"/>
              </a:rPr>
              <a:t>SparkContext.hadoopRDD</a:t>
            </a:r>
            <a:r>
              <a:rPr lang="en-US" dirty="0" smtClean="0"/>
              <a:t> allows passing any Hadoop </a:t>
            </a:r>
            <a:r>
              <a:rPr lang="en-US" dirty="0" err="1" smtClean="0"/>
              <a:t>JobConf</a:t>
            </a:r>
            <a:r>
              <a:rPr lang="en-US" dirty="0" smtClean="0"/>
              <a:t> to configure an input source</a:t>
            </a:r>
          </a:p>
        </p:txBody>
      </p:sp>
    </p:spTree>
    <p:extLst>
      <p:ext uri="{BB962C8B-B14F-4D97-AF65-F5344CB8AC3E}">
        <p14:creationId xmlns:p14="http://schemas.microsoft.com/office/powerpoint/2010/main" val="3710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/>
              </a:rPr>
              <a:t>Requires Java 6+, </a:t>
            </a:r>
            <a:r>
              <a:rPr lang="en-US" dirty="0" err="1" smtClean="0">
                <a:cs typeface="Consolas"/>
              </a:rPr>
              <a:t>Scala</a:t>
            </a:r>
            <a:r>
              <a:rPr lang="en-US" dirty="0" smtClean="0">
                <a:cs typeface="Consolas"/>
              </a:rPr>
              <a:t> 2.9.2</a:t>
            </a:r>
          </a:p>
          <a:p>
            <a:pPr marL="587593" lvl="1" indent="0">
              <a:spcBef>
                <a:spcPts val="1260"/>
              </a:spcBef>
              <a:buNone/>
            </a:pPr>
            <a:r>
              <a:rPr lang="en-US" sz="1700" dirty="0" err="1">
                <a:latin typeface="Consolas"/>
                <a:cs typeface="Consolas"/>
              </a:rPr>
              <a:t>git</a:t>
            </a:r>
            <a:r>
              <a:rPr lang="en-US" sz="1700" dirty="0">
                <a:latin typeface="Consolas"/>
                <a:cs typeface="Consolas"/>
              </a:rPr>
              <a:t> clone </a:t>
            </a:r>
            <a:r>
              <a:rPr lang="en-US" sz="1700" dirty="0" err="1">
                <a:latin typeface="Consolas"/>
                <a:cs typeface="Consolas"/>
              </a:rPr>
              <a:t>git</a:t>
            </a:r>
            <a:r>
              <a:rPr lang="en-US" sz="1700" dirty="0">
                <a:latin typeface="Consolas"/>
                <a:cs typeface="Consolas"/>
              </a:rPr>
              <a:t>://</a:t>
            </a:r>
            <a:r>
              <a:rPr lang="en-US" sz="1700" dirty="0" err="1">
                <a:latin typeface="Consolas"/>
                <a:cs typeface="Consolas"/>
              </a:rPr>
              <a:t>github.com</a:t>
            </a:r>
            <a:r>
              <a:rPr lang="en-US" sz="1700" dirty="0">
                <a:latin typeface="Consolas"/>
                <a:cs typeface="Consolas"/>
              </a:rPr>
              <a:t>/</a:t>
            </a:r>
            <a:r>
              <a:rPr lang="en-US" sz="1700" dirty="0" err="1">
                <a:latin typeface="Consolas"/>
                <a:cs typeface="Consolas"/>
              </a:rPr>
              <a:t>mesos</a:t>
            </a:r>
            <a:r>
              <a:rPr lang="en-US" sz="1700" dirty="0">
                <a:latin typeface="Consolas"/>
                <a:cs typeface="Consolas"/>
              </a:rPr>
              <a:t>/spark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cd spark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/</a:t>
            </a: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 package</a:t>
            </a:r>
          </a:p>
          <a:p>
            <a:pPr marL="587593" lvl="1" indent="0">
              <a:spcBef>
                <a:spcPts val="1260"/>
              </a:spcBef>
              <a:buNone/>
            </a:pP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Optional: publish to local Maven cache</a:t>
            </a:r>
            <a:b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/</a:t>
            </a: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 publish-local</a:t>
            </a:r>
          </a:p>
        </p:txBody>
      </p:sp>
    </p:spTree>
    <p:extLst>
      <p:ext uri="{BB962C8B-B14F-4D97-AF65-F5344CB8AC3E}">
        <p14:creationId xmlns:p14="http://schemas.microsoft.com/office/powerpoint/2010/main" val="3962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Add Spark to Your Project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and Java: add a Maven dependency on</a:t>
            </a:r>
          </a:p>
          <a:p>
            <a:pPr marL="403250"/>
            <a:r>
              <a:rPr lang="en-US" dirty="0" err="1" smtClean="0"/>
              <a:t>groupId</a:t>
            </a:r>
            <a:r>
              <a:rPr lang="en-US" dirty="0" smtClean="0"/>
              <a:t>:   	</a:t>
            </a:r>
            <a:r>
              <a:rPr lang="en-US" dirty="0" err="1" smtClean="0">
                <a:latin typeface="Consolas"/>
                <a:cs typeface="Consolas"/>
              </a:rPr>
              <a:t>org.spark</a:t>
            </a:r>
            <a:r>
              <a:rPr lang="en-US" dirty="0" smtClean="0">
                <a:latin typeface="Consolas"/>
                <a:cs typeface="Consolas"/>
              </a:rPr>
              <a:t>-project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/>
              <a:t>artifactId</a:t>
            </a:r>
            <a:r>
              <a:rPr lang="en-US" dirty="0" smtClean="0"/>
              <a:t>:	</a:t>
            </a:r>
            <a:r>
              <a:rPr lang="en-US" dirty="0" smtClean="0">
                <a:latin typeface="Consolas"/>
                <a:cs typeface="Consolas"/>
              </a:rPr>
              <a:t>spark-core_2.9.1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version:   	</a:t>
            </a:r>
            <a:r>
              <a:rPr lang="en-US" dirty="0" smtClean="0">
                <a:latin typeface="Consolas"/>
                <a:cs typeface="Consolas"/>
              </a:rPr>
              <a:t>0.7.0-SNAPSHOT</a:t>
            </a:r>
          </a:p>
          <a:p>
            <a:endParaRPr lang="en-US" dirty="0" smtClean="0"/>
          </a:p>
          <a:p>
            <a:r>
              <a:rPr lang="en-US" dirty="0" smtClean="0"/>
              <a:t>Python: run program with our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 script</a:t>
            </a:r>
            <a:endParaRPr lang="en-US" dirty="0"/>
          </a:p>
          <a:p>
            <a:pPr marL="403250"/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109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133475" y="3162300"/>
            <a:ext cx="76962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spark.api.java.JavaSparkContext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JavaSparkContext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b="1" dirty="0">
                <a:latin typeface="Consolas"/>
                <a:cs typeface="Consolas"/>
              </a:rPr>
              <a:t>new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JavaSparkContext</a:t>
            </a:r>
            <a:r>
              <a:rPr lang="en-US" sz="1600" dirty="0">
                <a:latin typeface="Consolas"/>
                <a:cs typeface="Consolas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  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new String[] {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93838"/>
            <a:ext cx="7696200" cy="14779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spark.SparkContext</a:t>
            </a:r>
            <a:endParaRPr lang="en-US" sz="16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spark.SparkContext</a:t>
            </a:r>
            <a:r>
              <a:rPr lang="en-US" sz="1600" dirty="0">
                <a:latin typeface="Consolas"/>
                <a:cs typeface="Consolas"/>
              </a:rPr>
              <a:t>._</a:t>
            </a:r>
          </a:p>
          <a:p>
            <a:pPr>
              <a:spcBef>
                <a:spcPts val="0"/>
              </a:spcBef>
            </a:pPr>
            <a:endParaRPr lang="en-US" sz="16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600" b="1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b="1" dirty="0">
                <a:latin typeface="Consolas"/>
                <a:cs typeface="Consolas"/>
              </a:rPr>
              <a:t>new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2961499" y="3009900"/>
            <a:ext cx="1813588" cy="766192"/>
          </a:xfrm>
          <a:prstGeom prst="wedgeRectCallout">
            <a:avLst>
              <a:gd name="adj1" fmla="val 28562"/>
              <a:gd name="adj2" fmla="val -9076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/>
              <a:t>Cluster URL, or local / local[N]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898540" y="3009900"/>
            <a:ext cx="762372" cy="766192"/>
          </a:xfrm>
          <a:prstGeom prst="wedgeRectCallout">
            <a:avLst>
              <a:gd name="adj1" fmla="val -9207"/>
              <a:gd name="adj2" fmla="val -88413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/>
              <a:t>App name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766370" y="3009900"/>
            <a:ext cx="1517193" cy="766192"/>
          </a:xfrm>
          <a:prstGeom prst="wedgeRectCallout">
            <a:avLst>
              <a:gd name="adj1" fmla="val -25426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/>
              <a:t>Spark install path on cluster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386886" y="3009900"/>
            <a:ext cx="1703965" cy="766192"/>
          </a:xfrm>
          <a:prstGeom prst="wedgeRectCallout">
            <a:avLst>
              <a:gd name="adj1" fmla="val -31673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/>
              <a:t>List of JARs with app code (to ship)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46016" y="1876498"/>
            <a:ext cx="755893" cy="392722"/>
          </a:xfrm>
          <a:prstGeom prst="rect">
            <a:avLst/>
          </a:prstGeom>
          <a:noFill/>
        </p:spPr>
        <p:txBody>
          <a:bodyPr wrap="none" lIns="38405" tIns="19202" rIns="38405" bIns="19202" rtlCol="0">
            <a:spAutoFit/>
          </a:bodyPr>
          <a:lstStyle/>
          <a:p>
            <a:r>
              <a:rPr lang="en-US" sz="23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Scala</a:t>
            </a:r>
            <a:endParaRPr lang="en-US" sz="23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42938" y="3575540"/>
            <a:ext cx="1143000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133475" y="4724400"/>
            <a:ext cx="76962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/>
                <a:cs typeface="Consolas"/>
              </a:rPr>
              <a:t>from </a:t>
            </a:r>
            <a:r>
              <a:rPr lang="en-US" sz="1600" dirty="0" err="1">
                <a:latin typeface="Consolas"/>
                <a:cs typeface="Consolas"/>
              </a:rPr>
              <a:t>pyspark</a:t>
            </a:r>
            <a:r>
              <a:rPr lang="en-US" sz="1600" b="1" dirty="0">
                <a:latin typeface="Consolas"/>
                <a:cs typeface="Consolas"/>
              </a:rPr>
              <a:t> import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[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library.py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25432" y="5145578"/>
            <a:ext cx="1679740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5969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/>
      <p:bldP spid="14" grpId="0"/>
      <p:bldP spid="1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8"/>
            <a:ext cx="82296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1700" b="1" dirty="0" smtClean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 smtClean="0">
                <a:latin typeface="Consolas"/>
                <a:cs typeface="Consolas"/>
              </a:rPr>
              <a:t>import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spark.SparkContext</a:t>
            </a: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import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spark.SparkContext</a:t>
            </a:r>
            <a:r>
              <a:rPr lang="en-US" sz="1700" dirty="0">
                <a:latin typeface="Consolas"/>
                <a:cs typeface="Consolas"/>
              </a:rPr>
              <a:t>._</a:t>
            </a:r>
          </a:p>
          <a:p>
            <a:pPr>
              <a:spcBef>
                <a:spcPts val="0"/>
              </a:spcBef>
            </a:pPr>
            <a:endParaRPr lang="en-US" sz="17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object </a:t>
            </a:r>
            <a:r>
              <a:rPr lang="en-US" sz="1700" dirty="0" err="1">
                <a:latin typeface="Consolas"/>
                <a:cs typeface="Consolas"/>
              </a:rPr>
              <a:t>WordCount</a:t>
            </a:r>
            <a:r>
              <a:rPr lang="en-US" sz="1700" dirty="0">
                <a:latin typeface="Consolas"/>
                <a:cs typeface="Consolas"/>
              </a:rPr>
              <a:t>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def</a:t>
            </a:r>
            <a:r>
              <a:rPr lang="en-US" sz="1700" dirty="0">
                <a:latin typeface="Consolas"/>
                <a:cs typeface="Consolas"/>
              </a:rPr>
              <a:t> main(</a:t>
            </a:r>
            <a:r>
              <a:rPr lang="en-US" sz="1700" dirty="0" err="1">
                <a:latin typeface="Consolas"/>
                <a:cs typeface="Consolas"/>
              </a:rPr>
              <a:t>args</a:t>
            </a:r>
            <a:r>
              <a:rPr lang="en-US" sz="1700" dirty="0">
                <a:latin typeface="Consolas"/>
                <a:cs typeface="Consolas"/>
              </a:rPr>
              <a:t>: Array[String]) {</a:t>
            </a:r>
            <a:endParaRPr lang="en-US" sz="17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    </a:t>
            </a:r>
            <a:r>
              <a:rPr lang="en-US" sz="1700" b="1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sc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b="1" dirty="0">
                <a:latin typeface="Consolas"/>
                <a:cs typeface="Consolas"/>
              </a:rPr>
              <a:t>new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SparkContext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“local”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err="1">
                <a:latin typeface="Consolas"/>
                <a:cs typeface="Consolas"/>
              </a:rPr>
              <a:t>args</a:t>
            </a:r>
            <a:r>
              <a:rPr lang="en-US" sz="1700" dirty="0">
                <a:latin typeface="Consolas"/>
                <a:cs typeface="Consolas"/>
              </a:rPr>
              <a:t>(0), </a:t>
            </a:r>
            <a:r>
              <a:rPr lang="en-US" sz="1700" dirty="0" err="1">
                <a:latin typeface="Consolas"/>
                <a:cs typeface="Consolas"/>
              </a:rPr>
              <a:t>Seq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>
                <a:latin typeface="Consolas"/>
                <a:cs typeface="Consolas"/>
              </a:rPr>
              <a:t>args</a:t>
            </a:r>
            <a:r>
              <a:rPr lang="en-US" sz="1700" dirty="0">
                <a:latin typeface="Consolas"/>
                <a:cs typeface="Consolas"/>
              </a:rPr>
              <a:t>(1)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700" b="1" dirty="0" err="1">
                <a:solidFill>
                  <a:srgbClr val="000000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lines =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(2))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_.split(“ ”)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word =&gt; (word, 1)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(3))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</a:t>
            </a:r>
            <a:r>
              <a:rPr lang="en-US" dirty="0" err="1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8"/>
            <a:ext cx="82296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import </a:t>
            </a:r>
            <a:r>
              <a:rPr lang="en-US" sz="1700" dirty="0">
                <a:latin typeface="Consolas"/>
                <a:cs typeface="Consolas"/>
              </a:rPr>
              <a:t>sys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from </a:t>
            </a:r>
            <a:r>
              <a:rPr lang="en-US" sz="1700" dirty="0" err="1">
                <a:latin typeface="Consolas"/>
                <a:cs typeface="Consolas"/>
              </a:rPr>
              <a:t>pyspark</a:t>
            </a:r>
            <a:r>
              <a:rPr lang="en-US" sz="1700" b="1" dirty="0">
                <a:latin typeface="Consolas"/>
                <a:cs typeface="Consolas"/>
              </a:rPr>
              <a:t> import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SparkContext</a:t>
            </a: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7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fr-FR" sz="1700" b="1" dirty="0">
                <a:latin typeface="Consolas"/>
                <a:cs typeface="Consolas"/>
              </a:rPr>
              <a:t>if </a:t>
            </a:r>
            <a:r>
              <a:rPr lang="fr-FR" sz="1700" dirty="0">
                <a:latin typeface="Consolas"/>
                <a:cs typeface="Consolas"/>
              </a:rPr>
              <a:t>__</a:t>
            </a:r>
            <a:r>
              <a:rPr lang="fr-FR" sz="1700" dirty="0" err="1">
                <a:latin typeface="Consolas"/>
                <a:cs typeface="Consolas"/>
              </a:rPr>
              <a:t>name</a:t>
            </a:r>
            <a:r>
              <a:rPr lang="fr-FR" sz="1700" dirty="0">
                <a:latin typeface="Consolas"/>
                <a:cs typeface="Consolas"/>
              </a:rPr>
              <a:t>__</a:t>
            </a:r>
            <a:r>
              <a:rPr lang="fr-FR" sz="1700" b="1" dirty="0">
                <a:latin typeface="Consolas"/>
                <a:cs typeface="Consolas"/>
              </a:rPr>
              <a:t> </a:t>
            </a:r>
            <a:r>
              <a:rPr lang="fr-FR" sz="1700" dirty="0">
                <a:latin typeface="Consolas"/>
                <a:cs typeface="Consolas"/>
              </a:rPr>
              <a:t>== "__main__":</a:t>
            </a:r>
          </a:p>
          <a:p>
            <a:pPr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    </a:t>
            </a:r>
            <a:r>
              <a:rPr lang="en-US" sz="1700" dirty="0" err="1">
                <a:latin typeface="Consolas"/>
                <a:cs typeface="Consolas"/>
              </a:rPr>
              <a:t>sc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latin typeface="Consolas"/>
                <a:cs typeface="Consolas"/>
              </a:rPr>
              <a:t>SparkContext</a:t>
            </a:r>
            <a:r>
              <a:rPr lang="en-US" sz="1700" dirty="0">
                <a:latin typeface="Consolas"/>
                <a:cs typeface="Consolas"/>
              </a:rPr>
              <a:t>(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“local”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err="1">
                <a:latin typeface="Consolas"/>
                <a:cs typeface="Consolas"/>
              </a:rPr>
              <a:t>sys.argv</a:t>
            </a:r>
            <a:r>
              <a:rPr lang="en-US" sz="1700" dirty="0">
                <a:latin typeface="Consolas"/>
                <a:cs typeface="Consolas"/>
              </a:rPr>
              <a:t>[0], </a:t>
            </a:r>
            <a:r>
              <a:rPr lang="en-US" sz="1700" b="1" dirty="0">
                <a:latin typeface="Consolas"/>
                <a:cs typeface="Consolas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lines =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[1])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word: (word, 1)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[2])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4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451323" y="3350381"/>
            <a:ext cx="1040191" cy="1325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666" y="3516442"/>
            <a:ext cx="1743197" cy="156391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40" rIns="0" rtlCol="0" anchor="t"/>
          <a:lstStyle/>
          <a:p>
            <a:endParaRPr lang="en-US" sz="1000" dirty="0" smtClean="0">
              <a:latin typeface="Andale Mono"/>
              <a:cs typeface="Andale Mono"/>
            </a:endParaRPr>
          </a:p>
          <a:p>
            <a:r>
              <a:rPr lang="en-US" sz="1000" dirty="0" err="1" smtClean="0">
                <a:latin typeface="Andale Mono"/>
                <a:cs typeface="Andale Mono"/>
              </a:rPr>
              <a:t>sc</a:t>
            </a:r>
            <a:r>
              <a:rPr lang="en-US" sz="600" dirty="0" smtClean="0">
                <a:latin typeface="Andale Mono"/>
                <a:cs typeface="Andale Mono"/>
              </a:rPr>
              <a:t> </a:t>
            </a:r>
            <a:r>
              <a:rPr lang="en-US" sz="1000" dirty="0" smtClean="0">
                <a:latin typeface="Andale Mono"/>
                <a:cs typeface="Andale Mono"/>
              </a:rPr>
              <a:t>=</a:t>
            </a:r>
            <a:r>
              <a:rPr lang="en-US" sz="600" dirty="0" smtClean="0">
                <a:latin typeface="Andale Mono"/>
                <a:cs typeface="Andale Mono"/>
              </a:rPr>
              <a:t> </a:t>
            </a:r>
            <a:r>
              <a:rPr lang="en-US" sz="1000" dirty="0" smtClean="0">
                <a:latin typeface="Andale Mono"/>
                <a:cs typeface="Andale Mono"/>
              </a:rPr>
              <a:t>new </a:t>
            </a:r>
            <a:r>
              <a:rPr lang="en-US" sz="1000" b="1" dirty="0" err="1" smtClean="0">
                <a:latin typeface="Andale Mono"/>
                <a:cs typeface="Andale Mono"/>
              </a:rPr>
              <a:t>SparkContext</a:t>
            </a:r>
            <a:endParaRPr lang="en-US" sz="1000" b="1" dirty="0" smtClean="0">
              <a:latin typeface="Andale Mono"/>
              <a:cs typeface="Andale Mono"/>
            </a:endParaRPr>
          </a:p>
          <a:p>
            <a:endParaRPr lang="en-US" sz="1000" dirty="0">
              <a:latin typeface="Andale Mono"/>
              <a:cs typeface="Andale Mono"/>
            </a:endParaRPr>
          </a:p>
          <a:p>
            <a:r>
              <a:rPr lang="en-US" sz="1000" dirty="0" smtClean="0">
                <a:latin typeface="Andale Mono"/>
                <a:cs typeface="Andale Mono"/>
              </a:rPr>
              <a:t>f = </a:t>
            </a:r>
            <a:r>
              <a:rPr lang="en-US" sz="1000" dirty="0" err="1" smtClean="0">
                <a:latin typeface="Andale Mono"/>
                <a:cs typeface="Andale Mono"/>
              </a:rPr>
              <a:t>sc.</a:t>
            </a:r>
            <a:r>
              <a:rPr lang="en-US" sz="10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textFile</a:t>
            </a:r>
            <a:r>
              <a:rPr lang="en-US" sz="1000" dirty="0" smtClean="0">
                <a:latin typeface="Andale Mono"/>
                <a:cs typeface="Andale Mono"/>
              </a:rPr>
              <a:t>(</a:t>
            </a:r>
            <a:r>
              <a:rPr lang="en-US" sz="1000" dirty="0" smtClean="0">
                <a:solidFill>
                  <a:srgbClr val="008040"/>
                </a:solidFill>
                <a:latin typeface="Andale Mono"/>
                <a:cs typeface="Andale Mono"/>
              </a:rPr>
              <a:t>“…”</a:t>
            </a:r>
            <a:r>
              <a:rPr lang="en-US" sz="1000" dirty="0" smtClean="0">
                <a:latin typeface="Andale Mono"/>
                <a:cs typeface="Andale Mono"/>
              </a:rPr>
              <a:t>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/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err="1" smtClean="0">
                <a:latin typeface="Andale Mono"/>
                <a:cs typeface="Andale Mono"/>
              </a:rPr>
              <a:t>f.</a:t>
            </a:r>
            <a:r>
              <a:rPr lang="en-US" sz="10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filter</a:t>
            </a:r>
            <a:r>
              <a:rPr lang="en-US" sz="1000" dirty="0" smtClean="0">
                <a:latin typeface="Andale Mono"/>
                <a:cs typeface="Andale Mono"/>
              </a:rPr>
              <a:t>(…)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> .</a:t>
            </a:r>
            <a:r>
              <a:rPr lang="en-US" sz="1000" dirty="0" smtClean="0">
                <a:solidFill>
                  <a:srgbClr val="3366FF"/>
                </a:solidFill>
                <a:latin typeface="Andale Mono"/>
                <a:cs typeface="Andale Mono"/>
              </a:rPr>
              <a:t>count</a:t>
            </a:r>
            <a:r>
              <a:rPr lang="en-US" sz="1000" dirty="0" smtClean="0">
                <a:latin typeface="Andale Mono"/>
                <a:cs typeface="Andale Mono"/>
              </a:rPr>
              <a:t>()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/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>...</a:t>
            </a:r>
            <a:endParaRPr lang="en-US" sz="1000" dirty="0"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006" y="2895600"/>
            <a:ext cx="19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Your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8305" y="2000555"/>
            <a:ext cx="1869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rbel"/>
                <a:cs typeface="Corbel"/>
              </a:rPr>
              <a:t>Spark client</a:t>
            </a:r>
            <a:br>
              <a:rPr lang="en-US" dirty="0" smtClean="0">
                <a:latin typeface="Corbel"/>
                <a:cs typeface="Corbel"/>
              </a:rPr>
            </a:br>
            <a:r>
              <a:rPr lang="en-US" dirty="0" smtClean="0">
                <a:latin typeface="Corbel"/>
                <a:cs typeface="Corbel"/>
              </a:rPr>
              <a:t>(app master)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9363" y="236220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Spark worker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2105" y="2991155"/>
            <a:ext cx="1981200" cy="2560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45905" y="3277810"/>
            <a:ext cx="1727199" cy="1995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85230" y="4183743"/>
            <a:ext cx="1548189" cy="7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85231" y="4342190"/>
            <a:ext cx="1548188" cy="1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286000" y="2991157"/>
            <a:ext cx="826105" cy="796618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86000" y="3844925"/>
            <a:ext cx="826105" cy="1706792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75150" y="5767615"/>
            <a:ext cx="2404276" cy="5727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HDFS, </a:t>
            </a:r>
            <a:r>
              <a:rPr lang="en-US" dirty="0" err="1" smtClean="0"/>
              <a:t>HBase</a:t>
            </a:r>
            <a:r>
              <a:rPr lang="en-US" dirty="0" smtClean="0"/>
              <a:t>, …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60305" y="537391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07905" y="537391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99514" y="4359125"/>
            <a:ext cx="1439333" cy="751114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Block manager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999514" y="3453190"/>
            <a:ext cx="1439333" cy="751114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Task threads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3264505" y="3164954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RDD graph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3260570" y="3758801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Scheduler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3264505" y="4352648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Block tracker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410912" y="3301504"/>
            <a:ext cx="1133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orbel"/>
                <a:cs typeface="Corbel"/>
              </a:rPr>
              <a:t>Cluster</a:t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290641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500" dirty="0" smtClean="0"/>
              <a:t>Examples</a:t>
            </a:r>
            <a:endParaRPr lang="en-US" sz="5500" dirty="0"/>
          </a:p>
        </p:txBody>
      </p:sp>
      <p:sp>
        <p:nvSpPr>
          <p:cNvPr id="25" name="Can 24"/>
          <p:cNvSpPr/>
          <p:nvPr/>
        </p:nvSpPr>
        <p:spPr>
          <a:xfrm>
            <a:off x="1076125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58509" y="2208126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96304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306309" y="22081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88616" y="2208126"/>
            <a:ext cx="537795" cy="5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6411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36416" y="22081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02225" y="2213313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7432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30" name="Can 29"/>
          <p:cNvSpPr/>
          <p:nvPr/>
        </p:nvSpPr>
        <p:spPr>
          <a:xfrm>
            <a:off x="3802827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32934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76125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7193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5041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0188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80746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76125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637482" y="3489854"/>
            <a:ext cx="1838610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637482" y="4315716"/>
            <a:ext cx="1838610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637482" y="4704060"/>
            <a:ext cx="1838610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4965074" y="34898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4965074" y="431571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4965074" y="512950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533272" y="32004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533272" y="402626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533272" y="4840048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476092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query 1</a:t>
            </a:r>
            <a:endParaRPr lang="en-US" sz="2200" dirty="0"/>
          </a:p>
        </p:txBody>
      </p:sp>
      <p:sp>
        <p:nvSpPr>
          <p:cNvPr id="67" name="Rectangle 66"/>
          <p:cNvSpPr/>
          <p:nvPr/>
        </p:nvSpPr>
        <p:spPr>
          <a:xfrm>
            <a:off x="3476092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query 2</a:t>
            </a:r>
            <a:endParaRPr lang="en-US" sz="2200" dirty="0"/>
          </a:p>
        </p:txBody>
      </p:sp>
      <p:sp>
        <p:nvSpPr>
          <p:cNvPr id="68" name="Rectangle 67"/>
          <p:cNvSpPr/>
          <p:nvPr/>
        </p:nvSpPr>
        <p:spPr>
          <a:xfrm>
            <a:off x="3476092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8314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1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58314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2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58314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3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37482" y="4704060"/>
            <a:ext cx="1839138" cy="1137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37341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74" name="Diamond 73"/>
          <p:cNvSpPr/>
          <p:nvPr/>
        </p:nvSpPr>
        <p:spPr>
          <a:xfrm>
            <a:off x="1347836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076125" y="4294144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1914192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HDFS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read</a:t>
            </a:r>
            <a:endParaRPr lang="en-US" sz="1900" dirty="0">
              <a:latin typeface="Corbel"/>
              <a:cs typeface="Corbel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92916" y="5753100"/>
            <a:ext cx="7391400" cy="969899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 smtClean="0"/>
              <a:t>Slow due to replication and disk I/O,</a:t>
            </a:r>
            <a:br>
              <a:rPr lang="en-US" sz="2800" dirty="0" smtClean="0"/>
            </a:br>
            <a:r>
              <a:rPr lang="en-US" sz="2800" dirty="0" smtClean="0"/>
              <a:t>but necessary for fault tolerance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51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sc</a:t>
            </a:r>
            <a:r>
              <a:rPr lang="en-US" sz="2000" dirty="0" smtClean="0">
                <a:latin typeface="Lucida Console"/>
                <a:cs typeface="Lucida Console"/>
              </a:rPr>
              <a:t> = new </a:t>
            </a:r>
            <a:r>
              <a:rPr lang="en-US" sz="2000" dirty="0" err="1" smtClean="0">
                <a:latin typeface="Lucida Console"/>
                <a:cs typeface="Lucida Console"/>
              </a:rPr>
              <a:t>SparkContext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“spark://...”</a:t>
            </a:r>
            <a:r>
              <a:rPr lang="en-US" sz="2000" dirty="0" smtClean="0">
                <a:latin typeface="Lucida Console"/>
                <a:cs typeface="Lucida Console"/>
              </a:rPr>
              <a:t>, 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20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MyJob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</a:t>
            </a:r>
            <a:r>
              <a:rPr lang="en-US" sz="2000" dirty="0" smtClean="0">
                <a:latin typeface="Lucida Console"/>
                <a:cs typeface="Lucida Console"/>
              </a:rPr>
              <a:t>,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home, jars)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file = </a:t>
            </a:r>
            <a:r>
              <a:rPr lang="en-US" sz="2000" dirty="0" err="1" smtClean="0">
                <a:latin typeface="Lucida Console"/>
                <a:cs typeface="Lucida Console"/>
              </a:rPr>
              <a:t>sc.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textFile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20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hdfs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://...”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errors = </a:t>
            </a:r>
            <a:r>
              <a:rPr lang="en-US" sz="2000" dirty="0" err="1" smtClean="0">
                <a:latin typeface="Lucida Console"/>
                <a:cs typeface="Lucida Console"/>
              </a:rPr>
              <a:t>file.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  <a:r>
              <a:rPr lang="en-US" sz="2000" dirty="0">
                <a:latin typeface="Lucida Console"/>
                <a:cs typeface="Lucida Console"/>
              </a:rPr>
              <a:t/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errors.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2000" dirty="0" smtClean="0">
                <a:latin typeface="Lucida Console"/>
                <a:cs typeface="Lucida Console"/>
              </a:rPr>
              <a:t>()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errors.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0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52031" y="1765905"/>
            <a:ext cx="2819399" cy="1572381"/>
            <a:chOff x="6312506" y="1765905"/>
            <a:chExt cx="2819399" cy="1572381"/>
          </a:xfrm>
        </p:grpSpPr>
        <p:sp>
          <p:nvSpPr>
            <p:cNvPr id="8" name="Rounded Rectangle 7"/>
            <p:cNvSpPr/>
            <p:nvPr/>
          </p:nvSpPr>
          <p:spPr>
            <a:xfrm>
              <a:off x="6555619" y="1765905"/>
              <a:ext cx="2576286" cy="901095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>
                  <a:cs typeface="Corbel"/>
                </a:rPr>
                <a:t>Resilient </a:t>
              </a:r>
              <a:r>
                <a:rPr lang="en-US" sz="2200" dirty="0" smtClean="0">
                  <a:cs typeface="Corbel"/>
                </a:rPr>
                <a:t>distributed</a:t>
              </a:r>
              <a:endParaRPr lang="en-US" sz="2200" dirty="0">
                <a:cs typeface="Corbel"/>
              </a:endParaRPr>
            </a:p>
            <a:p>
              <a:pPr algn="ctr"/>
              <a:r>
                <a:rPr lang="en-US" sz="2200" dirty="0" smtClean="0">
                  <a:cs typeface="Corbel"/>
                </a:rPr>
                <a:t>datasets </a:t>
              </a:r>
              <a:r>
                <a:rPr lang="en-US" sz="2200" dirty="0">
                  <a:cs typeface="Corbel"/>
                </a:rPr>
                <a:t>(RDDs</a:t>
              </a:r>
              <a:r>
                <a:rPr lang="en-US" sz="2200" dirty="0" smtClean="0">
                  <a:cs typeface="Corbel"/>
                </a:rPr>
                <a:t>)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 flipH="1">
              <a:off x="6312506" y="2667000"/>
              <a:ext cx="1531256" cy="3810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20856" y="2667000"/>
              <a:ext cx="622906" cy="67128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923420" y="4660295"/>
            <a:ext cx="2365829" cy="493486"/>
            <a:chOff x="5867400" y="1810657"/>
            <a:chExt cx="2365829" cy="493486"/>
          </a:xfrm>
        </p:grpSpPr>
        <p:sp>
          <p:nvSpPr>
            <p:cNvPr id="24" name="Rounded Rectangle 23"/>
            <p:cNvSpPr/>
            <p:nvPr/>
          </p:nvSpPr>
          <p:spPr>
            <a:xfrm>
              <a:off x="6567714" y="1810657"/>
              <a:ext cx="1665515" cy="493486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>
                  <a:cs typeface="Corbel"/>
                </a:rPr>
                <a:t>Action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5867400" y="2057400"/>
              <a:ext cx="700314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92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Graph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65944" y="3057676"/>
            <a:ext cx="2648856" cy="79018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err="1" smtClean="0"/>
              <a:t>HadoopRDD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path = </a:t>
            </a:r>
            <a:r>
              <a:rPr lang="en-US" sz="2000" dirty="0" err="1" smtClean="0"/>
              <a:t>hdfs</a:t>
            </a:r>
            <a:r>
              <a:rPr lang="en-US" sz="2000" dirty="0" smtClean="0"/>
              <a:t>://...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1465944" y="4463143"/>
            <a:ext cx="2648856" cy="111276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err="1" smtClean="0"/>
              <a:t>FilteredRDD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func</a:t>
            </a:r>
            <a:r>
              <a:rPr lang="en-US" sz="2000" dirty="0" smtClean="0"/>
              <a:t> = _.contains(…)</a:t>
            </a:r>
            <a:br>
              <a:rPr lang="en-US" sz="2000" dirty="0" smtClean="0"/>
            </a:br>
            <a:r>
              <a:rPr lang="en-US" sz="2000" dirty="0" err="1" smtClean="0"/>
              <a:t>shouldCache</a:t>
            </a:r>
            <a:r>
              <a:rPr lang="en-US" sz="2000" dirty="0" smtClean="0"/>
              <a:t> = true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790372" y="3847861"/>
            <a:ext cx="0" cy="6152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4246" y="2979058"/>
            <a:ext cx="65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file: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288" y="4390573"/>
            <a:ext cx="103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errors: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334000" y="2129135"/>
            <a:ext cx="3011714" cy="3108103"/>
            <a:chOff x="5334000" y="2129135"/>
            <a:chExt cx="3011714" cy="3108103"/>
          </a:xfrm>
        </p:grpSpPr>
        <p:sp>
          <p:nvSpPr>
            <p:cNvPr id="10" name="Rounded Rectangle 9"/>
            <p:cNvSpPr/>
            <p:nvPr/>
          </p:nvSpPr>
          <p:spPr>
            <a:xfrm>
              <a:off x="5384661" y="3133132"/>
              <a:ext cx="2953825" cy="620021"/>
            </a:xfrm>
            <a:prstGeom prst="roundRect">
              <a:avLst/>
            </a:prstGeom>
            <a:solidFill>
              <a:sysClr val="window" lastClr="FFFFFF"/>
            </a:solidFill>
            <a:ln w="222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79434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75109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70784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666460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391889" y="4617217"/>
              <a:ext cx="2953825" cy="620021"/>
            </a:xfrm>
            <a:prstGeom prst="roundRect">
              <a:avLst/>
            </a:prstGeom>
            <a:solidFill>
              <a:sysClr val="window" lastClr="FFFFFF"/>
            </a:solidFill>
            <a:ln w="222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6661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282337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978012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673687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5" name="Straight Arrow Connector 14"/>
            <p:cNvCxnSpPr>
              <a:stCxn id="11" idx="2"/>
              <a:endCxn id="21" idx="0"/>
            </p:cNvCxnSpPr>
            <p:nvPr/>
          </p:nvCxnSpPr>
          <p:spPr>
            <a:xfrm>
              <a:off x="5822299" y="3657183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28" name="Straight Arrow Connector 27"/>
            <p:cNvCxnSpPr>
              <a:stCxn id="17" idx="2"/>
              <a:endCxn id="22" idx="0"/>
            </p:cNvCxnSpPr>
            <p:nvPr/>
          </p:nvCxnSpPr>
          <p:spPr>
            <a:xfrm>
              <a:off x="6517974" y="3657183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31" name="Straight Arrow Connector 30"/>
            <p:cNvCxnSpPr>
              <a:stCxn id="18" idx="2"/>
              <a:endCxn id="23" idx="0"/>
            </p:cNvCxnSpPr>
            <p:nvPr/>
          </p:nvCxnSpPr>
          <p:spPr>
            <a:xfrm>
              <a:off x="7213649" y="3657183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34" name="Straight Arrow Connector 33"/>
            <p:cNvCxnSpPr>
              <a:stCxn id="19" idx="2"/>
              <a:endCxn id="24" idx="0"/>
            </p:cNvCxnSpPr>
            <p:nvPr/>
          </p:nvCxnSpPr>
          <p:spPr>
            <a:xfrm>
              <a:off x="7909325" y="3657183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5334000" y="2129135"/>
              <a:ext cx="2717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/>
                  <a:cs typeface="Corbel"/>
                </a:rPr>
                <a:t>Partition-level view: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7200" y="2129135"/>
            <a:ext cx="259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Dataset-level view: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515428" y="3069770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220580" y="3060095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14847" y="3060095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611522" y="3060095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419652" y="5334000"/>
            <a:ext cx="828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Task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96000" y="5329535"/>
            <a:ext cx="844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Task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27278" y="5334000"/>
            <a:ext cx="38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5413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9" grpId="0"/>
      <p:bldP spid="50" grpId="0"/>
      <p:bldP spid="5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36038" cy="4221162"/>
          </a:xfrm>
        </p:spPr>
        <p:txBody>
          <a:bodyPr/>
          <a:lstStyle/>
          <a:p>
            <a:r>
              <a:rPr lang="en-US" dirty="0" smtClean="0"/>
              <a:t>First run: data not in cache, so use </a:t>
            </a:r>
            <a:r>
              <a:rPr lang="en-US" dirty="0" err="1" smtClean="0"/>
              <a:t>HadoopRDD’s</a:t>
            </a:r>
            <a:r>
              <a:rPr lang="en-US" dirty="0" smtClean="0"/>
              <a:t> locality </a:t>
            </a:r>
            <a:r>
              <a:rPr lang="en-US" dirty="0" err="1" smtClean="0"/>
              <a:t>prefs</a:t>
            </a:r>
            <a:r>
              <a:rPr lang="en-US" dirty="0" smtClean="0"/>
              <a:t> (from HDFS)</a:t>
            </a:r>
          </a:p>
          <a:p>
            <a:r>
              <a:rPr lang="en-US" dirty="0" smtClean="0"/>
              <a:t>Second run: </a:t>
            </a:r>
            <a:r>
              <a:rPr lang="en-US" dirty="0" err="1" smtClean="0"/>
              <a:t>FilteredRDD</a:t>
            </a:r>
            <a:r>
              <a:rPr lang="en-US" dirty="0" smtClean="0"/>
              <a:t> is in cache, so use its locations</a:t>
            </a:r>
          </a:p>
          <a:p>
            <a:r>
              <a:rPr lang="en-US" dirty="0" smtClean="0"/>
              <a:t>If something falls out of cache, go back to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3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More Detail:</a:t>
            </a:r>
            <a:br>
              <a:rPr lang="en-US" dirty="0" smtClean="0"/>
            </a:br>
            <a:r>
              <a:rPr lang="en-US" dirty="0" smtClean="0"/>
              <a:t>Life of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4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5500" dirty="0" smtClean="0"/>
              <a:t>Scheduling Process</a:t>
            </a:r>
            <a:endParaRPr lang="en-US" sz="55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576941" y="2842379"/>
            <a:ext cx="1356029" cy="1112762"/>
            <a:chOff x="515410" y="2667000"/>
            <a:chExt cx="1433286" cy="1231295"/>
          </a:xfrm>
        </p:grpSpPr>
        <p:sp>
          <p:nvSpPr>
            <p:cNvPr id="9" name="Rounded Rectangle 8"/>
            <p:cNvSpPr/>
            <p:nvPr/>
          </p:nvSpPr>
          <p:spPr>
            <a:xfrm>
              <a:off x="932695" y="31362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53610" y="2667000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5410" y="2673048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32695" y="35934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>
            <a:stCxn id="11" idx="2"/>
            <a:endCxn id="9" idx="0"/>
          </p:cNvCxnSpPr>
          <p:nvPr/>
        </p:nvCxnSpPr>
        <p:spPr>
          <a:xfrm>
            <a:off x="858446" y="3123303"/>
            <a:ext cx="387926" cy="143193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9" idx="0"/>
          </p:cNvCxnSpPr>
          <p:nvPr/>
        </p:nvCxnSpPr>
        <p:spPr>
          <a:xfrm flipH="1">
            <a:off x="1246372" y="3117837"/>
            <a:ext cx="405093" cy="148659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0"/>
            <a:endCxn id="9" idx="2"/>
          </p:cNvCxnSpPr>
          <p:nvPr/>
        </p:nvCxnSpPr>
        <p:spPr>
          <a:xfrm flipV="1">
            <a:off x="1246372" y="3541954"/>
            <a:ext cx="0" cy="137729"/>
          </a:xfrm>
          <a:prstGeom prst="line">
            <a:avLst/>
          </a:prstGeom>
          <a:ln w="19050" cmpd="sng">
            <a:solidFill>
              <a:schemeClr val="tx1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7494" y="4350657"/>
            <a:ext cx="192323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 smtClean="0">
                <a:latin typeface="Lucida Console"/>
                <a:cs typeface="Lucida Console"/>
              </a:rPr>
              <a:t>rdd1.</a:t>
            </a:r>
            <a:r>
              <a:rPr lang="en-US" sz="1450" dirty="0" smtClean="0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450" dirty="0" smtClean="0">
                <a:latin typeface="Lucida Console"/>
                <a:cs typeface="Lucida Console"/>
              </a:rPr>
              <a:t>(rdd2)</a:t>
            </a:r>
            <a:br>
              <a:rPr lang="en-US" sz="1450" dirty="0" smtClean="0">
                <a:latin typeface="Lucida Console"/>
                <a:cs typeface="Lucida Console"/>
              </a:rPr>
            </a:br>
            <a:r>
              <a:rPr lang="en-US" sz="1450" dirty="0" smtClean="0">
                <a:latin typeface="Lucida Console"/>
                <a:cs typeface="Lucida Console"/>
              </a:rPr>
              <a:t>    .</a:t>
            </a:r>
            <a:r>
              <a:rPr lang="en-US" sz="145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groupBy</a:t>
            </a:r>
            <a:r>
              <a:rPr lang="en-US" sz="1450" dirty="0" smtClean="0">
                <a:latin typeface="Lucida Console"/>
                <a:cs typeface="Lucida Console"/>
              </a:rPr>
              <a:t>(…)</a:t>
            </a:r>
          </a:p>
          <a:p>
            <a:r>
              <a:rPr lang="en-US" sz="1450" dirty="0">
                <a:latin typeface="Lucida Console"/>
                <a:cs typeface="Lucida Console"/>
              </a:rPr>
              <a:t> </a:t>
            </a:r>
            <a:r>
              <a:rPr lang="en-US" sz="1450" dirty="0" smtClean="0">
                <a:latin typeface="Lucida Console"/>
                <a:cs typeface="Lucida Console"/>
              </a:rPr>
              <a:t>   .</a:t>
            </a:r>
            <a:r>
              <a:rPr lang="en-US" sz="145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50" dirty="0" smtClean="0">
                <a:latin typeface="Lucida Console"/>
                <a:cs typeface="Lucida Console"/>
              </a:rPr>
              <a:t>(…)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67935" y="3962400"/>
            <a:ext cx="280609" cy="31205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0401" y="1976735"/>
            <a:ext cx="1676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RDD Objects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7851" y="5309810"/>
            <a:ext cx="22849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Corbel"/>
                <a:cs typeface="Corbel"/>
              </a:rPr>
              <a:t>build operator DAG</a:t>
            </a:r>
            <a:endParaRPr lang="en-US" sz="1900" i="1" dirty="0" smtClean="0">
              <a:latin typeface="Corbel"/>
              <a:cs typeface="Corbel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614226" y="5957400"/>
            <a:ext cx="1631703" cy="72329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 smtClean="0"/>
              <a:t>agnostic to operators!</a:t>
            </a:r>
            <a:endParaRPr lang="en-US" sz="2000" dirty="0"/>
          </a:p>
        </p:txBody>
      </p:sp>
      <p:sp>
        <p:nvSpPr>
          <p:cNvPr id="110" name="Rounded Rectangle 109"/>
          <p:cNvSpPr/>
          <p:nvPr/>
        </p:nvSpPr>
        <p:spPr>
          <a:xfrm>
            <a:off x="5080174" y="5940466"/>
            <a:ext cx="1631703" cy="72329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sz="2000" dirty="0" smtClean="0"/>
              <a:t>doesn’t know about stages</a:t>
            </a:r>
            <a:endParaRPr lang="en-US" sz="20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976887" y="1981200"/>
            <a:ext cx="2603578" cy="4267200"/>
            <a:chOff x="1976887" y="1981200"/>
            <a:chExt cx="2603578" cy="4267200"/>
          </a:xfrm>
        </p:grpSpPr>
        <p:sp>
          <p:nvSpPr>
            <p:cNvPr id="39" name="TextBox 38"/>
            <p:cNvSpPr txBox="1"/>
            <p:nvPr/>
          </p:nvSpPr>
          <p:spPr>
            <a:xfrm>
              <a:off x="2613260" y="1981200"/>
              <a:ext cx="19672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DAGScheduler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699655" y="3497960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759309" y="3553314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759309" y="3802083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392162" y="3055362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451817" y="3110717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451817" y="335948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451817" y="3596002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922485" y="3059526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982139" y="311487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982139" y="336364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982139" y="3600166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62" name="Straight Arrow Connector 61"/>
            <p:cNvCxnSpPr>
              <a:stCxn id="56" idx="3"/>
              <a:endCxn id="60" idx="1"/>
            </p:cNvCxnSpPr>
            <p:nvPr/>
          </p:nvCxnSpPr>
          <p:spPr>
            <a:xfrm>
              <a:off x="3711050" y="3450067"/>
              <a:ext cx="271089" cy="416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3" name="Straight Arrow Connector 62"/>
            <p:cNvCxnSpPr>
              <a:stCxn id="55" idx="3"/>
              <a:endCxn id="59" idx="1"/>
            </p:cNvCxnSpPr>
            <p:nvPr/>
          </p:nvCxnSpPr>
          <p:spPr>
            <a:xfrm>
              <a:off x="3711050" y="3201298"/>
              <a:ext cx="271089" cy="4162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4" name="Straight Arrow Connector 63"/>
            <p:cNvCxnSpPr>
              <a:stCxn id="57" idx="3"/>
              <a:endCxn id="61" idx="1"/>
            </p:cNvCxnSpPr>
            <p:nvPr/>
          </p:nvCxnSpPr>
          <p:spPr>
            <a:xfrm>
              <a:off x="3711050" y="3686583"/>
              <a:ext cx="271089" cy="4164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5" name="Straight Arrow Connector 64"/>
            <p:cNvCxnSpPr>
              <a:stCxn id="74" idx="3"/>
              <a:endCxn id="56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6" name="Straight Arrow Connector 65"/>
            <p:cNvCxnSpPr>
              <a:stCxn id="53" idx="3"/>
              <a:endCxn id="57" idx="1"/>
            </p:cNvCxnSpPr>
            <p:nvPr/>
          </p:nvCxnSpPr>
          <p:spPr>
            <a:xfrm flipV="1">
              <a:off x="3018542" y="3686583"/>
              <a:ext cx="433275" cy="20608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7" name="Straight Arrow Connector 66"/>
            <p:cNvCxnSpPr>
              <a:stCxn id="53" idx="3"/>
              <a:endCxn id="56" idx="1"/>
            </p:cNvCxnSpPr>
            <p:nvPr/>
          </p:nvCxnSpPr>
          <p:spPr>
            <a:xfrm flipV="1">
              <a:off x="3018542" y="3450067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8" name="Straight Arrow Connector 67"/>
            <p:cNvCxnSpPr>
              <a:stCxn id="52" idx="3"/>
              <a:endCxn id="55" idx="1"/>
            </p:cNvCxnSpPr>
            <p:nvPr/>
          </p:nvCxnSpPr>
          <p:spPr>
            <a:xfrm flipV="1">
              <a:off x="3018542" y="3201298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9" name="Straight Arrow Connector 68"/>
            <p:cNvCxnSpPr>
              <a:stCxn id="52" idx="3"/>
              <a:endCxn id="56" idx="1"/>
            </p:cNvCxnSpPr>
            <p:nvPr/>
          </p:nvCxnSpPr>
          <p:spPr>
            <a:xfrm flipV="1">
              <a:off x="3018542" y="3450067"/>
              <a:ext cx="433275" cy="19382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0" name="Straight Arrow Connector 69"/>
            <p:cNvCxnSpPr>
              <a:stCxn id="53" idx="3"/>
              <a:endCxn id="55" idx="1"/>
            </p:cNvCxnSpPr>
            <p:nvPr/>
          </p:nvCxnSpPr>
          <p:spPr>
            <a:xfrm flipV="1">
              <a:off x="3018542" y="3201298"/>
              <a:ext cx="433275" cy="6913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1" name="Straight Arrow Connector 70"/>
            <p:cNvCxnSpPr>
              <a:stCxn id="52" idx="3"/>
              <a:endCxn id="57" idx="1"/>
            </p:cNvCxnSpPr>
            <p:nvPr/>
          </p:nvCxnSpPr>
          <p:spPr>
            <a:xfrm>
              <a:off x="3018542" y="3643895"/>
              <a:ext cx="433275" cy="426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72" name="Rounded Rectangle 71"/>
            <p:cNvSpPr/>
            <p:nvPr/>
          </p:nvSpPr>
          <p:spPr>
            <a:xfrm>
              <a:off x="2699655" y="2876361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759309" y="293171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759309" y="3180485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75" name="Straight Arrow Connector 74"/>
            <p:cNvCxnSpPr>
              <a:stCxn id="73" idx="3"/>
              <a:endCxn id="55" idx="1"/>
            </p:cNvCxnSpPr>
            <p:nvPr/>
          </p:nvCxnSpPr>
          <p:spPr>
            <a:xfrm>
              <a:off x="3018542" y="3022297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6" name="Straight Arrow Connector 75"/>
            <p:cNvCxnSpPr>
              <a:stCxn id="73" idx="3"/>
              <a:endCxn id="57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74" idx="3"/>
              <a:endCxn id="57" idx="1"/>
            </p:cNvCxnSpPr>
            <p:nvPr/>
          </p:nvCxnSpPr>
          <p:spPr>
            <a:xfrm>
              <a:off x="3018542" y="3271066"/>
              <a:ext cx="433275" cy="41551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8" name="Straight Arrow Connector 77"/>
            <p:cNvCxnSpPr>
              <a:stCxn id="74" idx="3"/>
              <a:endCxn id="55" idx="1"/>
            </p:cNvCxnSpPr>
            <p:nvPr/>
          </p:nvCxnSpPr>
          <p:spPr>
            <a:xfrm flipV="1">
              <a:off x="3018542" y="3201298"/>
              <a:ext cx="433275" cy="6976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stCxn id="74" idx="3"/>
              <a:endCxn id="56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80" name="Straight Arrow Connector 79"/>
            <p:cNvCxnSpPr>
              <a:stCxn id="73" idx="3"/>
              <a:endCxn id="57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81" name="Straight Arrow Connector 80"/>
            <p:cNvCxnSpPr>
              <a:stCxn id="73" idx="3"/>
              <a:endCxn id="56" idx="1"/>
            </p:cNvCxnSpPr>
            <p:nvPr/>
          </p:nvCxnSpPr>
          <p:spPr>
            <a:xfrm>
              <a:off x="3018542" y="3022297"/>
              <a:ext cx="433275" cy="42777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2562980" y="4321314"/>
              <a:ext cx="191237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split graph into </a:t>
              </a:r>
              <a:r>
                <a:rPr lang="en-US" sz="1900" i="1" dirty="0" smtClean="0">
                  <a:latin typeface="Corbel"/>
                  <a:cs typeface="Corbel"/>
                </a:rPr>
                <a:t>stages</a:t>
              </a:r>
              <a:r>
                <a:rPr lang="en-US" sz="1900" dirty="0" smtClean="0">
                  <a:latin typeface="Corbel"/>
                  <a:cs typeface="Corbel"/>
                </a:rPr>
                <a:t> of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62980" y="5103296"/>
              <a:ext cx="176275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submit each stage as ready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2053770" y="372964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976887" y="3276173"/>
              <a:ext cx="587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DAG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331305" y="1981200"/>
            <a:ext cx="2639180" cy="4267200"/>
            <a:chOff x="4331305" y="1981200"/>
            <a:chExt cx="2639180" cy="4267200"/>
          </a:xfrm>
        </p:grpSpPr>
        <p:sp>
          <p:nvSpPr>
            <p:cNvPr id="40" name="TextBox 39"/>
            <p:cNvSpPr txBox="1"/>
            <p:nvPr/>
          </p:nvSpPr>
          <p:spPr>
            <a:xfrm>
              <a:off x="5028928" y="1981200"/>
              <a:ext cx="19415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TaskScheduler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69658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532085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331305" y="3276173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rbel"/>
                  <a:cs typeface="Corbel"/>
                </a:rPr>
                <a:t>TaskSet</a:t>
              </a:r>
              <a:endParaRPr lang="en-US" sz="1600" dirty="0" smtClean="0">
                <a:latin typeface="Corbel"/>
                <a:cs typeface="Corbe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63885" y="4321314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launch tasks via cluster manager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63885" y="5103296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retry failed or straggling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39228" y="2818687"/>
              <a:ext cx="1040191" cy="12356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5173135" y="3652048"/>
              <a:ext cx="1548189" cy="725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5173136" y="3810495"/>
              <a:ext cx="1548188" cy="12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443537" y="2781904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Corbel"/>
                  <a:cs typeface="Corbel"/>
                </a:rPr>
                <a:t>Cluster</a:t>
              </a:r>
              <a:br>
                <a:rPr lang="en-US" sz="1800" dirty="0" smtClean="0">
                  <a:latin typeface="Corbel"/>
                  <a:cs typeface="Corbel"/>
                </a:rPr>
              </a:br>
              <a:r>
                <a:rPr lang="en-US" sz="1800" dirty="0" smtClean="0">
                  <a:latin typeface="Corbel"/>
                  <a:cs typeface="Corbel"/>
                </a:rPr>
                <a:t>manager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805990" y="1981200"/>
            <a:ext cx="2338010" cy="4267200"/>
            <a:chOff x="6805990" y="1981200"/>
            <a:chExt cx="2338010" cy="4267200"/>
          </a:xfrm>
        </p:grpSpPr>
        <p:sp>
          <p:nvSpPr>
            <p:cNvPr id="41" name="TextBox 40"/>
            <p:cNvSpPr txBox="1"/>
            <p:nvPr/>
          </p:nvSpPr>
          <p:spPr>
            <a:xfrm>
              <a:off x="7566724" y="1981200"/>
              <a:ext cx="10438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Worker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78523" y="4321314"/>
              <a:ext cx="19654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execute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78523" y="5103653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store and serve blocks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543800" y="2935514"/>
              <a:ext cx="1152676" cy="1103086"/>
              <a:chOff x="7543800" y="2854105"/>
              <a:chExt cx="1226720" cy="1260695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7543800" y="2854105"/>
                <a:ext cx="1226720" cy="12606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644132" y="3410486"/>
                <a:ext cx="1035409" cy="613229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/>
                  <a:t>Block manager</a:t>
                </a:r>
                <a:endParaRPr lang="en-US" sz="1600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644132" y="2949138"/>
                <a:ext cx="1035410" cy="372487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/>
                  <a:t>Threads</a:t>
                </a:r>
                <a:endParaRPr lang="en-US" sz="1600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7050315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6882190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6805990" y="3272970"/>
              <a:ext cx="5668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Task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343400" y="5896086"/>
            <a:ext cx="680595" cy="632210"/>
            <a:chOff x="4343400" y="5968424"/>
            <a:chExt cx="680595" cy="632210"/>
          </a:xfrm>
        </p:grpSpPr>
        <p:cxnSp>
          <p:nvCxnSpPr>
            <p:cNvPr id="123" name="Straight Arrow Connector 122"/>
            <p:cNvCxnSpPr/>
            <p:nvPr/>
          </p:nvCxnSpPr>
          <p:spPr>
            <a:xfrm flipH="1">
              <a:off x="4401918" y="6597137"/>
              <a:ext cx="431800" cy="34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4343400" y="5968424"/>
              <a:ext cx="6805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stage</a:t>
              </a:r>
              <a:br>
                <a:rPr lang="en-US" sz="1600" dirty="0" smtClean="0">
                  <a:latin typeface="Corbel"/>
                  <a:cs typeface="Corbel"/>
                </a:rPr>
              </a:br>
              <a:r>
                <a:rPr lang="en-US" sz="1600" dirty="0" smtClean="0">
                  <a:latin typeface="Corbel"/>
                  <a:cs typeface="Corbel"/>
                </a:rPr>
                <a:t>failed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17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Task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981200"/>
            <a:ext cx="3646178" cy="430476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700" smtClean="0">
                <a:ea typeface="ＭＳ Ｐゴシック" charset="-128"/>
                <a:cs typeface="ＭＳ Ｐゴシック" charset="-128"/>
              </a:rPr>
              <a:t>DAGs</a:t>
            </a:r>
            <a:endParaRPr lang="en-US" sz="2700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Locality &amp; data 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reuse</a:t>
            </a:r>
            <a:r>
              <a:rPr lang="en-US" sz="27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2700" dirty="0" smtClean="0">
                <a:ea typeface="ＭＳ Ｐゴシック" charset="-128"/>
                <a:cs typeface="ＭＳ Ｐゴシック" charset="-128"/>
              </a:rPr>
              <a:t>aware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92904" y="2044032"/>
            <a:ext cx="5465572" cy="3797969"/>
            <a:chOff x="3259082" y="2018851"/>
            <a:chExt cx="5656318" cy="3924749"/>
          </a:xfrm>
        </p:grpSpPr>
        <p:sp>
          <p:nvSpPr>
            <p:cNvPr id="171" name="Rounded Rectangle 170"/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2" name="Straight Arrow Connector 201"/>
            <p:cNvCxnSpPr>
              <a:stCxn id="176" idx="3"/>
              <a:endCxn id="182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175" idx="3"/>
              <a:endCxn id="181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178" idx="3"/>
              <a:endCxn id="183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179" idx="3"/>
              <a:endCxn id="184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8" name="Rounded Rectangle 227"/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31" name="Straight Arrow Connector 230"/>
            <p:cNvCxnSpPr>
              <a:stCxn id="229" idx="3"/>
              <a:endCxn id="175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32" name="Straight Arrow Connector 231"/>
            <p:cNvCxnSpPr>
              <a:stCxn id="230" idx="3"/>
              <a:endCxn id="176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902597" y="6074860"/>
            <a:ext cx="2763779" cy="369332"/>
            <a:chOff x="5162865" y="6141700"/>
            <a:chExt cx="2763779" cy="369332"/>
          </a:xfrm>
        </p:grpSpPr>
        <p:sp>
          <p:nvSpPr>
            <p:cNvPr id="78" name="Rounded Rectangle 77"/>
            <p:cNvSpPr/>
            <p:nvPr/>
          </p:nvSpPr>
          <p:spPr>
            <a:xfrm>
              <a:off x="5162865" y="6219124"/>
              <a:ext cx="393158" cy="2570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53240" y="6141700"/>
              <a:ext cx="237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= cached</a:t>
              </a:r>
              <a:r>
                <a:rPr kumimoji="0" lang="en-US" sz="18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 data partition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1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Task Details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6238"/>
            <a:ext cx="8432800" cy="4221162"/>
          </a:xfrm>
        </p:spPr>
        <p:txBody>
          <a:bodyPr/>
          <a:lstStyle/>
          <a:p>
            <a:r>
              <a:rPr lang="en-US" dirty="0" smtClean="0"/>
              <a:t>Stage boundaries are only at input RDDs or “shuffle” operations</a:t>
            </a:r>
          </a:p>
          <a:p>
            <a:r>
              <a:rPr lang="en-US" dirty="0" smtClean="0"/>
              <a:t>So, each task looks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(Note: we write shuffle outputs to RAM/disk to allow retries)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3582472" y="4210376"/>
            <a:ext cx="2093452" cy="82077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Task</a:t>
            </a:r>
          </a:p>
          <a:p>
            <a:pPr algn="ctr"/>
            <a:r>
              <a:rPr lang="en-US" sz="2200" dirty="0" smtClean="0"/>
              <a:t>f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smtClean="0"/>
              <a:t> f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smtClean="0"/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…</a:t>
            </a:r>
            <a:endParaRPr lang="en-US" sz="2200" baseline="-25000" dirty="0" smtClean="0"/>
          </a:p>
        </p:txBody>
      </p:sp>
      <p:cxnSp>
        <p:nvCxnSpPr>
          <p:cNvPr id="8" name="Straight Arrow Connector 7"/>
          <p:cNvCxnSpPr>
            <a:stCxn id="7" idx="3"/>
            <a:endCxn id="13" idx="1"/>
          </p:cNvCxnSpPr>
          <p:nvPr/>
        </p:nvCxnSpPr>
        <p:spPr>
          <a:xfrm flipV="1">
            <a:off x="5675924" y="4595096"/>
            <a:ext cx="801433" cy="256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77357" y="4210375"/>
            <a:ext cx="1980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map output file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i="1" dirty="0" smtClean="0">
                <a:latin typeface="Corbel"/>
                <a:cs typeface="Corbel"/>
              </a:rPr>
              <a:t>or</a:t>
            </a:r>
            <a:r>
              <a:rPr lang="en-US" sz="2200" dirty="0" smtClean="0">
                <a:latin typeface="Corbel"/>
                <a:cs typeface="Corbel"/>
              </a:rPr>
              <a:t> master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63271" y="4210375"/>
            <a:ext cx="1219200" cy="1884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58782" y="4799882"/>
            <a:ext cx="1223689" cy="181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8430" y="3657600"/>
            <a:ext cx="1138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latin typeface="Corbel"/>
                <a:cs typeface="Corbel"/>
              </a:rPr>
              <a:t>external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dirty="0" smtClean="0">
                <a:latin typeface="Corbel"/>
                <a:cs typeface="Corbel"/>
              </a:rPr>
              <a:t>storage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2369" y="4724400"/>
            <a:ext cx="1364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latin typeface="Corbel"/>
                <a:cs typeface="Corbel"/>
              </a:rPr>
              <a:t>fetch map</a:t>
            </a:r>
          </a:p>
          <a:p>
            <a:pPr algn="r"/>
            <a:r>
              <a:rPr lang="en-US" sz="2200" dirty="0" smtClean="0">
                <a:latin typeface="Corbel"/>
                <a:cs typeface="Corbel"/>
              </a:rPr>
              <a:t>outputs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63974" y="4357655"/>
            <a:ext cx="997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Corbel"/>
                <a:cs typeface="Corbel"/>
              </a:rPr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387337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Task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4221162"/>
          </a:xfrm>
        </p:spPr>
        <p:txBody>
          <a:bodyPr/>
          <a:lstStyle/>
          <a:p>
            <a:r>
              <a:rPr lang="en-US" dirty="0" smtClean="0"/>
              <a:t>Each Task object is self-contained</a:t>
            </a:r>
          </a:p>
          <a:p>
            <a:pPr lvl="1"/>
            <a:r>
              <a:rPr lang="en-US" dirty="0" smtClean="0"/>
              <a:t>Contains all transformation code up to input boundary (e.g. </a:t>
            </a:r>
            <a:r>
              <a:rPr lang="en-US" dirty="0" err="1" smtClean="0"/>
              <a:t>HadoopRDD</a:t>
            </a:r>
            <a:r>
              <a:rPr lang="en-US" dirty="0" smtClean="0"/>
              <a:t> =&gt; filter =&gt; map)</a:t>
            </a:r>
          </a:p>
          <a:p>
            <a:r>
              <a:rPr lang="en-US" dirty="0" smtClean="0"/>
              <a:t>Allows Tasks on cached data to even if they fall out of cache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4743174"/>
            <a:ext cx="7520601" cy="74322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Design goal: any Task can run on any node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5867400"/>
            <a:ext cx="8534400" cy="68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Only way a Task can fail is lost map output files</a:t>
            </a:r>
          </a:p>
        </p:txBody>
      </p:sp>
    </p:spTree>
    <p:extLst>
      <p:ext uri="{BB962C8B-B14F-4D97-AF65-F5344CB8AC3E}">
        <p14:creationId xmlns:p14="http://schemas.microsoft.com/office/powerpoint/2010/main" val="354896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Event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8713" y="2772748"/>
            <a:ext cx="3754010" cy="6853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DAGScheduler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708713" y="4421554"/>
            <a:ext cx="3754010" cy="6853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TaskScheduler</a:t>
            </a:r>
            <a:endParaRPr lang="en-US" sz="2400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1383073" y="2389218"/>
            <a:ext cx="1325640" cy="72619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09735" y="3458079"/>
            <a:ext cx="0" cy="9634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431706" y="3458079"/>
            <a:ext cx="1" cy="9634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530" y="1733513"/>
            <a:ext cx="3558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err="1" smtClean="0">
                <a:solidFill>
                  <a:srgbClr val="3366FF"/>
                </a:solidFill>
                <a:latin typeface="Corbel"/>
                <a:cs typeface="Corbel"/>
              </a:rPr>
              <a:t>runJob</a:t>
            </a:r>
            <a:r>
              <a:rPr lang="en-US" sz="2200" i="1" dirty="0" smtClean="0">
                <a:latin typeface="Corbel"/>
                <a:cs typeface="Corbel"/>
              </a:rPr>
              <a:t>(</a:t>
            </a:r>
            <a:r>
              <a:rPr lang="en-US" sz="2200" i="1" dirty="0" err="1" smtClean="0">
                <a:latin typeface="Corbel"/>
                <a:cs typeface="Corbel"/>
              </a:rPr>
              <a:t>targetRDD</a:t>
            </a:r>
            <a:r>
              <a:rPr lang="en-US" sz="2200" i="1" dirty="0" smtClean="0">
                <a:latin typeface="Corbel"/>
                <a:cs typeface="Corbel"/>
              </a:rPr>
              <a:t>, partitions, </a:t>
            </a:r>
            <a:r>
              <a:rPr lang="en-US" sz="2200" i="1" dirty="0" err="1" smtClean="0">
                <a:latin typeface="Corbel"/>
                <a:cs typeface="Corbel"/>
              </a:rPr>
              <a:t>func</a:t>
            </a:r>
            <a:r>
              <a:rPr lang="en-US" sz="2200" i="1" dirty="0" smtClean="0">
                <a:latin typeface="Corbel"/>
                <a:cs typeface="Corbel"/>
              </a:rPr>
              <a:t>, listener)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3695151"/>
            <a:ext cx="29547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3366FF"/>
                </a:solidFill>
                <a:latin typeface="Corbel"/>
                <a:cs typeface="Corbel"/>
              </a:rPr>
              <a:t>submitTasks</a:t>
            </a:r>
            <a:r>
              <a:rPr lang="en-US" sz="2200" i="1" dirty="0" smtClean="0">
                <a:latin typeface="Corbel"/>
                <a:cs typeface="Corbel"/>
              </a:rPr>
              <a:t>(</a:t>
            </a:r>
            <a:r>
              <a:rPr lang="en-US" sz="2200" i="1" dirty="0" err="1" smtClean="0">
                <a:latin typeface="Corbel"/>
                <a:cs typeface="Corbel"/>
              </a:rPr>
              <a:t>taskSet</a:t>
            </a:r>
            <a:r>
              <a:rPr lang="en-US" sz="2200" i="1" dirty="0" smtClean="0">
                <a:latin typeface="Corbel"/>
                <a:cs typeface="Corbel"/>
              </a:rPr>
              <a:t>)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6400" y="3538329"/>
            <a:ext cx="2362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task finish &amp; stage failure events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21" name="Straight Arrow Connector 20"/>
          <p:cNvCxnSpPr>
            <a:stCxn id="6" idx="2"/>
            <a:endCxn id="24" idx="0"/>
          </p:cNvCxnSpPr>
          <p:nvPr/>
        </p:nvCxnSpPr>
        <p:spPr>
          <a:xfrm flipH="1">
            <a:off x="4585385" y="5106885"/>
            <a:ext cx="333" cy="98911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10649" y="6096000"/>
            <a:ext cx="2749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Cluster or local runner</a:t>
            </a:r>
          </a:p>
        </p:txBody>
      </p:sp>
      <p:sp>
        <p:nvSpPr>
          <p:cNvPr id="29" name="Cloud Callout 28"/>
          <p:cNvSpPr/>
          <p:nvPr/>
        </p:nvSpPr>
        <p:spPr>
          <a:xfrm>
            <a:off x="5695731" y="1307225"/>
            <a:ext cx="2914869" cy="1424453"/>
          </a:xfrm>
          <a:prstGeom prst="cloudCallout">
            <a:avLst>
              <a:gd name="adj1" fmla="val -40079"/>
              <a:gd name="adj2" fmla="val 58761"/>
            </a:avLst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 smtClean="0"/>
              <a:t>graph of stages</a:t>
            </a:r>
          </a:p>
          <a:p>
            <a:pPr algn="ctr"/>
            <a:r>
              <a:rPr lang="en-US" sz="2100" dirty="0" smtClean="0"/>
              <a:t>RDD partitioning</a:t>
            </a:r>
          </a:p>
          <a:p>
            <a:pPr algn="ctr"/>
            <a:r>
              <a:rPr lang="en-US" sz="2100" dirty="0" smtClean="0"/>
              <a:t>pipelining</a:t>
            </a:r>
          </a:p>
        </p:txBody>
      </p:sp>
      <p:sp>
        <p:nvSpPr>
          <p:cNvPr id="30" name="Cloud Callout 29"/>
          <p:cNvSpPr/>
          <p:nvPr/>
        </p:nvSpPr>
        <p:spPr>
          <a:xfrm>
            <a:off x="6082594" y="4776200"/>
            <a:ext cx="2832806" cy="1828799"/>
          </a:xfrm>
          <a:prstGeom prst="cloudCallout">
            <a:avLst>
              <a:gd name="adj1" fmla="val -52513"/>
              <a:gd name="adj2" fmla="val -42697"/>
            </a:avLst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 smtClean="0">
                <a:latin typeface="Corbel"/>
                <a:cs typeface="Corbel"/>
              </a:rPr>
              <a:t>task placement</a:t>
            </a:r>
          </a:p>
          <a:p>
            <a:pPr algn="ctr"/>
            <a:r>
              <a:rPr lang="en-US" sz="2100" dirty="0" smtClean="0">
                <a:latin typeface="Corbel"/>
                <a:cs typeface="Corbel"/>
              </a:rPr>
              <a:t>retries on failure</a:t>
            </a:r>
          </a:p>
          <a:p>
            <a:pPr algn="ctr"/>
            <a:r>
              <a:rPr lang="en-US" sz="2100" dirty="0" smtClean="0">
                <a:latin typeface="Corbel"/>
                <a:cs typeface="Corbel"/>
              </a:rPr>
              <a:t>speculation</a:t>
            </a:r>
          </a:p>
          <a:p>
            <a:pPr algn="ctr"/>
            <a:r>
              <a:rPr lang="en-US" sz="2100" dirty="0" smtClean="0">
                <a:latin typeface="Corbel"/>
                <a:cs typeface="Corbel"/>
              </a:rPr>
              <a:t>inter-job policy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19400" y="5238444"/>
            <a:ext cx="17225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Task objects</a:t>
            </a:r>
            <a:endParaRPr lang="en-US" sz="22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4780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Interface:</a:t>
            </a:r>
          </a:p>
          <a:p>
            <a:pPr lvl="1"/>
            <a:r>
              <a:rPr lang="en-US" dirty="0" smtClean="0"/>
              <a:t>Given a </a:t>
            </a:r>
            <a:r>
              <a:rPr lang="en-US" dirty="0" err="1" smtClean="0"/>
              <a:t>TaskSet</a:t>
            </a:r>
            <a:r>
              <a:rPr lang="en-US" dirty="0" smtClean="0"/>
              <a:t> (set of Tasks), run it and report results</a:t>
            </a:r>
          </a:p>
          <a:p>
            <a:pPr lvl="1"/>
            <a:r>
              <a:rPr lang="en-US" dirty="0" smtClean="0"/>
              <a:t>Report “fetch failed” errors when shuffle output lost</a:t>
            </a:r>
          </a:p>
          <a:p>
            <a:r>
              <a:rPr lang="en-US" dirty="0" smtClean="0"/>
              <a:t>Two main implementations:</a:t>
            </a:r>
          </a:p>
          <a:p>
            <a:pPr lvl="1"/>
            <a:r>
              <a:rPr lang="en-US" dirty="0" err="1"/>
              <a:t>LocalScheduler</a:t>
            </a:r>
            <a:r>
              <a:rPr lang="en-US" dirty="0"/>
              <a:t> (runs locally)</a:t>
            </a:r>
          </a:p>
          <a:p>
            <a:pPr lvl="1"/>
            <a:r>
              <a:rPr lang="en-US" dirty="0" err="1" smtClean="0"/>
              <a:t>ClusterScheduler</a:t>
            </a:r>
            <a:r>
              <a:rPr lang="en-US" dirty="0" smtClean="0"/>
              <a:t> (connects to a cluster manager using a pluggable “</a:t>
            </a:r>
            <a:r>
              <a:rPr lang="en-US" dirty="0" err="1" smtClean="0"/>
              <a:t>SchedulerBackend</a:t>
            </a:r>
            <a:r>
              <a:rPr lang="en-US" dirty="0" smtClean="0"/>
              <a:t>” API)</a:t>
            </a:r>
          </a:p>
        </p:txBody>
      </p:sp>
    </p:spTree>
    <p:extLst>
      <p:ext uri="{BB962C8B-B14F-4D97-AF65-F5344CB8AC3E}">
        <p14:creationId xmlns:p14="http://schemas.microsoft.com/office/powerpoint/2010/main" val="426820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1066800" y="1752600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2164639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19407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2164638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495800" y="2164638"/>
            <a:ext cx="62128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19407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2164638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9000" y="2175014"/>
            <a:ext cx="591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1951164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66800" y="259092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/>
          <a:lstStyle/>
          <a:p>
            <a:r>
              <a:rPr lang="en-US" sz="4800" dirty="0" smtClean="0"/>
              <a:t>Goal: In-Memory Data Sharing</a:t>
            </a:r>
            <a:endParaRPr lang="en-US" sz="48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3573767" y="1371600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307364" y="1380125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066800" y="510582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456706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282568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670912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47205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282568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0963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16725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22300" y="3993114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22300" y="48069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872891" y="323285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058718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</a:t>
            </a:r>
            <a:r>
              <a:rPr lang="en-US" sz="2200" dirty="0" smtClean="0"/>
              <a:t>2</a:t>
            </a:r>
            <a:endParaRPr lang="en-US" sz="2200" dirty="0"/>
          </a:p>
        </p:txBody>
      </p:sp>
      <p:sp>
        <p:nvSpPr>
          <p:cNvPr id="88" name="Rectangle 87"/>
          <p:cNvSpPr/>
          <p:nvPr/>
        </p:nvSpPr>
        <p:spPr>
          <a:xfrm>
            <a:off x="4872891" y="487053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670912"/>
            <a:ext cx="1158682" cy="9977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19" y="545325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3425091" y="4585591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066800" y="4260996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4" y="4670912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1742" y="3674736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784930" y="3759671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6" name="Rounded Rectangle 45"/>
          <p:cNvSpPr/>
          <p:nvPr/>
        </p:nvSpPr>
        <p:spPr>
          <a:xfrm>
            <a:off x="431800" y="6007100"/>
            <a:ext cx="8293100" cy="673100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 smtClean="0"/>
              <a:t>10-100× faster than network/disk, but how to get FT?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65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TaskScheduler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run multiple concurrent </a:t>
            </a:r>
            <a:r>
              <a:rPr lang="en-US" dirty="0" err="1" smtClean="0"/>
              <a:t>TaskSets</a:t>
            </a:r>
            <a:r>
              <a:rPr lang="en-US" dirty="0" smtClean="0"/>
              <a:t>, but currently does so in FIFO order</a:t>
            </a:r>
          </a:p>
          <a:p>
            <a:pPr lvl="1"/>
            <a:r>
              <a:rPr lang="en-US" dirty="0" smtClean="0"/>
              <a:t>Would be really easy to plug in other policies!</a:t>
            </a:r>
          </a:p>
          <a:p>
            <a:pPr lvl="1"/>
            <a:r>
              <a:rPr lang="en-US" dirty="0" smtClean="0"/>
              <a:t>If someone wants to suggest a plugin API, please do</a:t>
            </a:r>
          </a:p>
          <a:p>
            <a:r>
              <a:rPr lang="en-US" dirty="0" smtClean="0"/>
              <a:t>Maintains one </a:t>
            </a:r>
            <a:r>
              <a:rPr lang="en-US" dirty="0" err="1" smtClean="0"/>
              <a:t>TaskSetManager</a:t>
            </a:r>
            <a:r>
              <a:rPr lang="en-US" dirty="0" smtClean="0"/>
              <a:t> per </a:t>
            </a:r>
            <a:r>
              <a:rPr lang="en-US" dirty="0" err="1" smtClean="0"/>
              <a:t>TaskSet</a:t>
            </a:r>
            <a:r>
              <a:rPr lang="en-US" dirty="0" smtClean="0"/>
              <a:t> that tracks its locality and failure info</a:t>
            </a:r>
          </a:p>
          <a:p>
            <a:r>
              <a:rPr lang="en-US" dirty="0" smtClean="0"/>
              <a:t>Polls these for tasks in order (FIFO)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4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by the Executor class</a:t>
            </a:r>
          </a:p>
          <a:p>
            <a:r>
              <a:rPr lang="en-US" dirty="0" smtClean="0"/>
              <a:t>Receives self-contained Task objects and calls run() on them in a thread pool</a:t>
            </a:r>
          </a:p>
          <a:p>
            <a:r>
              <a:rPr lang="en-US" dirty="0" smtClean="0"/>
              <a:t>Reports results or exceptions to master</a:t>
            </a:r>
          </a:p>
          <a:p>
            <a:pPr lvl="1"/>
            <a:r>
              <a:rPr lang="en-US" dirty="0" smtClean="0"/>
              <a:t>Special case: </a:t>
            </a:r>
            <a:r>
              <a:rPr lang="en-US" dirty="0" err="1" smtClean="0"/>
              <a:t>FetchFailedException</a:t>
            </a:r>
            <a:r>
              <a:rPr lang="en-US" dirty="0" smtClean="0"/>
              <a:t> for shuffle</a:t>
            </a:r>
          </a:p>
          <a:p>
            <a:r>
              <a:rPr lang="en-US" dirty="0" smtClean="0"/>
              <a:t>Pluggable </a:t>
            </a:r>
            <a:r>
              <a:rPr lang="en-US" dirty="0" err="1" smtClean="0"/>
              <a:t>ExecutorBackend</a:t>
            </a:r>
            <a:r>
              <a:rPr lang="en-US" dirty="0" smtClean="0"/>
              <a:t> for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0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BlockManager</a:t>
            </a:r>
            <a:endParaRPr lang="en-US" b="1" dirty="0" smtClean="0"/>
          </a:p>
          <a:p>
            <a:pPr lvl="1"/>
            <a:r>
              <a:rPr lang="en-US" dirty="0" smtClean="0"/>
              <a:t>“Write-once” key-value store on each worker</a:t>
            </a:r>
          </a:p>
          <a:p>
            <a:pPr lvl="1"/>
            <a:r>
              <a:rPr lang="en-US" dirty="0"/>
              <a:t>Serves shuffle data as well as cached RDDs</a:t>
            </a:r>
          </a:p>
          <a:p>
            <a:pPr lvl="1"/>
            <a:r>
              <a:rPr lang="en-US" dirty="0" smtClean="0"/>
              <a:t>Tracks a </a:t>
            </a:r>
            <a:r>
              <a:rPr lang="en-US" dirty="0" err="1" smtClean="0"/>
              <a:t>StorageLevel</a:t>
            </a:r>
            <a:r>
              <a:rPr lang="en-US" dirty="0" smtClean="0"/>
              <a:t> for each block (e.g. disk, RAM)</a:t>
            </a:r>
          </a:p>
          <a:p>
            <a:pPr lvl="1"/>
            <a:r>
              <a:rPr lang="en-US" dirty="0" smtClean="0"/>
              <a:t>Can drop data to disk if running low on RAM</a:t>
            </a:r>
          </a:p>
          <a:p>
            <a:pPr lvl="1"/>
            <a:r>
              <a:rPr lang="en-US" dirty="0" smtClean="0"/>
              <a:t>Can replicate data across nodes</a:t>
            </a:r>
          </a:p>
        </p:txBody>
      </p:sp>
    </p:spTree>
    <p:extLst>
      <p:ext uri="{BB962C8B-B14F-4D97-AF65-F5344CB8AC3E}">
        <p14:creationId xmlns:p14="http://schemas.microsoft.com/office/powerpoint/2010/main" val="406084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CommunicationManager</a:t>
            </a:r>
            <a:endParaRPr lang="en-US" b="1" dirty="0" smtClean="0"/>
          </a:p>
          <a:p>
            <a:pPr lvl="1"/>
            <a:r>
              <a:rPr lang="en-US" dirty="0" smtClean="0"/>
              <a:t>Asynchronous IO based networking library</a:t>
            </a:r>
          </a:p>
          <a:p>
            <a:pPr lvl="1"/>
            <a:r>
              <a:rPr lang="en-US" dirty="0" smtClean="0"/>
              <a:t>Allows fetching blocks from </a:t>
            </a:r>
            <a:r>
              <a:rPr lang="en-US" dirty="0" err="1" smtClean="0"/>
              <a:t>BlockManagers</a:t>
            </a:r>
            <a:endParaRPr lang="en-US" dirty="0" smtClean="0"/>
          </a:p>
          <a:p>
            <a:pPr lvl="1"/>
            <a:r>
              <a:rPr lang="en-US" dirty="0" smtClean="0"/>
              <a:t>Allows prioritization / chunking across connections (would be nice to make this pluggable!)</a:t>
            </a:r>
          </a:p>
          <a:p>
            <a:pPr lvl="1"/>
            <a:r>
              <a:rPr lang="en-US" dirty="0" smtClean="0"/>
              <a:t>Fetch logic tries to optimize for block sizes</a:t>
            </a:r>
          </a:p>
        </p:txBody>
      </p:sp>
    </p:spTree>
    <p:extLst>
      <p:ext uri="{BB962C8B-B14F-4D97-AF65-F5344CB8AC3E}">
        <p14:creationId xmlns:p14="http://schemas.microsoft.com/office/powerpoint/2010/main" val="418294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MapOutputTracker</a:t>
            </a:r>
            <a:endParaRPr lang="en-US" b="1" dirty="0" smtClean="0"/>
          </a:p>
          <a:p>
            <a:pPr lvl="1"/>
            <a:r>
              <a:rPr lang="en-US" dirty="0" smtClean="0"/>
              <a:t>Tracks where each “map” task in a shuffle ran</a:t>
            </a:r>
          </a:p>
          <a:p>
            <a:pPr lvl="1"/>
            <a:r>
              <a:rPr lang="en-US" dirty="0" smtClean="0"/>
              <a:t>Tells reduce tasks the map locations</a:t>
            </a:r>
          </a:p>
          <a:p>
            <a:pPr lvl="1"/>
            <a:r>
              <a:rPr lang="en-US" dirty="0" smtClean="0"/>
              <a:t>Each worker caches the locations to avoid re-fetching</a:t>
            </a:r>
          </a:p>
          <a:p>
            <a:pPr lvl="1"/>
            <a:r>
              <a:rPr lang="en-US" dirty="0" smtClean="0"/>
              <a:t>A “generation ID” passed with each Task allows invalidating the cache when map outputs are lost</a:t>
            </a:r>
          </a:p>
        </p:txBody>
      </p:sp>
    </p:spTree>
    <p:extLst>
      <p:ext uri="{BB962C8B-B14F-4D97-AF65-F5344CB8AC3E}">
        <p14:creationId xmlns:p14="http://schemas.microsoft.com/office/powerpoint/2010/main" val="70261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provides several places to customize functionality:</a:t>
            </a:r>
          </a:p>
          <a:p>
            <a:r>
              <a:rPr lang="en-US" b="1" dirty="0" smtClean="0"/>
              <a:t>Extending RDD:</a:t>
            </a:r>
            <a:r>
              <a:rPr lang="en-US" dirty="0" smtClean="0"/>
              <a:t> add new input sources or transformations</a:t>
            </a:r>
          </a:p>
          <a:p>
            <a:r>
              <a:rPr lang="en-US" b="1" dirty="0" err="1" smtClean="0"/>
              <a:t>SchedulerBackend</a:t>
            </a:r>
            <a:r>
              <a:rPr lang="en-US" b="1" dirty="0" smtClean="0"/>
              <a:t>:</a:t>
            </a:r>
            <a:r>
              <a:rPr lang="en-US" dirty="0" smtClean="0"/>
              <a:t> add new cluster managers</a:t>
            </a:r>
          </a:p>
          <a:p>
            <a:r>
              <a:rPr lang="en-US" b="1" dirty="0" err="1" smtClean="0"/>
              <a:t>spark.serializer</a:t>
            </a:r>
            <a:r>
              <a:rPr lang="en-US" b="1" dirty="0" smtClean="0"/>
              <a:t>:</a:t>
            </a:r>
            <a:r>
              <a:rPr lang="en-US" dirty="0" smtClean="0"/>
              <a:t> customize object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4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 smtClean="0"/>
              <a:t>What People Have Done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RDD transformations (</a:t>
            </a:r>
            <a:r>
              <a:rPr lang="en-US" sz="2300" dirty="0" smtClean="0">
                <a:latin typeface="Lucida Console"/>
                <a:cs typeface="Lucida Console"/>
              </a:rPr>
              <a:t>sample, glom, </a:t>
            </a:r>
            <a:r>
              <a:rPr lang="en-US" sz="2300" dirty="0" err="1" smtClean="0">
                <a:latin typeface="Lucida Console"/>
                <a:cs typeface="Lucida Console"/>
              </a:rPr>
              <a:t>mapPartitions</a:t>
            </a:r>
            <a:r>
              <a:rPr lang="en-US" sz="2300" dirty="0" smtClean="0"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latin typeface="Lucida Console"/>
                <a:cs typeface="Lucida Console"/>
              </a:rPr>
              <a:t>leftOuterJoin</a:t>
            </a:r>
            <a:r>
              <a:rPr lang="en-US" sz="2300" dirty="0" smtClean="0"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latin typeface="Lucida Console"/>
                <a:cs typeface="Lucida Console"/>
              </a:rPr>
              <a:t>rightOuterJoin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input sources (</a:t>
            </a:r>
            <a:r>
              <a:rPr lang="en-US" dirty="0" err="1" smtClean="0"/>
              <a:t>DynamoDB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 serialization for memory and bandwidth efficiency</a:t>
            </a:r>
          </a:p>
          <a:p>
            <a:r>
              <a:rPr lang="en-US" dirty="0" smtClean="0"/>
              <a:t>New language bindings (Java, 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0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Possible Future Extensions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Pluggable inter-job scheduler</a:t>
            </a:r>
          </a:p>
          <a:p>
            <a:r>
              <a:rPr lang="en-US" dirty="0" smtClean="0"/>
              <a:t>Pluggable cache eviction policy (ideally with priority flags on </a:t>
            </a:r>
            <a:r>
              <a:rPr lang="en-US" dirty="0" err="1" smtClean="0"/>
              <a:t>StorageLevel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Pluggable instrumentation / event listeners</a:t>
            </a:r>
          </a:p>
          <a:p>
            <a:endParaRPr lang="en-US" dirty="0" smtClean="0"/>
          </a:p>
          <a:p>
            <a:r>
              <a:rPr lang="en-US" i="1" dirty="0"/>
              <a:t>Let us know if you want to contribute these!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writing your own input RDD from the local </a:t>
            </a:r>
            <a:r>
              <a:rPr lang="en-US" dirty="0" err="1" smtClean="0"/>
              <a:t>filesystem</a:t>
            </a:r>
            <a:r>
              <a:rPr lang="en-US" dirty="0" smtClean="0"/>
              <a:t> (say one partition per file)</a:t>
            </a:r>
          </a:p>
          <a:p>
            <a:r>
              <a:rPr lang="en-US" dirty="0" smtClean="0"/>
              <a:t>Try writing your own transformation RDD (pick a </a:t>
            </a:r>
            <a:r>
              <a:rPr lang="en-US" dirty="0" err="1" smtClean="0"/>
              <a:t>Scala</a:t>
            </a:r>
            <a:r>
              <a:rPr lang="en-US" dirty="0" smtClean="0"/>
              <a:t> collection method not in Spark)</a:t>
            </a:r>
          </a:p>
          <a:p>
            <a:r>
              <a:rPr lang="en-US" dirty="0" smtClean="0"/>
              <a:t>Try writing your own action (e.g. product())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3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/>
            <a:cs typeface="Corb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57783</TotalTime>
  <Words>3943</Words>
  <Application>Microsoft Macintosh PowerPoint</Application>
  <PresentationFormat>On-screen Show (4:3)</PresentationFormat>
  <Paragraphs>879</Paragraphs>
  <Slides>99</Slides>
  <Notes>27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Office Theme</vt:lpstr>
      <vt:lpstr>Apache Spark</vt:lpstr>
      <vt:lpstr>Scala Cheat Sheet</vt:lpstr>
      <vt:lpstr>Motivation</vt:lpstr>
      <vt:lpstr>Big Data Systems Today</vt:lpstr>
      <vt:lpstr>Programming Models Implemented on Spark</vt:lpstr>
      <vt:lpstr>Resilient Distributed Datasets</vt:lpstr>
      <vt:lpstr>Motivation</vt:lpstr>
      <vt:lpstr>Examples</vt:lpstr>
      <vt:lpstr>Goal: In-Memory Data Sharing</vt:lpstr>
      <vt:lpstr>Challenge</vt:lpstr>
      <vt:lpstr>Challenge</vt:lpstr>
      <vt:lpstr>Solution: Resilient Distributed Datasets (RDDs)</vt:lpstr>
      <vt:lpstr>RDD Recovery</vt:lpstr>
      <vt:lpstr>Generality of RDDs</vt:lpstr>
      <vt:lpstr>Tradeoff Space</vt:lpstr>
      <vt:lpstr>Spark Programming Interface</vt:lpstr>
      <vt:lpstr>Working With RDDs</vt:lpstr>
      <vt:lpstr>Example: Log Mining</vt:lpstr>
      <vt:lpstr>Fault Recovery</vt:lpstr>
      <vt:lpstr>Fault Recovery Results</vt:lpstr>
      <vt:lpstr>Conclusion</vt:lpstr>
      <vt:lpstr>Iterative Example: PageRank</vt:lpstr>
      <vt:lpstr>Why PageRank?</vt:lpstr>
      <vt:lpstr>Basic Idea</vt:lpstr>
      <vt:lpstr>Algorithm</vt:lpstr>
      <vt:lpstr>Algorithm</vt:lpstr>
      <vt:lpstr>Algorithm</vt:lpstr>
      <vt:lpstr>Algorithm</vt:lpstr>
      <vt:lpstr>Algorithm</vt:lpstr>
      <vt:lpstr>Algorithm</vt:lpstr>
      <vt:lpstr>Optimizing Placement</vt:lpstr>
      <vt:lpstr>Scala Implementation</vt:lpstr>
      <vt:lpstr>Python Implementation</vt:lpstr>
      <vt:lpstr>PageRank Performance</vt:lpstr>
      <vt:lpstr>PageRank Performance</vt:lpstr>
      <vt:lpstr>Other Iterative Algorithms</vt:lpstr>
      <vt:lpstr>Implementation</vt:lpstr>
      <vt:lpstr>Behavior with Insufficient RAM</vt:lpstr>
      <vt:lpstr>Scalability</vt:lpstr>
      <vt:lpstr>Spark Operations</vt:lpstr>
      <vt:lpstr>How to Run It</vt:lpstr>
      <vt:lpstr>Languages</vt:lpstr>
      <vt:lpstr>Operations</vt:lpstr>
      <vt:lpstr>Spark in Java and Scala</vt:lpstr>
      <vt:lpstr>Learning Spark</vt:lpstr>
      <vt:lpstr>First Stop: SparkContext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RDD Abstraction</vt:lpstr>
      <vt:lpstr>RDD Interface</vt:lpstr>
      <vt:lpstr>Example: HadoopRDD</vt:lpstr>
      <vt:lpstr>Example: FilteredRDD</vt:lpstr>
      <vt:lpstr>Example: JoinedRDD</vt:lpstr>
      <vt:lpstr>Multiple Datasets</vt:lpstr>
      <vt:lpstr>Controlling the Level of Parallelism</vt:lpstr>
      <vt:lpstr>Using Local Variables</vt:lpstr>
      <vt:lpstr>Closure Mishap Example</vt:lpstr>
      <vt:lpstr>Software Components</vt:lpstr>
      <vt:lpstr>RDD Representations</vt:lpstr>
      <vt:lpstr>Task Scheduler</vt:lpstr>
      <vt:lpstr>Accumulator Variables</vt:lpstr>
      <vt:lpstr>Broadcast Variables</vt:lpstr>
      <vt:lpstr>Example: Join</vt:lpstr>
      <vt:lpstr>Alternative if One Table is Small</vt:lpstr>
      <vt:lpstr>Better Version with Broadcast</vt:lpstr>
      <vt:lpstr>Spark Components</vt:lpstr>
      <vt:lpstr>Spark Config</vt:lpstr>
      <vt:lpstr>Spark Tuning CPU &lt;–&gt; Network Bandwidth &lt;-&gt; Memory</vt:lpstr>
      <vt:lpstr>Hadoop Compatibility</vt:lpstr>
      <vt:lpstr>Build Spark</vt:lpstr>
      <vt:lpstr>Add Spark to Your Project</vt:lpstr>
      <vt:lpstr>Create a SparkContext</vt:lpstr>
      <vt:lpstr>Complete App: Scala</vt:lpstr>
      <vt:lpstr>Complete App: Python</vt:lpstr>
      <vt:lpstr>Components</vt:lpstr>
      <vt:lpstr>Example Job</vt:lpstr>
      <vt:lpstr>RDD Graph</vt:lpstr>
      <vt:lpstr>Data Locality</vt:lpstr>
      <vt:lpstr>In More Detail: Life of a Job</vt:lpstr>
      <vt:lpstr>Scheduling Process</vt:lpstr>
      <vt:lpstr>Task Scheduler</vt:lpstr>
      <vt:lpstr>Task Details</vt:lpstr>
      <vt:lpstr>Task Details</vt:lpstr>
      <vt:lpstr>Event Flow</vt:lpstr>
      <vt:lpstr>TaskScheduler</vt:lpstr>
      <vt:lpstr>TaskScheduler Details</vt:lpstr>
      <vt:lpstr>Worker</vt:lpstr>
      <vt:lpstr>Other Components</vt:lpstr>
      <vt:lpstr>Other Components</vt:lpstr>
      <vt:lpstr>Other Components</vt:lpstr>
      <vt:lpstr>Extension Points</vt:lpstr>
      <vt:lpstr>What People Have Done</vt:lpstr>
      <vt:lpstr>Possible Future Extensions</vt:lpstr>
      <vt:lpstr>As an Exercise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Mahtab Singh</cp:lastModifiedBy>
  <cp:revision>3135</cp:revision>
  <dcterms:created xsi:type="dcterms:W3CDTF">2010-06-28T20:28:41Z</dcterms:created>
  <dcterms:modified xsi:type="dcterms:W3CDTF">2015-03-19T15:57:16Z</dcterms:modified>
</cp:coreProperties>
</file>